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400" r:id="rId6"/>
    <p:sldId id="335" r:id="rId7"/>
    <p:sldId id="399" r:id="rId8"/>
    <p:sldId id="332" r:id="rId9"/>
    <p:sldId id="333" r:id="rId10"/>
    <p:sldId id="347" r:id="rId11"/>
    <p:sldId id="349" r:id="rId12"/>
    <p:sldId id="350" r:id="rId13"/>
    <p:sldId id="353" r:id="rId14"/>
    <p:sldId id="293" r:id="rId15"/>
    <p:sldId id="354" r:id="rId16"/>
    <p:sldId id="328" r:id="rId17"/>
    <p:sldId id="355" r:id="rId18"/>
    <p:sldId id="330" r:id="rId19"/>
    <p:sldId id="397" r:id="rId20"/>
    <p:sldId id="318" r:id="rId21"/>
    <p:sldId id="320" r:id="rId22"/>
    <p:sldId id="357" r:id="rId23"/>
    <p:sldId id="283" r:id="rId24"/>
    <p:sldId id="367" r:id="rId25"/>
    <p:sldId id="376" r:id="rId26"/>
    <p:sldId id="374" r:id="rId27"/>
    <p:sldId id="402" r:id="rId28"/>
    <p:sldId id="401" r:id="rId29"/>
    <p:sldId id="403" r:id="rId30"/>
    <p:sldId id="415" r:id="rId31"/>
    <p:sldId id="414" r:id="rId32"/>
    <p:sldId id="416" r:id="rId33"/>
    <p:sldId id="417" r:id="rId3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2" d="100"/>
          <a:sy n="122" d="100"/>
        </p:scale>
        <p:origin x="-131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19543-C84E-B141-9E51-67815483B9B9}" type="datetimeFigureOut">
              <a:rPr lang="fr-FR" smtClean="0"/>
              <a:pPr/>
              <a:t>13/03/2018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A1108-AFA4-EF4C-BC77-3F533C345B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607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C5186-B924-8E49-AF75-36EE5EFF5917}" type="datetimeFigureOut">
              <a:rPr lang="fr-FR" smtClean="0"/>
              <a:pPr/>
              <a:t>13/03/2018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CAFB6-0AAB-2B40-AD99-9DAAD2662B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23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5F6F6-B405-4E3F-807A-144C2B31A3E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27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99A1-8F39-AD49-ADCF-781D0D935845}" type="datetime1">
              <a:rPr lang="fr-FR" smtClean="0"/>
              <a:pPr/>
              <a:t>13/03/2018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E415-9E28-F44C-A52B-E73F6BB1E234}" type="datetime1">
              <a:rPr lang="fr-FR" smtClean="0"/>
              <a:pPr/>
              <a:t>13/03/2018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C781-0173-264E-B30B-71A2B7B1B767}" type="datetime1">
              <a:rPr lang="fr-FR" smtClean="0"/>
              <a:pPr/>
              <a:t>13/03/2018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6719-B4C0-0244-8CFA-295C248AAD94}" type="datetime1">
              <a:rPr lang="fr-FR" smtClean="0"/>
              <a:pPr/>
              <a:t>13/03/2018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A384-0F2A-5546-BC7A-89A5A29D08B8}" type="datetime1">
              <a:rPr lang="fr-FR" smtClean="0"/>
              <a:pPr/>
              <a:t>13/03/2018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A374-384F-A14B-996B-BFD180084767}" type="datetime1">
              <a:rPr lang="fr-FR" smtClean="0"/>
              <a:pPr/>
              <a:t>13/03/2018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FC36-216B-0C48-B7FC-A31BF8B54184}" type="datetime1">
              <a:rPr lang="fr-FR" smtClean="0"/>
              <a:pPr/>
              <a:t>13/03/2018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FF51-2F2A-884F-93F1-82A4CE55C048}" type="datetime1">
              <a:rPr lang="fr-FR" smtClean="0"/>
              <a:pPr/>
              <a:t>13/03/2018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632C-E9EB-6246-A8A5-6526174E6127}" type="datetime1">
              <a:rPr lang="fr-FR" smtClean="0"/>
              <a:pPr/>
              <a:t>13/03/2018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0122-2D5D-704F-A813-D9A7F40F4AF1}" type="datetime1">
              <a:rPr lang="fr-FR" smtClean="0"/>
              <a:pPr/>
              <a:t>13/03/2018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26FF-B4B9-7D4E-A5C3-9FBFF048E657}" type="datetime1">
              <a:rPr lang="fr-FR" smtClean="0"/>
              <a:pPr/>
              <a:t>13/03/2018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ABBC5-76D7-3E40-A634-D7DE41F96F75}" type="datetime1">
              <a:rPr lang="fr-FR" smtClean="0"/>
              <a:pPr/>
              <a:t>13/03/2018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49D7-01A4-4D48-810B-B5BD7312B88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cid86943/le-socle-commun.html" TargetMode="External"/><Relationship Id="rId7" Type="http://schemas.openxmlformats.org/officeDocument/2006/relationships/image" Target="../media/image1.jpg"/><Relationship Id="rId2" Type="http://schemas.openxmlformats.org/officeDocument/2006/relationships/hyperlink" Target="http://www.education.gouv.fr/pid29462/la-refondation-de-l-ecole-de-la-republiqu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cation.gouv.fr/pid285/bulletin_officiel.html?cid_bo=97270" TargetMode="External"/><Relationship Id="rId5" Type="http://schemas.openxmlformats.org/officeDocument/2006/relationships/hyperlink" Target="http://www.education.gouv.fr/cid2619/le-diplome-national-du-brevet.html" TargetMode="External"/><Relationship Id="rId4" Type="http://schemas.openxmlformats.org/officeDocument/2006/relationships/hyperlink" Target="http://eduscol.education.fr/cid99757/ressources-d-accompagnement-des-nouveaux-programmes-de-l-ecole-et-du-college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020340"/>
            <a:ext cx="7772400" cy="1470025"/>
          </a:xfrm>
        </p:spPr>
        <p:txBody>
          <a:bodyPr/>
          <a:lstStyle/>
          <a:p>
            <a:r>
              <a:rPr lang="fr-FR" b="1" dirty="0" smtClean="0"/>
              <a:t>Le livret Scolaire Unique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90715" y="3442436"/>
            <a:ext cx="3937379" cy="2726351"/>
          </a:xfrm>
        </p:spPr>
        <p:txBody>
          <a:bodyPr>
            <a:noAutofit/>
          </a:bodyPr>
          <a:lstStyle/>
          <a:p>
            <a:pPr algn="l"/>
            <a:r>
              <a:rPr lang="fr-FR" sz="2400" dirty="0" smtClean="0">
                <a:solidFill>
                  <a:srgbClr val="000000"/>
                </a:solidFill>
              </a:rPr>
              <a:t>1- Pourquoi un LSU</a:t>
            </a:r>
          </a:p>
          <a:p>
            <a:pPr algn="l"/>
            <a:r>
              <a:rPr lang="fr-FR" sz="2400" dirty="0" smtClean="0">
                <a:solidFill>
                  <a:srgbClr val="000000"/>
                </a:solidFill>
              </a:rPr>
              <a:t>2- Les bilans</a:t>
            </a:r>
            <a:br>
              <a:rPr lang="fr-FR" sz="2400" dirty="0" smtClean="0">
                <a:solidFill>
                  <a:srgbClr val="000000"/>
                </a:solidFill>
              </a:rPr>
            </a:br>
            <a:r>
              <a:rPr lang="fr-FR" sz="2400" dirty="0" smtClean="0">
                <a:solidFill>
                  <a:srgbClr val="000000"/>
                </a:solidFill>
              </a:rPr>
              <a:t>3 - Le brevet</a:t>
            </a:r>
          </a:p>
          <a:p>
            <a:pPr algn="l"/>
            <a:r>
              <a:rPr lang="fr-FR" sz="2400" dirty="0" smtClean="0">
                <a:solidFill>
                  <a:srgbClr val="000000"/>
                </a:solidFill>
              </a:rPr>
              <a:t>4 - Exemples</a:t>
            </a:r>
          </a:p>
          <a:p>
            <a:pPr algn="l"/>
            <a:r>
              <a:rPr lang="fr-FR" sz="2400" dirty="0" smtClean="0">
                <a:solidFill>
                  <a:srgbClr val="000000"/>
                </a:solidFill>
              </a:rPr>
              <a:t>5 - Le système d’information</a:t>
            </a:r>
          </a:p>
          <a:p>
            <a:pPr algn="l"/>
            <a:r>
              <a:rPr lang="fr-FR" sz="2400" dirty="0" smtClean="0">
                <a:solidFill>
                  <a:srgbClr val="000000"/>
                </a:solidFill>
              </a:rPr>
              <a:t>6 – La vie scolaire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85800" y="215214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 smtClean="0">
                <a:latin typeface="+mj-lt"/>
                <a:ea typeface="+mj-ea"/>
                <a:cs typeface="+mj-cs"/>
              </a:rPr>
              <a:t>Des bilans disciplinaires 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Les</a:t>
            </a:r>
            <a:r>
              <a:rPr lang="fr-FR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bilans périodiques : format et contenus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6-09-02 à 05.13.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82" y="0"/>
            <a:ext cx="7702581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85800" y="215214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 smtClean="0">
                <a:latin typeface="+mj-lt"/>
                <a:ea typeface="+mj-ea"/>
                <a:cs typeface="+mj-cs"/>
              </a:rPr>
              <a:t>Des bilans interdisciplinaires ou transversaux 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Les</a:t>
            </a:r>
            <a:r>
              <a:rPr lang="fr-FR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bilans périodiques : format et contenus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6-09-02 à 05.13.58.png"/>
          <p:cNvPicPr>
            <a:picLocks noChangeAspect="1"/>
          </p:cNvPicPr>
          <p:nvPr/>
        </p:nvPicPr>
        <p:blipFill>
          <a:blip r:embed="rId2"/>
          <a:srcRect b="94709"/>
          <a:stretch>
            <a:fillRect/>
          </a:stretch>
        </p:blipFill>
        <p:spPr>
          <a:xfrm>
            <a:off x="551739" y="373683"/>
            <a:ext cx="8029146" cy="378241"/>
          </a:xfrm>
          <a:prstGeom prst="rect">
            <a:avLst/>
          </a:prstGeom>
        </p:spPr>
      </p:pic>
      <p:pic>
        <p:nvPicPr>
          <p:cNvPr id="5" name="Image 4" descr="Capture d’écran 2016-09-02 à 05.54.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08" y="715543"/>
            <a:ext cx="8061177" cy="4716349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254425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 smtClean="0">
                <a:latin typeface="+mj-lt"/>
                <a:ea typeface="+mj-ea"/>
                <a:cs typeface="+mj-cs"/>
              </a:rPr>
              <a:t>Une synthèse des progrès et des acquis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Les</a:t>
            </a:r>
            <a:r>
              <a:rPr lang="fr-FR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bilans périodiques : format et contenus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6-09-02 à 06.15.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2280"/>
            <a:ext cx="9144000" cy="43815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254425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 smtClean="0">
                <a:latin typeface="+mj-lt"/>
                <a:ea typeface="+mj-ea"/>
                <a:cs typeface="+mj-cs"/>
              </a:rPr>
              <a:t>Des informations relatives à la vie scolaire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Les</a:t>
            </a:r>
            <a:r>
              <a:rPr lang="fr-FR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bilans périodiques : format et contenus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24670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Le bilan de niveau de  maîtrise des composantes du socle en fin de cycle 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17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6-09-02 à 06.28.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710"/>
            <a:ext cx="9144000" cy="655002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18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85800" y="215214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0" b="1" dirty="0" smtClean="0">
                <a:latin typeface="+mj-lt"/>
                <a:ea typeface="+mj-ea"/>
                <a:cs typeface="+mj-cs"/>
              </a:rPr>
              <a:t>3 - Le </a:t>
            </a:r>
            <a:r>
              <a:rPr lang="fr-FR" sz="6000" b="1" dirty="0">
                <a:latin typeface="+mj-lt"/>
                <a:ea typeface="+mj-ea"/>
                <a:cs typeface="+mj-cs"/>
              </a:rPr>
              <a:t>brevet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47F1-EDDE-4CEE-8391-FDE2C2261E5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 bwMode="auto">
          <a:xfrm>
            <a:off x="1259632" y="438177"/>
            <a:ext cx="6768752" cy="523220"/>
          </a:xfrm>
          <a:prstGeom prst="rect">
            <a:avLst/>
          </a:prstGeom>
          <a:noFill/>
          <a:ln w="38100"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Livret scolaire unique </a:t>
            </a:r>
            <a:r>
              <a:rPr lang="fr-FR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du CP à la 3ème</a:t>
            </a:r>
            <a:endParaRPr lang="fr-FR" sz="2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3608" y="2272759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Arial" pitchFamily="34" charset="0"/>
                <a:cs typeface="Arial" pitchFamily="34" charset="0"/>
              </a:rPr>
              <a:t>Enjeu 1 :</a:t>
            </a:r>
            <a:r>
              <a:rPr lang="fr-FR" sz="4000" b="1" dirty="0" smtClean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uFill>
                  <a:solidFill>
                    <a:srgbClr val="7030A0"/>
                  </a:solidFill>
                </a:uFill>
                <a:latin typeface="Arial" pitchFamily="34" charset="0"/>
                <a:cs typeface="Arial" pitchFamily="34" charset="0"/>
              </a:rPr>
              <a:t>Assurer la continuité et le suivi des acquis des élèves du CP à la 3</a:t>
            </a:r>
            <a:r>
              <a:rPr lang="fr-FR" sz="2000" b="1" baseline="30000" dirty="0" smtClean="0">
                <a:uFill>
                  <a:solidFill>
                    <a:srgbClr val="7030A0"/>
                  </a:solidFill>
                </a:u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b="1" dirty="0" smtClean="0">
                <a:uFill>
                  <a:solidFill>
                    <a:srgbClr val="7030A0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43608" y="3310290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Arial" pitchFamily="34" charset="0"/>
                <a:cs typeface="Arial" pitchFamily="34" charset="0"/>
              </a:rPr>
              <a:t>Enjeu 2 :</a:t>
            </a:r>
            <a:r>
              <a:rPr lang="fr-FR" sz="4000" b="1" dirty="0" smtClean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uFill>
                  <a:solidFill>
                    <a:srgbClr val="7030A0"/>
                  </a:solidFill>
                </a:uFill>
                <a:latin typeface="Arial" pitchFamily="34" charset="0"/>
                <a:cs typeface="Arial" pitchFamily="34" charset="0"/>
              </a:rPr>
              <a:t>De l’évaluation des élèves à l’évaluation des acquis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43608" y="434568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Arial" pitchFamily="34" charset="0"/>
                <a:cs typeface="Arial" pitchFamily="34" charset="0"/>
              </a:rPr>
              <a:t>Enjeu 3 :</a:t>
            </a:r>
            <a:r>
              <a:rPr lang="fr-FR" sz="4000" b="1" dirty="0" smtClean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uFill>
                  <a:solidFill>
                    <a:srgbClr val="7030A0"/>
                  </a:solidFill>
                </a:uFill>
                <a:latin typeface="Arial" pitchFamily="34" charset="0"/>
                <a:cs typeface="Arial" pitchFamily="34" charset="0"/>
              </a:rPr>
              <a:t>Compétences et disciplines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43608" y="520977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Arial" pitchFamily="34" charset="0"/>
                <a:cs typeface="Arial" pitchFamily="34" charset="0"/>
              </a:rPr>
              <a:t>Enjeu 4 :</a:t>
            </a:r>
            <a:r>
              <a:rPr lang="fr-FR" sz="4000" b="1" dirty="0" smtClean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uFill>
                  <a:solidFill>
                    <a:srgbClr val="7030A0"/>
                  </a:solidFill>
                </a:uFill>
                <a:latin typeface="Arial" pitchFamily="34" charset="0"/>
                <a:cs typeface="Arial" pitchFamily="34" charset="0"/>
              </a:rPr>
              <a:t>Continuum et globalité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1301532"/>
            <a:ext cx="2263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enjeux :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4019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0719" y="12520"/>
            <a:ext cx="7045993" cy="114300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performance maximale est </a:t>
            </a:r>
            <a:b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obtenue avec 800 points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29" y="1260385"/>
            <a:ext cx="2876550" cy="24955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687" y="1260385"/>
            <a:ext cx="2867025" cy="524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44500" y="2298700"/>
            <a:ext cx="82931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0" b="1" dirty="0" smtClean="0">
                <a:latin typeface="+mj-lt"/>
                <a:ea typeface="+mj-ea"/>
                <a:cs typeface="+mj-cs"/>
              </a:rPr>
              <a:t>4 - Quelques </a:t>
            </a:r>
            <a:r>
              <a:rPr lang="fr-FR" sz="6000" b="1" dirty="0">
                <a:latin typeface="+mj-lt"/>
                <a:ea typeface="+mj-ea"/>
                <a:cs typeface="+mj-cs"/>
              </a:rPr>
              <a:t>exemples de mise en œuvre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60400" y="50801"/>
            <a:ext cx="77724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Quelques exemples de mise en œuvre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60400" y="2365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noProof="0" dirty="0" smtClean="0">
                <a:latin typeface="+mj-lt"/>
                <a:ea typeface="+mj-ea"/>
                <a:cs typeface="+mj-cs"/>
              </a:rPr>
              <a:t>Le calendrier des bilans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Exemple : paramétrage avec suivi annuel du socle (cycle 4)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60400" y="4908196"/>
            <a:ext cx="77724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rgbClr val="604A7B"/>
                </a:solidFill>
                <a:latin typeface="+mj-lt"/>
                <a:ea typeface="+mj-ea"/>
                <a:cs typeface="+mj-cs"/>
              </a:rPr>
              <a:t>Paramétrage recommandé à partir de la rentrée 2018 afin de conforter l’appropriation du socle par les équipes pédagogiques</a:t>
            </a:r>
            <a:endParaRPr lang="fr-FR" sz="2400" b="1" dirty="0">
              <a:solidFill>
                <a:srgbClr val="604A7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8" name="Image 7" descr="Capture d’écran 2016-09-02 à 06.28.01.png"/>
          <p:cNvPicPr>
            <a:picLocks noChangeAspect="1"/>
          </p:cNvPicPr>
          <p:nvPr/>
        </p:nvPicPr>
        <p:blipFill>
          <a:blip r:embed="rId2"/>
          <a:srcRect l="3395" r="3704" b="49422"/>
          <a:stretch>
            <a:fillRect/>
          </a:stretch>
        </p:blipFill>
        <p:spPr>
          <a:xfrm>
            <a:off x="5130800" y="4671535"/>
            <a:ext cx="3822700" cy="1490801"/>
          </a:xfrm>
          <a:prstGeom prst="rect">
            <a:avLst/>
          </a:prstGeom>
        </p:spPr>
      </p:pic>
      <p:grpSp>
        <p:nvGrpSpPr>
          <p:cNvPr id="2" name="Grouper 23"/>
          <p:cNvGrpSpPr/>
          <p:nvPr/>
        </p:nvGrpSpPr>
        <p:grpSpPr>
          <a:xfrm>
            <a:off x="660400" y="203200"/>
            <a:ext cx="4203700" cy="2065879"/>
            <a:chOff x="914400" y="850900"/>
            <a:chExt cx="4203700" cy="2065879"/>
          </a:xfrm>
        </p:grpSpPr>
        <p:grpSp>
          <p:nvGrpSpPr>
            <p:cNvPr id="3" name="Grouper 10"/>
            <p:cNvGrpSpPr/>
            <p:nvPr/>
          </p:nvGrpSpPr>
          <p:grpSpPr>
            <a:xfrm>
              <a:off x="914400" y="850900"/>
              <a:ext cx="1346200" cy="2065879"/>
              <a:chOff x="0" y="2955770"/>
              <a:chExt cx="1803400" cy="2475609"/>
            </a:xfrm>
          </p:grpSpPr>
          <p:pic>
            <p:nvPicPr>
              <p:cNvPr id="9" name="Image 8" descr="Capture d’écran 2016-09-02 à 06.15.21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4567250"/>
                <a:ext cx="1803399" cy="864129"/>
              </a:xfrm>
              <a:prstGeom prst="rect">
                <a:avLst/>
              </a:prstGeom>
            </p:spPr>
          </p:pic>
          <p:pic>
            <p:nvPicPr>
              <p:cNvPr id="10" name="Image 9" descr="Capture d’écran 2016-09-02 à 05.13.58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2955770"/>
                <a:ext cx="1803400" cy="1605659"/>
              </a:xfrm>
              <a:prstGeom prst="rect">
                <a:avLst/>
              </a:prstGeom>
            </p:spPr>
          </p:pic>
        </p:grpSp>
        <p:grpSp>
          <p:nvGrpSpPr>
            <p:cNvPr id="5" name="Grouper 17"/>
            <p:cNvGrpSpPr/>
            <p:nvPr/>
          </p:nvGrpSpPr>
          <p:grpSpPr>
            <a:xfrm>
              <a:off x="3771900" y="850900"/>
              <a:ext cx="1346200" cy="2065879"/>
              <a:chOff x="0" y="2955770"/>
              <a:chExt cx="1803400" cy="2475609"/>
            </a:xfrm>
          </p:grpSpPr>
          <p:pic>
            <p:nvPicPr>
              <p:cNvPr id="19" name="Image 18" descr="Capture d’écran 2016-09-02 à 06.15.21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4567250"/>
                <a:ext cx="1803399" cy="864129"/>
              </a:xfrm>
              <a:prstGeom prst="rect">
                <a:avLst/>
              </a:prstGeom>
            </p:spPr>
          </p:pic>
          <p:pic>
            <p:nvPicPr>
              <p:cNvPr id="20" name="Image 19" descr="Capture d’écran 2016-09-02 à 05.13.58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2955770"/>
                <a:ext cx="1803400" cy="1605659"/>
              </a:xfrm>
              <a:prstGeom prst="rect">
                <a:avLst/>
              </a:prstGeom>
            </p:spPr>
          </p:pic>
        </p:grpSp>
        <p:grpSp>
          <p:nvGrpSpPr>
            <p:cNvPr id="6" name="Grouper 20"/>
            <p:cNvGrpSpPr/>
            <p:nvPr/>
          </p:nvGrpSpPr>
          <p:grpSpPr>
            <a:xfrm>
              <a:off x="2336800" y="850900"/>
              <a:ext cx="1346200" cy="2065879"/>
              <a:chOff x="0" y="2955770"/>
              <a:chExt cx="1803400" cy="2475609"/>
            </a:xfrm>
          </p:grpSpPr>
          <p:pic>
            <p:nvPicPr>
              <p:cNvPr id="22" name="Image 21" descr="Capture d’écran 2016-09-02 à 06.15.21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4567250"/>
                <a:ext cx="1803399" cy="864129"/>
              </a:xfrm>
              <a:prstGeom prst="rect">
                <a:avLst/>
              </a:prstGeom>
            </p:spPr>
          </p:pic>
          <p:pic>
            <p:nvPicPr>
              <p:cNvPr id="23" name="Image 22" descr="Capture d’écran 2016-09-02 à 05.13.58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2955770"/>
                <a:ext cx="1803400" cy="1605659"/>
              </a:xfrm>
              <a:prstGeom prst="rect">
                <a:avLst/>
              </a:prstGeom>
            </p:spPr>
          </p:pic>
        </p:grpSp>
      </p:grpSp>
      <p:grpSp>
        <p:nvGrpSpPr>
          <p:cNvPr id="7" name="Grouper 24"/>
          <p:cNvGrpSpPr/>
          <p:nvPr/>
        </p:nvGrpSpPr>
        <p:grpSpPr>
          <a:xfrm>
            <a:off x="660401" y="2415156"/>
            <a:ext cx="4203700" cy="2065879"/>
            <a:chOff x="914400" y="850900"/>
            <a:chExt cx="4203700" cy="2065879"/>
          </a:xfrm>
        </p:grpSpPr>
        <p:grpSp>
          <p:nvGrpSpPr>
            <p:cNvPr id="11" name="Grouper 10"/>
            <p:cNvGrpSpPr/>
            <p:nvPr/>
          </p:nvGrpSpPr>
          <p:grpSpPr>
            <a:xfrm>
              <a:off x="914400" y="850901"/>
              <a:ext cx="1346200" cy="2065880"/>
              <a:chOff x="0" y="2955770"/>
              <a:chExt cx="1803400" cy="2475609"/>
            </a:xfrm>
          </p:grpSpPr>
          <p:pic>
            <p:nvPicPr>
              <p:cNvPr id="33" name="Image 32" descr="Capture d’écran 2016-09-02 à 06.15.21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4567250"/>
                <a:ext cx="1803399" cy="864129"/>
              </a:xfrm>
              <a:prstGeom prst="rect">
                <a:avLst/>
              </a:prstGeom>
            </p:spPr>
          </p:pic>
          <p:pic>
            <p:nvPicPr>
              <p:cNvPr id="34" name="Image 33" descr="Capture d’écran 2016-09-02 à 05.13.58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2955770"/>
                <a:ext cx="1803400" cy="1605659"/>
              </a:xfrm>
              <a:prstGeom prst="rect">
                <a:avLst/>
              </a:prstGeom>
            </p:spPr>
          </p:pic>
        </p:grpSp>
        <p:grpSp>
          <p:nvGrpSpPr>
            <p:cNvPr id="12" name="Grouper 17"/>
            <p:cNvGrpSpPr/>
            <p:nvPr/>
          </p:nvGrpSpPr>
          <p:grpSpPr>
            <a:xfrm>
              <a:off x="3771900" y="850901"/>
              <a:ext cx="1346200" cy="2065880"/>
              <a:chOff x="0" y="2955770"/>
              <a:chExt cx="1803400" cy="2475609"/>
            </a:xfrm>
          </p:grpSpPr>
          <p:pic>
            <p:nvPicPr>
              <p:cNvPr id="31" name="Image 30" descr="Capture d’écran 2016-09-02 à 06.15.21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4567250"/>
                <a:ext cx="1803399" cy="864129"/>
              </a:xfrm>
              <a:prstGeom prst="rect">
                <a:avLst/>
              </a:prstGeom>
            </p:spPr>
          </p:pic>
          <p:pic>
            <p:nvPicPr>
              <p:cNvPr id="32" name="Image 31" descr="Capture d’écran 2016-09-02 à 05.13.58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2955770"/>
                <a:ext cx="1803400" cy="1605659"/>
              </a:xfrm>
              <a:prstGeom prst="rect">
                <a:avLst/>
              </a:prstGeom>
            </p:spPr>
          </p:pic>
        </p:grpSp>
        <p:grpSp>
          <p:nvGrpSpPr>
            <p:cNvPr id="13" name="Grouper 20"/>
            <p:cNvGrpSpPr/>
            <p:nvPr/>
          </p:nvGrpSpPr>
          <p:grpSpPr>
            <a:xfrm>
              <a:off x="2336800" y="850901"/>
              <a:ext cx="1346200" cy="2065880"/>
              <a:chOff x="0" y="2955770"/>
              <a:chExt cx="1803400" cy="2475609"/>
            </a:xfrm>
          </p:grpSpPr>
          <p:pic>
            <p:nvPicPr>
              <p:cNvPr id="29" name="Image 28" descr="Capture d’écran 2016-09-02 à 06.15.21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4567250"/>
                <a:ext cx="1803399" cy="864129"/>
              </a:xfrm>
              <a:prstGeom prst="rect">
                <a:avLst/>
              </a:prstGeom>
            </p:spPr>
          </p:pic>
          <p:pic>
            <p:nvPicPr>
              <p:cNvPr id="30" name="Image 29" descr="Capture d’écran 2016-09-02 à 05.13.58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2955770"/>
                <a:ext cx="1803400" cy="1605659"/>
              </a:xfrm>
              <a:prstGeom prst="rect">
                <a:avLst/>
              </a:prstGeom>
            </p:spPr>
          </p:pic>
        </p:grpSp>
      </p:grpSp>
      <p:grpSp>
        <p:nvGrpSpPr>
          <p:cNvPr id="14" name="Grouper 34"/>
          <p:cNvGrpSpPr/>
          <p:nvPr/>
        </p:nvGrpSpPr>
        <p:grpSpPr>
          <a:xfrm>
            <a:off x="647700" y="4671534"/>
            <a:ext cx="4203700" cy="2065879"/>
            <a:chOff x="914400" y="850900"/>
            <a:chExt cx="4203700" cy="2065879"/>
          </a:xfrm>
        </p:grpSpPr>
        <p:grpSp>
          <p:nvGrpSpPr>
            <p:cNvPr id="15" name="Grouper 10"/>
            <p:cNvGrpSpPr/>
            <p:nvPr/>
          </p:nvGrpSpPr>
          <p:grpSpPr>
            <a:xfrm>
              <a:off x="914400" y="850901"/>
              <a:ext cx="1346200" cy="2065880"/>
              <a:chOff x="0" y="2955770"/>
              <a:chExt cx="1803400" cy="2475609"/>
            </a:xfrm>
          </p:grpSpPr>
          <p:pic>
            <p:nvPicPr>
              <p:cNvPr id="43" name="Image 42" descr="Capture d’écran 2016-09-02 à 06.15.21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4567250"/>
                <a:ext cx="1803399" cy="864129"/>
              </a:xfrm>
              <a:prstGeom prst="rect">
                <a:avLst/>
              </a:prstGeom>
            </p:spPr>
          </p:pic>
          <p:pic>
            <p:nvPicPr>
              <p:cNvPr id="44" name="Image 43" descr="Capture d’écran 2016-09-02 à 05.13.58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2955770"/>
                <a:ext cx="1803400" cy="1605659"/>
              </a:xfrm>
              <a:prstGeom prst="rect">
                <a:avLst/>
              </a:prstGeom>
            </p:spPr>
          </p:pic>
        </p:grpSp>
        <p:grpSp>
          <p:nvGrpSpPr>
            <p:cNvPr id="16" name="Grouper 17"/>
            <p:cNvGrpSpPr/>
            <p:nvPr/>
          </p:nvGrpSpPr>
          <p:grpSpPr>
            <a:xfrm>
              <a:off x="3771900" y="850901"/>
              <a:ext cx="1346200" cy="2065880"/>
              <a:chOff x="0" y="2955770"/>
              <a:chExt cx="1803400" cy="2475609"/>
            </a:xfrm>
          </p:grpSpPr>
          <p:pic>
            <p:nvPicPr>
              <p:cNvPr id="41" name="Image 40" descr="Capture d’écran 2016-09-02 à 06.15.21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4567250"/>
                <a:ext cx="1803399" cy="864129"/>
              </a:xfrm>
              <a:prstGeom prst="rect">
                <a:avLst/>
              </a:prstGeom>
            </p:spPr>
          </p:pic>
          <p:pic>
            <p:nvPicPr>
              <p:cNvPr id="42" name="Image 41" descr="Capture d’écran 2016-09-02 à 05.13.58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2955770"/>
                <a:ext cx="1803400" cy="1605659"/>
              </a:xfrm>
              <a:prstGeom prst="rect">
                <a:avLst/>
              </a:prstGeom>
            </p:spPr>
          </p:pic>
        </p:grpSp>
        <p:grpSp>
          <p:nvGrpSpPr>
            <p:cNvPr id="17" name="Grouper 20"/>
            <p:cNvGrpSpPr/>
            <p:nvPr/>
          </p:nvGrpSpPr>
          <p:grpSpPr>
            <a:xfrm>
              <a:off x="2336800" y="850901"/>
              <a:ext cx="1346200" cy="2065880"/>
              <a:chOff x="0" y="2955770"/>
              <a:chExt cx="1803400" cy="2475609"/>
            </a:xfrm>
          </p:grpSpPr>
          <p:pic>
            <p:nvPicPr>
              <p:cNvPr id="39" name="Image 38" descr="Capture d’écran 2016-09-02 à 06.15.21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4567250"/>
                <a:ext cx="1803399" cy="864129"/>
              </a:xfrm>
              <a:prstGeom prst="rect">
                <a:avLst/>
              </a:prstGeom>
            </p:spPr>
          </p:pic>
          <p:pic>
            <p:nvPicPr>
              <p:cNvPr id="40" name="Image 39" descr="Capture d’écran 2016-09-02 à 05.13.58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2955770"/>
                <a:ext cx="1803400" cy="1605659"/>
              </a:xfrm>
              <a:prstGeom prst="rect">
                <a:avLst/>
              </a:prstGeom>
            </p:spPr>
          </p:pic>
        </p:grpSp>
      </p:grpSp>
      <p:sp>
        <p:nvSpPr>
          <p:cNvPr id="45" name="Titre 1"/>
          <p:cNvSpPr txBox="1">
            <a:spLocks/>
          </p:cNvSpPr>
          <p:nvPr/>
        </p:nvSpPr>
        <p:spPr>
          <a:xfrm>
            <a:off x="-38100" y="508000"/>
            <a:ext cx="7239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 smtClean="0">
                <a:latin typeface="+mj-lt"/>
                <a:ea typeface="+mj-ea"/>
                <a:cs typeface="+mj-cs"/>
              </a:rPr>
              <a:t>5</a:t>
            </a:r>
            <a:r>
              <a:rPr lang="fr-FR" sz="2400" b="1" baseline="30000" noProof="0" dirty="0" smtClean="0">
                <a:latin typeface="+mj-lt"/>
                <a:ea typeface="+mj-ea"/>
                <a:cs typeface="+mj-cs"/>
              </a:rPr>
              <a:t>ème</a:t>
            </a:r>
            <a:r>
              <a:rPr lang="fr-FR" sz="2400" b="1" noProof="0" dirty="0" smtClean="0">
                <a:latin typeface="+mj-lt"/>
                <a:ea typeface="+mj-ea"/>
                <a:cs typeface="+mj-cs"/>
              </a:rPr>
              <a:t>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Titre 1"/>
          <p:cNvSpPr txBox="1">
            <a:spLocks/>
          </p:cNvSpPr>
          <p:nvPr/>
        </p:nvSpPr>
        <p:spPr>
          <a:xfrm>
            <a:off x="-12700" y="2790825"/>
            <a:ext cx="7239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latin typeface="+mj-lt"/>
                <a:ea typeface="+mj-ea"/>
                <a:cs typeface="+mj-cs"/>
              </a:rPr>
              <a:t>4</a:t>
            </a:r>
            <a:r>
              <a:rPr lang="fr-FR" sz="2400" b="1" baseline="30000" dirty="0" smtClean="0">
                <a:latin typeface="+mj-lt"/>
                <a:ea typeface="+mj-ea"/>
                <a:cs typeface="+mj-cs"/>
              </a:rPr>
              <a:t>ème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 </a:t>
            </a:r>
            <a:r>
              <a:rPr lang="fr-FR" sz="2400" b="1" noProof="0" dirty="0" smtClean="0">
                <a:latin typeface="+mj-lt"/>
                <a:ea typeface="+mj-ea"/>
                <a:cs typeface="+mj-cs"/>
              </a:rPr>
              <a:t>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Titre 1"/>
          <p:cNvSpPr txBox="1">
            <a:spLocks/>
          </p:cNvSpPr>
          <p:nvPr/>
        </p:nvSpPr>
        <p:spPr>
          <a:xfrm>
            <a:off x="-25400" y="4886325"/>
            <a:ext cx="7239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latin typeface="+mj-lt"/>
                <a:ea typeface="+mj-ea"/>
                <a:cs typeface="+mj-cs"/>
              </a:rPr>
              <a:t>3</a:t>
            </a:r>
            <a:r>
              <a:rPr lang="fr-FR" sz="2400" b="1" baseline="30000" dirty="0" smtClean="0">
                <a:latin typeface="+mj-lt"/>
                <a:ea typeface="+mj-ea"/>
                <a:cs typeface="+mj-cs"/>
              </a:rPr>
              <a:t>ème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 </a:t>
            </a:r>
            <a:r>
              <a:rPr lang="fr-FR" sz="2400" b="1" noProof="0" dirty="0" smtClean="0">
                <a:latin typeface="+mj-lt"/>
                <a:ea typeface="+mj-ea"/>
                <a:cs typeface="+mj-cs"/>
              </a:rPr>
              <a:t>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" name="Image 36" descr="Capture d’écran 2016-09-02 à 06.28.01.png"/>
          <p:cNvPicPr>
            <a:picLocks noChangeAspect="1"/>
          </p:cNvPicPr>
          <p:nvPr/>
        </p:nvPicPr>
        <p:blipFill>
          <a:blip r:embed="rId2"/>
          <a:srcRect l="3395" r="3704" b="49422"/>
          <a:stretch>
            <a:fillRect/>
          </a:stretch>
        </p:blipFill>
        <p:spPr>
          <a:xfrm>
            <a:off x="5130800" y="2415157"/>
            <a:ext cx="3822700" cy="1490801"/>
          </a:xfrm>
          <a:prstGeom prst="rect">
            <a:avLst/>
          </a:prstGeom>
        </p:spPr>
      </p:pic>
      <p:pic>
        <p:nvPicPr>
          <p:cNvPr id="38" name="Image 37" descr="Capture d’écran 2016-09-02 à 06.28.01.png"/>
          <p:cNvPicPr>
            <a:picLocks noChangeAspect="1"/>
          </p:cNvPicPr>
          <p:nvPr/>
        </p:nvPicPr>
        <p:blipFill>
          <a:blip r:embed="rId2"/>
          <a:srcRect l="3395" r="3704" b="49422"/>
          <a:stretch>
            <a:fillRect/>
          </a:stretch>
        </p:blipFill>
        <p:spPr>
          <a:xfrm>
            <a:off x="5130800" y="203200"/>
            <a:ext cx="3822700" cy="1490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6000" b="1" dirty="0" smtClean="0"/>
              <a:t>5 - Le </a:t>
            </a:r>
            <a:r>
              <a:rPr lang="fr-FR" sz="6000" b="1" dirty="0"/>
              <a:t>système d’informations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966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6474"/>
            <a:ext cx="8229600" cy="1143000"/>
          </a:xfrm>
        </p:spPr>
        <p:txBody>
          <a:bodyPr/>
          <a:lstStyle/>
          <a:p>
            <a:r>
              <a:rPr lang="fr-FR" dirty="0" smtClean="0"/>
              <a:t>Le système d’information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00246" y="2169994"/>
            <a:ext cx="1842448" cy="37804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Situations d’apprentissages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Disciplines</a:t>
            </a:r>
          </a:p>
          <a:p>
            <a:pPr algn="ctr"/>
            <a:r>
              <a:rPr lang="fr-FR" dirty="0" smtClean="0"/>
              <a:t>AP</a:t>
            </a:r>
          </a:p>
          <a:p>
            <a:pPr algn="ctr"/>
            <a:r>
              <a:rPr lang="fr-FR" dirty="0" smtClean="0"/>
              <a:t>EPI</a:t>
            </a:r>
          </a:p>
          <a:p>
            <a:pPr algn="ctr"/>
            <a:r>
              <a:rPr lang="fr-FR" dirty="0" smtClean="0"/>
              <a:t>Parcours</a:t>
            </a:r>
          </a:p>
          <a:p>
            <a:pPr algn="ctr"/>
            <a:r>
              <a:rPr lang="fr-FR" dirty="0" smtClean="0"/>
              <a:t>Vie </a:t>
            </a:r>
            <a:r>
              <a:rPr lang="fr-FR" dirty="0" err="1" smtClean="0"/>
              <a:t>scol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470238" y="2333770"/>
            <a:ext cx="1978925" cy="805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Évaluations</a:t>
            </a:r>
            <a:endParaRPr lang="fr-FR" sz="24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470238" y="3648161"/>
            <a:ext cx="1978925" cy="80521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compétences du socle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470238" y="4962552"/>
            <a:ext cx="1978925" cy="80521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compétences disciplinaires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292817" y="2210940"/>
            <a:ext cx="2402006" cy="37258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872241" y="3384645"/>
            <a:ext cx="1787857" cy="131018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Saisie dans </a:t>
            </a:r>
            <a:r>
              <a:rPr lang="fr-FR" sz="2000" b="1" dirty="0" smtClean="0"/>
              <a:t>PRONOTE</a:t>
            </a:r>
            <a:endParaRPr lang="fr-FR" sz="2000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6855712" y="3384645"/>
            <a:ext cx="1319284" cy="13101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LSU</a:t>
            </a:r>
            <a:endParaRPr lang="fr-FR" sz="3200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7478973" y="2047164"/>
            <a:ext cx="1487606" cy="6892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DNB</a:t>
            </a:r>
          </a:p>
          <a:p>
            <a:pPr algn="ctr"/>
            <a:r>
              <a:rPr lang="fr-FR" dirty="0" smtClean="0"/>
              <a:t>CYCLADE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7315200" y="5365161"/>
            <a:ext cx="1717343" cy="6892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ORIENTATION</a:t>
            </a:r>
            <a:r>
              <a:rPr lang="fr-FR" dirty="0" smtClean="0"/>
              <a:t> AFFELNET</a:t>
            </a:r>
            <a:endParaRPr lang="fr-FR" dirty="0"/>
          </a:p>
        </p:txBody>
      </p:sp>
      <p:sp>
        <p:nvSpPr>
          <p:cNvPr id="14" name="Flèche courbée vers le haut 13"/>
          <p:cNvSpPr/>
          <p:nvPr/>
        </p:nvSpPr>
        <p:spPr>
          <a:xfrm>
            <a:off x="5895833" y="4671747"/>
            <a:ext cx="1583140" cy="801009"/>
          </a:xfrm>
          <a:prstGeom prst="curved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99022" y="4380464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Export</a:t>
            </a:r>
            <a:endParaRPr lang="fr-FR" dirty="0"/>
          </a:p>
        </p:txBody>
      </p:sp>
      <p:sp>
        <p:nvSpPr>
          <p:cNvPr id="17" name="Flèche à angle droit 16"/>
          <p:cNvSpPr/>
          <p:nvPr/>
        </p:nvSpPr>
        <p:spPr>
          <a:xfrm>
            <a:off x="8222776" y="2736379"/>
            <a:ext cx="464024" cy="911782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à angle droit 17"/>
          <p:cNvSpPr/>
          <p:nvPr/>
        </p:nvSpPr>
        <p:spPr>
          <a:xfrm flipV="1">
            <a:off x="8222776" y="4441041"/>
            <a:ext cx="464024" cy="911782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7412102" y="3408677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Export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479217" y="431237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Export</a:t>
            </a:r>
            <a:endParaRPr lang="fr-FR" dirty="0"/>
          </a:p>
        </p:txBody>
      </p:sp>
      <p:sp>
        <p:nvSpPr>
          <p:cNvPr id="21" name="Ellipse 20"/>
          <p:cNvSpPr/>
          <p:nvPr/>
        </p:nvSpPr>
        <p:spPr>
          <a:xfrm>
            <a:off x="4902192" y="1651379"/>
            <a:ext cx="1377442" cy="108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Parents</a:t>
            </a:r>
          </a:p>
          <a:p>
            <a:pPr algn="ctr"/>
            <a:r>
              <a:rPr lang="fr-FR" dirty="0" smtClean="0"/>
              <a:t>Élèves</a:t>
            </a:r>
            <a:endParaRPr lang="fr-FR" dirty="0"/>
          </a:p>
        </p:txBody>
      </p:sp>
      <p:sp>
        <p:nvSpPr>
          <p:cNvPr id="22" name="Flèche à angle droit 21"/>
          <p:cNvSpPr/>
          <p:nvPr/>
        </p:nvSpPr>
        <p:spPr>
          <a:xfrm rot="5400000" flipH="1" flipV="1">
            <a:off x="6174427" y="2243872"/>
            <a:ext cx="1271538" cy="1010008"/>
          </a:xfrm>
          <a:prstGeom prst="bentUpArrow">
            <a:avLst>
              <a:gd name="adj1" fmla="val 15875"/>
              <a:gd name="adj2" fmla="val 13246"/>
              <a:gd name="adj3" fmla="val 206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7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/>
              <a:t>6 – La vie scolaire</a:t>
            </a:r>
            <a:endParaRPr lang="fr-FR" sz="6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Point de vue</a:t>
            </a:r>
          </a:p>
          <a:p>
            <a:r>
              <a:rPr lang="fr-FR" dirty="0" smtClean="0"/>
              <a:t>CPE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1514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Pendant la période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3053"/>
            <a:ext cx="9144000" cy="385189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20711" y="5923129"/>
            <a:ext cx="217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Saisie dans PRONOTE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753134" y="5436832"/>
            <a:ext cx="240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Entrées des professeurs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753134" y="5895833"/>
            <a:ext cx="3105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Entrées des AE, infirmière, COP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787330" y="6352143"/>
            <a:ext cx="16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Entrées des CPE</a:t>
            </a:r>
            <a:endParaRPr lang="fr-FR" dirty="0"/>
          </a:p>
        </p:txBody>
      </p:sp>
      <p:sp>
        <p:nvSpPr>
          <p:cNvPr id="9" name="Accolade ouvrante 8"/>
          <p:cNvSpPr/>
          <p:nvPr/>
        </p:nvSpPr>
        <p:spPr>
          <a:xfrm>
            <a:off x="3330054" y="5436832"/>
            <a:ext cx="423080" cy="12846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6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 le conseil de classe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28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8276"/>
            <a:ext cx="9144000" cy="156072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0" y="1421166"/>
            <a:ext cx="342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Saisie des appréciations générales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b="49557"/>
          <a:stretch/>
        </p:blipFill>
        <p:spPr>
          <a:xfrm>
            <a:off x="187515" y="3874441"/>
            <a:ext cx="6124575" cy="244079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660107" y="4079175"/>
            <a:ext cx="2026693" cy="2031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Possibilité d’utiliser les évaluations transversales des disciplines pour la rédaction de l’appréciation général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51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Export vers LSU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29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9260"/>
            <a:ext cx="9144000" cy="237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85800" y="215214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0" b="1" dirty="0" smtClean="0">
                <a:latin typeface="+mj-lt"/>
                <a:ea typeface="+mj-ea"/>
                <a:cs typeface="+mj-cs"/>
              </a:rPr>
              <a:t>1 - Pourquoi un livret scolaire unique ?</a:t>
            </a:r>
            <a:endParaRPr kumimoji="0" lang="fr-FR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Visualisation dans le LSU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30</a:t>
            </a:fld>
            <a:endParaRPr lang="fr-FR" dirty="0"/>
          </a:p>
        </p:txBody>
      </p:sp>
      <p:pic>
        <p:nvPicPr>
          <p:cNvPr id="4" name="Image 3" descr="Capture d’écran 2016-10-05 à 15.53.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52" y="1443710"/>
            <a:ext cx="9144000" cy="43465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0" y="6010807"/>
            <a:ext cx="377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Communication aux élèves et parents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088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Calibri" charset="0"/>
              </a:rPr>
              <a:t>LSU : Enjeux</a:t>
            </a:r>
            <a:br>
              <a:rPr lang="fr-FR" dirty="0">
                <a:latin typeface="Calibri" charset="0"/>
              </a:rPr>
            </a:br>
            <a:r>
              <a:rPr lang="fr-FR" sz="2800" b="1" dirty="0">
                <a:solidFill>
                  <a:srgbClr val="00B0F0"/>
                </a:solidFill>
                <a:latin typeface="Calibri" charset="0"/>
              </a:rPr>
              <a:t>Suivre les acquis scolaires des élèves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68ADBF-5EA4-49BA-9A3E-B7A9DEE23211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820399" y="4010107"/>
            <a:ext cx="7259716" cy="2016224"/>
            <a:chOff x="820399" y="4010107"/>
            <a:chExt cx="7259716" cy="2016224"/>
          </a:xfrm>
        </p:grpSpPr>
        <p:sp>
          <p:nvSpPr>
            <p:cNvPr id="16" name="Organigramme : Carte perforée 15">
              <a:hlinkClick r:id="rId2"/>
            </p:cNvPr>
            <p:cNvSpPr/>
            <p:nvPr/>
          </p:nvSpPr>
          <p:spPr>
            <a:xfrm>
              <a:off x="820399" y="4010107"/>
              <a:ext cx="1728192" cy="2016224"/>
            </a:xfrm>
            <a:prstGeom prst="flowChartPunchedCard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215900" dist="101600" dir="756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2700"/>
              <a:bevelB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</a:rPr>
                <a:t>Réforme des cycles</a:t>
              </a:r>
            </a:p>
            <a:p>
              <a:pPr algn="ctr"/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Organigramme : Carte perforée 16">
              <a:hlinkClick r:id="rId3"/>
            </p:cNvPr>
            <p:cNvSpPr/>
            <p:nvPr/>
          </p:nvSpPr>
          <p:spPr>
            <a:xfrm>
              <a:off x="2764614" y="4010107"/>
              <a:ext cx="1649638" cy="2016224"/>
            </a:xfrm>
            <a:prstGeom prst="flowChartPunchedCard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215900" dist="101600" dir="756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2700"/>
              <a:bevelB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>
                <a:lnSpc>
                  <a:spcPts val="1900"/>
                </a:lnSpc>
              </a:pPr>
              <a:r>
                <a:rPr lang="fr-FR" sz="2000" b="1" dirty="0" smtClean="0">
                  <a:solidFill>
                    <a:schemeClr val="tx1"/>
                  </a:solidFill>
                </a:rPr>
                <a:t>Socle </a:t>
              </a:r>
            </a:p>
            <a:p>
              <a:pPr algn="ctr">
                <a:lnSpc>
                  <a:spcPts val="1900"/>
                </a:lnSpc>
              </a:pPr>
              <a:r>
                <a:rPr lang="fr-FR" sz="2000" b="1" dirty="0" smtClean="0">
                  <a:solidFill>
                    <a:schemeClr val="tx1"/>
                  </a:solidFill>
                </a:rPr>
                <a:t>commun de connaissances de compétences et de valeurs</a:t>
              </a:r>
            </a:p>
            <a:p>
              <a:pPr algn="ctr">
                <a:lnSpc>
                  <a:spcPts val="1900"/>
                </a:lnSpc>
              </a:pPr>
              <a:r>
                <a:rPr lang="fr-FR" sz="2000" b="1" dirty="0" smtClean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8" name="Organigramme : Carte perforée 17">
              <a:hlinkClick r:id="rId4"/>
            </p:cNvPr>
            <p:cNvSpPr/>
            <p:nvPr/>
          </p:nvSpPr>
          <p:spPr>
            <a:xfrm>
              <a:off x="4636823" y="4010107"/>
              <a:ext cx="1571084" cy="2016224"/>
            </a:xfrm>
            <a:prstGeom prst="flowChartPunchedCard">
              <a:avLst/>
            </a:prstGeom>
            <a:solidFill>
              <a:srgbClr val="FBD9F5"/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215900" dist="101600" dir="756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2700"/>
              <a:bevelB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</a:rPr>
                <a:t>Les nouveaux programmes (adaptés)</a:t>
              </a:r>
            </a:p>
            <a:p>
              <a:pPr algn="ctr"/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" name="Organigramme : Carte perforée 18">
              <a:hlinkClick r:id="rId5"/>
            </p:cNvPr>
            <p:cNvSpPr/>
            <p:nvPr/>
          </p:nvSpPr>
          <p:spPr>
            <a:xfrm>
              <a:off x="6509031" y="4010107"/>
              <a:ext cx="1571084" cy="2016224"/>
            </a:xfrm>
            <a:prstGeom prst="flowChartPunchedCard">
              <a:avLst/>
            </a:prstGeom>
            <a:solidFill>
              <a:srgbClr val="CCFFCC"/>
            </a:solidFill>
            <a:ln>
              <a:solidFill>
                <a:srgbClr val="00B050"/>
              </a:solidFill>
            </a:ln>
            <a:effectLst>
              <a:outerShdw blurRad="215900" dist="101600" dir="756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2700"/>
              <a:bevelB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</a:rPr>
                <a:t>Le Diplôme National du Brevet</a:t>
              </a:r>
            </a:p>
            <a:p>
              <a:pPr algn="ctr"/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riangle isocèle 19"/>
          <p:cNvSpPr/>
          <p:nvPr/>
        </p:nvSpPr>
        <p:spPr>
          <a:xfrm>
            <a:off x="899592" y="2312204"/>
            <a:ext cx="7272808" cy="1584176"/>
          </a:xfrm>
          <a:prstGeom prst="triangle">
            <a:avLst/>
          </a:prstGeom>
          <a:solidFill>
            <a:srgbClr val="FFFFCC"/>
          </a:solidFill>
          <a:ln>
            <a:solidFill>
              <a:srgbClr val="CC9900"/>
            </a:solidFill>
          </a:ln>
          <a:effectLst>
            <a:outerShdw blurRad="254000" dist="88900" dir="564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hlinkClick r:id="rId6"/>
              </a:rPr>
              <a:t>Le livret</a:t>
            </a:r>
          </a:p>
          <a:p>
            <a:pPr algn="ctr"/>
            <a:r>
              <a:rPr lang="fr-FR" sz="2800" b="1" dirty="0" smtClean="0">
                <a:solidFill>
                  <a:schemeClr val="tx1"/>
                </a:solidFill>
                <a:hlinkClick r:id="rId6"/>
              </a:rPr>
              <a:t> scolaire unique</a:t>
            </a:r>
            <a:r>
              <a:rPr lang="fr-FR" sz="2800" b="1" dirty="0" smtClean="0">
                <a:solidFill>
                  <a:schemeClr val="tx1"/>
                </a:solidFill>
              </a:rPr>
              <a:t> (LSU)</a:t>
            </a:r>
          </a:p>
          <a:p>
            <a:pPr algn="ctr"/>
            <a:endParaRPr lang="fr-FR" sz="2800" b="1" dirty="0" smtClean="0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499992" y="1280465"/>
            <a:ext cx="4644008" cy="2471899"/>
            <a:chOff x="4499992" y="1280465"/>
            <a:chExt cx="4644008" cy="2471899"/>
          </a:xfrm>
        </p:grpSpPr>
        <p:cxnSp>
          <p:nvCxnSpPr>
            <p:cNvPr id="22" name="Connecteur droit 21"/>
            <p:cNvCxnSpPr/>
            <p:nvPr/>
          </p:nvCxnSpPr>
          <p:spPr>
            <a:xfrm>
              <a:off x="4499992" y="2132856"/>
              <a:ext cx="3744416" cy="1619508"/>
            </a:xfrm>
            <a:prstGeom prst="line">
              <a:avLst/>
            </a:prstGeom>
            <a:ln w="73025" cmpd="thinThick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flipH="1">
              <a:off x="6228184" y="2384212"/>
              <a:ext cx="288032" cy="504056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5039544" y="1280465"/>
              <a:ext cx="410445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fr-FR" b="1" dirty="0" smtClean="0"/>
                <a:t>Conservation des informations </a:t>
              </a:r>
              <a:r>
                <a:rPr lang="fr-FR" dirty="0" smtClean="0"/>
                <a:t>sur les apprentissages et le suivi de chaque élève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fr-FR" b="1" dirty="0"/>
                <a:t>Communication </a:t>
              </a:r>
              <a:r>
                <a:rPr lang="fr-FR" dirty="0"/>
                <a:t>vers les parents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fr-FR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369214" y="1303799"/>
            <a:ext cx="4202786" cy="2448565"/>
            <a:chOff x="369214" y="1303799"/>
            <a:chExt cx="4202786" cy="2448565"/>
          </a:xfrm>
        </p:grpSpPr>
        <p:cxnSp>
          <p:nvCxnSpPr>
            <p:cNvPr id="21" name="Connecteur droit 20"/>
            <p:cNvCxnSpPr/>
            <p:nvPr/>
          </p:nvCxnSpPr>
          <p:spPr>
            <a:xfrm flipV="1">
              <a:off x="827584" y="2132856"/>
              <a:ext cx="3744416" cy="1619508"/>
            </a:xfrm>
            <a:prstGeom prst="line">
              <a:avLst/>
            </a:prstGeom>
            <a:ln w="73025" cmpd="thinThick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>
              <a:off x="2267744" y="2528228"/>
              <a:ext cx="360040" cy="504056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369214" y="1303799"/>
              <a:ext cx="26761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b="1" dirty="0" smtClean="0"/>
                <a:t> Bilans périodiques </a:t>
              </a:r>
              <a:r>
                <a:rPr lang="fr-FR" dirty="0" smtClean="0"/>
                <a:t>de l’évolution des acquis</a:t>
              </a:r>
            </a:p>
            <a:p>
              <a:pPr>
                <a:buFont typeface="Arial" pitchFamily="34" charset="0"/>
                <a:buChar char="•"/>
              </a:pPr>
              <a:r>
                <a:rPr lang="fr-FR" b="1" dirty="0" smtClean="0"/>
                <a:t> Bilans de fin de cycle </a:t>
              </a:r>
              <a:r>
                <a:rPr lang="fr-FR" dirty="0" smtClean="0"/>
                <a:t>2, 3 et 4 (Socle)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820399" y="6229349"/>
            <a:ext cx="7352001" cy="492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Projet éducatif de la Nouvelle Calédonie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3387" y="1262927"/>
            <a:ext cx="869929" cy="86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7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600" y="69514"/>
            <a:ext cx="8229600" cy="684251"/>
          </a:xfrm>
        </p:spPr>
        <p:txBody>
          <a:bodyPr>
            <a:normAutofit/>
          </a:bodyPr>
          <a:lstStyle/>
          <a:p>
            <a:pPr lvl="0"/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 finalités du livret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6818" y="926386"/>
            <a:ext cx="8716286" cy="19611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b="1" dirty="0" smtClean="0"/>
              <a:t>→ </a:t>
            </a:r>
            <a:r>
              <a:rPr lang="fr-FR" sz="2800" dirty="0"/>
              <a:t>dédier </a:t>
            </a:r>
            <a:r>
              <a:rPr lang="fr-FR" sz="2800" b="1" dirty="0"/>
              <a:t>une seule application </a:t>
            </a:r>
            <a:r>
              <a:rPr lang="fr-FR" sz="2800" dirty="0" smtClean="0"/>
              <a:t>au </a:t>
            </a:r>
            <a:r>
              <a:rPr lang="fr-FR" sz="2800" dirty="0"/>
              <a:t>suivi des progrès des acquis des élèves</a:t>
            </a:r>
            <a:r>
              <a:rPr lang="fr-FR" sz="2800" dirty="0" smtClean="0"/>
              <a:t>, pour </a:t>
            </a:r>
            <a:r>
              <a:rPr lang="fr-FR" sz="2800" dirty="0"/>
              <a:t>les deux degrés d’enseignement et sur l’ensemble de la scolarité </a:t>
            </a:r>
            <a:r>
              <a:rPr lang="fr-FR" sz="2800" dirty="0" smtClean="0"/>
              <a:t>obligatoire.</a:t>
            </a:r>
          </a:p>
          <a:p>
            <a:pPr marL="0" indent="0" algn="just">
              <a:buNone/>
            </a:pPr>
            <a:endParaRPr lang="fr-FR" sz="28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30978" y="2731814"/>
            <a:ext cx="8716286" cy="754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proposer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application simple et lisible par tous.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7018" y="3390803"/>
            <a:ext cx="8716286" cy="1278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proposer </a:t>
            </a:r>
            <a:r>
              <a:rPr lang="fr-FR" sz="2800" b="1" dirty="0" smtClean="0"/>
              <a:t>un gabarit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bilans périodiques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quel que soit le type d’établissements fréquentés afin de faciliter le suivi de scolarité.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28214" y="4789394"/>
            <a:ext cx="8716286" cy="1819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permettre la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restitution synthétique de l’évaluation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 compétences du socle commun de connaissances et de valeurs simultanément à l’évaluation disciplinaire.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6313449"/>
            <a:ext cx="8229600" cy="684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Pourquoi un livret scolaire unique ?</a:t>
            </a:r>
            <a:b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881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16-08-15 à 18.16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3" b="1330"/>
          <a:stretch>
            <a:fillRect/>
          </a:stretch>
        </p:blipFill>
        <p:spPr>
          <a:xfrm>
            <a:off x="0" y="1564080"/>
            <a:ext cx="9144000" cy="4653095"/>
          </a:xfr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406894"/>
            <a:ext cx="9144000" cy="684251"/>
          </a:xfrm>
        </p:spPr>
        <p:txBody>
          <a:bodyPr>
            <a:noAutofit/>
          </a:bodyPr>
          <a:lstStyle/>
          <a:p>
            <a:pPr lvl="0" algn="l"/>
            <a:r>
              <a:rPr lang="fr-FR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 outil permettant la transmission des données, quel que soit le territoire ou le type de suite applicative</a:t>
            </a:r>
            <a:endParaRPr lang="fr-FR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6313449"/>
            <a:ext cx="8229600" cy="684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Pourquoi un livret scolaire unique ?</a:t>
            </a:r>
            <a:b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88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" y="0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Pourquoi un cadre réglementaire ?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95038" y="1593555"/>
            <a:ext cx="8716286" cy="1961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définir à l’échelle du territoire 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conditions nécessaires à la transmission du livret d’un établissement à un autre : un format commun d’informations devant nécessairement figurer dans le livret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71078" y="4013845"/>
            <a:ext cx="8716286" cy="1961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identifier 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marges d’autonomie laissées aux établissements dans la définition de leur politique d’évaluation, autonomie devant rester compatible avec le cadre fixé par le livret.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47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" y="0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obligations réglementaires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5138" y="1988961"/>
            <a:ext cx="8716286" cy="1961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effectuer des bilans périodiques de l’évolution des progrès et des acquis des élèves.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71078" y="3558529"/>
            <a:ext cx="8716286" cy="1961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effectuer en fin de cycle un bilan du niveau de maîtrise des 8 domaines et sous domaines du socle.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47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9D7-01A4-4D48-810B-B5BD7312B886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85800" y="23272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0" b="1" dirty="0" smtClean="0">
                <a:latin typeface="+mj-lt"/>
                <a:ea typeface="+mj-ea"/>
                <a:cs typeface="+mj-cs"/>
              </a:rPr>
              <a:t>2 - Les </a:t>
            </a:r>
            <a:r>
              <a:rPr lang="fr-FR" sz="6000" b="1" dirty="0">
                <a:latin typeface="+mj-lt"/>
                <a:ea typeface="+mj-ea"/>
                <a:cs typeface="+mj-cs"/>
              </a:rPr>
              <a:t>bilans périodiques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6000" b="1" dirty="0"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0" b="1" dirty="0">
                <a:latin typeface="+mj-lt"/>
                <a:ea typeface="+mj-ea"/>
                <a:cs typeface="+mj-cs"/>
              </a:rPr>
              <a:t>Format et contenus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21D33E24FC5FF24B8687B8939DCC05DF" ma:contentTypeVersion="2" ma:contentTypeDescription="Crée un document." ma:contentTypeScope="" ma:versionID="35e4a87c9f9554896465615eee796cb1">
  <xsd:schema xmlns:xsd="http://www.w3.org/2001/XMLSchema" xmlns:xs="http://www.w3.org/2001/XMLSchema" xmlns:p="http://schemas.microsoft.com/office/2006/metadata/properties" xmlns:ns2="274d087b-22a4-425e-bc66-e6c2e7c3b157" targetNamespace="http://schemas.microsoft.com/office/2006/metadata/properties" ma:root="true" ma:fieldsID="1ceec9695d552313ba95aa3eb6680c2d" ns2:_="">
    <xsd:import namespace="274d087b-22a4-425e-bc66-e6c2e7c3b157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d087b-22a4-425e-bc66-e6c2e7c3b157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74d087b-22a4-425e-bc66-e6c2e7c3b157">cadre réglementaire, politique d'évaluation des EPLE</Description0>
  </documentManagement>
</p:properties>
</file>

<file path=customXml/itemProps1.xml><?xml version="1.0" encoding="utf-8"?>
<ds:datastoreItem xmlns:ds="http://schemas.openxmlformats.org/officeDocument/2006/customXml" ds:itemID="{6430BFAC-6182-489F-8936-2BBC01C441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7E8962-6EC3-4654-AF8E-FF0EFA6089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4d087b-22a4-425e-bc66-e6c2e7c3b1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96F70F-6DAC-4A29-91D1-FF8B4E46A710}">
  <ds:schemaRefs>
    <ds:schemaRef ds:uri="http://schemas.microsoft.com/office/infopath/2007/PartnerControls"/>
    <ds:schemaRef ds:uri="274d087b-22a4-425e-bc66-e6c2e7c3b157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12572</TotalTime>
  <Words>595</Words>
  <Application>Microsoft Office PowerPoint</Application>
  <PresentationFormat>Affichage à l'écran (4:3)</PresentationFormat>
  <Paragraphs>128</Paragraphs>
  <Slides>30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Le livret Scolaire Unique</vt:lpstr>
      <vt:lpstr>Présentation PowerPoint</vt:lpstr>
      <vt:lpstr>Présentation PowerPoint</vt:lpstr>
      <vt:lpstr>LSU : Enjeux Suivre les acquis scolaires des élèves </vt:lpstr>
      <vt:lpstr>Les finalités du livret</vt:lpstr>
      <vt:lpstr>Un outil permettant la transmission des données, quel que soit le territoire ou le type de suite applicative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bilan de niveau de  maîtrise des composantes du socle en fin de cycle </vt:lpstr>
      <vt:lpstr>Présentation PowerPoint</vt:lpstr>
      <vt:lpstr>Présentation PowerPoint</vt:lpstr>
      <vt:lpstr>La performance maximale est  obtenue avec 800 points</vt:lpstr>
      <vt:lpstr>Présentation PowerPoint</vt:lpstr>
      <vt:lpstr>Présentation PowerPoint</vt:lpstr>
      <vt:lpstr>Présentation PowerPoint</vt:lpstr>
      <vt:lpstr>5 - Le système d’informations</vt:lpstr>
      <vt:lpstr>Le système d’information</vt:lpstr>
      <vt:lpstr>6 – La vie scolaire</vt:lpstr>
      <vt:lpstr>Pendant la période</vt:lpstr>
      <vt:lpstr>Avant le conseil de classe</vt:lpstr>
      <vt:lpstr>Export vers LSU</vt:lpstr>
      <vt:lpstr>Visualisation dans le LSU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Livret Scolaire Unique</dc:title>
  <dc:creator>Pierre Lacueille</dc:creator>
  <cp:lastModifiedBy>cmieducation</cp:lastModifiedBy>
  <cp:revision>128</cp:revision>
  <dcterms:created xsi:type="dcterms:W3CDTF">2016-10-05T13:50:11Z</dcterms:created>
  <dcterms:modified xsi:type="dcterms:W3CDTF">2018-03-12T23:01:39Z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0x010100873AB55E0CC5DA459F57F5A42893F46A005A087D358B12CA4E82A8A8BA9B8A8CF200D3544DBFAD4F664AA25DF68E6D1F0A9E00689F2856DFEDCE40890FDCED81A7DFC90021D33E24FC5FF24B8687B8939DCC05DF</vt:lpwstr>
  </property>
</Properties>
</file>