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7" r:id="rId1"/>
  </p:sldMasterIdLst>
  <p:sldIdLst>
    <p:sldId id="256" r:id="rId2"/>
    <p:sldId id="261" r:id="rId3"/>
    <p:sldId id="262" r:id="rId4"/>
    <p:sldId id="258"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B4"/>
    <a:srgbClr val="006600"/>
    <a:srgbClr val="3502C6"/>
    <a:srgbClr val="320DBB"/>
    <a:srgbClr val="0043C8"/>
    <a:srgbClr val="002D86"/>
    <a:srgbClr val="E9CA80"/>
    <a:srgbClr val="004739"/>
    <a:srgbClr val="F5A1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7" d="100"/>
          <a:sy n="97" d="100"/>
        </p:scale>
        <p:origin x="9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64C5EB25-BD10-4BF4-9669-D0B0E5277D63}" type="datetimeFigureOut">
              <a:rPr lang="fr-FR" smtClean="0"/>
              <a:t>03/07/2024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D7C094EF-F36D-4328-B5F8-65868AEB8B37}" type="slidenum">
              <a:rPr lang="fr-FR" smtClean="0"/>
              <a:t>‹N°›</a:t>
            </a:fld>
            <a:endParaRPr lang="fr-FR" dirty="0"/>
          </a:p>
        </p:txBody>
      </p:sp>
    </p:spTree>
    <p:extLst>
      <p:ext uri="{BB962C8B-B14F-4D97-AF65-F5344CB8AC3E}">
        <p14:creationId xmlns:p14="http://schemas.microsoft.com/office/powerpoint/2010/main" val="3438988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4C5EB25-BD10-4BF4-9669-D0B0E5277D63}" type="datetimeFigureOut">
              <a:rPr lang="fr-FR" smtClean="0"/>
              <a:t>03/07/2024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D7C094EF-F36D-4328-B5F8-65868AEB8B37}" type="slidenum">
              <a:rPr lang="fr-FR" smtClean="0"/>
              <a:t>‹N°›</a:t>
            </a:fld>
            <a:endParaRPr lang="fr-FR" dirty="0"/>
          </a:p>
        </p:txBody>
      </p:sp>
    </p:spTree>
    <p:extLst>
      <p:ext uri="{BB962C8B-B14F-4D97-AF65-F5344CB8AC3E}">
        <p14:creationId xmlns:p14="http://schemas.microsoft.com/office/powerpoint/2010/main" val="4035239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4C5EB25-BD10-4BF4-9669-D0B0E5277D63}" type="datetimeFigureOut">
              <a:rPr lang="fr-FR" smtClean="0"/>
              <a:t>03/07/2024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D7C094EF-F36D-4328-B5F8-65868AEB8B37}" type="slidenum">
              <a:rPr lang="fr-FR" smtClean="0"/>
              <a:t>‹N°›</a:t>
            </a:fld>
            <a:endParaRPr lang="fr-FR" dirty="0"/>
          </a:p>
        </p:txBody>
      </p:sp>
    </p:spTree>
    <p:extLst>
      <p:ext uri="{BB962C8B-B14F-4D97-AF65-F5344CB8AC3E}">
        <p14:creationId xmlns:p14="http://schemas.microsoft.com/office/powerpoint/2010/main" val="3833506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4C5EB25-BD10-4BF4-9669-D0B0E5277D63}" type="datetimeFigureOut">
              <a:rPr lang="fr-FR" smtClean="0"/>
              <a:t>03/07/2024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D7C094EF-F36D-4328-B5F8-65868AEB8B37}" type="slidenum">
              <a:rPr lang="fr-FR" smtClean="0"/>
              <a:t>‹N°›</a:t>
            </a:fld>
            <a:endParaRPr lang="fr-FR" dirty="0"/>
          </a:p>
        </p:txBody>
      </p:sp>
    </p:spTree>
    <p:extLst>
      <p:ext uri="{BB962C8B-B14F-4D97-AF65-F5344CB8AC3E}">
        <p14:creationId xmlns:p14="http://schemas.microsoft.com/office/powerpoint/2010/main" val="1978147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64C5EB25-BD10-4BF4-9669-D0B0E5277D63}" type="datetimeFigureOut">
              <a:rPr lang="fr-FR" smtClean="0"/>
              <a:t>03/07/2024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D7C094EF-F36D-4328-B5F8-65868AEB8B37}" type="slidenum">
              <a:rPr lang="fr-FR" smtClean="0"/>
              <a:t>‹N°›</a:t>
            </a:fld>
            <a:endParaRPr lang="fr-FR" dirty="0"/>
          </a:p>
        </p:txBody>
      </p:sp>
    </p:spTree>
    <p:extLst>
      <p:ext uri="{BB962C8B-B14F-4D97-AF65-F5344CB8AC3E}">
        <p14:creationId xmlns:p14="http://schemas.microsoft.com/office/powerpoint/2010/main" val="2024052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64C5EB25-BD10-4BF4-9669-D0B0E5277D63}" type="datetimeFigureOut">
              <a:rPr lang="fr-FR" smtClean="0"/>
              <a:t>03/07/2024</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D7C094EF-F36D-4328-B5F8-65868AEB8B37}" type="slidenum">
              <a:rPr lang="fr-FR" smtClean="0"/>
              <a:t>‹N°›</a:t>
            </a:fld>
            <a:endParaRPr lang="fr-FR" dirty="0"/>
          </a:p>
        </p:txBody>
      </p:sp>
    </p:spTree>
    <p:extLst>
      <p:ext uri="{BB962C8B-B14F-4D97-AF65-F5344CB8AC3E}">
        <p14:creationId xmlns:p14="http://schemas.microsoft.com/office/powerpoint/2010/main" val="1485451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4C5EB25-BD10-4BF4-9669-D0B0E5277D63}" type="datetimeFigureOut">
              <a:rPr lang="fr-FR" smtClean="0"/>
              <a:t>03/07/2024</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D7C094EF-F36D-4328-B5F8-65868AEB8B37}" type="slidenum">
              <a:rPr lang="fr-FR" smtClean="0"/>
              <a:t>‹N°›</a:t>
            </a:fld>
            <a:endParaRPr lang="fr-FR" dirty="0"/>
          </a:p>
        </p:txBody>
      </p:sp>
    </p:spTree>
    <p:extLst>
      <p:ext uri="{BB962C8B-B14F-4D97-AF65-F5344CB8AC3E}">
        <p14:creationId xmlns:p14="http://schemas.microsoft.com/office/powerpoint/2010/main" val="2197774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64C5EB25-BD10-4BF4-9669-D0B0E5277D63}" type="datetimeFigureOut">
              <a:rPr lang="fr-FR" smtClean="0"/>
              <a:t>03/07/2024</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D7C094EF-F36D-4328-B5F8-65868AEB8B37}" type="slidenum">
              <a:rPr lang="fr-FR" smtClean="0"/>
              <a:t>‹N°›</a:t>
            </a:fld>
            <a:endParaRPr lang="fr-FR" dirty="0"/>
          </a:p>
        </p:txBody>
      </p:sp>
    </p:spTree>
    <p:extLst>
      <p:ext uri="{BB962C8B-B14F-4D97-AF65-F5344CB8AC3E}">
        <p14:creationId xmlns:p14="http://schemas.microsoft.com/office/powerpoint/2010/main" val="922903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C5EB25-BD10-4BF4-9669-D0B0E5277D63}" type="datetimeFigureOut">
              <a:rPr lang="fr-FR" smtClean="0"/>
              <a:t>03/07/2024</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D7C094EF-F36D-4328-B5F8-65868AEB8B37}" type="slidenum">
              <a:rPr lang="fr-FR" smtClean="0"/>
              <a:t>‹N°›</a:t>
            </a:fld>
            <a:endParaRPr lang="fr-FR" dirty="0"/>
          </a:p>
        </p:txBody>
      </p:sp>
    </p:spTree>
    <p:extLst>
      <p:ext uri="{BB962C8B-B14F-4D97-AF65-F5344CB8AC3E}">
        <p14:creationId xmlns:p14="http://schemas.microsoft.com/office/powerpoint/2010/main" val="948722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64C5EB25-BD10-4BF4-9669-D0B0E5277D63}" type="datetimeFigureOut">
              <a:rPr lang="fr-FR" smtClean="0"/>
              <a:t>03/07/2024</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D7C094EF-F36D-4328-B5F8-65868AEB8B37}" type="slidenum">
              <a:rPr lang="fr-FR" smtClean="0"/>
              <a:t>‹N°›</a:t>
            </a:fld>
            <a:endParaRPr lang="fr-FR" dirty="0"/>
          </a:p>
        </p:txBody>
      </p:sp>
    </p:spTree>
    <p:extLst>
      <p:ext uri="{BB962C8B-B14F-4D97-AF65-F5344CB8AC3E}">
        <p14:creationId xmlns:p14="http://schemas.microsoft.com/office/powerpoint/2010/main" val="378221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64C5EB25-BD10-4BF4-9669-D0B0E5277D63}" type="datetimeFigureOut">
              <a:rPr lang="fr-FR" smtClean="0"/>
              <a:t>03/07/2024</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D7C094EF-F36D-4328-B5F8-65868AEB8B37}" type="slidenum">
              <a:rPr lang="fr-FR" smtClean="0"/>
              <a:t>‹N°›</a:t>
            </a:fld>
            <a:endParaRPr lang="fr-FR" dirty="0"/>
          </a:p>
        </p:txBody>
      </p:sp>
    </p:spTree>
    <p:extLst>
      <p:ext uri="{BB962C8B-B14F-4D97-AF65-F5344CB8AC3E}">
        <p14:creationId xmlns:p14="http://schemas.microsoft.com/office/powerpoint/2010/main" val="1217353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C5EB25-BD10-4BF4-9669-D0B0E5277D63}" type="datetimeFigureOut">
              <a:rPr lang="fr-FR" smtClean="0"/>
              <a:t>03/07/2024</a:t>
            </a:fld>
            <a:endParaRPr lang="fr-FR"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C094EF-F36D-4328-B5F8-65868AEB8B37}" type="slidenum">
              <a:rPr lang="fr-FR" smtClean="0"/>
              <a:t>‹N°›</a:t>
            </a:fld>
            <a:endParaRPr lang="fr-FR" dirty="0"/>
          </a:p>
        </p:txBody>
      </p:sp>
    </p:spTree>
    <p:extLst>
      <p:ext uri="{BB962C8B-B14F-4D97-AF65-F5344CB8AC3E}">
        <p14:creationId xmlns:p14="http://schemas.microsoft.com/office/powerpoint/2010/main" val="3410103642"/>
      </p:ext>
    </p:extLst>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pic>
        <p:nvPicPr>
          <p:cNvPr id="2" name="Imag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8813" y="248202"/>
            <a:ext cx="1816125" cy="811612"/>
          </a:xfrm>
          <a:prstGeom prst="rect">
            <a:avLst/>
          </a:prstGeom>
        </p:spPr>
      </p:pic>
      <p:sp>
        <p:nvSpPr>
          <p:cNvPr id="53" name="Rectangle 52"/>
          <p:cNvSpPr/>
          <p:nvPr/>
        </p:nvSpPr>
        <p:spPr>
          <a:xfrm>
            <a:off x="7434920" y="6105623"/>
            <a:ext cx="1260746" cy="79864"/>
          </a:xfrm>
          <a:prstGeom prst="rect">
            <a:avLst/>
          </a:prstGeom>
          <a:solidFill>
            <a:schemeClr val="accent2"/>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2" name="Rectangle 51"/>
          <p:cNvSpPr/>
          <p:nvPr/>
        </p:nvSpPr>
        <p:spPr>
          <a:xfrm rot="3503343">
            <a:off x="6514794" y="5587782"/>
            <a:ext cx="1260746" cy="79864"/>
          </a:xfrm>
          <a:prstGeom prst="rect">
            <a:avLst/>
          </a:prstGeom>
          <a:solidFill>
            <a:schemeClr val="accent2"/>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8874359">
            <a:off x="8894957" y="4569766"/>
            <a:ext cx="805410" cy="91462"/>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8874359">
            <a:off x="4896657" y="4569765"/>
            <a:ext cx="805410" cy="9146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7" name="Rectangle 46"/>
          <p:cNvSpPr/>
          <p:nvPr/>
        </p:nvSpPr>
        <p:spPr>
          <a:xfrm>
            <a:off x="5539399" y="4296530"/>
            <a:ext cx="757211" cy="8971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8" name="Rectangle 47"/>
          <p:cNvSpPr/>
          <p:nvPr/>
        </p:nvSpPr>
        <p:spPr>
          <a:xfrm>
            <a:off x="9539050" y="4296530"/>
            <a:ext cx="757211" cy="8971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5" name="Rectangle 44"/>
          <p:cNvSpPr/>
          <p:nvPr/>
        </p:nvSpPr>
        <p:spPr>
          <a:xfrm rot="18874359">
            <a:off x="938970" y="4579898"/>
            <a:ext cx="805410" cy="91462"/>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6" name="Rectangle 45"/>
          <p:cNvSpPr/>
          <p:nvPr/>
        </p:nvSpPr>
        <p:spPr>
          <a:xfrm>
            <a:off x="1598772" y="4296530"/>
            <a:ext cx="757211" cy="89710"/>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Sous-titre 2"/>
          <p:cNvSpPr>
            <a:spLocks noGrp="1"/>
          </p:cNvSpPr>
          <p:nvPr>
            <p:ph type="subTitle" idx="1"/>
          </p:nvPr>
        </p:nvSpPr>
        <p:spPr>
          <a:xfrm>
            <a:off x="1687357" y="1156025"/>
            <a:ext cx="9144000" cy="896816"/>
          </a:xfrm>
        </p:spPr>
        <p:txBody>
          <a:bodyPr>
            <a:normAutofit/>
          </a:bodyPr>
          <a:lstStyle/>
          <a:p>
            <a:r>
              <a:rPr lang="fr-FR" sz="5400" b="1" dirty="0" smtClean="0">
                <a:solidFill>
                  <a:schemeClr val="bg1"/>
                </a:solidFill>
              </a:rPr>
              <a:t>Le calendrier 2024 en 3 étapes</a:t>
            </a:r>
            <a:endParaRPr lang="fr-FR" sz="5400" b="1" dirty="0">
              <a:solidFill>
                <a:schemeClr val="bg1"/>
              </a:solidFill>
            </a:endParaRPr>
          </a:p>
        </p:txBody>
      </p:sp>
      <p:sp>
        <p:nvSpPr>
          <p:cNvPr id="7" name="Rectangle 6"/>
          <p:cNvSpPr/>
          <p:nvPr/>
        </p:nvSpPr>
        <p:spPr>
          <a:xfrm>
            <a:off x="0" y="4991878"/>
            <a:ext cx="12192000" cy="12129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Rectangle à coins arrondis 7"/>
          <p:cNvSpPr/>
          <p:nvPr/>
        </p:nvSpPr>
        <p:spPr>
          <a:xfrm>
            <a:off x="615821" y="2378642"/>
            <a:ext cx="3694923" cy="1821677"/>
          </a:xfrm>
          <a:prstGeom prst="roundRect">
            <a:avLst/>
          </a:prstGeom>
          <a:noFill/>
          <a:ln w="952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fr-FR" dirty="0"/>
          </a:p>
        </p:txBody>
      </p:sp>
      <p:sp>
        <p:nvSpPr>
          <p:cNvPr id="9" name="Rectangle à coins arrondis 8"/>
          <p:cNvSpPr/>
          <p:nvPr/>
        </p:nvSpPr>
        <p:spPr>
          <a:xfrm>
            <a:off x="4517572" y="2378642"/>
            <a:ext cx="3694923" cy="1821677"/>
          </a:xfrm>
          <a:prstGeom prst="roundRect">
            <a:avLst/>
          </a:prstGeom>
          <a:noFill/>
          <a:ln w="952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fr-FR" dirty="0"/>
          </a:p>
        </p:txBody>
      </p:sp>
      <p:sp>
        <p:nvSpPr>
          <p:cNvPr id="10" name="Rectangle à coins arrondis 9"/>
          <p:cNvSpPr/>
          <p:nvPr/>
        </p:nvSpPr>
        <p:spPr>
          <a:xfrm>
            <a:off x="8419323" y="2378642"/>
            <a:ext cx="3694923" cy="1821677"/>
          </a:xfrm>
          <a:prstGeom prst="roundRect">
            <a:avLst/>
          </a:prstGeom>
          <a:noFill/>
          <a:ln w="952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fr-FR" dirty="0"/>
          </a:p>
        </p:txBody>
      </p:sp>
      <p:sp>
        <p:nvSpPr>
          <p:cNvPr id="11" name="Ellipse 10"/>
          <p:cNvSpPr/>
          <p:nvPr/>
        </p:nvSpPr>
        <p:spPr>
          <a:xfrm>
            <a:off x="11411337" y="4851919"/>
            <a:ext cx="382555" cy="401216"/>
          </a:xfrm>
          <a:prstGeom prst="ellipse">
            <a:avLst/>
          </a:prstGeom>
          <a:solidFill>
            <a:schemeClr val="accent4"/>
          </a:solidFill>
          <a:ln w="63500">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a:p>
        </p:txBody>
      </p:sp>
      <p:sp>
        <p:nvSpPr>
          <p:cNvPr id="12" name="Ellipse 11"/>
          <p:cNvSpPr/>
          <p:nvPr/>
        </p:nvSpPr>
        <p:spPr>
          <a:xfrm>
            <a:off x="10084836" y="4870581"/>
            <a:ext cx="382555" cy="401216"/>
          </a:xfrm>
          <a:prstGeom prst="ellipse">
            <a:avLst/>
          </a:prstGeom>
          <a:solidFill>
            <a:schemeClr val="accent4"/>
          </a:solidFill>
          <a:ln w="63500">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a:p>
        </p:txBody>
      </p:sp>
      <p:sp>
        <p:nvSpPr>
          <p:cNvPr id="13" name="Ellipse 12"/>
          <p:cNvSpPr/>
          <p:nvPr/>
        </p:nvSpPr>
        <p:spPr>
          <a:xfrm>
            <a:off x="8758335" y="4851919"/>
            <a:ext cx="382555" cy="401216"/>
          </a:xfrm>
          <a:prstGeom prst="ellipse">
            <a:avLst/>
          </a:prstGeom>
          <a:solidFill>
            <a:schemeClr val="accent4"/>
          </a:solidFill>
          <a:ln w="63500">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a:p>
        </p:txBody>
      </p:sp>
      <p:sp>
        <p:nvSpPr>
          <p:cNvPr id="14" name="Ellipse 13"/>
          <p:cNvSpPr/>
          <p:nvPr/>
        </p:nvSpPr>
        <p:spPr>
          <a:xfrm>
            <a:off x="7431834" y="4851919"/>
            <a:ext cx="382555" cy="401216"/>
          </a:xfrm>
          <a:prstGeom prst="ellipse">
            <a:avLst/>
          </a:prstGeom>
          <a:solidFill>
            <a:schemeClr val="accent1"/>
          </a:solidFill>
          <a:ln w="63500">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a:p>
        </p:txBody>
      </p:sp>
      <p:sp>
        <p:nvSpPr>
          <p:cNvPr id="15" name="Ellipse 14"/>
          <p:cNvSpPr/>
          <p:nvPr/>
        </p:nvSpPr>
        <p:spPr>
          <a:xfrm>
            <a:off x="6105333" y="4851919"/>
            <a:ext cx="382555" cy="401216"/>
          </a:xfrm>
          <a:prstGeom prst="ellipse">
            <a:avLst/>
          </a:prstGeom>
          <a:solidFill>
            <a:schemeClr val="accent1"/>
          </a:solidFill>
          <a:ln w="63500">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a:p>
        </p:txBody>
      </p:sp>
      <p:sp>
        <p:nvSpPr>
          <p:cNvPr id="16" name="Ellipse 15"/>
          <p:cNvSpPr/>
          <p:nvPr/>
        </p:nvSpPr>
        <p:spPr>
          <a:xfrm>
            <a:off x="4778832" y="4851919"/>
            <a:ext cx="382555" cy="401216"/>
          </a:xfrm>
          <a:prstGeom prst="ellipse">
            <a:avLst/>
          </a:prstGeom>
          <a:solidFill>
            <a:schemeClr val="accent1"/>
          </a:solidFill>
          <a:ln w="63500">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a:p>
        </p:txBody>
      </p:sp>
      <p:sp>
        <p:nvSpPr>
          <p:cNvPr id="17" name="Ellipse 16"/>
          <p:cNvSpPr/>
          <p:nvPr/>
        </p:nvSpPr>
        <p:spPr>
          <a:xfrm>
            <a:off x="3452331" y="4870581"/>
            <a:ext cx="382555" cy="401216"/>
          </a:xfrm>
          <a:prstGeom prst="ellipse">
            <a:avLst/>
          </a:prstGeom>
          <a:solidFill>
            <a:schemeClr val="bg1"/>
          </a:solidFill>
          <a:ln w="63500">
            <a:solidFill>
              <a:srgbClr val="FFFF00"/>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a:p>
        </p:txBody>
      </p:sp>
      <p:sp>
        <p:nvSpPr>
          <p:cNvPr id="18" name="Ellipse 17"/>
          <p:cNvSpPr/>
          <p:nvPr/>
        </p:nvSpPr>
        <p:spPr>
          <a:xfrm>
            <a:off x="2125830" y="4870581"/>
            <a:ext cx="382555" cy="401216"/>
          </a:xfrm>
          <a:prstGeom prst="ellipse">
            <a:avLst/>
          </a:prstGeom>
          <a:solidFill>
            <a:schemeClr val="bg1"/>
          </a:solidFill>
          <a:ln w="63500">
            <a:solidFill>
              <a:srgbClr val="FFFF00"/>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a:p>
        </p:txBody>
      </p:sp>
      <p:sp>
        <p:nvSpPr>
          <p:cNvPr id="19" name="Ellipse 18"/>
          <p:cNvSpPr/>
          <p:nvPr/>
        </p:nvSpPr>
        <p:spPr>
          <a:xfrm>
            <a:off x="799329" y="4851919"/>
            <a:ext cx="382555" cy="401216"/>
          </a:xfrm>
          <a:prstGeom prst="ellipse">
            <a:avLst/>
          </a:prstGeom>
          <a:solidFill>
            <a:schemeClr val="bg1"/>
          </a:solidFill>
          <a:ln w="63500">
            <a:solidFill>
              <a:srgbClr val="FFFF00"/>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a:p>
        </p:txBody>
      </p:sp>
      <p:sp>
        <p:nvSpPr>
          <p:cNvPr id="20" name="Ellipse 19"/>
          <p:cNvSpPr/>
          <p:nvPr/>
        </p:nvSpPr>
        <p:spPr>
          <a:xfrm>
            <a:off x="2125830" y="3984963"/>
            <a:ext cx="549734" cy="543759"/>
          </a:xfrm>
          <a:prstGeom prst="ellipse">
            <a:avLst/>
          </a:prstGeom>
          <a:solidFill>
            <a:srgbClr val="FFFF00"/>
          </a:solidFill>
          <a:ln w="41275">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smtClean="0">
                <a:ln w="0"/>
                <a:solidFill>
                  <a:schemeClr val="tx1"/>
                </a:solidFill>
                <a:effectLst>
                  <a:outerShdw blurRad="38100" dist="19050" dir="2700000" algn="tl" rotWithShape="0">
                    <a:schemeClr val="dk1">
                      <a:alpha val="40000"/>
                    </a:schemeClr>
                  </a:outerShdw>
                </a:effectLst>
              </a:rPr>
              <a:t>1</a:t>
            </a:r>
            <a:endParaRPr lang="fr-FR" sz="2400" b="1" dirty="0">
              <a:ln w="0"/>
              <a:solidFill>
                <a:schemeClr val="tx1"/>
              </a:solidFill>
              <a:effectLst>
                <a:outerShdw blurRad="38100" dist="19050" dir="2700000" algn="tl" rotWithShape="0">
                  <a:schemeClr val="dk1">
                    <a:alpha val="40000"/>
                  </a:schemeClr>
                </a:outerShdw>
              </a:effectLst>
            </a:endParaRPr>
          </a:p>
        </p:txBody>
      </p:sp>
      <p:sp>
        <p:nvSpPr>
          <p:cNvPr id="21" name="Ellipse 20"/>
          <p:cNvSpPr/>
          <p:nvPr/>
        </p:nvSpPr>
        <p:spPr>
          <a:xfrm>
            <a:off x="6021743" y="3975111"/>
            <a:ext cx="549734" cy="543759"/>
          </a:xfrm>
          <a:prstGeom prst="ellipse">
            <a:avLst/>
          </a:prstGeom>
          <a:solidFill>
            <a:schemeClr val="accent1"/>
          </a:solidFill>
          <a:ln w="41275">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a:ln w="0"/>
                <a:solidFill>
                  <a:schemeClr val="tx1"/>
                </a:solidFill>
                <a:effectLst>
                  <a:outerShdw blurRad="38100" dist="19050" dir="2700000" algn="tl" rotWithShape="0">
                    <a:schemeClr val="dk1">
                      <a:alpha val="40000"/>
                    </a:schemeClr>
                  </a:outerShdw>
                </a:effectLst>
              </a:rPr>
              <a:t>2</a:t>
            </a:r>
          </a:p>
        </p:txBody>
      </p:sp>
      <p:sp>
        <p:nvSpPr>
          <p:cNvPr id="22" name="Ellipse 21"/>
          <p:cNvSpPr/>
          <p:nvPr/>
        </p:nvSpPr>
        <p:spPr>
          <a:xfrm>
            <a:off x="10007084" y="3993282"/>
            <a:ext cx="549734" cy="528549"/>
          </a:xfrm>
          <a:prstGeom prst="ellipse">
            <a:avLst/>
          </a:prstGeom>
          <a:solidFill>
            <a:schemeClr val="accent4"/>
          </a:solidFill>
          <a:ln w="41275">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smtClean="0">
                <a:ln w="0"/>
                <a:solidFill>
                  <a:schemeClr val="bg1"/>
                </a:solidFill>
                <a:effectLst>
                  <a:outerShdw blurRad="38100" dist="19050" dir="2700000" algn="tl" rotWithShape="0">
                    <a:schemeClr val="dk1">
                      <a:alpha val="40000"/>
                    </a:schemeClr>
                  </a:outerShdw>
                </a:effectLst>
              </a:rPr>
              <a:t>3</a:t>
            </a:r>
            <a:endParaRPr lang="fr-FR" sz="2400" b="1" dirty="0">
              <a:ln w="0"/>
              <a:solidFill>
                <a:schemeClr val="bg1"/>
              </a:solidFill>
              <a:effectLst>
                <a:outerShdw blurRad="38100" dist="19050" dir="2700000" algn="tl" rotWithShape="0">
                  <a:schemeClr val="dk1">
                    <a:alpha val="40000"/>
                  </a:schemeClr>
                </a:outerShdw>
              </a:effectLst>
            </a:endParaRPr>
          </a:p>
        </p:txBody>
      </p:sp>
      <p:sp>
        <p:nvSpPr>
          <p:cNvPr id="23" name="ZoneTexte 22"/>
          <p:cNvSpPr txBox="1"/>
          <p:nvPr/>
        </p:nvSpPr>
        <p:spPr>
          <a:xfrm>
            <a:off x="862469" y="2723103"/>
            <a:ext cx="3076456" cy="1015663"/>
          </a:xfrm>
          <a:prstGeom prst="rect">
            <a:avLst/>
          </a:prstGeom>
          <a:noFill/>
        </p:spPr>
        <p:txBody>
          <a:bodyPr wrap="square" rtlCol="0">
            <a:spAutoFit/>
          </a:bodyPr>
          <a:lstStyle/>
          <a:p>
            <a:pPr algn="ctr"/>
            <a:r>
              <a:rPr lang="fr-FR" sz="1900" dirty="0" smtClean="0">
                <a:latin typeface="Georgia" panose="02040502050405020303" pitchFamily="18" charset="0"/>
                <a:cs typeface="Arial" panose="020B0604020202020204" pitchFamily="34" charset="0"/>
              </a:rPr>
              <a:t>Juillet </a:t>
            </a:r>
            <a:r>
              <a:rPr lang="fr-FR" sz="1900" b="1" dirty="0" smtClean="0">
                <a:solidFill>
                  <a:srgbClr val="FFFF00"/>
                </a:solidFill>
                <a:latin typeface="Georgia" panose="02040502050405020303" pitchFamily="18" charset="0"/>
                <a:cs typeface="Arial" panose="020B0604020202020204" pitchFamily="34" charset="0"/>
              </a:rPr>
              <a:t>&gt;</a:t>
            </a:r>
            <a:r>
              <a:rPr lang="fr-FR" sz="1900" dirty="0" smtClean="0">
                <a:latin typeface="Georgia" panose="02040502050405020303" pitchFamily="18" charset="0"/>
                <a:cs typeface="Arial" panose="020B0604020202020204" pitchFamily="34" charset="0"/>
              </a:rPr>
              <a:t> Septembre 2024</a:t>
            </a:r>
            <a:r>
              <a:rPr lang="fr-FR" dirty="0" smtClean="0">
                <a:solidFill>
                  <a:schemeClr val="bg1"/>
                </a:solidFill>
                <a:latin typeface="Georgia" panose="02040502050405020303" pitchFamily="18" charset="0"/>
                <a:cs typeface="Arial" panose="020B0604020202020204" pitchFamily="34" charset="0"/>
              </a:rPr>
              <a:t/>
            </a:r>
            <a:br>
              <a:rPr lang="fr-FR" dirty="0" smtClean="0">
                <a:solidFill>
                  <a:schemeClr val="bg1"/>
                </a:solidFill>
                <a:latin typeface="Georgia" panose="02040502050405020303" pitchFamily="18" charset="0"/>
                <a:cs typeface="Arial" panose="020B0604020202020204" pitchFamily="34" charset="0"/>
              </a:rPr>
            </a:br>
            <a:r>
              <a:rPr lang="fr-FR" sz="2000" dirty="0" smtClean="0">
                <a:ln w="0"/>
                <a:solidFill>
                  <a:schemeClr val="bg1"/>
                </a:solidFill>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rPr>
              <a:t>Je m’informe et découvre les formations </a:t>
            </a:r>
            <a:endParaRPr lang="fr-FR" dirty="0">
              <a:ln w="0"/>
              <a:solidFill>
                <a:schemeClr val="bg1"/>
              </a:solidFill>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endParaRPr>
          </a:p>
        </p:txBody>
      </p:sp>
      <p:sp>
        <p:nvSpPr>
          <p:cNvPr id="24" name="ZoneTexte 23"/>
          <p:cNvSpPr txBox="1"/>
          <p:nvPr/>
        </p:nvSpPr>
        <p:spPr>
          <a:xfrm>
            <a:off x="4706145" y="2489261"/>
            <a:ext cx="3348110" cy="1538883"/>
          </a:xfrm>
          <a:prstGeom prst="rect">
            <a:avLst/>
          </a:prstGeom>
          <a:noFill/>
        </p:spPr>
        <p:txBody>
          <a:bodyPr wrap="square" rtlCol="0">
            <a:spAutoFit/>
          </a:bodyPr>
          <a:lstStyle/>
          <a:p>
            <a:pPr algn="ctr"/>
            <a:r>
              <a:rPr lang="fr-FR" sz="1900" dirty="0">
                <a:latin typeface="Georgia" panose="02040502050405020303" pitchFamily="18" charset="0"/>
                <a:cs typeface="Arial" panose="020B0604020202020204" pitchFamily="34" charset="0"/>
              </a:rPr>
              <a:t>3</a:t>
            </a:r>
            <a:r>
              <a:rPr lang="fr-FR" sz="1900" dirty="0" smtClean="0">
                <a:latin typeface="Georgia" panose="02040502050405020303" pitchFamily="18" charset="0"/>
                <a:cs typeface="Arial" panose="020B0604020202020204" pitchFamily="34" charset="0"/>
              </a:rPr>
              <a:t> septembre </a:t>
            </a:r>
            <a:r>
              <a:rPr lang="fr-FR" sz="1900" b="1" dirty="0" smtClean="0">
                <a:solidFill>
                  <a:srgbClr val="FFFF00"/>
                </a:solidFill>
                <a:latin typeface="Georgia" panose="02040502050405020303" pitchFamily="18" charset="0"/>
                <a:cs typeface="Arial" panose="020B0604020202020204" pitchFamily="34" charset="0"/>
              </a:rPr>
              <a:t>&gt;</a:t>
            </a:r>
            <a:r>
              <a:rPr lang="fr-FR" sz="1900" dirty="0" smtClean="0">
                <a:latin typeface="Georgia" panose="02040502050405020303" pitchFamily="18" charset="0"/>
                <a:cs typeface="Arial" panose="020B0604020202020204" pitchFamily="34" charset="0"/>
              </a:rPr>
              <a:t> 23 octobre</a:t>
            </a:r>
            <a:r>
              <a:rPr lang="fr-FR" dirty="0" smtClean="0">
                <a:solidFill>
                  <a:schemeClr val="bg1"/>
                </a:solidFill>
                <a:latin typeface="Georgia" panose="02040502050405020303" pitchFamily="18" charset="0"/>
                <a:cs typeface="Arial" panose="020B0604020202020204" pitchFamily="34" charset="0"/>
              </a:rPr>
              <a:t/>
            </a:r>
            <a:br>
              <a:rPr lang="fr-FR" dirty="0" smtClean="0">
                <a:solidFill>
                  <a:schemeClr val="bg1"/>
                </a:solidFill>
                <a:latin typeface="Georgia" panose="02040502050405020303" pitchFamily="18" charset="0"/>
                <a:cs typeface="Arial" panose="020B0604020202020204" pitchFamily="34" charset="0"/>
              </a:rPr>
            </a:br>
            <a:r>
              <a:rPr lang="fr-FR" sz="2000" dirty="0" smtClean="0">
                <a:ln w="0"/>
                <a:solidFill>
                  <a:schemeClr val="bg1"/>
                </a:solidFill>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rPr>
              <a:t>Je formule mes vœux</a:t>
            </a:r>
          </a:p>
          <a:p>
            <a:pPr algn="ctr"/>
            <a:endParaRPr lang="fr-FR" dirty="0" smtClean="0">
              <a:ln w="0"/>
              <a:solidFill>
                <a:srgbClr val="FFC000"/>
              </a:solidFill>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endParaRPr>
          </a:p>
          <a:p>
            <a:pPr algn="ctr"/>
            <a:r>
              <a:rPr lang="fr-FR" sz="1900" dirty="0" smtClean="0">
                <a:ln w="0"/>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rPr>
              <a:t>Jusqu’au 30 octobre</a:t>
            </a:r>
          </a:p>
          <a:p>
            <a:pPr algn="ctr"/>
            <a:r>
              <a:rPr lang="fr-FR" dirty="0" smtClean="0">
                <a:ln w="0"/>
                <a:solidFill>
                  <a:schemeClr val="bg1"/>
                </a:solidFill>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rPr>
              <a:t>Je finalise mon dossier</a:t>
            </a:r>
            <a:endParaRPr lang="fr-FR" dirty="0">
              <a:ln w="0"/>
              <a:solidFill>
                <a:schemeClr val="bg1"/>
              </a:solidFill>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endParaRPr>
          </a:p>
        </p:txBody>
      </p:sp>
      <p:sp>
        <p:nvSpPr>
          <p:cNvPr id="25" name="ZoneTexte 24"/>
          <p:cNvSpPr txBox="1"/>
          <p:nvPr/>
        </p:nvSpPr>
        <p:spPr>
          <a:xfrm>
            <a:off x="8763527" y="2684388"/>
            <a:ext cx="3099053" cy="1000274"/>
          </a:xfrm>
          <a:prstGeom prst="rect">
            <a:avLst/>
          </a:prstGeom>
          <a:noFill/>
        </p:spPr>
        <p:txBody>
          <a:bodyPr wrap="square" rtlCol="0">
            <a:spAutoFit/>
          </a:bodyPr>
          <a:lstStyle/>
          <a:p>
            <a:pPr algn="ctr"/>
            <a:r>
              <a:rPr lang="fr-FR" sz="1900" dirty="0">
                <a:latin typeface="Georgia" panose="02040502050405020303" pitchFamily="18" charset="0"/>
                <a:cs typeface="Arial" panose="020B0604020202020204" pitchFamily="34" charset="0"/>
              </a:rPr>
              <a:t>4</a:t>
            </a:r>
            <a:r>
              <a:rPr lang="fr-FR" sz="1900" dirty="0" smtClean="0">
                <a:latin typeface="Georgia" panose="02040502050405020303" pitchFamily="18" charset="0"/>
                <a:cs typeface="Arial" panose="020B0604020202020204" pitchFamily="34" charset="0"/>
              </a:rPr>
              <a:t> décembre </a:t>
            </a:r>
            <a:r>
              <a:rPr lang="fr-FR" sz="1900" b="1" dirty="0" smtClean="0">
                <a:solidFill>
                  <a:srgbClr val="E9CA80"/>
                </a:solidFill>
                <a:latin typeface="Georgia" panose="02040502050405020303" pitchFamily="18" charset="0"/>
                <a:cs typeface="Arial" panose="020B0604020202020204" pitchFamily="34" charset="0"/>
              </a:rPr>
              <a:t>&gt;</a:t>
            </a:r>
            <a:r>
              <a:rPr lang="fr-FR" sz="1900" dirty="0" smtClean="0">
                <a:solidFill>
                  <a:schemeClr val="bg1"/>
                </a:solidFill>
                <a:latin typeface="Georgia" panose="02040502050405020303" pitchFamily="18" charset="0"/>
                <a:cs typeface="Arial" panose="020B0604020202020204" pitchFamily="34" charset="0"/>
              </a:rPr>
              <a:t> </a:t>
            </a:r>
            <a:r>
              <a:rPr lang="fr-FR" sz="1900" dirty="0" smtClean="0">
                <a:latin typeface="Georgia" panose="02040502050405020303" pitchFamily="18" charset="0"/>
                <a:cs typeface="Arial" panose="020B0604020202020204" pitchFamily="34" charset="0"/>
              </a:rPr>
              <a:t>20 décembre</a:t>
            </a:r>
            <a:r>
              <a:rPr lang="fr-FR" dirty="0" smtClean="0">
                <a:solidFill>
                  <a:schemeClr val="bg1"/>
                </a:solidFill>
                <a:latin typeface="Georgia" panose="02040502050405020303" pitchFamily="18" charset="0"/>
                <a:cs typeface="Arial" panose="020B0604020202020204" pitchFamily="34" charset="0"/>
              </a:rPr>
              <a:t/>
            </a:r>
            <a:br>
              <a:rPr lang="fr-FR" dirty="0" smtClean="0">
                <a:solidFill>
                  <a:schemeClr val="bg1"/>
                </a:solidFill>
                <a:latin typeface="Georgia" panose="02040502050405020303" pitchFamily="18" charset="0"/>
                <a:cs typeface="Arial" panose="020B0604020202020204" pitchFamily="34" charset="0"/>
              </a:rPr>
            </a:br>
            <a:r>
              <a:rPr lang="fr-FR" sz="2000" dirty="0" smtClean="0">
                <a:ln w="0"/>
                <a:solidFill>
                  <a:schemeClr val="bg1"/>
                </a:solidFill>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rPr>
              <a:t>Je reçois les réponses des formations et je décide</a:t>
            </a:r>
            <a:endParaRPr lang="fr-FR" dirty="0">
              <a:ln w="0"/>
              <a:solidFill>
                <a:schemeClr val="bg1"/>
              </a:solidFill>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endParaRPr>
          </a:p>
        </p:txBody>
      </p:sp>
      <p:sp>
        <p:nvSpPr>
          <p:cNvPr id="29" name="ZoneTexte 28"/>
          <p:cNvSpPr txBox="1"/>
          <p:nvPr/>
        </p:nvSpPr>
        <p:spPr>
          <a:xfrm>
            <a:off x="699796" y="5430416"/>
            <a:ext cx="614584" cy="338554"/>
          </a:xfrm>
          <a:prstGeom prst="rect">
            <a:avLst/>
          </a:prstGeom>
          <a:noFill/>
        </p:spPr>
        <p:txBody>
          <a:bodyPr wrap="square" rtlCol="0">
            <a:spAutoFit/>
          </a:bodyPr>
          <a:lstStyle/>
          <a:p>
            <a:r>
              <a:rPr lang="fr-FR" sz="1600" dirty="0" smtClean="0">
                <a:solidFill>
                  <a:schemeClr val="bg1"/>
                </a:solidFill>
              </a:rPr>
              <a:t>Juin</a:t>
            </a:r>
            <a:endParaRPr lang="fr-FR" sz="1600" dirty="0">
              <a:solidFill>
                <a:schemeClr val="bg1"/>
              </a:solidFill>
            </a:endParaRPr>
          </a:p>
        </p:txBody>
      </p:sp>
      <p:sp>
        <p:nvSpPr>
          <p:cNvPr id="30" name="ZoneTexte 29"/>
          <p:cNvSpPr txBox="1"/>
          <p:nvPr/>
        </p:nvSpPr>
        <p:spPr>
          <a:xfrm>
            <a:off x="2037188" y="5430416"/>
            <a:ext cx="743334" cy="338554"/>
          </a:xfrm>
          <a:prstGeom prst="rect">
            <a:avLst/>
          </a:prstGeom>
          <a:noFill/>
        </p:spPr>
        <p:txBody>
          <a:bodyPr wrap="square" rtlCol="0">
            <a:spAutoFit/>
          </a:bodyPr>
          <a:lstStyle/>
          <a:p>
            <a:r>
              <a:rPr lang="fr-FR" sz="1600" dirty="0" smtClean="0">
                <a:solidFill>
                  <a:schemeClr val="bg1"/>
                </a:solidFill>
              </a:rPr>
              <a:t>Juillet</a:t>
            </a:r>
            <a:endParaRPr lang="fr-FR" sz="1600" dirty="0">
              <a:solidFill>
                <a:schemeClr val="bg1"/>
              </a:solidFill>
            </a:endParaRPr>
          </a:p>
        </p:txBody>
      </p:sp>
      <p:sp>
        <p:nvSpPr>
          <p:cNvPr id="31" name="ZoneTexte 30"/>
          <p:cNvSpPr txBox="1"/>
          <p:nvPr/>
        </p:nvSpPr>
        <p:spPr>
          <a:xfrm>
            <a:off x="3355917" y="5430416"/>
            <a:ext cx="743334" cy="338554"/>
          </a:xfrm>
          <a:prstGeom prst="rect">
            <a:avLst/>
          </a:prstGeom>
          <a:noFill/>
        </p:spPr>
        <p:txBody>
          <a:bodyPr wrap="square" rtlCol="0">
            <a:spAutoFit/>
          </a:bodyPr>
          <a:lstStyle/>
          <a:p>
            <a:r>
              <a:rPr lang="fr-FR" sz="1600" dirty="0" smtClean="0">
                <a:solidFill>
                  <a:schemeClr val="bg1"/>
                </a:solidFill>
              </a:rPr>
              <a:t>Août</a:t>
            </a:r>
            <a:endParaRPr lang="fr-FR" sz="1600" dirty="0">
              <a:solidFill>
                <a:schemeClr val="bg1"/>
              </a:solidFill>
            </a:endParaRPr>
          </a:p>
        </p:txBody>
      </p:sp>
      <p:sp>
        <p:nvSpPr>
          <p:cNvPr id="32" name="ZoneTexte 31"/>
          <p:cNvSpPr txBox="1"/>
          <p:nvPr/>
        </p:nvSpPr>
        <p:spPr>
          <a:xfrm>
            <a:off x="4674646" y="5413946"/>
            <a:ext cx="743334" cy="338554"/>
          </a:xfrm>
          <a:prstGeom prst="rect">
            <a:avLst/>
          </a:prstGeom>
          <a:noFill/>
        </p:spPr>
        <p:txBody>
          <a:bodyPr wrap="square" rtlCol="0">
            <a:spAutoFit/>
          </a:bodyPr>
          <a:lstStyle/>
          <a:p>
            <a:r>
              <a:rPr lang="fr-FR" sz="1600" dirty="0" smtClean="0">
                <a:solidFill>
                  <a:schemeClr val="bg1"/>
                </a:solidFill>
              </a:rPr>
              <a:t>Sept.</a:t>
            </a:r>
            <a:endParaRPr lang="fr-FR" sz="1600" dirty="0">
              <a:solidFill>
                <a:schemeClr val="bg1"/>
              </a:solidFill>
            </a:endParaRPr>
          </a:p>
        </p:txBody>
      </p:sp>
      <p:sp>
        <p:nvSpPr>
          <p:cNvPr id="33" name="ZoneTexte 32"/>
          <p:cNvSpPr txBox="1"/>
          <p:nvPr/>
        </p:nvSpPr>
        <p:spPr>
          <a:xfrm>
            <a:off x="5930090" y="5444715"/>
            <a:ext cx="856686" cy="338554"/>
          </a:xfrm>
          <a:prstGeom prst="rect">
            <a:avLst/>
          </a:prstGeom>
          <a:noFill/>
        </p:spPr>
        <p:txBody>
          <a:bodyPr wrap="square" rtlCol="0">
            <a:spAutoFit/>
          </a:bodyPr>
          <a:lstStyle/>
          <a:p>
            <a:r>
              <a:rPr lang="fr-FR" sz="1600" dirty="0" smtClean="0">
                <a:solidFill>
                  <a:schemeClr val="bg1"/>
                </a:solidFill>
              </a:rPr>
              <a:t>Oct</a:t>
            </a:r>
            <a:r>
              <a:rPr lang="fr-FR" sz="1600" dirty="0">
                <a:solidFill>
                  <a:schemeClr val="bg1"/>
                </a:solidFill>
              </a:rPr>
              <a:t>.</a:t>
            </a:r>
          </a:p>
        </p:txBody>
      </p:sp>
      <p:sp>
        <p:nvSpPr>
          <p:cNvPr id="34" name="ZoneTexte 33"/>
          <p:cNvSpPr txBox="1"/>
          <p:nvPr/>
        </p:nvSpPr>
        <p:spPr>
          <a:xfrm>
            <a:off x="7369634" y="5430416"/>
            <a:ext cx="684621" cy="338554"/>
          </a:xfrm>
          <a:prstGeom prst="rect">
            <a:avLst/>
          </a:prstGeom>
          <a:noFill/>
        </p:spPr>
        <p:txBody>
          <a:bodyPr wrap="square" rtlCol="0">
            <a:spAutoFit/>
          </a:bodyPr>
          <a:lstStyle/>
          <a:p>
            <a:r>
              <a:rPr lang="fr-FR" sz="1600" dirty="0" smtClean="0">
                <a:solidFill>
                  <a:schemeClr val="bg1"/>
                </a:solidFill>
              </a:rPr>
              <a:t>Nov.</a:t>
            </a:r>
            <a:endParaRPr lang="fr-FR" sz="1600" dirty="0">
              <a:solidFill>
                <a:schemeClr val="bg1"/>
              </a:solidFill>
            </a:endParaRPr>
          </a:p>
        </p:txBody>
      </p:sp>
      <p:sp>
        <p:nvSpPr>
          <p:cNvPr id="35" name="ZoneTexte 34"/>
          <p:cNvSpPr txBox="1"/>
          <p:nvPr/>
        </p:nvSpPr>
        <p:spPr>
          <a:xfrm>
            <a:off x="8695666" y="5430416"/>
            <a:ext cx="674902" cy="338554"/>
          </a:xfrm>
          <a:prstGeom prst="rect">
            <a:avLst/>
          </a:prstGeom>
          <a:noFill/>
        </p:spPr>
        <p:txBody>
          <a:bodyPr wrap="square" rtlCol="0">
            <a:spAutoFit/>
          </a:bodyPr>
          <a:lstStyle/>
          <a:p>
            <a:r>
              <a:rPr lang="fr-FR" sz="1600" dirty="0" smtClean="0">
                <a:solidFill>
                  <a:schemeClr val="bg1"/>
                </a:solidFill>
              </a:rPr>
              <a:t>Déc.</a:t>
            </a:r>
            <a:endParaRPr lang="fr-FR" sz="1600" dirty="0">
              <a:solidFill>
                <a:schemeClr val="bg1"/>
              </a:solidFill>
            </a:endParaRPr>
          </a:p>
        </p:txBody>
      </p:sp>
      <p:sp>
        <p:nvSpPr>
          <p:cNvPr id="36" name="ZoneTexte 35"/>
          <p:cNvSpPr txBox="1"/>
          <p:nvPr/>
        </p:nvSpPr>
        <p:spPr>
          <a:xfrm>
            <a:off x="9838831" y="5451270"/>
            <a:ext cx="948446" cy="338554"/>
          </a:xfrm>
          <a:prstGeom prst="rect">
            <a:avLst/>
          </a:prstGeom>
          <a:noFill/>
        </p:spPr>
        <p:txBody>
          <a:bodyPr wrap="square" rtlCol="0">
            <a:spAutoFit/>
          </a:bodyPr>
          <a:lstStyle/>
          <a:p>
            <a:r>
              <a:rPr lang="fr-FR" sz="1600" dirty="0" smtClean="0">
                <a:solidFill>
                  <a:schemeClr val="bg1"/>
                </a:solidFill>
              </a:rPr>
              <a:t>Janvier</a:t>
            </a:r>
            <a:endParaRPr lang="fr-FR" sz="1600" dirty="0">
              <a:solidFill>
                <a:schemeClr val="bg1"/>
              </a:solidFill>
            </a:endParaRPr>
          </a:p>
        </p:txBody>
      </p:sp>
      <p:sp>
        <p:nvSpPr>
          <p:cNvPr id="37" name="ZoneTexte 36"/>
          <p:cNvSpPr txBox="1"/>
          <p:nvPr/>
        </p:nvSpPr>
        <p:spPr>
          <a:xfrm>
            <a:off x="11216173" y="5451270"/>
            <a:ext cx="823427" cy="338554"/>
          </a:xfrm>
          <a:prstGeom prst="rect">
            <a:avLst/>
          </a:prstGeom>
          <a:noFill/>
        </p:spPr>
        <p:txBody>
          <a:bodyPr wrap="square" rtlCol="0">
            <a:spAutoFit/>
          </a:bodyPr>
          <a:lstStyle/>
          <a:p>
            <a:r>
              <a:rPr lang="fr-FR" sz="1600" dirty="0" smtClean="0">
                <a:solidFill>
                  <a:schemeClr val="bg1"/>
                </a:solidFill>
              </a:rPr>
              <a:t>Février</a:t>
            </a:r>
            <a:endParaRPr lang="fr-FR" sz="1600" dirty="0">
              <a:solidFill>
                <a:schemeClr val="bg1"/>
              </a:solidFill>
            </a:endParaRPr>
          </a:p>
        </p:txBody>
      </p:sp>
      <p:sp>
        <p:nvSpPr>
          <p:cNvPr id="51" name="Rectangle à coins arrondis 50"/>
          <p:cNvSpPr/>
          <p:nvPr/>
        </p:nvSpPr>
        <p:spPr>
          <a:xfrm>
            <a:off x="7777640" y="5924456"/>
            <a:ext cx="2307196" cy="769931"/>
          </a:xfrm>
          <a:prstGeom prst="roundRect">
            <a:avLst/>
          </a:prstGeom>
          <a:solidFill>
            <a:schemeClr val="accent2"/>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sz="1500" dirty="0" smtClean="0">
                <a:latin typeface="Georgia" panose="02040502050405020303" pitchFamily="18" charset="0"/>
              </a:rPr>
              <a:t>23 octobre 2024</a:t>
            </a:r>
          </a:p>
          <a:p>
            <a:pPr algn="ctr"/>
            <a:r>
              <a:rPr lang="fr-FR" sz="1300" dirty="0" smtClean="0">
                <a:solidFill>
                  <a:schemeClr val="tx1"/>
                </a:solidFill>
                <a:latin typeface="Georgia" panose="02040502050405020303" pitchFamily="18" charset="0"/>
              </a:rPr>
              <a:t>Dernier jour pour formuler des vœux</a:t>
            </a:r>
            <a:endParaRPr lang="fr-FR" sz="1300" dirty="0">
              <a:solidFill>
                <a:schemeClr val="tx1"/>
              </a:solidFill>
              <a:latin typeface="Georgia" panose="02040502050405020303" pitchFamily="18" charset="0"/>
            </a:endParaRPr>
          </a:p>
        </p:txBody>
      </p:sp>
      <p:pic>
        <p:nvPicPr>
          <p:cNvPr id="4" name="Image 3"/>
          <p:cNvPicPr>
            <a:picLocks noChangeAspect="1"/>
          </p:cNvPicPr>
          <p:nvPr/>
        </p:nvPicPr>
        <p:blipFill>
          <a:blip r:embed="rId3" cstate="print">
            <a:extLst>
              <a:ext uri="{BEBA8EAE-BF5A-486C-A8C5-ECC9F3942E4B}">
                <a14:imgProps xmlns:a14="http://schemas.microsoft.com/office/drawing/2010/main">
                  <a14:imgLayer r:embed="rId4">
                    <a14:imgEffect>
                      <a14:colorTemperature colorTemp="4700"/>
                    </a14:imgEffect>
                  </a14:imgLayer>
                </a14:imgProps>
              </a:ext>
              <a:ext uri="{28A0092B-C50C-407E-A947-70E740481C1C}">
                <a14:useLocalDpi xmlns:a14="http://schemas.microsoft.com/office/drawing/2010/main" val="0"/>
              </a:ext>
            </a:extLst>
          </a:blip>
          <a:stretch>
            <a:fillRect/>
          </a:stretch>
        </p:blipFill>
        <p:spPr>
          <a:xfrm>
            <a:off x="8119755" y="348290"/>
            <a:ext cx="3438151" cy="560833"/>
          </a:xfrm>
          <a:prstGeom prst="rect">
            <a:avLst/>
          </a:prstGeom>
        </p:spPr>
      </p:pic>
    </p:spTree>
    <p:extLst>
      <p:ext uri="{BB962C8B-B14F-4D97-AF65-F5344CB8AC3E}">
        <p14:creationId xmlns:p14="http://schemas.microsoft.com/office/powerpoint/2010/main" val="19900019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4" name="Rectangle à coins arrondis 3"/>
          <p:cNvSpPr/>
          <p:nvPr/>
        </p:nvSpPr>
        <p:spPr>
          <a:xfrm>
            <a:off x="1688841" y="270587"/>
            <a:ext cx="9853126" cy="1390261"/>
          </a:xfrm>
          <a:prstGeom prst="roundRect">
            <a:avLst/>
          </a:prstGeom>
          <a:ln>
            <a:solidFill>
              <a:srgbClr val="FFFF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smtClean="0">
                <a:solidFill>
                  <a:schemeClr val="tx1"/>
                </a:solidFill>
              </a:rPr>
              <a:t>Juillet 2024 → Septembre 2024</a:t>
            </a:r>
          </a:p>
          <a:p>
            <a:pPr algn="ctr"/>
            <a:endParaRPr lang="fr-FR" sz="600" dirty="0"/>
          </a:p>
          <a:p>
            <a:pPr algn="ctr"/>
            <a:r>
              <a:rPr lang="fr-FR" sz="3200" b="1" dirty="0" smtClean="0"/>
              <a:t>       Je m’informe et découvre les formations</a:t>
            </a:r>
            <a:endParaRPr lang="fr-FR" sz="3200" b="1" dirty="0"/>
          </a:p>
        </p:txBody>
      </p:sp>
      <p:sp>
        <p:nvSpPr>
          <p:cNvPr id="7" name="Rectangle à coins arrondis 6"/>
          <p:cNvSpPr/>
          <p:nvPr/>
        </p:nvSpPr>
        <p:spPr>
          <a:xfrm>
            <a:off x="560761" y="1856790"/>
            <a:ext cx="11195810" cy="1828800"/>
          </a:xfrm>
          <a:prstGeom prst="roundRect">
            <a:avLst/>
          </a:prstGeom>
          <a:ln>
            <a:solidFill>
              <a:srgbClr val="FFFF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r-FR" sz="4000" dirty="0" smtClean="0"/>
          </a:p>
          <a:p>
            <a:r>
              <a:rPr lang="fr-FR" sz="1400" b="1" dirty="0" smtClean="0"/>
              <a:t>Je prépare mon projet d’orientation</a:t>
            </a:r>
            <a:r>
              <a:rPr lang="fr-FR" sz="1400" dirty="0"/>
              <a:t> </a:t>
            </a:r>
            <a:r>
              <a:rPr lang="fr-FR" sz="1400" dirty="0" smtClean="0"/>
              <a:t>:</a:t>
            </a:r>
          </a:p>
          <a:p>
            <a:endParaRPr lang="fr-FR" sz="1400" dirty="0" smtClean="0"/>
          </a:p>
          <a:p>
            <a:pPr marL="285750" indent="-285750">
              <a:buFont typeface="Arial" panose="020B0604020202020204" pitchFamily="34" charset="0"/>
              <a:buChar char="•"/>
            </a:pPr>
            <a:r>
              <a:rPr lang="fr-FR" sz="1400" dirty="0"/>
              <a:t>Je consulte les </a:t>
            </a:r>
            <a:r>
              <a:rPr lang="fr-FR" sz="1400" dirty="0" smtClean="0"/>
              <a:t>sites </a:t>
            </a:r>
            <a:r>
              <a:rPr lang="fr-FR" sz="1400" b="1" dirty="0" smtClean="0"/>
              <a:t>lycee-avenirs.onisep.fr</a:t>
            </a:r>
            <a:r>
              <a:rPr lang="fr-FR" sz="1400" dirty="0" smtClean="0"/>
              <a:t> et </a:t>
            </a:r>
            <a:r>
              <a:rPr lang="fr-FR" sz="1400" b="1" dirty="0"/>
              <a:t>parcoursup-nouvelle-caledonie.fr</a:t>
            </a:r>
          </a:p>
          <a:p>
            <a:pPr marL="285750" indent="-285750">
              <a:buFont typeface="Arial" panose="020B0604020202020204" pitchFamily="34" charset="0"/>
              <a:buChar char="•"/>
            </a:pPr>
            <a:r>
              <a:rPr lang="fr-FR" sz="1400" dirty="0"/>
              <a:t>J’échange avec mon professeur principal et le psychologue de l’éducation nationale. </a:t>
            </a:r>
          </a:p>
          <a:p>
            <a:pPr marL="285750" indent="-285750">
              <a:buFont typeface="Arial" panose="020B0604020202020204" pitchFamily="34" charset="0"/>
              <a:buChar char="•"/>
            </a:pPr>
            <a:r>
              <a:rPr lang="fr-FR" sz="1400" dirty="0" smtClean="0"/>
              <a:t>C’est </a:t>
            </a:r>
            <a:r>
              <a:rPr lang="fr-FR" sz="1400" dirty="0"/>
              <a:t>l’occasion de réfléchir sur des perspectives de poursuites d’études ou d’insertion professionnelle.</a:t>
            </a:r>
          </a:p>
          <a:p>
            <a:endParaRPr lang="fr-FR" sz="1400" dirty="0" smtClean="0"/>
          </a:p>
        </p:txBody>
      </p:sp>
      <p:sp>
        <p:nvSpPr>
          <p:cNvPr id="8" name="Rectangle à coins arrondis 7"/>
          <p:cNvSpPr/>
          <p:nvPr/>
        </p:nvSpPr>
        <p:spPr>
          <a:xfrm>
            <a:off x="560761" y="3832542"/>
            <a:ext cx="4468440" cy="2030876"/>
          </a:xfrm>
          <a:prstGeom prst="roundRect">
            <a:avLst/>
          </a:prstGeom>
          <a:ln>
            <a:solidFill>
              <a:srgbClr val="FFFF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r-FR" sz="2400" dirty="0" smtClean="0"/>
          </a:p>
          <a:p>
            <a:r>
              <a:rPr lang="fr-FR" sz="1400" dirty="0" smtClean="0">
                <a:solidFill>
                  <a:schemeClr val="tx1"/>
                </a:solidFill>
              </a:rPr>
              <a:t>Je renseigne </a:t>
            </a:r>
            <a:r>
              <a:rPr lang="fr-FR" sz="1400" b="1" dirty="0" smtClean="0">
                <a:solidFill>
                  <a:schemeClr val="tx1"/>
                </a:solidFill>
              </a:rPr>
              <a:t>ma fiche de dialogue </a:t>
            </a:r>
            <a:r>
              <a:rPr lang="fr-FR" sz="1400" dirty="0" smtClean="0">
                <a:solidFill>
                  <a:schemeClr val="tx1"/>
                </a:solidFill>
              </a:rPr>
              <a:t>:</a:t>
            </a:r>
          </a:p>
          <a:p>
            <a:endParaRPr lang="fr-FR" sz="1400" dirty="0" smtClean="0">
              <a:solidFill>
                <a:schemeClr val="tx1"/>
              </a:solidFill>
            </a:endParaRPr>
          </a:p>
          <a:p>
            <a:r>
              <a:rPr lang="fr-FR" sz="1400" dirty="0" smtClean="0">
                <a:solidFill>
                  <a:schemeClr val="tx1"/>
                </a:solidFill>
              </a:rPr>
              <a:t>Le </a:t>
            </a:r>
            <a:r>
              <a:rPr lang="fr-FR" sz="1400" b="1" dirty="0" smtClean="0">
                <a:solidFill>
                  <a:schemeClr val="tx1"/>
                </a:solidFill>
              </a:rPr>
              <a:t>conseil de classe </a:t>
            </a:r>
            <a:r>
              <a:rPr lang="fr-FR" sz="1400" dirty="0" smtClean="0">
                <a:solidFill>
                  <a:schemeClr val="tx1"/>
                </a:solidFill>
              </a:rPr>
              <a:t>prend connaissance de mon projet d’orientation et formule des recommandations.</a:t>
            </a:r>
            <a:endParaRPr lang="fr-FR" sz="1400" dirty="0">
              <a:solidFill>
                <a:schemeClr val="tx1"/>
              </a:solidFill>
            </a:endParaRPr>
          </a:p>
        </p:txBody>
      </p:sp>
      <p:sp>
        <p:nvSpPr>
          <p:cNvPr id="9" name="Rectangle 8"/>
          <p:cNvSpPr/>
          <p:nvPr/>
        </p:nvSpPr>
        <p:spPr>
          <a:xfrm>
            <a:off x="1370675" y="2014083"/>
            <a:ext cx="3510158" cy="363898"/>
          </a:xfrm>
          <a:prstGeom prst="rect">
            <a:avLst/>
          </a:prstGeom>
          <a:solidFill>
            <a:srgbClr val="FFFF00"/>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b="1" cap="all" dirty="0" smtClean="0">
                <a:solidFill>
                  <a:schemeClr val="tx1"/>
                </a:solidFill>
              </a:rPr>
              <a:t>De juillet à début septembre 2024</a:t>
            </a:r>
            <a:endParaRPr lang="fr-FR" sz="1400" b="1" cap="all" dirty="0">
              <a:solidFill>
                <a:schemeClr val="tx1"/>
              </a:solidFill>
            </a:endParaRPr>
          </a:p>
        </p:txBody>
      </p:sp>
      <p:sp>
        <p:nvSpPr>
          <p:cNvPr id="10" name="Rectangle à coins arrondis 9"/>
          <p:cNvSpPr/>
          <p:nvPr/>
        </p:nvSpPr>
        <p:spPr>
          <a:xfrm>
            <a:off x="5280203" y="3832542"/>
            <a:ext cx="6579005" cy="2808515"/>
          </a:xfrm>
          <a:prstGeom prst="roundRect">
            <a:avLst/>
          </a:prstGeom>
          <a:ln>
            <a:solidFill>
              <a:srgbClr val="FFFF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r-FR" sz="2000" b="1" u="sng" dirty="0" smtClean="0">
              <a:solidFill>
                <a:srgbClr val="FF0000"/>
              </a:solidFill>
            </a:endParaRPr>
          </a:p>
          <a:p>
            <a:pPr algn="ctr"/>
            <a:endParaRPr lang="fr-FR" sz="1100" b="1" u="sng" dirty="0" smtClean="0">
              <a:solidFill>
                <a:srgbClr val="FF0000"/>
              </a:solidFill>
            </a:endParaRPr>
          </a:p>
          <a:p>
            <a:r>
              <a:rPr lang="fr-FR" sz="1400" b="1" u="sng" dirty="0" smtClean="0">
                <a:solidFill>
                  <a:schemeClr val="accent4"/>
                </a:solidFill>
              </a:rPr>
              <a:t>Ouverture du site d’information de </a:t>
            </a:r>
            <a:r>
              <a:rPr lang="fr-FR" sz="1400" b="1" u="sng" dirty="0" err="1" smtClean="0">
                <a:solidFill>
                  <a:schemeClr val="accent4"/>
                </a:solidFill>
              </a:rPr>
              <a:t>Parcoursup</a:t>
            </a:r>
            <a:r>
              <a:rPr lang="fr-FR" sz="1400" b="1" u="sng" dirty="0" smtClean="0">
                <a:solidFill>
                  <a:schemeClr val="accent4"/>
                </a:solidFill>
              </a:rPr>
              <a:t> NC 2024</a:t>
            </a:r>
            <a:r>
              <a:rPr lang="fr-FR" sz="1400" dirty="0" smtClean="0">
                <a:solidFill>
                  <a:schemeClr val="accent4"/>
                </a:solidFill>
              </a:rPr>
              <a:t> </a:t>
            </a:r>
            <a:r>
              <a:rPr lang="fr-FR" sz="1400" dirty="0" smtClean="0"/>
              <a:t>:</a:t>
            </a:r>
          </a:p>
          <a:p>
            <a:pPr algn="ctr"/>
            <a:endParaRPr lang="fr-FR" sz="1400" dirty="0" smtClean="0"/>
          </a:p>
          <a:p>
            <a:pPr marL="285750" indent="-285750">
              <a:buFont typeface="Arial" panose="020B0604020202020204" pitchFamily="34" charset="0"/>
              <a:buChar char="•"/>
            </a:pPr>
            <a:r>
              <a:rPr lang="fr-FR" sz="1400" dirty="0" smtClean="0"/>
              <a:t>Je m’informe sur le fonctionnement de la procédure sur </a:t>
            </a:r>
            <a:r>
              <a:rPr lang="fr-FR" sz="1400" b="1" dirty="0" smtClean="0">
                <a:solidFill>
                  <a:schemeClr val="accent4"/>
                </a:solidFill>
              </a:rPr>
              <a:t>parcoursup-nouvelle-caledonie.fr</a:t>
            </a:r>
          </a:p>
          <a:p>
            <a:pPr marL="285750" indent="-285750">
              <a:buFont typeface="Arial" panose="020B0604020202020204" pitchFamily="34" charset="0"/>
              <a:buChar char="•"/>
            </a:pPr>
            <a:r>
              <a:rPr lang="fr-FR" sz="1400" dirty="0" smtClean="0"/>
              <a:t>Je consulte le moteur de recherche des formations 2024 : </a:t>
            </a:r>
            <a:r>
              <a:rPr lang="fr-FR" sz="1400" b="1" dirty="0" smtClean="0"/>
              <a:t>94 formations sont proposées</a:t>
            </a:r>
            <a:r>
              <a:rPr lang="fr-FR" sz="1400" dirty="0" smtClean="0"/>
              <a:t>.</a:t>
            </a:r>
          </a:p>
          <a:p>
            <a:pPr marL="285750" indent="-285750" algn="ctr">
              <a:buFont typeface="Arial" panose="020B0604020202020204" pitchFamily="34" charset="0"/>
              <a:buChar char="•"/>
            </a:pPr>
            <a:endParaRPr lang="fr-FR" sz="1200" dirty="0"/>
          </a:p>
          <a:p>
            <a:r>
              <a:rPr lang="fr-FR" sz="1200" dirty="0" smtClean="0"/>
              <a:t>Des informations importantes sont disponibles sur l’établissement, les enseignements proposés, les compétences et connaissances attendues, les conseils pour les candidats, les critères d’examen des vœux, les possibilités de poursuite d’étude, les débouchés professionnels et les frais de formations.</a:t>
            </a:r>
          </a:p>
        </p:txBody>
      </p:sp>
      <p:sp>
        <p:nvSpPr>
          <p:cNvPr id="13" name="Rectangle 12"/>
          <p:cNvSpPr/>
          <p:nvPr/>
        </p:nvSpPr>
        <p:spPr>
          <a:xfrm>
            <a:off x="811763" y="3985333"/>
            <a:ext cx="2183364" cy="359231"/>
          </a:xfrm>
          <a:prstGeom prst="rect">
            <a:avLst/>
          </a:prstGeom>
          <a:solidFill>
            <a:srgbClr val="FFFF00"/>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b="1" cap="all" dirty="0" smtClean="0">
                <a:ln w="0"/>
                <a:solidFill>
                  <a:schemeClr val="tx1"/>
                </a:solidFill>
                <a:effectLst>
                  <a:outerShdw blurRad="38100" dist="19050" dir="2700000" algn="tl" rotWithShape="0">
                    <a:schemeClr val="dk1">
                      <a:alpha val="40000"/>
                    </a:schemeClr>
                  </a:outerShdw>
                </a:effectLst>
              </a:rPr>
              <a:t>Juillet – Août 2024</a:t>
            </a:r>
            <a:endParaRPr lang="fr-FR" sz="1400" b="1" cap="all" dirty="0">
              <a:ln w="0"/>
              <a:solidFill>
                <a:schemeClr val="tx1"/>
              </a:solidFill>
              <a:effectLst>
                <a:outerShdw blurRad="38100" dist="19050" dir="2700000" algn="tl" rotWithShape="0">
                  <a:schemeClr val="dk1">
                    <a:alpha val="40000"/>
                  </a:schemeClr>
                </a:outerShdw>
              </a:effectLst>
            </a:endParaRPr>
          </a:p>
        </p:txBody>
      </p:sp>
      <p:sp>
        <p:nvSpPr>
          <p:cNvPr id="14" name="Rectangle 13"/>
          <p:cNvSpPr/>
          <p:nvPr/>
        </p:nvSpPr>
        <p:spPr>
          <a:xfrm>
            <a:off x="5828523" y="3971327"/>
            <a:ext cx="2002970" cy="359231"/>
          </a:xfrm>
          <a:prstGeom prst="rect">
            <a:avLst/>
          </a:prstGeom>
          <a:solidFill>
            <a:srgbClr val="FFFF00"/>
          </a:solidFill>
          <a:ln>
            <a:solidFill>
              <a:srgbClr val="FFFF00"/>
            </a:solid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b="1" cap="all" dirty="0" smtClean="0">
                <a:solidFill>
                  <a:schemeClr val="tx1"/>
                </a:solidFill>
              </a:rPr>
              <a:t>25 juillet 2024</a:t>
            </a:r>
            <a:endParaRPr lang="fr-FR" sz="1400" b="1" cap="all" dirty="0">
              <a:solidFill>
                <a:schemeClr val="tx1"/>
              </a:solidFill>
            </a:endParaRPr>
          </a:p>
        </p:txBody>
      </p:sp>
      <p:sp>
        <p:nvSpPr>
          <p:cNvPr id="18" name="Ellipse 17"/>
          <p:cNvSpPr/>
          <p:nvPr/>
        </p:nvSpPr>
        <p:spPr>
          <a:xfrm>
            <a:off x="2197745" y="501512"/>
            <a:ext cx="928009" cy="963394"/>
          </a:xfrm>
          <a:prstGeom prst="ellipse">
            <a:avLst/>
          </a:prstGeom>
          <a:solidFill>
            <a:srgbClr val="FFFF00"/>
          </a:solidFill>
          <a:ln w="41275">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4000" b="1" dirty="0" smtClean="0">
                <a:ln w="0"/>
                <a:solidFill>
                  <a:schemeClr val="tx1"/>
                </a:solidFill>
                <a:effectLst>
                  <a:outerShdw blurRad="38100" dist="19050" dir="2700000" algn="tl" rotWithShape="0">
                    <a:schemeClr val="dk1">
                      <a:alpha val="40000"/>
                    </a:schemeClr>
                  </a:outerShdw>
                </a:effectLst>
              </a:rPr>
              <a:t>1</a:t>
            </a:r>
            <a:endParaRPr lang="fr-FR" sz="4000" b="1"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065939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 name="Rectangle à coins arrondis 3"/>
          <p:cNvSpPr/>
          <p:nvPr/>
        </p:nvSpPr>
        <p:spPr>
          <a:xfrm>
            <a:off x="1380930" y="288078"/>
            <a:ext cx="9853126" cy="1390261"/>
          </a:xfrm>
          <a:prstGeom prst="roundRect">
            <a:avLst/>
          </a:prstGeom>
          <a:solidFill>
            <a:schemeClr val="accent1"/>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fr-FR" dirty="0"/>
              <a:t>3</a:t>
            </a:r>
            <a:r>
              <a:rPr lang="fr-FR" dirty="0" smtClean="0"/>
              <a:t> septembre 2024 → 23 octobre 2024 → 30 octobre 2024</a:t>
            </a:r>
          </a:p>
          <a:p>
            <a:pPr algn="ctr"/>
            <a:r>
              <a:rPr lang="fr-FR" dirty="0" smtClean="0"/>
              <a:t> </a:t>
            </a:r>
            <a:endParaRPr lang="fr-FR" dirty="0"/>
          </a:p>
          <a:p>
            <a:pPr algn="ctr"/>
            <a:r>
              <a:rPr lang="fr-FR" sz="2400" b="1" dirty="0" smtClean="0"/>
              <a:t>Je m’inscris pour </a:t>
            </a:r>
            <a:br>
              <a:rPr lang="fr-FR" sz="2400" b="1" dirty="0" smtClean="0"/>
            </a:br>
            <a:r>
              <a:rPr lang="fr-FR" sz="2400" b="1" dirty="0" smtClean="0"/>
              <a:t>formuler mes vœux et finaliser mon dossier</a:t>
            </a:r>
            <a:endParaRPr lang="fr-FR" sz="2400" b="1" dirty="0"/>
          </a:p>
        </p:txBody>
      </p:sp>
      <p:sp>
        <p:nvSpPr>
          <p:cNvPr id="7" name="Rectangle à coins arrondis 6"/>
          <p:cNvSpPr/>
          <p:nvPr/>
        </p:nvSpPr>
        <p:spPr>
          <a:xfrm>
            <a:off x="560761" y="1856790"/>
            <a:ext cx="11195810" cy="128761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lang="fr-FR" sz="4000" dirty="0" smtClean="0"/>
          </a:p>
          <a:p>
            <a:r>
              <a:rPr lang="fr-FR" sz="1400" b="1" dirty="0" smtClean="0"/>
              <a:t>Je poursuis ma réflexion avec mes professeurs principaux et je participe aux journées portes ouvertes ou aux journées d’immersion des établissements d’enseignements supérieurs</a:t>
            </a:r>
            <a:r>
              <a:rPr lang="fr-FR" sz="1400" dirty="0" smtClean="0"/>
              <a:t>.</a:t>
            </a:r>
          </a:p>
        </p:txBody>
      </p:sp>
      <p:sp>
        <p:nvSpPr>
          <p:cNvPr id="8" name="Rectangle à coins arrondis 7"/>
          <p:cNvSpPr/>
          <p:nvPr/>
        </p:nvSpPr>
        <p:spPr>
          <a:xfrm>
            <a:off x="560761" y="3261030"/>
            <a:ext cx="5267762" cy="204808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dirty="0" smtClean="0"/>
              <a:t>*</a:t>
            </a:r>
          </a:p>
          <a:p>
            <a:pPr algn="ctr"/>
            <a:endParaRPr lang="fr-FR" sz="1400" dirty="0"/>
          </a:p>
          <a:p>
            <a:pPr marL="285750" indent="-285750">
              <a:buFont typeface="Wingdings" panose="05000000000000000000" pitchFamily="2" charset="2"/>
              <a:buChar char="Ø"/>
            </a:pPr>
            <a:r>
              <a:rPr lang="fr-FR" sz="1400" dirty="0" smtClean="0"/>
              <a:t>Je m’inscris sur </a:t>
            </a:r>
            <a:r>
              <a:rPr lang="fr-FR" sz="1400" b="1" dirty="0" smtClean="0"/>
              <a:t>parcoursup-nouvelle-caledonie.fr</a:t>
            </a:r>
            <a:r>
              <a:rPr lang="fr-FR" sz="1400" dirty="0"/>
              <a:t> </a:t>
            </a:r>
            <a:r>
              <a:rPr lang="fr-FR" sz="1400" dirty="0" smtClean="0"/>
              <a:t>pour créer mon dossier candidat</a:t>
            </a:r>
          </a:p>
          <a:p>
            <a:pPr marL="285750" indent="-285750">
              <a:buFont typeface="Wingdings" panose="05000000000000000000" pitchFamily="2" charset="2"/>
              <a:buChar char="Ø"/>
            </a:pPr>
            <a:r>
              <a:rPr lang="fr-FR" sz="1400" dirty="0" smtClean="0"/>
              <a:t>Je formule mes vœux : </a:t>
            </a:r>
            <a:r>
              <a:rPr lang="fr-FR" sz="1400" b="1" dirty="0" smtClean="0"/>
              <a:t>jusqu’à 10 vœux</a:t>
            </a:r>
          </a:p>
          <a:p>
            <a:pPr marL="285750" indent="-285750">
              <a:buFont typeface="Wingdings" panose="05000000000000000000" pitchFamily="2" charset="2"/>
              <a:buChar char="Ø"/>
            </a:pPr>
            <a:endParaRPr lang="fr-FR" sz="1400" b="1" dirty="0">
              <a:effectLst>
                <a:outerShdw blurRad="38100" dist="38100" dir="2700000" algn="tl">
                  <a:srgbClr val="000000">
                    <a:alpha val="43137"/>
                  </a:srgbClr>
                </a:outerShdw>
              </a:effectLst>
            </a:endParaRPr>
          </a:p>
          <a:p>
            <a:r>
              <a:rPr lang="fr-FR" sz="1400" u="sng" dirty="0" smtClean="0">
                <a:effectLst>
                  <a:outerShdw blurRad="38100" dist="38100" dir="2700000" algn="tl">
                    <a:srgbClr val="000000">
                      <a:alpha val="43137"/>
                    </a:srgbClr>
                  </a:outerShdw>
                </a:effectLst>
              </a:rPr>
              <a:t>Mercredi 23 octobre 2024</a:t>
            </a:r>
            <a:r>
              <a:rPr lang="fr-FR" sz="1400" dirty="0" smtClean="0"/>
              <a:t> : dernier jour pour formuler mes vœux</a:t>
            </a:r>
          </a:p>
        </p:txBody>
      </p:sp>
      <p:sp>
        <p:nvSpPr>
          <p:cNvPr id="9" name="Rectangle 8"/>
          <p:cNvSpPr/>
          <p:nvPr/>
        </p:nvSpPr>
        <p:spPr>
          <a:xfrm>
            <a:off x="1380930" y="2003742"/>
            <a:ext cx="4447593" cy="363898"/>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b="1" cap="all" dirty="0" smtClean="0"/>
              <a:t>Tout au long du 2</a:t>
            </a:r>
            <a:r>
              <a:rPr lang="fr-FR" sz="1400" b="1" cap="all" baseline="30000" dirty="0" smtClean="0"/>
              <a:t>nd</a:t>
            </a:r>
            <a:r>
              <a:rPr lang="fr-FR" sz="1400" b="1" cap="all" dirty="0" smtClean="0"/>
              <a:t> trimestre – 1</a:t>
            </a:r>
            <a:r>
              <a:rPr lang="fr-FR" sz="1400" b="1" cap="all" baseline="30000" dirty="0" smtClean="0"/>
              <a:t>er</a:t>
            </a:r>
            <a:r>
              <a:rPr lang="fr-FR" sz="1400" b="1" cap="all" dirty="0" smtClean="0"/>
              <a:t> semestre</a:t>
            </a:r>
            <a:endParaRPr lang="fr-FR" sz="1400" b="1" cap="all" dirty="0"/>
          </a:p>
        </p:txBody>
      </p:sp>
      <p:sp>
        <p:nvSpPr>
          <p:cNvPr id="10" name="Rectangle à coins arrondis 9"/>
          <p:cNvSpPr/>
          <p:nvPr/>
        </p:nvSpPr>
        <p:spPr>
          <a:xfrm>
            <a:off x="6033797" y="3247015"/>
            <a:ext cx="5722774" cy="14593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fr-FR" sz="2000" b="1" u="sng" dirty="0" smtClean="0">
              <a:solidFill>
                <a:srgbClr val="FF0000"/>
              </a:solidFill>
            </a:endParaRPr>
          </a:p>
          <a:p>
            <a:pPr algn="ctr"/>
            <a:endParaRPr lang="fr-FR" sz="1100" b="1" u="sng" dirty="0" smtClean="0">
              <a:solidFill>
                <a:srgbClr val="FF0000"/>
              </a:solidFill>
            </a:endParaRPr>
          </a:p>
          <a:p>
            <a:r>
              <a:rPr lang="fr-FR" sz="1300" i="1" dirty="0" smtClean="0"/>
              <a:t>Chaque vœu que je formule fait l’objet d’une fiche Avenir comprenant les appréciations de mes professeurs et l’avis du chef d’établissement.</a:t>
            </a:r>
          </a:p>
        </p:txBody>
      </p:sp>
      <p:sp>
        <p:nvSpPr>
          <p:cNvPr id="13" name="Rectangle 12"/>
          <p:cNvSpPr/>
          <p:nvPr/>
        </p:nvSpPr>
        <p:spPr>
          <a:xfrm>
            <a:off x="811762" y="3437150"/>
            <a:ext cx="3424335" cy="359231"/>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b="1" cap="all" dirty="0" smtClean="0">
                <a:ln w="0"/>
                <a:solidFill>
                  <a:schemeClr val="bg1"/>
                </a:solidFill>
                <a:effectLst>
                  <a:outerShdw blurRad="38100" dist="19050" dir="2700000" algn="tl" rotWithShape="0">
                    <a:schemeClr val="dk1">
                      <a:alpha val="40000"/>
                    </a:schemeClr>
                  </a:outerShdw>
                </a:effectLst>
              </a:rPr>
              <a:t>Du 3 septembre au 23 octobre 2024</a:t>
            </a:r>
            <a:endParaRPr lang="fr-FR" sz="1400" b="1" cap="all" dirty="0">
              <a:ln w="0"/>
              <a:solidFill>
                <a:schemeClr val="bg1"/>
              </a:solidFill>
              <a:effectLst>
                <a:outerShdw blurRad="38100" dist="19050" dir="2700000" algn="tl" rotWithShape="0">
                  <a:schemeClr val="dk1">
                    <a:alpha val="40000"/>
                  </a:schemeClr>
                </a:outerShdw>
              </a:effectLst>
            </a:endParaRPr>
          </a:p>
        </p:txBody>
      </p:sp>
      <p:sp>
        <p:nvSpPr>
          <p:cNvPr id="14" name="Rectangle 13"/>
          <p:cNvSpPr/>
          <p:nvPr/>
        </p:nvSpPr>
        <p:spPr>
          <a:xfrm>
            <a:off x="6239071" y="3437149"/>
            <a:ext cx="2447730" cy="359231"/>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400" b="1" cap="all" dirty="0" smtClean="0">
                <a:solidFill>
                  <a:schemeClr val="bg1"/>
                </a:solidFill>
              </a:rPr>
              <a:t>Septembre-octobre 2024</a:t>
            </a:r>
            <a:endParaRPr lang="fr-FR" sz="1400" b="1" cap="all" dirty="0">
              <a:solidFill>
                <a:schemeClr val="bg1"/>
              </a:solidFill>
            </a:endParaRPr>
          </a:p>
        </p:txBody>
      </p:sp>
      <p:sp>
        <p:nvSpPr>
          <p:cNvPr id="18" name="Ellipse 17"/>
          <p:cNvSpPr/>
          <p:nvPr/>
        </p:nvSpPr>
        <p:spPr>
          <a:xfrm>
            <a:off x="1889835" y="478826"/>
            <a:ext cx="928009" cy="963394"/>
          </a:xfrm>
          <a:prstGeom prst="ellipse">
            <a:avLst/>
          </a:prstGeom>
          <a:solidFill>
            <a:schemeClr val="accent1"/>
          </a:solidFill>
          <a:ln w="41275">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4000" b="1" dirty="0">
                <a:ln w="0"/>
                <a:solidFill>
                  <a:schemeClr val="tx1"/>
                </a:solidFill>
                <a:effectLst>
                  <a:outerShdw blurRad="38100" dist="19050" dir="2700000" algn="tl" rotWithShape="0">
                    <a:schemeClr val="dk1">
                      <a:alpha val="40000"/>
                    </a:schemeClr>
                  </a:outerShdw>
                </a:effectLst>
              </a:rPr>
              <a:t>2</a:t>
            </a:r>
          </a:p>
        </p:txBody>
      </p:sp>
      <p:sp>
        <p:nvSpPr>
          <p:cNvPr id="11" name="Rectangle à coins arrondis 10"/>
          <p:cNvSpPr/>
          <p:nvPr/>
        </p:nvSpPr>
        <p:spPr>
          <a:xfrm>
            <a:off x="6033797" y="4896513"/>
            <a:ext cx="5722774" cy="14593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fr-FR" sz="2000" b="1" u="sng" dirty="0" smtClean="0">
              <a:solidFill>
                <a:srgbClr val="FF0000"/>
              </a:solidFill>
            </a:endParaRPr>
          </a:p>
          <a:p>
            <a:pPr algn="ctr"/>
            <a:endParaRPr lang="fr-FR" sz="1100" b="1" u="sng" dirty="0" smtClean="0">
              <a:solidFill>
                <a:srgbClr val="FF0000"/>
              </a:solidFill>
            </a:endParaRPr>
          </a:p>
          <a:p>
            <a:r>
              <a:rPr lang="fr-FR" sz="1300" i="1" dirty="0" smtClean="0"/>
              <a:t>Chaque formation que j’ai demandé organise une commission pour examiner ma candidature à partir des critères généraux d’examen des vœux qu’elle a définis et que j’ai consultés sur sa fiche détaillée via </a:t>
            </a:r>
            <a:r>
              <a:rPr lang="fr-FR" sz="1300" i="1" dirty="0" err="1" smtClean="0"/>
              <a:t>Parcoursup</a:t>
            </a:r>
            <a:r>
              <a:rPr lang="fr-FR" sz="1300" i="1" dirty="0" smtClean="0"/>
              <a:t>.</a:t>
            </a:r>
          </a:p>
        </p:txBody>
      </p:sp>
      <p:sp>
        <p:nvSpPr>
          <p:cNvPr id="12" name="Rectangle 11"/>
          <p:cNvSpPr/>
          <p:nvPr/>
        </p:nvSpPr>
        <p:spPr>
          <a:xfrm>
            <a:off x="6239071" y="5002280"/>
            <a:ext cx="1691949" cy="359231"/>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400" b="1" cap="all" dirty="0" smtClean="0"/>
              <a:t>novembre 2024</a:t>
            </a:r>
            <a:endParaRPr lang="fr-FR" sz="1400" b="1" cap="all" dirty="0"/>
          </a:p>
        </p:txBody>
      </p:sp>
      <p:sp>
        <p:nvSpPr>
          <p:cNvPr id="15" name="Rectangle à coins arrondis 14"/>
          <p:cNvSpPr/>
          <p:nvPr/>
        </p:nvSpPr>
        <p:spPr>
          <a:xfrm>
            <a:off x="560761" y="5466545"/>
            <a:ext cx="5267762" cy="115857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fr-FR" sz="1200" dirty="0" smtClean="0"/>
          </a:p>
          <a:p>
            <a:pPr algn="ctr"/>
            <a:endParaRPr lang="fr-FR" sz="1200" dirty="0"/>
          </a:p>
          <a:p>
            <a:pPr algn="ctr"/>
            <a:r>
              <a:rPr lang="fr-FR" sz="1200" dirty="0" smtClean="0"/>
              <a:t>Dernier jour pour finaliser mon dossier candidat avec les éléments demandés par les formations et confirmer chacun de mes vœux.</a:t>
            </a:r>
          </a:p>
        </p:txBody>
      </p:sp>
      <p:sp>
        <p:nvSpPr>
          <p:cNvPr id="16" name="Rectangle 15"/>
          <p:cNvSpPr/>
          <p:nvPr/>
        </p:nvSpPr>
        <p:spPr>
          <a:xfrm>
            <a:off x="811762" y="5626195"/>
            <a:ext cx="2575249" cy="359231"/>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b="1" cap="all" dirty="0" smtClean="0">
                <a:ln w="0"/>
                <a:solidFill>
                  <a:schemeClr val="bg1"/>
                </a:solidFill>
                <a:effectLst>
                  <a:outerShdw blurRad="38100" dist="19050" dir="2700000" algn="tl" rotWithShape="0">
                    <a:schemeClr val="dk1">
                      <a:alpha val="40000"/>
                    </a:schemeClr>
                  </a:outerShdw>
                </a:effectLst>
              </a:rPr>
              <a:t>Mercredi 30 octobre 2024</a:t>
            </a:r>
            <a:endParaRPr lang="fr-FR" sz="1400" b="1" cap="all" dirty="0">
              <a:ln w="0"/>
              <a:solidFill>
                <a:schemeClr val="bg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5559770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7" name="Rectangle 6"/>
          <p:cNvSpPr/>
          <p:nvPr/>
        </p:nvSpPr>
        <p:spPr>
          <a:xfrm>
            <a:off x="0" y="4991878"/>
            <a:ext cx="12192000" cy="12129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à coins arrondis 8"/>
          <p:cNvSpPr/>
          <p:nvPr/>
        </p:nvSpPr>
        <p:spPr>
          <a:xfrm>
            <a:off x="2781300" y="1333500"/>
            <a:ext cx="7820025" cy="2361516"/>
          </a:xfrm>
          <a:prstGeom prst="roundRect">
            <a:avLst/>
          </a:prstGeom>
          <a:solidFill>
            <a:schemeClr val="accent1"/>
          </a:solidFill>
          <a:ln w="952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fr-FR"/>
          </a:p>
        </p:txBody>
      </p:sp>
      <p:sp>
        <p:nvSpPr>
          <p:cNvPr id="14" name="Ellipse 13"/>
          <p:cNvSpPr/>
          <p:nvPr/>
        </p:nvSpPr>
        <p:spPr>
          <a:xfrm>
            <a:off x="9232059" y="4851919"/>
            <a:ext cx="382555" cy="401216"/>
          </a:xfrm>
          <a:prstGeom prst="ellipse">
            <a:avLst/>
          </a:prstGeom>
          <a:solidFill>
            <a:schemeClr val="accent1"/>
          </a:solidFill>
          <a:ln w="63500">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15" name="Ellipse 14"/>
          <p:cNvSpPr/>
          <p:nvPr/>
        </p:nvSpPr>
        <p:spPr>
          <a:xfrm>
            <a:off x="6105333" y="4851919"/>
            <a:ext cx="382555" cy="401216"/>
          </a:xfrm>
          <a:prstGeom prst="ellipse">
            <a:avLst/>
          </a:prstGeom>
          <a:solidFill>
            <a:schemeClr val="accent1"/>
          </a:solidFill>
          <a:ln w="63500">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16" name="Ellipse 15"/>
          <p:cNvSpPr/>
          <p:nvPr/>
        </p:nvSpPr>
        <p:spPr>
          <a:xfrm>
            <a:off x="2978607" y="4851919"/>
            <a:ext cx="382555" cy="401216"/>
          </a:xfrm>
          <a:prstGeom prst="ellipse">
            <a:avLst/>
          </a:prstGeom>
          <a:solidFill>
            <a:schemeClr val="accent1"/>
          </a:solidFill>
          <a:ln w="63500">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21" name="Ellipse 20"/>
          <p:cNvSpPr/>
          <p:nvPr/>
        </p:nvSpPr>
        <p:spPr>
          <a:xfrm>
            <a:off x="789992" y="405179"/>
            <a:ext cx="549734" cy="543759"/>
          </a:xfrm>
          <a:prstGeom prst="ellipse">
            <a:avLst/>
          </a:prstGeom>
          <a:solidFill>
            <a:schemeClr val="accent1"/>
          </a:solidFill>
          <a:ln w="41275">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a:ln w="0"/>
                <a:solidFill>
                  <a:schemeClr val="tx1"/>
                </a:solidFill>
                <a:effectLst>
                  <a:outerShdw blurRad="38100" dist="19050" dir="2700000" algn="tl" rotWithShape="0">
                    <a:schemeClr val="dk1">
                      <a:alpha val="40000"/>
                    </a:schemeClr>
                  </a:outerShdw>
                </a:effectLst>
              </a:rPr>
              <a:t>2</a:t>
            </a:r>
          </a:p>
        </p:txBody>
      </p:sp>
      <p:sp>
        <p:nvSpPr>
          <p:cNvPr id="24" name="ZoneTexte 23"/>
          <p:cNvSpPr txBox="1"/>
          <p:nvPr/>
        </p:nvSpPr>
        <p:spPr>
          <a:xfrm>
            <a:off x="3038104" y="1467817"/>
            <a:ext cx="7306415" cy="1969770"/>
          </a:xfrm>
          <a:prstGeom prst="rect">
            <a:avLst/>
          </a:prstGeom>
          <a:noFill/>
        </p:spPr>
        <p:txBody>
          <a:bodyPr wrap="square" rtlCol="0">
            <a:spAutoFit/>
          </a:bodyPr>
          <a:lstStyle/>
          <a:p>
            <a:pPr algn="ctr"/>
            <a:r>
              <a:rPr lang="fr-FR" sz="2800" b="1" dirty="0" smtClean="0">
                <a:solidFill>
                  <a:schemeClr val="bg1"/>
                </a:solidFill>
                <a:latin typeface="Georgia" panose="02040502050405020303" pitchFamily="18" charset="0"/>
                <a:cs typeface="Arial" panose="020B0604020202020204" pitchFamily="34" charset="0"/>
              </a:rPr>
              <a:t>Date limite pour formuler vos vœux</a:t>
            </a:r>
            <a:endParaRPr lang="fr-FR" sz="3200" b="1" dirty="0" smtClean="0">
              <a:ln w="0"/>
              <a:solidFill>
                <a:srgbClr val="FFC000"/>
              </a:solidFill>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endParaRPr>
          </a:p>
          <a:p>
            <a:pPr algn="ctr"/>
            <a:endParaRPr lang="fr-FR" sz="2400" dirty="0" smtClean="0">
              <a:ln w="0"/>
              <a:solidFill>
                <a:srgbClr val="FFC000"/>
              </a:solidFill>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endParaRPr>
          </a:p>
          <a:p>
            <a:pPr marL="457200" indent="-457200" algn="ctr">
              <a:buClr>
                <a:srgbClr val="E9CA80"/>
              </a:buClr>
              <a:buFont typeface="Wingdings" panose="05000000000000000000" pitchFamily="2" charset="2"/>
              <a:buChar char="Ø"/>
            </a:pPr>
            <a:r>
              <a:rPr lang="fr-FR" sz="3200" b="1" dirty="0" smtClean="0">
                <a:ln w="0"/>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rPr>
              <a:t>Mercredi 23 octobre 2024</a:t>
            </a:r>
          </a:p>
          <a:p>
            <a:pPr marL="457200" indent="-457200" algn="ctr">
              <a:buFont typeface="Wingdings" panose="05000000000000000000" pitchFamily="2" charset="2"/>
              <a:buChar char="Ø"/>
            </a:pPr>
            <a:endParaRPr lang="fr-FR" sz="1400" b="1" dirty="0" smtClean="0">
              <a:ln w="0"/>
              <a:solidFill>
                <a:schemeClr val="bg1"/>
              </a:solidFill>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endParaRPr>
          </a:p>
          <a:p>
            <a:pPr algn="ctr"/>
            <a:r>
              <a:rPr lang="fr-FR" sz="2400" i="1" dirty="0" smtClean="0">
                <a:ln w="0"/>
                <a:latin typeface="Georgia" panose="02040502050405020303" pitchFamily="18" charset="0"/>
                <a:cs typeface="Arial" panose="020B0604020202020204" pitchFamily="34" charset="0"/>
              </a:rPr>
              <a:t>(23h59 heure de Nouméa)</a:t>
            </a:r>
            <a:endParaRPr lang="fr-FR" sz="2400" i="1" dirty="0">
              <a:ln w="0"/>
              <a:latin typeface="Georgia" panose="02040502050405020303" pitchFamily="18" charset="0"/>
              <a:cs typeface="Arial" panose="020B0604020202020204" pitchFamily="34" charset="0"/>
            </a:endParaRPr>
          </a:p>
        </p:txBody>
      </p:sp>
      <p:sp>
        <p:nvSpPr>
          <p:cNvPr id="32" name="ZoneTexte 31"/>
          <p:cNvSpPr txBox="1"/>
          <p:nvPr/>
        </p:nvSpPr>
        <p:spPr>
          <a:xfrm>
            <a:off x="2526654" y="5444715"/>
            <a:ext cx="1286460" cy="338554"/>
          </a:xfrm>
          <a:prstGeom prst="rect">
            <a:avLst/>
          </a:prstGeom>
          <a:noFill/>
        </p:spPr>
        <p:txBody>
          <a:bodyPr wrap="square" rtlCol="0">
            <a:spAutoFit/>
          </a:bodyPr>
          <a:lstStyle/>
          <a:p>
            <a:r>
              <a:rPr lang="fr-FR" sz="1600" dirty="0" smtClean="0">
                <a:solidFill>
                  <a:schemeClr val="bg1"/>
                </a:solidFill>
              </a:rPr>
              <a:t>Septembre</a:t>
            </a:r>
            <a:endParaRPr lang="fr-FR" sz="1600" dirty="0">
              <a:solidFill>
                <a:schemeClr val="bg1"/>
              </a:solidFill>
            </a:endParaRPr>
          </a:p>
        </p:txBody>
      </p:sp>
      <p:sp>
        <p:nvSpPr>
          <p:cNvPr id="33" name="ZoneTexte 32"/>
          <p:cNvSpPr txBox="1"/>
          <p:nvPr/>
        </p:nvSpPr>
        <p:spPr>
          <a:xfrm>
            <a:off x="5786975" y="5444715"/>
            <a:ext cx="1051735" cy="338554"/>
          </a:xfrm>
          <a:prstGeom prst="rect">
            <a:avLst/>
          </a:prstGeom>
          <a:noFill/>
        </p:spPr>
        <p:txBody>
          <a:bodyPr wrap="square" rtlCol="0">
            <a:spAutoFit/>
          </a:bodyPr>
          <a:lstStyle/>
          <a:p>
            <a:r>
              <a:rPr lang="fr-FR" sz="1600" dirty="0" smtClean="0">
                <a:solidFill>
                  <a:schemeClr val="bg1"/>
                </a:solidFill>
              </a:rPr>
              <a:t>Octobre</a:t>
            </a:r>
            <a:endParaRPr lang="fr-FR" sz="1600" dirty="0">
              <a:solidFill>
                <a:schemeClr val="bg1"/>
              </a:solidFill>
            </a:endParaRPr>
          </a:p>
        </p:txBody>
      </p:sp>
      <p:sp>
        <p:nvSpPr>
          <p:cNvPr id="34" name="ZoneTexte 33"/>
          <p:cNvSpPr txBox="1"/>
          <p:nvPr/>
        </p:nvSpPr>
        <p:spPr>
          <a:xfrm>
            <a:off x="8812571" y="5413946"/>
            <a:ext cx="1604085" cy="338554"/>
          </a:xfrm>
          <a:prstGeom prst="rect">
            <a:avLst/>
          </a:prstGeom>
          <a:noFill/>
        </p:spPr>
        <p:txBody>
          <a:bodyPr wrap="square" rtlCol="0">
            <a:spAutoFit/>
          </a:bodyPr>
          <a:lstStyle/>
          <a:p>
            <a:r>
              <a:rPr lang="fr-FR" sz="1600" dirty="0" smtClean="0">
                <a:solidFill>
                  <a:schemeClr val="bg1"/>
                </a:solidFill>
              </a:rPr>
              <a:t>Novembre</a:t>
            </a:r>
            <a:endParaRPr lang="fr-FR" sz="1600" dirty="0">
              <a:solidFill>
                <a:schemeClr val="bg1"/>
              </a:solidFill>
            </a:endParaRPr>
          </a:p>
        </p:txBody>
      </p:sp>
      <p:pic>
        <p:nvPicPr>
          <p:cNvPr id="26" name="Image 25" descr="Tracker Carte Indicateur · Images vectorielles gratuites sur Pixabay"/>
          <p:cNvPicPr>
            <a:picLocks noChangeAspect="1"/>
          </p:cNvPicPr>
          <p:nvPr/>
        </p:nvPicPr>
        <p:blipFill>
          <a:blip r:embed="rId2" cstate="print">
            <a:extLst>
              <a:ext uri="{BEBA8EAE-BF5A-486C-A8C5-ECC9F3942E4B}">
                <a14:imgProps xmlns:a14="http://schemas.microsoft.com/office/drawing/2010/main">
                  <a14:imgLayer r:embed="rId3">
                    <a14:imgEffect>
                      <a14:saturation sat="400000"/>
                    </a14:imgEffect>
                  </a14:imgLayer>
                </a14:imgProps>
              </a:ext>
              <a:ext uri="{28A0092B-C50C-407E-A947-70E740481C1C}">
                <a14:useLocalDpi xmlns:a14="http://schemas.microsoft.com/office/drawing/2010/main" val="0"/>
              </a:ext>
            </a:extLst>
          </a:blip>
          <a:stretch>
            <a:fillRect/>
          </a:stretch>
        </p:blipFill>
        <p:spPr>
          <a:xfrm>
            <a:off x="8380348" y="4082663"/>
            <a:ext cx="668402" cy="1030513"/>
          </a:xfrm>
          <a:prstGeom prst="rect">
            <a:avLst/>
          </a:prstGeom>
        </p:spPr>
      </p:pic>
      <p:pic>
        <p:nvPicPr>
          <p:cNvPr id="17" name="Image 16"/>
          <p:cNvPicPr>
            <a:picLocks noChangeAspect="1"/>
          </p:cNvPicPr>
          <p:nvPr/>
        </p:nvPicPr>
        <p:blipFill>
          <a:blip r:embed="rId4" cstate="print">
            <a:extLst>
              <a:ext uri="{BEBA8EAE-BF5A-486C-A8C5-ECC9F3942E4B}">
                <a14:imgProps xmlns:a14="http://schemas.microsoft.com/office/drawing/2010/main">
                  <a14:imgLayer r:embed="rId5">
                    <a14:imgEffect>
                      <a14:colorTemperature colorTemp="4700"/>
                    </a14:imgEffect>
                  </a14:imgLayer>
                </a14:imgProps>
              </a:ext>
              <a:ext uri="{28A0092B-C50C-407E-A947-70E740481C1C}">
                <a14:useLocalDpi xmlns:a14="http://schemas.microsoft.com/office/drawing/2010/main" val="0"/>
              </a:ext>
            </a:extLst>
          </a:blip>
          <a:stretch>
            <a:fillRect/>
          </a:stretch>
        </p:blipFill>
        <p:spPr>
          <a:xfrm>
            <a:off x="8119755" y="348290"/>
            <a:ext cx="3438151" cy="560833"/>
          </a:xfrm>
          <a:prstGeom prst="rect">
            <a:avLst/>
          </a:prstGeom>
        </p:spPr>
      </p:pic>
    </p:spTree>
    <p:extLst>
      <p:ext uri="{BB962C8B-B14F-4D97-AF65-F5344CB8AC3E}">
        <p14:creationId xmlns:p14="http://schemas.microsoft.com/office/powerpoint/2010/main" val="9542137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7" name="Rectangle 6"/>
          <p:cNvSpPr/>
          <p:nvPr/>
        </p:nvSpPr>
        <p:spPr>
          <a:xfrm>
            <a:off x="0" y="4991878"/>
            <a:ext cx="12192000" cy="12129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à coins arrondis 8"/>
          <p:cNvSpPr/>
          <p:nvPr/>
        </p:nvSpPr>
        <p:spPr>
          <a:xfrm>
            <a:off x="2781300" y="1104288"/>
            <a:ext cx="7820025" cy="2630714"/>
          </a:xfrm>
          <a:prstGeom prst="roundRect">
            <a:avLst/>
          </a:prstGeom>
          <a:solidFill>
            <a:schemeClr val="accent1"/>
          </a:solidFill>
          <a:ln w="952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fr-FR"/>
          </a:p>
        </p:txBody>
      </p:sp>
      <p:sp>
        <p:nvSpPr>
          <p:cNvPr id="14" name="Ellipse 13"/>
          <p:cNvSpPr/>
          <p:nvPr/>
        </p:nvSpPr>
        <p:spPr>
          <a:xfrm>
            <a:off x="9232059" y="4851919"/>
            <a:ext cx="382555" cy="401216"/>
          </a:xfrm>
          <a:prstGeom prst="ellipse">
            <a:avLst/>
          </a:prstGeom>
          <a:solidFill>
            <a:schemeClr val="accent1"/>
          </a:solidFill>
          <a:ln w="63500">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15" name="Ellipse 14"/>
          <p:cNvSpPr/>
          <p:nvPr/>
        </p:nvSpPr>
        <p:spPr>
          <a:xfrm>
            <a:off x="6105333" y="4851919"/>
            <a:ext cx="382555" cy="401216"/>
          </a:xfrm>
          <a:prstGeom prst="ellipse">
            <a:avLst/>
          </a:prstGeom>
          <a:solidFill>
            <a:schemeClr val="accent1"/>
          </a:solidFill>
          <a:ln w="63500">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16" name="Ellipse 15"/>
          <p:cNvSpPr/>
          <p:nvPr/>
        </p:nvSpPr>
        <p:spPr>
          <a:xfrm>
            <a:off x="2978607" y="4851919"/>
            <a:ext cx="382555" cy="401216"/>
          </a:xfrm>
          <a:prstGeom prst="ellipse">
            <a:avLst/>
          </a:prstGeom>
          <a:solidFill>
            <a:schemeClr val="accent1"/>
          </a:solidFill>
          <a:ln w="63500">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24" name="ZoneTexte 23"/>
          <p:cNvSpPr txBox="1"/>
          <p:nvPr/>
        </p:nvSpPr>
        <p:spPr>
          <a:xfrm>
            <a:off x="2980584" y="1104288"/>
            <a:ext cx="7436072" cy="2400657"/>
          </a:xfrm>
          <a:prstGeom prst="rect">
            <a:avLst/>
          </a:prstGeom>
          <a:noFill/>
        </p:spPr>
        <p:txBody>
          <a:bodyPr wrap="square" rtlCol="0">
            <a:spAutoFit/>
          </a:bodyPr>
          <a:lstStyle/>
          <a:p>
            <a:pPr algn="ctr"/>
            <a:r>
              <a:rPr lang="fr-FR" sz="2800" b="1" dirty="0" smtClean="0">
                <a:solidFill>
                  <a:schemeClr val="bg1"/>
                </a:solidFill>
                <a:latin typeface="Georgia" panose="02040502050405020303" pitchFamily="18" charset="0"/>
                <a:cs typeface="Arial" panose="020B0604020202020204" pitchFamily="34" charset="0"/>
              </a:rPr>
              <a:t>Date limite pour compléter votre dossier et confirmer vos vœux</a:t>
            </a:r>
            <a:endParaRPr lang="fr-FR" sz="3200" b="1" dirty="0" smtClean="0">
              <a:ln w="0"/>
              <a:solidFill>
                <a:srgbClr val="FFC000"/>
              </a:solidFill>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endParaRPr>
          </a:p>
          <a:p>
            <a:pPr algn="ctr"/>
            <a:endParaRPr lang="fr-FR" sz="2400" dirty="0" smtClean="0">
              <a:ln w="0"/>
              <a:solidFill>
                <a:srgbClr val="FFC000"/>
              </a:solidFill>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endParaRPr>
          </a:p>
          <a:p>
            <a:pPr marL="457200" indent="-457200" algn="ctr">
              <a:buClr>
                <a:srgbClr val="E9CA80"/>
              </a:buClr>
              <a:buFont typeface="Wingdings" panose="05000000000000000000" pitchFamily="2" charset="2"/>
              <a:buChar char="Ø"/>
            </a:pPr>
            <a:r>
              <a:rPr lang="fr-FR" sz="3200" b="1" dirty="0" smtClean="0">
                <a:ln w="0"/>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rPr>
              <a:t>Mercredi 30 octobre 2024</a:t>
            </a:r>
          </a:p>
          <a:p>
            <a:pPr marL="457200" indent="-457200" algn="ctr">
              <a:buFont typeface="Wingdings" panose="05000000000000000000" pitchFamily="2" charset="2"/>
              <a:buChar char="Ø"/>
            </a:pPr>
            <a:endParaRPr lang="fr-FR" sz="1400" b="1" dirty="0" smtClean="0">
              <a:ln w="0"/>
              <a:effectLst>
                <a:outerShdw blurRad="38100" dist="25400" dir="5400000" algn="ctr" rotWithShape="0">
                  <a:srgbClr val="6E747A">
                    <a:alpha val="43000"/>
                  </a:srgbClr>
                </a:outerShdw>
              </a:effectLst>
              <a:latin typeface="Georgia" panose="02040502050405020303" pitchFamily="18" charset="0"/>
              <a:cs typeface="Arial" panose="020B0604020202020204" pitchFamily="34" charset="0"/>
            </a:endParaRPr>
          </a:p>
          <a:p>
            <a:pPr algn="ctr"/>
            <a:r>
              <a:rPr lang="fr-FR" sz="2400" i="1" dirty="0" smtClean="0">
                <a:ln w="0"/>
                <a:latin typeface="Georgia" panose="02040502050405020303" pitchFamily="18" charset="0"/>
                <a:cs typeface="Arial" panose="020B0604020202020204" pitchFamily="34" charset="0"/>
              </a:rPr>
              <a:t>(23h59 heure de Nouméa)</a:t>
            </a:r>
            <a:endParaRPr lang="fr-FR" sz="2400" i="1" dirty="0">
              <a:ln w="0"/>
              <a:latin typeface="Georgia" panose="02040502050405020303" pitchFamily="18" charset="0"/>
              <a:cs typeface="Arial" panose="020B0604020202020204" pitchFamily="34" charset="0"/>
            </a:endParaRPr>
          </a:p>
        </p:txBody>
      </p:sp>
      <p:sp>
        <p:nvSpPr>
          <p:cNvPr id="32" name="ZoneTexte 31"/>
          <p:cNvSpPr txBox="1"/>
          <p:nvPr/>
        </p:nvSpPr>
        <p:spPr>
          <a:xfrm>
            <a:off x="2526654" y="5444715"/>
            <a:ext cx="1286460" cy="338554"/>
          </a:xfrm>
          <a:prstGeom prst="rect">
            <a:avLst/>
          </a:prstGeom>
          <a:noFill/>
        </p:spPr>
        <p:txBody>
          <a:bodyPr wrap="square" rtlCol="0">
            <a:spAutoFit/>
          </a:bodyPr>
          <a:lstStyle/>
          <a:p>
            <a:r>
              <a:rPr lang="fr-FR" sz="1600" dirty="0" smtClean="0">
                <a:solidFill>
                  <a:schemeClr val="bg1"/>
                </a:solidFill>
              </a:rPr>
              <a:t>Septembre</a:t>
            </a:r>
            <a:endParaRPr lang="fr-FR" sz="1600" dirty="0">
              <a:solidFill>
                <a:schemeClr val="bg1"/>
              </a:solidFill>
            </a:endParaRPr>
          </a:p>
        </p:txBody>
      </p:sp>
      <p:sp>
        <p:nvSpPr>
          <p:cNvPr id="33" name="ZoneTexte 32"/>
          <p:cNvSpPr txBox="1"/>
          <p:nvPr/>
        </p:nvSpPr>
        <p:spPr>
          <a:xfrm>
            <a:off x="5786975" y="5444715"/>
            <a:ext cx="1051735" cy="338554"/>
          </a:xfrm>
          <a:prstGeom prst="rect">
            <a:avLst/>
          </a:prstGeom>
          <a:noFill/>
        </p:spPr>
        <p:txBody>
          <a:bodyPr wrap="square" rtlCol="0">
            <a:spAutoFit/>
          </a:bodyPr>
          <a:lstStyle/>
          <a:p>
            <a:r>
              <a:rPr lang="fr-FR" sz="1600" dirty="0" smtClean="0">
                <a:solidFill>
                  <a:schemeClr val="bg1"/>
                </a:solidFill>
              </a:rPr>
              <a:t>Octobre</a:t>
            </a:r>
            <a:endParaRPr lang="fr-FR" sz="1600" dirty="0">
              <a:solidFill>
                <a:schemeClr val="bg1"/>
              </a:solidFill>
            </a:endParaRPr>
          </a:p>
        </p:txBody>
      </p:sp>
      <p:sp>
        <p:nvSpPr>
          <p:cNvPr id="34" name="ZoneTexte 33"/>
          <p:cNvSpPr txBox="1"/>
          <p:nvPr/>
        </p:nvSpPr>
        <p:spPr>
          <a:xfrm>
            <a:off x="8812571" y="5413946"/>
            <a:ext cx="1604085" cy="338554"/>
          </a:xfrm>
          <a:prstGeom prst="rect">
            <a:avLst/>
          </a:prstGeom>
          <a:noFill/>
        </p:spPr>
        <p:txBody>
          <a:bodyPr wrap="square" rtlCol="0">
            <a:spAutoFit/>
          </a:bodyPr>
          <a:lstStyle/>
          <a:p>
            <a:r>
              <a:rPr lang="fr-FR" sz="1600" dirty="0" smtClean="0">
                <a:solidFill>
                  <a:schemeClr val="bg1"/>
                </a:solidFill>
              </a:rPr>
              <a:t>Novembre</a:t>
            </a:r>
            <a:endParaRPr lang="fr-FR" sz="1600" dirty="0">
              <a:solidFill>
                <a:schemeClr val="bg1"/>
              </a:solidFill>
            </a:endParaRPr>
          </a:p>
        </p:txBody>
      </p:sp>
      <p:pic>
        <p:nvPicPr>
          <p:cNvPr id="26" name="Image 25" descr="Tracker Carte Indicateur · Images vectorielles gratuites sur Pixabay"/>
          <p:cNvPicPr>
            <a:picLocks noChangeAspect="1"/>
          </p:cNvPicPr>
          <p:nvPr/>
        </p:nvPicPr>
        <p:blipFill>
          <a:blip r:embed="rId2" cstate="print">
            <a:extLst>
              <a:ext uri="{BEBA8EAE-BF5A-486C-A8C5-ECC9F3942E4B}">
                <a14:imgProps xmlns:a14="http://schemas.microsoft.com/office/drawing/2010/main">
                  <a14:imgLayer r:embed="rId3">
                    <a14:imgEffect>
                      <a14:colorTemperature colorTemp="11200"/>
                    </a14:imgEffect>
                    <a14:imgEffect>
                      <a14:saturation sat="200000"/>
                    </a14:imgEffect>
                  </a14:imgLayer>
                </a14:imgProps>
              </a:ext>
              <a:ext uri="{28A0092B-C50C-407E-A947-70E740481C1C}">
                <a14:useLocalDpi xmlns:a14="http://schemas.microsoft.com/office/drawing/2010/main" val="0"/>
              </a:ext>
            </a:extLst>
          </a:blip>
          <a:stretch>
            <a:fillRect/>
          </a:stretch>
        </p:blipFill>
        <p:spPr>
          <a:xfrm>
            <a:off x="8754934" y="4022014"/>
            <a:ext cx="668402" cy="1030513"/>
          </a:xfrm>
          <a:prstGeom prst="rect">
            <a:avLst/>
          </a:prstGeom>
        </p:spPr>
      </p:pic>
      <p:sp>
        <p:nvSpPr>
          <p:cNvPr id="13" name="Ellipse 12"/>
          <p:cNvSpPr/>
          <p:nvPr/>
        </p:nvSpPr>
        <p:spPr>
          <a:xfrm>
            <a:off x="789992" y="405179"/>
            <a:ext cx="549734" cy="543759"/>
          </a:xfrm>
          <a:prstGeom prst="ellipse">
            <a:avLst/>
          </a:prstGeom>
          <a:solidFill>
            <a:schemeClr val="accent1"/>
          </a:solidFill>
          <a:ln w="41275">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a:ln w="0"/>
                <a:solidFill>
                  <a:schemeClr val="tx1"/>
                </a:solidFill>
                <a:effectLst>
                  <a:outerShdw blurRad="38100" dist="19050" dir="2700000" algn="tl" rotWithShape="0">
                    <a:schemeClr val="dk1">
                      <a:alpha val="40000"/>
                    </a:schemeClr>
                  </a:outerShdw>
                </a:effectLst>
              </a:rPr>
              <a:t>2</a:t>
            </a:r>
          </a:p>
        </p:txBody>
      </p:sp>
      <p:pic>
        <p:nvPicPr>
          <p:cNvPr id="18" name="Image 17"/>
          <p:cNvPicPr>
            <a:picLocks noChangeAspect="1"/>
          </p:cNvPicPr>
          <p:nvPr/>
        </p:nvPicPr>
        <p:blipFill>
          <a:blip r:embed="rId4" cstate="print">
            <a:extLst>
              <a:ext uri="{BEBA8EAE-BF5A-486C-A8C5-ECC9F3942E4B}">
                <a14:imgProps xmlns:a14="http://schemas.microsoft.com/office/drawing/2010/main">
                  <a14:imgLayer r:embed="rId5">
                    <a14:imgEffect>
                      <a14:colorTemperature colorTemp="4700"/>
                    </a14:imgEffect>
                  </a14:imgLayer>
                </a14:imgProps>
              </a:ext>
              <a:ext uri="{28A0092B-C50C-407E-A947-70E740481C1C}">
                <a14:useLocalDpi xmlns:a14="http://schemas.microsoft.com/office/drawing/2010/main" val="0"/>
              </a:ext>
            </a:extLst>
          </a:blip>
          <a:stretch>
            <a:fillRect/>
          </a:stretch>
        </p:blipFill>
        <p:spPr>
          <a:xfrm>
            <a:off x="8119755" y="348290"/>
            <a:ext cx="3438151" cy="560833"/>
          </a:xfrm>
          <a:prstGeom prst="rect">
            <a:avLst/>
          </a:prstGeom>
        </p:spPr>
      </p:pic>
    </p:spTree>
    <p:extLst>
      <p:ext uri="{BB962C8B-B14F-4D97-AF65-F5344CB8AC3E}">
        <p14:creationId xmlns:p14="http://schemas.microsoft.com/office/powerpoint/2010/main" val="10208629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4" name="Rectangle à coins arrondis 3"/>
          <p:cNvSpPr/>
          <p:nvPr/>
        </p:nvSpPr>
        <p:spPr>
          <a:xfrm>
            <a:off x="1903445" y="289246"/>
            <a:ext cx="9853126" cy="1390261"/>
          </a:xfrm>
          <a:prstGeom prst="roundRect">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4</a:t>
            </a:r>
            <a:r>
              <a:rPr lang="fr-FR" dirty="0" smtClean="0"/>
              <a:t> décembre 2024 → 20 décembre 2024</a:t>
            </a:r>
          </a:p>
          <a:p>
            <a:pPr algn="ctr"/>
            <a:endParaRPr lang="fr-FR" dirty="0"/>
          </a:p>
          <a:p>
            <a:pPr algn="ctr"/>
            <a:r>
              <a:rPr lang="fr-FR" sz="2400" b="1" dirty="0" smtClean="0"/>
              <a:t>    Je reçois les réponses des formations et je décide</a:t>
            </a:r>
            <a:endParaRPr lang="fr-FR" sz="2400" b="1" dirty="0"/>
          </a:p>
        </p:txBody>
      </p:sp>
      <p:sp>
        <p:nvSpPr>
          <p:cNvPr id="7" name="Rectangle à coins arrondis 6"/>
          <p:cNvSpPr/>
          <p:nvPr/>
        </p:nvSpPr>
        <p:spPr>
          <a:xfrm>
            <a:off x="1903445" y="1856790"/>
            <a:ext cx="7660433" cy="1828800"/>
          </a:xfrm>
          <a:prstGeom prst="roundRect">
            <a:avLst/>
          </a:prstGeom>
          <a:solidFill>
            <a:schemeClr val="bg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smtClean="0">
              <a:solidFill>
                <a:schemeClr val="tx1"/>
              </a:solidFill>
            </a:endParaRPr>
          </a:p>
          <a:p>
            <a:pPr algn="ctr"/>
            <a:r>
              <a:rPr lang="fr-FR" sz="1600" b="1" dirty="0" smtClean="0">
                <a:solidFill>
                  <a:schemeClr val="tx1"/>
                </a:solidFill>
              </a:rPr>
              <a:t>Je consulte les réponses des formations sur la plateforme</a:t>
            </a:r>
            <a:r>
              <a:rPr lang="fr-FR" sz="1600" dirty="0" smtClean="0">
                <a:solidFill>
                  <a:schemeClr val="tx1"/>
                </a:solidFill>
              </a:rPr>
              <a:t>.</a:t>
            </a:r>
          </a:p>
          <a:p>
            <a:pPr algn="ctr"/>
            <a:endParaRPr lang="fr-FR" sz="1600" dirty="0" smtClean="0">
              <a:solidFill>
                <a:schemeClr val="tx1"/>
              </a:solidFill>
            </a:endParaRPr>
          </a:p>
          <a:p>
            <a:pPr algn="ctr"/>
            <a:r>
              <a:rPr lang="fr-FR" sz="1600" dirty="0" smtClean="0">
                <a:solidFill>
                  <a:schemeClr val="tx1"/>
                </a:solidFill>
              </a:rPr>
              <a:t>Je reçois les propositions d’admission au fur et à mesure et en continu.</a:t>
            </a:r>
          </a:p>
          <a:p>
            <a:pPr algn="ctr"/>
            <a:r>
              <a:rPr lang="fr-FR" sz="1600" dirty="0" smtClean="0">
                <a:solidFill>
                  <a:schemeClr val="tx1"/>
                </a:solidFill>
              </a:rPr>
              <a:t>Puis </a:t>
            </a:r>
            <a:r>
              <a:rPr lang="fr-FR" sz="1600" b="1" dirty="0" smtClean="0">
                <a:solidFill>
                  <a:schemeClr val="tx1"/>
                </a:solidFill>
              </a:rPr>
              <a:t>j’y réponds dans les délais indiqués </a:t>
            </a:r>
            <a:r>
              <a:rPr lang="fr-FR" sz="1600" dirty="0" smtClean="0">
                <a:solidFill>
                  <a:schemeClr val="tx1"/>
                </a:solidFill>
              </a:rPr>
              <a:t>par la plateforme</a:t>
            </a:r>
            <a:endParaRPr lang="fr-FR" sz="1600" dirty="0">
              <a:solidFill>
                <a:schemeClr val="tx1"/>
              </a:solidFill>
            </a:endParaRPr>
          </a:p>
        </p:txBody>
      </p:sp>
      <p:sp>
        <p:nvSpPr>
          <p:cNvPr id="8" name="Rectangle à coins arrondis 7"/>
          <p:cNvSpPr/>
          <p:nvPr/>
        </p:nvSpPr>
        <p:spPr>
          <a:xfrm>
            <a:off x="391884" y="3862873"/>
            <a:ext cx="5747659" cy="157687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dirty="0" smtClean="0"/>
          </a:p>
          <a:p>
            <a:r>
              <a:rPr lang="fr-FR" sz="1400" b="1" i="1" dirty="0" smtClean="0">
                <a:solidFill>
                  <a:schemeClr val="tx1"/>
                </a:solidFill>
              </a:rPr>
              <a:t>Résultats du baccalauréat.</a:t>
            </a:r>
            <a:r>
              <a:rPr lang="fr-FR" sz="1600" i="1" dirty="0" smtClean="0">
                <a:solidFill>
                  <a:schemeClr val="tx1"/>
                </a:solidFill>
              </a:rPr>
              <a:t/>
            </a:r>
            <a:br>
              <a:rPr lang="fr-FR" sz="1600" i="1" dirty="0" smtClean="0">
                <a:solidFill>
                  <a:schemeClr val="tx1"/>
                </a:solidFill>
              </a:rPr>
            </a:br>
            <a:r>
              <a:rPr lang="fr-FR" sz="1400" i="1" dirty="0" smtClean="0">
                <a:solidFill>
                  <a:schemeClr val="tx1"/>
                </a:solidFill>
              </a:rPr>
              <a:t>Après les résultats du bac, si j’ai définitivement accepté une formation, j’effectue mon inscription auprès de l’établissement que j’ai choisi.</a:t>
            </a:r>
            <a:endParaRPr lang="fr-FR" sz="1400" i="1" dirty="0">
              <a:solidFill>
                <a:schemeClr val="tx1"/>
              </a:solidFill>
            </a:endParaRPr>
          </a:p>
        </p:txBody>
      </p:sp>
      <p:sp>
        <p:nvSpPr>
          <p:cNvPr id="9" name="Rectangle 8"/>
          <p:cNvSpPr/>
          <p:nvPr/>
        </p:nvSpPr>
        <p:spPr>
          <a:xfrm>
            <a:off x="2565918" y="1950096"/>
            <a:ext cx="6335485" cy="429209"/>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b="1" cap="all" dirty="0" smtClean="0"/>
              <a:t>Mercredi 4 décembre – début de la phase d’admission principale</a:t>
            </a:r>
            <a:endParaRPr lang="fr-FR" sz="1400" b="1" cap="all" dirty="0"/>
          </a:p>
        </p:txBody>
      </p:sp>
      <p:sp>
        <p:nvSpPr>
          <p:cNvPr id="10" name="Rectangle à coins arrondis 9"/>
          <p:cNvSpPr/>
          <p:nvPr/>
        </p:nvSpPr>
        <p:spPr>
          <a:xfrm>
            <a:off x="6746033" y="3862873"/>
            <a:ext cx="5010538" cy="157687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smtClean="0"/>
          </a:p>
          <a:p>
            <a:r>
              <a:rPr lang="fr-FR" sz="1400" b="1" dirty="0" smtClean="0">
                <a:solidFill>
                  <a:schemeClr val="tx1"/>
                </a:solidFill>
              </a:rPr>
              <a:t>Accompagnement personnalisé </a:t>
            </a:r>
            <a:r>
              <a:rPr lang="fr-FR" sz="1400" dirty="0" smtClean="0">
                <a:solidFill>
                  <a:schemeClr val="tx1"/>
                </a:solidFill>
              </a:rPr>
              <a:t>des candidats qui n’ont pas reçu de proposition d’admission par les commissions d’accès à l’enseignement supérieur (</a:t>
            </a:r>
            <a:r>
              <a:rPr lang="fr-FR" sz="1400" b="1" i="1" dirty="0" smtClean="0">
                <a:solidFill>
                  <a:schemeClr val="tx1"/>
                </a:solidFill>
              </a:rPr>
              <a:t>CAES</a:t>
            </a:r>
            <a:r>
              <a:rPr lang="fr-FR" sz="1400" dirty="0" smtClean="0">
                <a:solidFill>
                  <a:schemeClr val="tx1"/>
                </a:solidFill>
              </a:rPr>
              <a:t>).</a:t>
            </a:r>
            <a:endParaRPr lang="fr-FR" sz="1400" dirty="0">
              <a:solidFill>
                <a:schemeClr val="tx1"/>
              </a:solidFill>
            </a:endParaRPr>
          </a:p>
        </p:txBody>
      </p:sp>
      <p:sp>
        <p:nvSpPr>
          <p:cNvPr id="11" name="Rectangle à coins arrondis 10"/>
          <p:cNvSpPr/>
          <p:nvPr/>
        </p:nvSpPr>
        <p:spPr>
          <a:xfrm>
            <a:off x="6746035" y="5514395"/>
            <a:ext cx="5010536" cy="121608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smtClean="0"/>
          </a:p>
          <a:p>
            <a:pPr algn="ctr"/>
            <a:endParaRPr lang="fr-FR" sz="1400" dirty="0" smtClean="0">
              <a:solidFill>
                <a:schemeClr val="tx1"/>
              </a:solidFill>
            </a:endParaRPr>
          </a:p>
          <a:p>
            <a:r>
              <a:rPr lang="fr-FR" sz="1300" dirty="0" smtClean="0">
                <a:solidFill>
                  <a:schemeClr val="tx1"/>
                </a:solidFill>
              </a:rPr>
              <a:t>La </a:t>
            </a:r>
            <a:r>
              <a:rPr lang="fr-FR" sz="1300" b="1" i="1" dirty="0" smtClean="0">
                <a:solidFill>
                  <a:schemeClr val="tx1"/>
                </a:solidFill>
              </a:rPr>
              <a:t>phase complémentaire </a:t>
            </a:r>
            <a:r>
              <a:rPr lang="fr-FR" sz="1300" dirty="0" smtClean="0">
                <a:solidFill>
                  <a:schemeClr val="tx1"/>
                </a:solidFill>
              </a:rPr>
              <a:t>est ouverte. Jusqu’au 12 février 2025, je peux formuler jusqu’à 10 nouveaux vœux dans les formations qui ont encore des places disponibles.</a:t>
            </a:r>
            <a:endParaRPr lang="fr-FR" sz="1300" dirty="0">
              <a:solidFill>
                <a:schemeClr val="tx1"/>
              </a:solidFill>
            </a:endParaRPr>
          </a:p>
        </p:txBody>
      </p:sp>
      <p:sp>
        <p:nvSpPr>
          <p:cNvPr id="12" name="Rectangle à coins arrondis 11"/>
          <p:cNvSpPr/>
          <p:nvPr/>
        </p:nvSpPr>
        <p:spPr>
          <a:xfrm>
            <a:off x="391884" y="5514395"/>
            <a:ext cx="5747660" cy="121608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b="1" dirty="0" smtClean="0"/>
          </a:p>
          <a:p>
            <a:r>
              <a:rPr lang="fr-FR" sz="1400" b="1" dirty="0" smtClean="0">
                <a:solidFill>
                  <a:schemeClr val="tx1"/>
                </a:solidFill>
              </a:rPr>
              <a:t>Fin de la phase principale </a:t>
            </a:r>
            <a:r>
              <a:rPr lang="fr-FR" sz="1400" dirty="0" smtClean="0">
                <a:solidFill>
                  <a:schemeClr val="tx1"/>
                </a:solidFill>
              </a:rPr>
              <a:t>– Dernier jour pour accepter une proposition reçue lors de la phase principale</a:t>
            </a:r>
          </a:p>
          <a:p>
            <a:pPr algn="ctr"/>
            <a:r>
              <a:rPr lang="fr-FR" sz="1100" dirty="0" smtClean="0">
                <a:solidFill>
                  <a:schemeClr val="tx1"/>
                </a:solidFill>
              </a:rPr>
              <a:t>(Archivage des vœux de la phase principale le </a:t>
            </a:r>
            <a:r>
              <a:rPr lang="fr-FR" sz="1100" b="1" dirty="0" smtClean="0">
                <a:solidFill>
                  <a:schemeClr val="tx1"/>
                </a:solidFill>
              </a:rPr>
              <a:t>21 décembre</a:t>
            </a:r>
            <a:r>
              <a:rPr lang="fr-FR" sz="1100" dirty="0" smtClean="0">
                <a:solidFill>
                  <a:schemeClr val="tx1"/>
                </a:solidFill>
              </a:rPr>
              <a:t>)</a:t>
            </a:r>
            <a:endParaRPr lang="fr-FR" sz="1100" dirty="0">
              <a:solidFill>
                <a:schemeClr val="tx1"/>
              </a:solidFill>
            </a:endParaRPr>
          </a:p>
        </p:txBody>
      </p:sp>
      <p:sp>
        <p:nvSpPr>
          <p:cNvPr id="13" name="Rectangle 12"/>
          <p:cNvSpPr/>
          <p:nvPr/>
        </p:nvSpPr>
        <p:spPr>
          <a:xfrm>
            <a:off x="681135" y="3951512"/>
            <a:ext cx="2945362" cy="359231"/>
          </a:xfrm>
          <a:prstGeom prst="rect">
            <a:avLst/>
          </a:prstGeom>
          <a:solidFill>
            <a:schemeClr val="accent4"/>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400" b="1" dirty="0" smtClean="0">
                <a:ln w="0"/>
                <a:solidFill>
                  <a:srgbClr val="FFFF00"/>
                </a:solidFill>
                <a:effectLst>
                  <a:outerShdw blurRad="38100" dist="19050" dir="2700000" algn="tl" rotWithShape="0">
                    <a:schemeClr val="dk1">
                      <a:alpha val="40000"/>
                    </a:schemeClr>
                  </a:outerShdw>
                </a:effectLst>
              </a:rPr>
              <a:t>MERCREDI 11 </a:t>
            </a:r>
            <a:r>
              <a:rPr lang="fr-FR" sz="1400" b="1" cap="all" dirty="0" smtClean="0">
                <a:ln w="0"/>
                <a:solidFill>
                  <a:srgbClr val="FFFF00"/>
                </a:solidFill>
                <a:effectLst>
                  <a:outerShdw blurRad="38100" dist="19050" dir="2700000" algn="tl" rotWithShape="0">
                    <a:schemeClr val="dk1">
                      <a:alpha val="40000"/>
                    </a:schemeClr>
                  </a:outerShdw>
                </a:effectLst>
              </a:rPr>
              <a:t>Décembre 2024</a:t>
            </a:r>
            <a:endParaRPr lang="fr-FR" sz="1400" b="1" cap="all" dirty="0">
              <a:ln w="0"/>
              <a:solidFill>
                <a:srgbClr val="FFFF00"/>
              </a:solidFill>
              <a:effectLst>
                <a:outerShdw blurRad="38100" dist="19050" dir="2700000" algn="tl" rotWithShape="0">
                  <a:schemeClr val="dk1">
                    <a:alpha val="40000"/>
                  </a:schemeClr>
                </a:outerShdw>
              </a:effectLst>
            </a:endParaRPr>
          </a:p>
        </p:txBody>
      </p:sp>
      <p:sp>
        <p:nvSpPr>
          <p:cNvPr id="14" name="Rectangle 13"/>
          <p:cNvSpPr/>
          <p:nvPr/>
        </p:nvSpPr>
        <p:spPr>
          <a:xfrm>
            <a:off x="6917095" y="3951512"/>
            <a:ext cx="2945362" cy="359231"/>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b="1" cap="all" dirty="0" smtClean="0"/>
              <a:t>A PARTIR du 11 Décembre 2024</a:t>
            </a:r>
            <a:endParaRPr lang="fr-FR" sz="1400" b="1" cap="all" dirty="0"/>
          </a:p>
        </p:txBody>
      </p:sp>
      <p:sp>
        <p:nvSpPr>
          <p:cNvPr id="15" name="Rectangle 14"/>
          <p:cNvSpPr/>
          <p:nvPr/>
        </p:nvSpPr>
        <p:spPr>
          <a:xfrm>
            <a:off x="6917095" y="5589037"/>
            <a:ext cx="2478832" cy="32346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b="1" cap="all" dirty="0" smtClean="0"/>
              <a:t>mardi 17 Décembre 2024</a:t>
            </a:r>
            <a:endParaRPr lang="fr-FR" sz="1400" b="1" cap="all" dirty="0"/>
          </a:p>
        </p:txBody>
      </p:sp>
      <p:sp>
        <p:nvSpPr>
          <p:cNvPr id="16" name="Rectangle 15"/>
          <p:cNvSpPr/>
          <p:nvPr/>
        </p:nvSpPr>
        <p:spPr>
          <a:xfrm>
            <a:off x="681135" y="5589037"/>
            <a:ext cx="2945362" cy="32346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b="1" cap="all" dirty="0" smtClean="0"/>
              <a:t>vendredi 20 décembre 2024</a:t>
            </a:r>
            <a:endParaRPr lang="fr-FR" sz="1400" b="1" cap="all" dirty="0"/>
          </a:p>
        </p:txBody>
      </p:sp>
      <p:pic>
        <p:nvPicPr>
          <p:cNvPr id="17" name="Image 16"/>
          <p:cNvPicPr/>
          <p:nvPr/>
        </p:nvPicPr>
        <p:blipFill>
          <a:blip r:embed="rId2" cstate="print">
            <a:extLst>
              <a:ext uri="{28A0092B-C50C-407E-A947-70E740481C1C}">
                <a14:useLocalDpi xmlns:a14="http://schemas.microsoft.com/office/drawing/2010/main" val="0"/>
              </a:ext>
            </a:extLst>
          </a:blip>
          <a:stretch>
            <a:fillRect/>
          </a:stretch>
        </p:blipFill>
        <p:spPr>
          <a:xfrm>
            <a:off x="5201973" y="3924987"/>
            <a:ext cx="733425" cy="675005"/>
          </a:xfrm>
          <a:prstGeom prst="rect">
            <a:avLst/>
          </a:prstGeom>
        </p:spPr>
      </p:pic>
      <p:sp>
        <p:nvSpPr>
          <p:cNvPr id="18" name="Ellipse 17"/>
          <p:cNvSpPr/>
          <p:nvPr/>
        </p:nvSpPr>
        <p:spPr>
          <a:xfrm>
            <a:off x="2153816" y="500833"/>
            <a:ext cx="990600" cy="1001396"/>
          </a:xfrm>
          <a:prstGeom prst="ellipse">
            <a:avLst/>
          </a:prstGeom>
          <a:solidFill>
            <a:schemeClr val="accent4"/>
          </a:solidFill>
          <a:ln w="41275">
            <a:solidFill>
              <a:schemeClr val="bg1"/>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4000" b="1" dirty="0" smtClean="0">
                <a:ln w="0"/>
                <a:solidFill>
                  <a:schemeClr val="bg1"/>
                </a:solidFill>
                <a:effectLst>
                  <a:outerShdw blurRad="38100" dist="19050" dir="2700000" algn="tl" rotWithShape="0">
                    <a:schemeClr val="dk1">
                      <a:alpha val="40000"/>
                    </a:schemeClr>
                  </a:outerShdw>
                </a:effectLst>
              </a:rPr>
              <a:t>3</a:t>
            </a:r>
            <a:endParaRPr lang="fr-FR" sz="4000" b="1" dirty="0">
              <a:ln w="0"/>
              <a:solidFill>
                <a:schemeClr val="bg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792823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Thème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698</TotalTime>
  <Words>588</Words>
  <Application>Microsoft Office PowerPoint</Application>
  <PresentationFormat>Grand écran</PresentationFormat>
  <Paragraphs>114</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vt:lpstr>
      <vt:lpstr>Calibri</vt:lpstr>
      <vt:lpstr>Calibri Light</vt:lpstr>
      <vt:lpstr>Georgia</vt:lpstr>
      <vt:lpstr>Wingdings</vt:lpstr>
      <vt:lpstr>Office Theme</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lbartoletti</dc:creator>
  <cp:lastModifiedBy>Anne-Marie GOBILLOT</cp:lastModifiedBy>
  <cp:revision>38</cp:revision>
  <dcterms:created xsi:type="dcterms:W3CDTF">2022-06-22T22:55:22Z</dcterms:created>
  <dcterms:modified xsi:type="dcterms:W3CDTF">2024-07-03T07:17:10Z</dcterms:modified>
</cp:coreProperties>
</file>