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38A9FB5-FCEF-4510-B8DC-ACEDE80FDB62}" type="datetimeFigureOut">
              <a:rPr lang="fr-FR" smtClean="0"/>
              <a:t>05/03/2018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D13B28A-DED1-4520-93D2-105CB1728E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FB5-FCEF-4510-B8DC-ACEDE80FDB62}" type="datetimeFigureOut">
              <a:rPr lang="fr-FR" smtClean="0"/>
              <a:t>05/03/2018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B28A-DED1-4520-93D2-105CB1728E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FB5-FCEF-4510-B8DC-ACEDE80FDB62}" type="datetimeFigureOut">
              <a:rPr lang="fr-FR" smtClean="0"/>
              <a:t>05/03/2018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B28A-DED1-4520-93D2-105CB1728E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FB5-FCEF-4510-B8DC-ACEDE80FDB62}" type="datetimeFigureOut">
              <a:rPr lang="fr-FR" smtClean="0"/>
              <a:t>05/03/2018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B28A-DED1-4520-93D2-105CB1728E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FB5-FCEF-4510-B8DC-ACEDE80FDB62}" type="datetimeFigureOut">
              <a:rPr lang="fr-FR" smtClean="0"/>
              <a:t>05/03/2018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B28A-DED1-4520-93D2-105CB1728E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FB5-FCEF-4510-B8DC-ACEDE80FDB62}" type="datetimeFigureOut">
              <a:rPr lang="fr-FR" smtClean="0"/>
              <a:t>05/03/2018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B28A-DED1-4520-93D2-105CB1728E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8A9FB5-FCEF-4510-B8DC-ACEDE80FDB62}" type="datetimeFigureOut">
              <a:rPr lang="fr-FR" smtClean="0"/>
              <a:t>05/03/2018</a:t>
            </a:fld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D13B28A-DED1-4520-93D2-105CB1728EE8}" type="slidenum">
              <a:rPr lang="fr-FR" smtClean="0"/>
              <a:t>‹N°›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38A9FB5-FCEF-4510-B8DC-ACEDE80FDB62}" type="datetimeFigureOut">
              <a:rPr lang="fr-FR" smtClean="0"/>
              <a:t>05/03/2018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D13B28A-DED1-4520-93D2-105CB1728E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FB5-FCEF-4510-B8DC-ACEDE80FDB62}" type="datetimeFigureOut">
              <a:rPr lang="fr-FR" smtClean="0"/>
              <a:t>05/03/2018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B28A-DED1-4520-93D2-105CB1728E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FB5-FCEF-4510-B8DC-ACEDE80FDB62}" type="datetimeFigureOut">
              <a:rPr lang="fr-FR" smtClean="0"/>
              <a:t>05/03/2018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B28A-DED1-4520-93D2-105CB1728E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FB5-FCEF-4510-B8DC-ACEDE80FDB62}" type="datetimeFigureOut">
              <a:rPr lang="fr-FR" smtClean="0"/>
              <a:t>05/03/2018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3B28A-DED1-4520-93D2-105CB1728E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38A9FB5-FCEF-4510-B8DC-ACEDE80FDB62}" type="datetimeFigureOut">
              <a:rPr lang="fr-FR" smtClean="0"/>
              <a:t>05/03/2018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D13B28A-DED1-4520-93D2-105CB1728EE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252028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Harmonisation des pratiques pour la saisie des motifs d’absences, de punitions et de sanctions dans </a:t>
            </a:r>
            <a:r>
              <a:rPr lang="fr-FR" dirty="0" err="1" smtClean="0"/>
              <a:t>Pronote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4077072"/>
            <a:ext cx="8099240" cy="968104"/>
          </a:xfrm>
        </p:spPr>
        <p:txBody>
          <a:bodyPr>
            <a:noAutofit/>
          </a:bodyPr>
          <a:lstStyle/>
          <a:p>
            <a:pPr algn="l"/>
            <a:r>
              <a:rPr lang="fr-FR" sz="2000" b="1" dirty="0" smtClean="0"/>
              <a:t>Faciliter le travail de la vie scolaire</a:t>
            </a:r>
          </a:p>
          <a:p>
            <a:pPr algn="l"/>
            <a:endParaRPr lang="fr-FR" sz="2000" b="1" dirty="0" smtClean="0"/>
          </a:p>
          <a:p>
            <a:pPr algn="l"/>
            <a:r>
              <a:rPr lang="fr-FR" sz="2000" b="1" dirty="0" smtClean="0"/>
              <a:t>Avoir une gestion commune </a:t>
            </a:r>
            <a:r>
              <a:rPr lang="fr-FR" sz="2000" b="1" dirty="0"/>
              <a:t>des absences</a:t>
            </a:r>
            <a:r>
              <a:rPr lang="fr-FR" sz="2000" b="1" dirty="0" smtClean="0"/>
              <a:t> entre les EPENC</a:t>
            </a:r>
          </a:p>
          <a:p>
            <a:pPr algn="l"/>
            <a:endParaRPr lang="fr-FR" sz="2000" b="1" dirty="0" smtClean="0"/>
          </a:p>
          <a:p>
            <a:pPr algn="l"/>
            <a:r>
              <a:rPr lang="fr-FR" sz="2000" b="1" dirty="0" smtClean="0"/>
              <a:t>Faciliter l’intégration avec le logiciel Persévérance</a:t>
            </a:r>
          </a:p>
          <a:p>
            <a:pPr algn="l"/>
            <a:endParaRPr lang="fr-FR" sz="1400" b="1" dirty="0"/>
          </a:p>
          <a:p>
            <a:pPr algn="l"/>
            <a:endParaRPr lang="fr-FR" sz="1400" b="1" dirty="0"/>
          </a:p>
        </p:txBody>
      </p:sp>
    </p:spTree>
    <p:extLst>
      <p:ext uri="{BB962C8B-B14F-4D97-AF65-F5344CB8AC3E}">
        <p14:creationId xmlns:p14="http://schemas.microsoft.com/office/powerpoint/2010/main" val="118832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fr-FR" dirty="0" smtClean="0"/>
              <a:t>Motifs d’absences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25112"/>
          </a:xfrm>
        </p:spPr>
        <p:txBody>
          <a:bodyPr/>
          <a:lstStyle/>
          <a:p>
            <a:pPr marL="109728" indent="0">
              <a:buNone/>
            </a:pPr>
            <a:r>
              <a:rPr lang="fr-FR" dirty="0" smtClean="0">
                <a:latin typeface="+mj-lt"/>
              </a:rPr>
              <a:t>3 familles d’absences</a:t>
            </a:r>
            <a:endParaRPr lang="fr-FR" dirty="0">
              <a:latin typeface="+mj-lt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782926"/>
              </p:ext>
            </p:extLst>
          </p:nvPr>
        </p:nvGraphicFramePr>
        <p:xfrm>
          <a:off x="539552" y="2348880"/>
          <a:ext cx="7992888" cy="16895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7781"/>
                <a:gridCol w="1997781"/>
                <a:gridCol w="1998663"/>
                <a:gridCol w="1998663"/>
              </a:tblGrid>
              <a:tr h="7200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Familles d’absence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RE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Recevable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RA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Réglé administrativement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BUL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Bulletin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31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Sans excuses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NON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NON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OUI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31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Excusables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OUI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NON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OUI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31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Non absences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OUI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OUI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NON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07504" y="4509120"/>
            <a:ext cx="8884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Motifs à configurer dans l’onglet « Paramètre » - « absences » - « Motifs d’absences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71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229600" cy="1066800"/>
          </a:xfrm>
        </p:spPr>
        <p:txBody>
          <a:bodyPr/>
          <a:lstStyle/>
          <a:p>
            <a:r>
              <a:rPr lang="fr-FR" dirty="0" smtClean="0"/>
              <a:t>Les motifs retenus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520761"/>
              </p:ext>
            </p:extLst>
          </p:nvPr>
        </p:nvGraphicFramePr>
        <p:xfrm>
          <a:off x="323529" y="1700808"/>
          <a:ext cx="8640960" cy="44644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2414"/>
                <a:gridCol w="3192201"/>
                <a:gridCol w="862261"/>
                <a:gridCol w="880608"/>
                <a:gridCol w="862261"/>
                <a:gridCol w="843915"/>
                <a:gridCol w="917300"/>
              </a:tblGrid>
              <a:tr h="262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Code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Libellé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Re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RA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HE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Sa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Bul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2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CA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RDV EXTERIEUR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2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DE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DEUIL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2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ED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ERREUR EDT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2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IN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INTEMPERIES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2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MA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MALADIE AVEC CERTIFICAT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X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2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ML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MALADIE SANS CERTIFICAT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2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PF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PRISE EN CHARGE FAMILIALE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2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TR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PROBLEME DE TRANSPORT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2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RF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RAISON FAMILIALE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2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MNC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Motif non encore connu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2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SE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SANS EXCUSES RECEVABLES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2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SS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SORTIE SCOLAIRE OU PEDAGOGIQUE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2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AP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AMENAGEMENT PEDAGOGIQUE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2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RA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RDV INTERNE ETABLISSEMENT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2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SA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SORTIE AUTORISEE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2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RA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RADIATION EN COURS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284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229600" cy="1066800"/>
          </a:xfrm>
        </p:spPr>
        <p:txBody>
          <a:bodyPr/>
          <a:lstStyle/>
          <a:p>
            <a:r>
              <a:rPr lang="fr-FR" dirty="0" smtClean="0"/>
              <a:t>Les motifs retenus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67544" y="2204864"/>
            <a:ext cx="79208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Nous vous invitons à garder comme code couleur le rouge pour le motif « sans excuses recevables » et en vert les motifs relevant de la famille des « non-absence ».</a:t>
            </a:r>
          </a:p>
          <a:p>
            <a:endParaRPr lang="fr-FR" sz="2400" dirty="0"/>
          </a:p>
          <a:p>
            <a:r>
              <a:rPr lang="fr-FR" sz="2400" dirty="0" smtClean="0"/>
              <a:t>Le blanc reste pour le motif « Motif non encore connu ».</a:t>
            </a:r>
          </a:p>
          <a:p>
            <a:endParaRPr lang="fr-FR" sz="2400" dirty="0"/>
          </a:p>
          <a:p>
            <a:r>
              <a:rPr lang="fr-FR" sz="2400" dirty="0"/>
              <a:t>Tout complément d’information </a:t>
            </a:r>
            <a:r>
              <a:rPr lang="fr-FR" sz="2400" dirty="0" smtClean="0"/>
              <a:t>pour une </a:t>
            </a:r>
            <a:r>
              <a:rPr lang="fr-FR" sz="2400" dirty="0"/>
              <a:t>absence doit être saisi dans les </a:t>
            </a:r>
            <a:r>
              <a:rPr lang="fr-FR" sz="2400" dirty="0" smtClean="0"/>
              <a:t>commentaires depuis l’onglet suivi.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19723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784976" cy="1066800"/>
          </a:xfrm>
        </p:spPr>
        <p:txBody>
          <a:bodyPr>
            <a:normAutofit/>
          </a:bodyPr>
          <a:lstStyle/>
          <a:p>
            <a:r>
              <a:rPr lang="fr-FR" dirty="0" smtClean="0"/>
              <a:t>Les motifs de punitions et sanctions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67544" y="1916832"/>
            <a:ext cx="79208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Nous souhaitons limiter les motifs pour clarifier et faciliter les saisies pour les vies scolaires</a:t>
            </a:r>
            <a:r>
              <a:rPr lang="fr-FR" sz="2400" dirty="0" smtClean="0"/>
              <a:t>.</a:t>
            </a:r>
          </a:p>
          <a:p>
            <a:endParaRPr lang="fr-FR" sz="2400" dirty="0"/>
          </a:p>
          <a:p>
            <a:r>
              <a:rPr lang="fr-FR" sz="2400" dirty="0"/>
              <a:t>Les motifs sont ciblés en fonction du type d’incident. </a:t>
            </a:r>
          </a:p>
          <a:p>
            <a:r>
              <a:rPr lang="fr-FR" sz="2400" dirty="0"/>
              <a:t>Nous actons 5 types </a:t>
            </a:r>
            <a:r>
              <a:rPr lang="fr-FR" sz="2400" dirty="0" smtClean="0"/>
              <a:t>d’incidents. </a:t>
            </a:r>
            <a:r>
              <a:rPr lang="fr-FR" sz="2400" dirty="0"/>
              <a:t>Atteinte à autrui, Atteinte à la sécurité, Atteinte aux biens, Problèmes liés à la scolarité et Produits illicites</a:t>
            </a:r>
            <a:r>
              <a:rPr lang="fr-FR" sz="2400" dirty="0" smtClean="0"/>
              <a:t>.</a:t>
            </a:r>
          </a:p>
          <a:p>
            <a:endParaRPr lang="fr-FR" sz="2400" dirty="0"/>
          </a:p>
          <a:p>
            <a:r>
              <a:rPr lang="fr-FR" sz="2400" dirty="0" smtClean="0"/>
              <a:t> </a:t>
            </a:r>
            <a:r>
              <a:rPr lang="fr-FR" sz="2400" dirty="0"/>
              <a:t>Ces types d’incident sont à configurer après l’installation du logiciel. Tout motif doit s’inscrire dans l’un de ces 5 types d’incident.</a:t>
            </a:r>
          </a:p>
        </p:txBody>
      </p:sp>
    </p:spTree>
    <p:extLst>
      <p:ext uri="{BB962C8B-B14F-4D97-AF65-F5344CB8AC3E}">
        <p14:creationId xmlns:p14="http://schemas.microsoft.com/office/powerpoint/2010/main" val="36789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784976" cy="1066800"/>
          </a:xfrm>
        </p:spPr>
        <p:txBody>
          <a:bodyPr>
            <a:normAutofit/>
          </a:bodyPr>
          <a:lstStyle/>
          <a:p>
            <a:r>
              <a:rPr lang="fr-FR" dirty="0" smtClean="0"/>
              <a:t>Les motifs de punitions et sanctions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343255"/>
              </p:ext>
            </p:extLst>
          </p:nvPr>
        </p:nvGraphicFramePr>
        <p:xfrm>
          <a:off x="251520" y="1844824"/>
          <a:ext cx="8496944" cy="3528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72608"/>
                <a:gridCol w="3024336"/>
              </a:tblGrid>
              <a:tr h="2839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Motif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Type d'incident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839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Harcèlement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Atteintes à autrui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839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Problème de comportement dans l'établissement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Atteintes à autrui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839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Violence physique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Atteintes à autrui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839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Violence verbale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Atteintes à autrui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83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Atteintes verbales ou physiques envers un personnel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Atteintes à autrui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839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Introduction d'objets dangereux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Atteintes à la sécurité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839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Vols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Atteintes aux </a:t>
                      </a:r>
                      <a:r>
                        <a:rPr lang="fr-FR" sz="1400" dirty="0" smtClean="0">
                          <a:effectLst/>
                        </a:rPr>
                        <a:t>biens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839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Dégradation, Tags.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Atteintes aux biens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839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Non-respect des obligations scolaires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Problèmes liés à la scolarité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839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Problème de comportement en cours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Problèmes liés à la scolarité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804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Introduction et/ou consommation de produits illicites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Produits illicites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692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210</TotalTime>
  <Words>373</Words>
  <Application>Microsoft Office PowerPoint</Application>
  <PresentationFormat>Affichage à l'écran (4:3)</PresentationFormat>
  <Paragraphs>186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Calibri</vt:lpstr>
      <vt:lpstr>Georgia</vt:lpstr>
      <vt:lpstr>Times New Roman</vt:lpstr>
      <vt:lpstr>Trebuchet MS</vt:lpstr>
      <vt:lpstr>Wingdings 2</vt:lpstr>
      <vt:lpstr>Urbain</vt:lpstr>
      <vt:lpstr>Harmonisation des pratiques pour la saisie des motifs d’absences, de punitions et de sanctions dans Pronote</vt:lpstr>
      <vt:lpstr>Motifs d’absences</vt:lpstr>
      <vt:lpstr>Les motifs retenus</vt:lpstr>
      <vt:lpstr>Les motifs retenus</vt:lpstr>
      <vt:lpstr>Les motifs de punitions et sanctions</vt:lpstr>
      <vt:lpstr>Les motifs de punitions et sanctions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Harmonisation des pratiques pour la saisie des motifs d’absences, de punitions et de sanctions dans Pronote</dc:title>
  <dc:creator>utilisateur</dc:creator>
  <cp:lastModifiedBy>tlong</cp:lastModifiedBy>
  <cp:revision>8</cp:revision>
  <dcterms:created xsi:type="dcterms:W3CDTF">2018-03-04T21:34:35Z</dcterms:created>
  <dcterms:modified xsi:type="dcterms:W3CDTF">2018-03-05T03:06:59Z</dcterms:modified>
</cp:coreProperties>
</file>