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6"/>
    <p:restoredTop sz="94659"/>
  </p:normalViewPr>
  <p:slideViewPr>
    <p:cSldViewPr snapToGrid="0" snapToObjects="1">
      <p:cViewPr varScale="1">
        <p:scale>
          <a:sx n="74" d="100"/>
          <a:sy n="74" d="100"/>
        </p:scale>
        <p:origin x="-3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BE25BC-3034-C24E-B55D-090B261FB2C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FCA6A9-C95E-AA40-A0DA-5FB02DFD099E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6958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25BC-3034-C24E-B55D-090B261FB2C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6A9-C95E-AA40-A0DA-5FB02DFD0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51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25BC-3034-C24E-B55D-090B261FB2C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6A9-C95E-AA40-A0DA-5FB02DFD0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28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25BC-3034-C24E-B55D-090B261FB2C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6A9-C95E-AA40-A0DA-5FB02DFD0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BE25BC-3034-C24E-B55D-090B261FB2C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CA6A9-C95E-AA40-A0DA-5FB02DFD099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4509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25BC-3034-C24E-B55D-090B261FB2C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6A9-C95E-AA40-A0DA-5FB02DFD0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60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25BC-3034-C24E-B55D-090B261FB2C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6A9-C95E-AA40-A0DA-5FB02DFD0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6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25BC-3034-C24E-B55D-090B261FB2C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6A9-C95E-AA40-A0DA-5FB02DFD0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30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25BC-3034-C24E-B55D-090B261FB2C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6A9-C95E-AA40-A0DA-5FB02DFD0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52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BE25BC-3034-C24E-B55D-090B261FB2C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CA6A9-C95E-AA40-A0DA-5FB02DFD099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273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BE25BC-3034-C24E-B55D-090B261FB2C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CA6A9-C95E-AA40-A0DA-5FB02DFD099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065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8BE25BC-3034-C24E-B55D-090B261FB2C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9FCA6A9-C95E-AA40-A0DA-5FB02DFD099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177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e-publique.fr/decouverte-institutions/citoyen/enjeux/media-democratie/medias-contribuent-ils-au-debat-democratiqu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e-publique.fr/decouverte-institutions/citoyen/enjeux/media-democratie/medias-contribuent-ils-au-debat-democratiqu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cavazza.net/2016/10/20/un-meta-media-pour-les-dominer-tou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dcavazza.net/2017/04/18/panorama-des-medias-sociaux-2017/" TargetMode="External"/><Relationship Id="rId4" Type="http://schemas.openxmlformats.org/officeDocument/2006/relationships/hyperlink" Target="https://www.monde-diplomatique.fr/cartes/PP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DB17FA-07C8-9E40-BDB1-0E615B234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534556"/>
            <a:ext cx="8361229" cy="2098226"/>
          </a:xfrm>
        </p:spPr>
        <p:txBody>
          <a:bodyPr/>
          <a:lstStyle/>
          <a:p>
            <a:r>
              <a:rPr lang="fr-FR" sz="4500" dirty="0"/>
              <a:t>LA PRESSE &amp; LES MÉDIAS À L’HEURE DU NUMÉRIQUE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8AD7FDD-D41D-B440-9029-17C3C1521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4684" y="4274331"/>
            <a:ext cx="6831673" cy="1086237"/>
          </a:xfrm>
        </p:spPr>
        <p:txBody>
          <a:bodyPr/>
          <a:lstStyle/>
          <a:p>
            <a:pPr algn="r"/>
            <a:r>
              <a:rPr lang="fr-FR" dirty="0"/>
              <a:t>Géraldine </a:t>
            </a:r>
            <a:r>
              <a:rPr lang="fr-FR" dirty="0" err="1"/>
              <a:t>Chatelain</a:t>
            </a:r>
            <a:r>
              <a:rPr lang="fr-FR" dirty="0"/>
              <a:t> – Professeur documentaliste</a:t>
            </a:r>
          </a:p>
          <a:p>
            <a:pPr algn="r"/>
            <a:r>
              <a:rPr lang="fr-FR" dirty="0"/>
              <a:t>Nouméa – Juillet 2019</a:t>
            </a:r>
          </a:p>
        </p:txBody>
      </p:sp>
    </p:spTree>
    <p:extLst>
      <p:ext uri="{BB962C8B-B14F-4D97-AF65-F5344CB8AC3E}">
        <p14:creationId xmlns:p14="http://schemas.microsoft.com/office/powerpoint/2010/main" val="361066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AC4CC6-CD81-9E4F-98F5-4C7AACC1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mission EMI au lycée, en liaison avec les disciplines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B49D3BF-D72E-4341-A82D-CC744D6DA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27583"/>
            <a:ext cx="9601200" cy="4373217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en </a:t>
            </a:r>
            <a:r>
              <a:rPr lang="fr-FR" b="1" dirty="0"/>
              <a:t>Lettres</a:t>
            </a:r>
            <a:r>
              <a:rPr lang="fr-FR" dirty="0"/>
              <a:t> en seconde et première ;</a:t>
            </a:r>
          </a:p>
          <a:p>
            <a:pPr lvl="1"/>
            <a:r>
              <a:rPr lang="fr-FR" dirty="0"/>
              <a:t>La thématique « La littérature d’idées et la presse » apparaît en seconde (du XIXe siècle au XXIe siècle) et en première (du XVIe siècle au XVIIIe siècle). </a:t>
            </a:r>
          </a:p>
          <a:p>
            <a:pPr lvl="1"/>
            <a:endParaRPr lang="fr-FR" dirty="0"/>
          </a:p>
          <a:p>
            <a:r>
              <a:rPr lang="fr-FR" dirty="0"/>
              <a:t>en </a:t>
            </a:r>
            <a:r>
              <a:rPr lang="fr-FR" b="1" dirty="0"/>
              <a:t>EMC</a:t>
            </a:r>
            <a:r>
              <a:rPr lang="fr-FR" dirty="0"/>
              <a:t> en seconde et première.</a:t>
            </a:r>
          </a:p>
          <a:p>
            <a:pPr lvl="1"/>
            <a:r>
              <a:rPr lang="fr-FR" dirty="0"/>
              <a:t>Axe « Des libertés pour la liberté »</a:t>
            </a:r>
          </a:p>
          <a:p>
            <a:pPr lvl="1"/>
            <a:r>
              <a:rPr lang="fr-FR" dirty="0"/>
              <a:t>Axe « Garantir les libertés, étendre les libertés : les libertés en débat »</a:t>
            </a:r>
          </a:p>
          <a:p>
            <a:pPr lvl="1"/>
            <a:r>
              <a:rPr lang="fr-FR" dirty="0"/>
              <a:t>Axe « Fondement et fragilité du lien social » 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Clin d’œil aux profs-docs : le nouveau programme mentionne dans les capacités requises : « Rechercher, collecter, analyser et savoir publier des textes ou témoignages ; être rigoureux dans ses recherches et ses traitements de l’information. 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40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44EC71-0AFE-114B-BFD8-E3CA7196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s’informe-t-on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26B299A-B840-D641-B773-1E0D6B8FB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9419"/>
            <a:ext cx="9601200" cy="484909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De tous temps l’homme a pris des informations sur son environnement.</a:t>
            </a:r>
          </a:p>
          <a:p>
            <a:r>
              <a:rPr lang="fr-FR" dirty="0"/>
              <a:t>Temps anciens : question de survie (météo, ennemis …)</a:t>
            </a:r>
          </a:p>
          <a:p>
            <a:r>
              <a:rPr lang="fr-FR" dirty="0"/>
              <a:t>Déclaration des Droits de l’Homme et du citoyen :</a:t>
            </a:r>
          </a:p>
          <a:p>
            <a:r>
              <a:rPr lang="fr-FR" dirty="0"/>
              <a:t>Article 11 :</a:t>
            </a:r>
          </a:p>
          <a:p>
            <a:pPr marL="0" indent="0">
              <a:buNone/>
            </a:pPr>
            <a:r>
              <a:rPr lang="fr-FR" dirty="0"/>
              <a:t>La libre communication des pensées et des opinions est un des droits les plus précieux de l'homme : tout citoyen peut donc parler, écrire, imprimer librement, sauf à répondre de l'abus de cette liberté dans les cas déterminés par la loi.</a:t>
            </a:r>
          </a:p>
          <a:p>
            <a:pPr marL="0" indent="0">
              <a:buNone/>
            </a:pPr>
            <a:r>
              <a:rPr lang="fr-FR" dirty="0"/>
              <a:t>L’information et la circulation des idées font partie des fondements de la démocratie.</a:t>
            </a:r>
          </a:p>
          <a:p>
            <a:pPr marL="0" indent="0">
              <a:buNone/>
            </a:pPr>
            <a:r>
              <a:rPr lang="fr-FR" i="1" dirty="0"/>
              <a:t>« Les médias sont un moyen d’expression essentiel pour les acteurs démocratiques et jouent un grand rôle dans la formation de l’opinion publique. » </a:t>
            </a:r>
            <a:r>
              <a:rPr lang="fr-FR" sz="1300" i="1" dirty="0"/>
              <a:t>(</a:t>
            </a:r>
            <a:r>
              <a:rPr lang="fr-FR" sz="1300" i="1" dirty="0" err="1"/>
              <a:t>www.viepublique.fr</a:t>
            </a:r>
            <a:r>
              <a:rPr lang="fr-FR" sz="1300" i="1" dirty="0"/>
              <a:t>)</a:t>
            </a:r>
          </a:p>
          <a:p>
            <a:r>
              <a:rPr lang="fr-FR" sz="2100" i="1" dirty="0"/>
              <a:t>+ de dates clés, et de pistes de réflexion sur </a:t>
            </a:r>
            <a:r>
              <a:rPr lang="fr-FR" sz="2100" i="1" dirty="0">
                <a:hlinkClick r:id="rId2"/>
              </a:rPr>
              <a:t>https://www.vie-publique.fr/decouverte-institutions/citoyen/enjeux/media-democratie/medias-contribuent-ils-au-debat-democratique.html</a:t>
            </a:r>
            <a:endParaRPr lang="fr-FR" sz="2100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46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CF0848C-81AE-0E45-9044-1CDC554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DÉMOCRATIE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E927273-62D6-2D42-BEFA-0655E31B8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000" dirty="0"/>
              <a:t>C’est le véritable enjeu</a:t>
            </a:r>
          </a:p>
          <a:p>
            <a:r>
              <a:rPr lang="fr-FR" sz="2400" dirty="0"/>
              <a:t>Possibilité d’activité avec nos élèves </a:t>
            </a:r>
          </a:p>
          <a:p>
            <a:r>
              <a:rPr lang="fr-FR" sz="2400" dirty="0"/>
              <a:t>Cf. </a:t>
            </a:r>
            <a:r>
              <a:rPr lang="fr-FR" sz="2400" dirty="0">
                <a:hlinkClick r:id="rId2"/>
              </a:rPr>
              <a:t>https://www.vie-publique.fr/decouverte-institutions/citoyen/enjeux/media-democratie/medias-contribuent-ils-au-debat-democratique.html</a:t>
            </a:r>
            <a:endParaRPr lang="fr-FR" sz="2400" dirty="0"/>
          </a:p>
          <a:p>
            <a:r>
              <a:rPr lang="fr-FR" sz="2400" dirty="0"/>
              <a:t>Mise en place d’un débat :</a:t>
            </a:r>
          </a:p>
          <a:p>
            <a:r>
              <a:rPr lang="fr-FR" sz="2400" dirty="0"/>
              <a:t>« Les médias contribuent-ils au débat démocratique ? »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92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21FE80-D973-0646-B256-04BC3CA5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Paysage médiatique 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xmlns="" id="{A46DDE9D-5F41-9849-95DF-FFBBDE582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171700"/>
            <a:ext cx="5976731" cy="4183712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157D57F-00D7-C74D-9BC3-D1AACE3ED3A6}"/>
              </a:ext>
            </a:extLst>
          </p:cNvPr>
          <p:cNvSpPr txBox="1"/>
          <p:nvPr/>
        </p:nvSpPr>
        <p:spPr>
          <a:xfrm>
            <a:off x="7646505" y="2171700"/>
            <a:ext cx="176016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00" dirty="0"/>
              <a:t>« avant 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12188F-C849-2F49-9CE9-3F780D9EA793}"/>
              </a:ext>
            </a:extLst>
          </p:cNvPr>
          <p:cNvSpPr/>
          <p:nvPr/>
        </p:nvSpPr>
        <p:spPr>
          <a:xfrm>
            <a:off x="7646505" y="5262805"/>
            <a:ext cx="179566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i="1" dirty="0"/>
              <a:t>Source : </a:t>
            </a:r>
            <a:r>
              <a:rPr lang="fr-FR" sz="1300" i="1" dirty="0">
                <a:hlinkClick r:id="rId3"/>
              </a:rPr>
              <a:t>https://fredcavazza.net/2016/10/20/un-meta-media-pour-les-dominer-tous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367252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599E60-940C-574F-8024-409CB10B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culture Média commune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597AC39-33F2-D547-A071-F304CFE1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/>
              <a:t>La TV est placée dans une pièce commune de la famille</a:t>
            </a:r>
          </a:p>
          <a:p>
            <a:pPr lvl="2"/>
            <a:r>
              <a:rPr lang="fr-FR" sz="3200" dirty="0"/>
              <a:t>La TV se regarde en famille</a:t>
            </a:r>
          </a:p>
          <a:p>
            <a:pPr lvl="2"/>
            <a:r>
              <a:rPr lang="fr-FR" sz="3200" dirty="0"/>
              <a:t>Les parents ont un contrôle sur ce que regardent les enfants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Les périodiques se trouvent dans l’espace familial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La radio s’écoute dans l’espace familial</a:t>
            </a:r>
          </a:p>
          <a:p>
            <a:pPr marL="0" indent="0">
              <a:buNone/>
            </a:pPr>
            <a:r>
              <a:rPr lang="fr-FR" sz="3200" dirty="0"/>
              <a:t>Ces  pratiques contribuent à créer une culture médiatique commune à la famille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63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DC16BDF-442E-3041-B9E9-B6706437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Paysage Médiatique « aujourd’hui »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F5D4B228-926F-2047-8127-942FB3DBB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087218"/>
            <a:ext cx="4771625" cy="3581400"/>
          </a:xfrm>
          <a:prstGeom prst="rect">
            <a:avLst/>
          </a:prstGeom>
        </p:spPr>
      </p:pic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xmlns="" id="{18887BC7-5C92-434A-A79F-7723D916B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893" y="2087218"/>
            <a:ext cx="3718441" cy="39973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C6092C5-50C5-C942-80DD-D9947D843860}"/>
              </a:ext>
            </a:extLst>
          </p:cNvPr>
          <p:cNvSpPr txBox="1"/>
          <p:nvPr/>
        </p:nvSpPr>
        <p:spPr>
          <a:xfrm>
            <a:off x="1470991" y="5963478"/>
            <a:ext cx="3881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 : https://www.monde-diplomatique.fr/cartes/PPA</a:t>
            </a:r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77B6651-9128-1B40-9FC1-E6BEDDA87064}"/>
              </a:ext>
            </a:extLst>
          </p:cNvPr>
          <p:cNvSpPr txBox="1"/>
          <p:nvPr/>
        </p:nvSpPr>
        <p:spPr>
          <a:xfrm>
            <a:off x="6096000" y="6367415"/>
            <a:ext cx="570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5"/>
              </a:rPr>
              <a:t>Source : https://fredcavazza.net/2017/04/18/panorama-des-medias-sociaux-2017/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4418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38EA56-BB12-5A40-AE16-E14C94F6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Public, outils, contenus, espace, temps …</a:t>
            </a:r>
            <a:br>
              <a:rPr lang="fr-FR" sz="4000" dirty="0"/>
            </a:br>
            <a:r>
              <a:rPr lang="fr-FR" sz="4000" dirty="0"/>
              <a:t>Tout évolue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2BF0FDC3-A98D-3840-960C-BD196D88F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938" y="2286000"/>
            <a:ext cx="952652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3641548-A03D-6B4A-8D32-8FCBD11E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70% à 88% des jeunes s’informent sur les réseaux sociaux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7AE5ACF6-65BF-A343-9DD1-25A5EA94F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420" y="2286000"/>
            <a:ext cx="637156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8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339012F-5AA4-094F-B219-8377A7D5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Web 2.0, la fin du « 1 to </a:t>
            </a:r>
            <a:r>
              <a:rPr lang="fr-FR" dirty="0" err="1"/>
              <a:t>Many</a:t>
            </a:r>
            <a:r>
              <a:rPr lang="fr-FR" dirty="0"/>
              <a:t> »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8716E54A-4097-5945-A22C-15E269D0F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600" y="2286000"/>
            <a:ext cx="6373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8D683A-FE7E-BA40-A995-C482810D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mission EMI - Collège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91E20A5-E956-3A4D-82B0-8ACA76E66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Au collège, au travers des 5 domaines :</a:t>
            </a:r>
          </a:p>
          <a:p>
            <a:endParaRPr lang="fr-FR" sz="2400" dirty="0"/>
          </a:p>
          <a:p>
            <a:r>
              <a:rPr lang="fr-FR" sz="2400" b="1" dirty="0"/>
              <a:t>Domaine 1. Les langages pour penser et communiquer</a:t>
            </a:r>
            <a:endParaRPr lang="fr-FR" sz="2400" dirty="0"/>
          </a:p>
          <a:p>
            <a:r>
              <a:rPr lang="fr-FR" sz="2400" b="1" dirty="0"/>
              <a:t>Domaine 2. Les méthodes et outils pour apprendre</a:t>
            </a:r>
          </a:p>
          <a:p>
            <a:r>
              <a:rPr lang="fr-FR" sz="2400" b="1" dirty="0"/>
              <a:t>Domaine 3. La formation de la personne et du citoyen</a:t>
            </a:r>
          </a:p>
          <a:p>
            <a:r>
              <a:rPr lang="fr-FR" sz="2400" b="1" dirty="0"/>
              <a:t>Domaine 4. Les systèmes naturels et les systèmes techniques</a:t>
            </a:r>
          </a:p>
          <a:p>
            <a:r>
              <a:rPr lang="fr-FR" sz="2400" b="1" dirty="0"/>
              <a:t>Domaine 5. Les représentations du monde et l'activité humaine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1473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2441D6-3E29-3F4E-9004-31B7269D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mission EMI au lycée avec la réforme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217128-4B79-6F46-A603-2C35C80E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en Sciences numériques et technologie en seconde ;</a:t>
            </a:r>
          </a:p>
          <a:p>
            <a:pPr lvl="1"/>
            <a:r>
              <a:rPr lang="fr-FR" dirty="0"/>
              <a:t>Un coup d’œil au programme de cet enseignement suffit pour comprendre qu’il peut permettre d’aborder l’EMI dans sa forme la plus technique. Les thématiques traitées sont les suivantes :</a:t>
            </a:r>
          </a:p>
          <a:p>
            <a:pPr lvl="1"/>
            <a:endParaRPr lang="fr-FR" dirty="0"/>
          </a:p>
          <a:p>
            <a:pPr lvl="2"/>
            <a:r>
              <a:rPr lang="fr-FR" sz="2600" dirty="0"/>
              <a:t>internet ;</a:t>
            </a:r>
          </a:p>
          <a:p>
            <a:pPr lvl="2"/>
            <a:r>
              <a:rPr lang="fr-FR" sz="2600" dirty="0"/>
              <a:t>le web ;</a:t>
            </a:r>
          </a:p>
          <a:p>
            <a:pPr lvl="2"/>
            <a:r>
              <a:rPr lang="fr-FR" sz="2600" dirty="0"/>
              <a:t>les réseaux sociaux ;</a:t>
            </a:r>
          </a:p>
          <a:p>
            <a:pPr lvl="2"/>
            <a:r>
              <a:rPr lang="fr-FR" sz="2600" dirty="0"/>
              <a:t>les données structurées et leur traitement ;</a:t>
            </a:r>
          </a:p>
          <a:p>
            <a:pPr lvl="2"/>
            <a:r>
              <a:rPr lang="fr-FR" sz="2600" dirty="0"/>
              <a:t>localisation, cartographie et mobilité ;</a:t>
            </a:r>
          </a:p>
          <a:p>
            <a:pPr lvl="2"/>
            <a:r>
              <a:rPr lang="fr-FR" sz="2600" dirty="0"/>
              <a:t>informatique embarquée et objets connectés ;</a:t>
            </a:r>
          </a:p>
          <a:p>
            <a:pPr lvl="2"/>
            <a:r>
              <a:rPr lang="fr-FR" sz="2600" dirty="0"/>
              <a:t>la photographie numérique.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71288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Cadrag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dr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{FE5BAD87-4751-9243-B094-690CEB9F4012}tf10001072</Template>
  <TotalTime>134</TotalTime>
  <Words>422</Words>
  <Application>Microsoft Office PowerPoint</Application>
  <PresentationFormat>Personnalisé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Cadrage</vt:lpstr>
      <vt:lpstr>LA PRESSE &amp; LES MÉDIAS À L’HEURE DU NUMÉRIQUE</vt:lpstr>
      <vt:lpstr>Paysage médiatique </vt:lpstr>
      <vt:lpstr>Une culture Média commune</vt:lpstr>
      <vt:lpstr>Paysage Médiatique « aujourd’hui »</vt:lpstr>
      <vt:lpstr>Public, outils, contenus, espace, temps … Tout évolue</vt:lpstr>
      <vt:lpstr>70% à 88% des jeunes s’informent sur les réseaux sociaux</vt:lpstr>
      <vt:lpstr>Web 2.0, la fin du « 1 to Many »</vt:lpstr>
      <vt:lpstr>Notre mission EMI - Collège</vt:lpstr>
      <vt:lpstr>Notre mission EMI au lycée avec la réforme</vt:lpstr>
      <vt:lpstr>Notre mission EMI au lycée, en liaison avec les disciplines</vt:lpstr>
      <vt:lpstr>Pourquoi s’informe-t-on ?</vt:lpstr>
      <vt:lpstr>DÉMOCRATIE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PRESSE &amp; LES MÉDIAS À L’HEURE DU NUMÉRIQUE</dc:title>
  <dc:creator>Géraldine CHATELAIN</dc:creator>
  <cp:lastModifiedBy>cmidocumentation</cp:lastModifiedBy>
  <cp:revision>14</cp:revision>
  <dcterms:created xsi:type="dcterms:W3CDTF">2019-07-09T06:13:10Z</dcterms:created>
  <dcterms:modified xsi:type="dcterms:W3CDTF">2019-11-18T22:51:35Z</dcterms:modified>
</cp:coreProperties>
</file>