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9" r:id="rId10"/>
    <p:sldId id="266" r:id="rId11"/>
    <p:sldId id="267" r:id="rId12"/>
    <p:sldId id="268" r:id="rId13"/>
    <p:sldId id="262" r:id="rId14"/>
    <p:sldId id="270" r:id="rId15"/>
    <p:sldId id="258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841B-B5AF-447C-A7B6-C97C78302E90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C748B-3A60-4739-9359-8F6310E35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proportion observée chez les 10-15 ans est la même que celle observée chez les collégiens en France métropolitaine.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748B-3A60-4739-9359-8F6310E352D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préalable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connaître l’étendue du problème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faire ressentir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besoin d’agir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déconstruire l’émotionnel exacerbé par </a:t>
            </a:r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faits divers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identifie les ressources disponibles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Evaluation du projet: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choix de l’indicateur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méthodes quantitatives et qualitatives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748B-3A60-4739-9359-8F6310E352D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2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4BE66B3-EC69-4507-895F-17AA4E7558C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121C17-7B99-439C-887D-A307970F1906}" type="datetimeFigureOut">
              <a:rPr lang="fr-FR" smtClean="0"/>
              <a:t>04/09/2016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543800" cy="3098031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2EB89E"/>
                </a:solidFill>
              </a:rPr>
              <a:t>NON </a:t>
            </a:r>
            <a:br>
              <a:rPr lang="fr-FR" b="1" dirty="0" smtClean="0">
                <a:solidFill>
                  <a:srgbClr val="2EB89E"/>
                </a:solidFill>
              </a:rPr>
            </a:br>
            <a:r>
              <a:rPr lang="fr-FR" dirty="0" smtClean="0">
                <a:solidFill>
                  <a:srgbClr val="2EB89E"/>
                </a:solidFill>
              </a:rPr>
              <a:t>au HARCELEMENT</a:t>
            </a:r>
            <a:br>
              <a:rPr lang="fr-FR" dirty="0" smtClean="0">
                <a:solidFill>
                  <a:srgbClr val="2EB89E"/>
                </a:solidFill>
              </a:rPr>
            </a:br>
            <a:r>
              <a:rPr lang="fr-FR" dirty="0" smtClean="0">
                <a:solidFill>
                  <a:srgbClr val="2EB89E"/>
                </a:solidFill>
              </a:rPr>
              <a:t>en milieu scolaire</a:t>
            </a:r>
            <a:endParaRPr lang="fr-FR" dirty="0">
              <a:solidFill>
                <a:srgbClr val="2EB89E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5942620"/>
            <a:ext cx="6461760" cy="36004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Service vie de l’élève et promotion de la santé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Qualité de vie à l’école</a:t>
            </a:r>
            <a:endParaRPr lang="fr-FR" b="1" dirty="0">
              <a:solidFill>
                <a:srgbClr val="2EB89E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99546"/>
              </p:ext>
            </p:extLst>
          </p:nvPr>
        </p:nvGraphicFramePr>
        <p:xfrm>
          <a:off x="552400" y="3284984"/>
          <a:ext cx="762000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648072">
                <a:tc>
                  <a:txBody>
                    <a:bodyPr/>
                    <a:lstStyle/>
                    <a:p>
                      <a:r>
                        <a:rPr lang="fr-FR" dirty="0" smtClean="0"/>
                        <a:t>Les incontournables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Actions au choix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Savoir accueillir les nouveaux arrivants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Rapport d’étonnement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Organiser des évènements collectifs</a:t>
                      </a:r>
                    </a:p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Cross, journée de la sciences, journée de l’innovation….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5606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Surveiller les espaces communs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222">
            <a:off x="6300192" y="991283"/>
            <a:ext cx="18722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Justice scolaire</a:t>
            </a:r>
            <a:endParaRPr lang="fr-FR" b="1" dirty="0">
              <a:solidFill>
                <a:srgbClr val="2EB89E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658975"/>
              </p:ext>
            </p:extLst>
          </p:nvPr>
        </p:nvGraphicFramePr>
        <p:xfrm>
          <a:off x="323528" y="2348666"/>
          <a:ext cx="7620000" cy="351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892696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Les incontournables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Actions au choix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Mettre en place des règles claires et appliquées par tous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Réflexion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et communication de tous les adultes de l’établissement et parents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Faire participer les élèves à l’élaboration des règles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Mobilisation des conseils de la vie collégienne et lycéenne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Réunion avec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les délégués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Respecter les principes généraux du droit (individualisation de la sanction)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8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Partenariat</a:t>
            </a:r>
            <a:endParaRPr lang="fr-FR" b="1" dirty="0">
              <a:solidFill>
                <a:srgbClr val="2EB89E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08331"/>
              </p:ext>
            </p:extLst>
          </p:nvPr>
        </p:nvGraphicFramePr>
        <p:xfrm>
          <a:off x="683568" y="2636912"/>
          <a:ext cx="7620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 incontournables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Actions au choix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Connaître et diffuser aux équipes les ressources locales et académiques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Proposer des actions partenariales en lien avec les associations, la police, les collectivités, les autorités coutumières…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Organiser des réunions partenariales autour du règlement intérieur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Inviter les partenaires aux actions de sensibilisation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Organiser les circuits d’information avec les partenaires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Faire connaître les actions conduites au sein de l’établissement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S’appuyer sur les partenaires pour le traitement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En pratique…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Choix du référent harcèlement </a:t>
            </a:r>
          </a:p>
          <a:p>
            <a:r>
              <a:rPr lang="fr-FR" dirty="0" smtClean="0"/>
              <a:t>Constitution de la cellule harcèlement de l’établissement.</a:t>
            </a:r>
          </a:p>
          <a:p>
            <a:r>
              <a:rPr lang="fr-FR" dirty="0"/>
              <a:t>C</a:t>
            </a:r>
            <a:r>
              <a:rPr lang="fr-FR" dirty="0" smtClean="0"/>
              <a:t>ommunication à l’équipe, aux élèves, aux parents, aux partenaires</a:t>
            </a:r>
          </a:p>
          <a:p>
            <a:r>
              <a:rPr lang="fr-FR" dirty="0" smtClean="0"/>
              <a:t>Formation des référents</a:t>
            </a:r>
          </a:p>
          <a:p>
            <a:r>
              <a:rPr lang="fr-FR" dirty="0" smtClean="0"/>
              <a:t>Sensibilisation de l’équipe de l’EPENC</a:t>
            </a:r>
          </a:p>
          <a:p>
            <a:r>
              <a:rPr lang="fr-FR" dirty="0" smtClean="0"/>
              <a:t>Présentation des grilles de repérage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Engager un travail de changement de comportement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Quelques pistes…</a:t>
            </a:r>
            <a:endParaRPr lang="fr-FR" b="1" dirty="0">
              <a:solidFill>
                <a:srgbClr val="2EB89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1493" y="2149640"/>
            <a:ext cx="2857500" cy="19050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4" y="141277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05464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51" y="62068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662" y="6153478"/>
            <a:ext cx="4093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14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http://www.nonauharcelement.education.gouv.fr/</a:t>
            </a:r>
          </a:p>
        </p:txBody>
      </p:sp>
    </p:spTree>
    <p:extLst>
      <p:ext uri="{BB962C8B-B14F-4D97-AF65-F5344CB8AC3E}">
        <p14:creationId xmlns:p14="http://schemas.microsoft.com/office/powerpoint/2010/main" val="31729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Ce qui marche…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Un programme de prévention qui s’inscrit dans la durée</a:t>
            </a:r>
          </a:p>
          <a:p>
            <a:r>
              <a:rPr lang="fr-FR" sz="2600" dirty="0" smtClean="0"/>
              <a:t>Etat </a:t>
            </a:r>
            <a:r>
              <a:rPr lang="fr-FR" sz="2600" dirty="0"/>
              <a:t>des lieux préalable </a:t>
            </a:r>
            <a:r>
              <a:rPr lang="fr-FR" dirty="0"/>
              <a:t>(outil: </a:t>
            </a:r>
            <a:r>
              <a:rPr lang="fr-FR" sz="1500" dirty="0"/>
              <a:t>Trousse d’évaluation de l’intimidation, du harcèlement et des relations entre enfants du même âge en milieu scolaire http://www.cpha.ca/fr/programs/safe-schools.aspx</a:t>
            </a:r>
            <a:r>
              <a:rPr lang="fr-FR" sz="1500" dirty="0" smtClean="0"/>
              <a:t>)</a:t>
            </a:r>
            <a:endParaRPr lang="fr-FR" dirty="0" smtClean="0"/>
          </a:p>
          <a:p>
            <a:r>
              <a:rPr lang="fr-FR" sz="2600" dirty="0" smtClean="0"/>
              <a:t>Une démarche globale </a:t>
            </a:r>
          </a:p>
          <a:p>
            <a:pPr>
              <a:buFontTx/>
              <a:buChar char="-"/>
            </a:pPr>
            <a:r>
              <a:rPr lang="fr-FR" sz="2600" dirty="0" smtClean="0"/>
              <a:t>qui vise à améliorer le climat scolaire</a:t>
            </a:r>
          </a:p>
          <a:p>
            <a:pPr>
              <a:buFontTx/>
              <a:buChar char="-"/>
            </a:pPr>
            <a:r>
              <a:rPr lang="fr-FR" sz="2600" dirty="0" smtClean="0"/>
              <a:t>Aux différentes échelles ( établissements, classe, élèves)</a:t>
            </a:r>
          </a:p>
          <a:p>
            <a:r>
              <a:rPr lang="fr-FR" sz="2600" dirty="0"/>
              <a:t>Engagement fort de l’ensemble de la communauté </a:t>
            </a:r>
            <a:r>
              <a:rPr lang="fr-FR" sz="2600" dirty="0" smtClean="0"/>
              <a:t>scolaire: soutien </a:t>
            </a:r>
            <a:r>
              <a:rPr lang="fr-FR" sz="2600" dirty="0"/>
              <a:t>de la </a:t>
            </a:r>
            <a:r>
              <a:rPr lang="fr-FR" sz="2600" dirty="0" smtClean="0"/>
              <a:t>direction</a:t>
            </a:r>
          </a:p>
          <a:p>
            <a:r>
              <a:rPr lang="fr-FR" sz="2600" dirty="0" smtClean="0"/>
              <a:t>Participation et implication des parents</a:t>
            </a:r>
          </a:p>
          <a:p>
            <a:r>
              <a:rPr lang="fr-FR" sz="2600" dirty="0" smtClean="0"/>
              <a:t>Interventions précoces</a:t>
            </a:r>
          </a:p>
          <a:p>
            <a:r>
              <a:rPr lang="fr-FR" sz="2600" dirty="0" smtClean="0"/>
              <a:t>Mises en place de règles simples, sanctions réparatrices</a:t>
            </a:r>
          </a:p>
          <a:p>
            <a:r>
              <a:rPr lang="fr-FR" sz="2600" dirty="0" smtClean="0"/>
              <a:t>Evaluation du projet</a:t>
            </a:r>
            <a:endParaRPr lang="fr-FR" sz="2600" dirty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243"/>
            <a:ext cx="1152128" cy="149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976" y="1412776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r-FR" sz="6000" b="1" dirty="0" smtClean="0">
                <a:solidFill>
                  <a:srgbClr val="2EB89E"/>
                </a:solidFill>
              </a:rPr>
              <a:t>MERCI </a:t>
            </a:r>
          </a:p>
          <a:p>
            <a:pPr marL="114300" indent="0" algn="ctr">
              <a:buNone/>
            </a:pPr>
            <a:r>
              <a:rPr lang="fr-FR" sz="6000" b="1" dirty="0" smtClean="0">
                <a:solidFill>
                  <a:srgbClr val="2EB89E"/>
                </a:solidFill>
              </a:rPr>
              <a:t>DE VOTRE ATTENTION</a:t>
            </a:r>
            <a:endParaRPr lang="fr-FR" sz="6000" b="1" dirty="0">
              <a:solidFill>
                <a:srgbClr val="2EB89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114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Quelques chiffres en NC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400" b="1" i="1" dirty="0">
                <a:solidFill>
                  <a:srgbClr val="7030A0"/>
                </a:solidFill>
              </a:rPr>
              <a:t>Brimades</a:t>
            </a:r>
          </a:p>
          <a:p>
            <a:r>
              <a:rPr lang="fr-FR" dirty="0"/>
              <a:t>Ils sont </a:t>
            </a:r>
            <a:r>
              <a:rPr lang="fr-FR" b="1" dirty="0"/>
              <a:t>18%</a:t>
            </a:r>
            <a:r>
              <a:rPr lang="fr-FR" dirty="0"/>
              <a:t> des jeunes calédoniens à déclarer avoir été brimés au cours des 30 derniers </a:t>
            </a:r>
            <a:r>
              <a:rPr lang="fr-FR" dirty="0" smtClean="0"/>
              <a:t>jours</a:t>
            </a:r>
          </a:p>
          <a:p>
            <a:r>
              <a:rPr lang="fr-FR" dirty="0"/>
              <a:t>C’est en province Nord qu’ils sont les plus </a:t>
            </a:r>
            <a:r>
              <a:rPr lang="fr-FR" dirty="0" smtClean="0"/>
              <a:t>nombreux</a:t>
            </a:r>
          </a:p>
          <a:p>
            <a:pPr marL="114300" indent="0">
              <a:buNone/>
            </a:pPr>
            <a:endParaRPr lang="fr-FR" sz="2400" b="1" i="1" dirty="0" smtClean="0"/>
          </a:p>
          <a:p>
            <a:pPr marL="114300" indent="0">
              <a:buNone/>
            </a:pPr>
            <a:r>
              <a:rPr lang="fr-FR" sz="2400" b="1" i="1" dirty="0" smtClean="0">
                <a:solidFill>
                  <a:srgbClr val="7030A0"/>
                </a:solidFill>
              </a:rPr>
              <a:t>Sentiment </a:t>
            </a:r>
            <a:r>
              <a:rPr lang="fr-FR" sz="2400" b="1" i="1" dirty="0">
                <a:solidFill>
                  <a:srgbClr val="7030A0"/>
                </a:solidFill>
              </a:rPr>
              <a:t>d’insécurité</a:t>
            </a:r>
          </a:p>
          <a:p>
            <a:r>
              <a:rPr lang="fr-FR" b="1" dirty="0"/>
              <a:t>Un quart </a:t>
            </a:r>
            <a:r>
              <a:rPr lang="fr-FR" dirty="0"/>
              <a:t>des jeunes calédoniens déclare avoir peur de la violence au collège/lycée ou dans ses </a:t>
            </a:r>
            <a:r>
              <a:rPr lang="fr-FR" dirty="0" smtClean="0"/>
              <a:t>alentours.</a:t>
            </a:r>
          </a:p>
          <a:p>
            <a:r>
              <a:rPr lang="fr-FR" dirty="0" smtClean="0"/>
              <a:t>plus </a:t>
            </a:r>
            <a:r>
              <a:rPr lang="fr-FR" dirty="0"/>
              <a:t>importante en province des îles </a:t>
            </a:r>
            <a:r>
              <a:rPr lang="fr-FR" dirty="0" smtClean="0"/>
              <a:t>Loyauté</a:t>
            </a:r>
          </a:p>
          <a:p>
            <a:r>
              <a:rPr lang="fr-FR" dirty="0"/>
              <a:t>Ce sentiment d’insécurité est </a:t>
            </a:r>
            <a:r>
              <a:rPr lang="fr-FR" b="1" dirty="0"/>
              <a:t>trois fois </a:t>
            </a:r>
            <a:r>
              <a:rPr lang="fr-FR" dirty="0"/>
              <a:t>plus présent chez les </a:t>
            </a:r>
            <a:r>
              <a:rPr lang="fr-FR" b="1" dirty="0"/>
              <a:t>filles</a:t>
            </a:r>
            <a:r>
              <a:rPr lang="fr-FR" dirty="0"/>
              <a:t> (38%) que les chez les garçons (12</a:t>
            </a:r>
            <a:r>
              <a:rPr lang="fr-FR" dirty="0" smtClean="0"/>
              <a:t>%)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09" y="332656"/>
            <a:ext cx="10965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Objectif du protocole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7620000" cy="4800600"/>
          </a:xfrm>
        </p:spPr>
        <p:txBody>
          <a:bodyPr>
            <a:normAutofit/>
          </a:bodyPr>
          <a:lstStyle/>
          <a:p>
            <a:endParaRPr lang="fr-FR" sz="2800" b="1" dirty="0" smtClean="0"/>
          </a:p>
          <a:p>
            <a:pPr marL="114300" indent="0">
              <a:buNone/>
            </a:pPr>
            <a:endParaRPr lang="fr-FR" sz="2800" b="1" dirty="0"/>
          </a:p>
          <a:p>
            <a:endParaRPr lang="fr-FR" sz="2800" b="1" dirty="0" smtClean="0"/>
          </a:p>
          <a:p>
            <a:r>
              <a:rPr lang="fr-FR" sz="2800" b="1" dirty="0" smtClean="0"/>
              <a:t>Accompagner et aider l’ensemble des équipes </a:t>
            </a:r>
          </a:p>
          <a:p>
            <a:pPr marL="114300" indent="0">
              <a:buNone/>
            </a:pPr>
            <a:endParaRPr lang="fr-FR" sz="2800" b="1" dirty="0" smtClean="0"/>
          </a:p>
          <a:p>
            <a:pPr marL="114300" indent="0">
              <a:buNone/>
            </a:pPr>
            <a:r>
              <a:rPr lang="fr-FR" sz="2800" b="1" dirty="0" smtClean="0"/>
              <a:t>pédagogiques et éducatives dans la prise en </a:t>
            </a:r>
          </a:p>
          <a:p>
            <a:pPr marL="114300" indent="0">
              <a:buNone/>
            </a:pPr>
            <a:endParaRPr lang="fr-FR" sz="2800" b="1" dirty="0"/>
          </a:p>
          <a:p>
            <a:pPr marL="114300" indent="0">
              <a:buNone/>
            </a:pPr>
            <a:r>
              <a:rPr lang="fr-FR" sz="2800" b="1" dirty="0" smtClean="0"/>
              <a:t>charge des situations de harcèlement des élèves</a:t>
            </a:r>
            <a:endParaRPr lang="fr-FR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1"/>
            <a:ext cx="2232248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Que dit la loi…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Loi de pays</a:t>
            </a:r>
          </a:p>
          <a:p>
            <a:r>
              <a:rPr lang="fr-FR" dirty="0" smtClean="0"/>
              <a:t>Le harcèlement est </a:t>
            </a:r>
            <a:r>
              <a:rPr lang="fr-FR" b="1" dirty="0" smtClean="0"/>
              <a:t>un délit</a:t>
            </a:r>
            <a:endParaRPr lang="fr-FR" b="1" dirty="0"/>
          </a:p>
          <a:p>
            <a:pPr marL="114300" indent="0" algn="ctr">
              <a:buNone/>
            </a:pPr>
            <a:r>
              <a:rPr lang="fr-FR" sz="3200" b="1" dirty="0" smtClean="0"/>
              <a:t>MAIS</a:t>
            </a:r>
            <a:endParaRPr lang="fr-FR" sz="2400" b="1" dirty="0"/>
          </a:p>
          <a:p>
            <a:pPr marL="114300" indent="0">
              <a:buNone/>
            </a:pPr>
            <a:r>
              <a:rPr lang="fr-FR" sz="2400" dirty="0" smtClean="0"/>
              <a:t>Une action en justice ne peut se suffire à elle-même</a:t>
            </a:r>
          </a:p>
          <a:p>
            <a:pPr marL="114300" indent="0">
              <a:buNone/>
            </a:pPr>
            <a:r>
              <a:rPr lang="fr-FR" sz="2400" dirty="0" smtClean="0"/>
              <a:t>L’établissement doit prendre des mesures éducatives et des sanctions disciplinaires pertinentes et opportunes.</a:t>
            </a:r>
          </a:p>
          <a:p>
            <a:pPr marL="114300" indent="0" algn="ctr">
              <a:buNone/>
            </a:pPr>
            <a:endParaRPr lang="fr-FR" sz="3200" b="1" dirty="0" smtClean="0"/>
          </a:p>
          <a:p>
            <a:pPr marL="114300" indent="0" algn="ctr">
              <a:buNone/>
            </a:pPr>
            <a:r>
              <a:rPr lang="fr-FR" sz="3200" b="1" dirty="0" smtClean="0"/>
              <a:t>ET SURTOUT</a:t>
            </a:r>
          </a:p>
          <a:p>
            <a:pPr marL="114300" indent="0" algn="ctr">
              <a:buNone/>
            </a:pPr>
            <a:endParaRPr lang="fr-FR" sz="3200" b="1" dirty="0" smtClean="0"/>
          </a:p>
          <a:p>
            <a:pPr marL="114300" indent="0">
              <a:buNone/>
            </a:pPr>
            <a:r>
              <a:rPr lang="fr-FR" sz="2400" dirty="0" smtClean="0"/>
              <a:t>Mise en place d’un </a:t>
            </a:r>
            <a:r>
              <a:rPr lang="fr-FR" sz="2400" b="1" dirty="0" smtClean="0"/>
              <a:t>plan de prévention </a:t>
            </a:r>
            <a:r>
              <a:rPr lang="fr-FR" sz="2400" dirty="0" smtClean="0"/>
              <a:t>au sein de l’EPENC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Plan de prévention du harcèlement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fr-FR" dirty="0"/>
          </a:p>
          <a:p>
            <a:pPr marL="114300" indent="0" algn="ctr">
              <a:buNone/>
            </a:pPr>
            <a:r>
              <a:rPr lang="fr-FR" sz="4000" dirty="0" smtClean="0"/>
              <a:t>Luttons contre le harcèlement</a:t>
            </a:r>
          </a:p>
          <a:p>
            <a:pPr marL="114300" indent="0" algn="ctr">
              <a:buNone/>
            </a:pPr>
            <a:endParaRPr lang="fr-FR" sz="4000" b="1" dirty="0"/>
          </a:p>
          <a:p>
            <a:pPr marL="114300" indent="0" algn="ctr">
              <a:buNone/>
            </a:pPr>
            <a:r>
              <a:rPr lang="fr-FR" sz="4000" b="1" dirty="0" smtClean="0">
                <a:solidFill>
                  <a:srgbClr val="2EB89E"/>
                </a:solidFill>
              </a:rPr>
              <a:t>Agissons </a:t>
            </a:r>
            <a:r>
              <a:rPr lang="fr-FR" sz="4000" b="1" dirty="0">
                <a:solidFill>
                  <a:srgbClr val="2EB89E"/>
                </a:solidFill>
              </a:rPr>
              <a:t>pour </a:t>
            </a:r>
            <a:r>
              <a:rPr lang="fr-FR" sz="4000" dirty="0"/>
              <a:t>la bienveillance au sein des </a:t>
            </a:r>
            <a:r>
              <a:rPr lang="fr-FR" sz="4000" dirty="0" smtClean="0"/>
              <a:t>EPENC</a:t>
            </a:r>
            <a:endParaRPr lang="fr-FR" sz="4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47664" y="2029303"/>
            <a:ext cx="2160240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691680" y="1849283"/>
            <a:ext cx="216024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Stratégie d’équipe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60873"/>
              </p:ext>
            </p:extLst>
          </p:nvPr>
        </p:nvGraphicFramePr>
        <p:xfrm>
          <a:off x="1043608" y="2636912"/>
          <a:ext cx="6552728" cy="323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136"/>
                <a:gridCol w="3296592"/>
              </a:tblGrid>
              <a:tr h="86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Les incontournables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Actions au choix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</a:tr>
              <a:tr h="773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Sensibiliser tous les personnels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Conférences sur site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73347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Former les personnels ressources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Formation sur site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73347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Formaliser le circuit d’information en interne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Diffusion de l’organigramme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209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Coéducation</a:t>
            </a:r>
            <a:endParaRPr lang="fr-FR" b="1" dirty="0">
              <a:solidFill>
                <a:srgbClr val="2EB89E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16595"/>
              </p:ext>
            </p:extLst>
          </p:nvPr>
        </p:nvGraphicFramePr>
        <p:xfrm>
          <a:off x="457200" y="1600200"/>
          <a:ext cx="7620000" cy="436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964704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Les incontournables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Actions au choix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Communiquer sur le harcèlement en direction des parents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Courrier (attention aux non lecteurs)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Café parents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Lien avec les maisons de quartiers, les associations , les coutumiers…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Rencontre des parents délégués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Présentation de projets d’élèves aux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parents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Savoir accueillir la parole des parents de l’élève victime ou auteur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Salle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à disposition, temps prévu à cet effet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5041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Suivre les situations de harcèlement avec un retour régulier aux parents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Tableau de bord, personne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référente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3733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Des élèves acteurs de la prévention</a:t>
            </a:r>
            <a:endParaRPr lang="fr-FR" b="1" dirty="0">
              <a:solidFill>
                <a:srgbClr val="2EB89E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17472"/>
              </p:ext>
            </p:extLst>
          </p:nvPr>
        </p:nvGraphicFramePr>
        <p:xfrm>
          <a:off x="179512" y="1700808"/>
          <a:ext cx="7620000" cy="484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Les  incontournables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Les actions au choix</a:t>
                      </a:r>
                      <a:endParaRPr lang="fr-FR" dirty="0"/>
                    </a:p>
                  </a:txBody>
                  <a:tcPr>
                    <a:solidFill>
                      <a:srgbClr val="2EB89E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Sensibiliser les élèves de façon régulière et sur le long terme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Séances de sensibilisation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Outil: cahier d’activités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Lien avec les programmes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Outil: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bg1"/>
                          </a:solidFill>
                        </a:rPr>
                        <a:t>Profedus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Motiver les élèves par des actions concrètes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Formation d’élèves ambassadeurs pour la bienveillance au sein de l’établissement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Développer les compétences sociales et civiques des élèves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Ateliers de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compétences</a:t>
                      </a:r>
                    </a:p>
                    <a:p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Outil: cartable des compétences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87504">
                <a:tc gridSpan="2">
                  <a:txBody>
                    <a:bodyPr/>
                    <a:lstStyle/>
                    <a:p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Attention: un plan qui ne repose pas sur des actions conduites par des élèves est souvent contreproductif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2EB89E"/>
                </a:solidFill>
              </a:rPr>
              <a:t>PROFEDUS</a:t>
            </a:r>
            <a:endParaRPr lang="fr-FR" b="1" dirty="0">
              <a:solidFill>
                <a:srgbClr val="2EB89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Outils de formation pour les enseignants</a:t>
            </a:r>
          </a:p>
          <a:p>
            <a:r>
              <a:rPr lang="fr-FR" dirty="0" smtClean="0"/>
              <a:t>Présente des activités de classe au collège et au lycée</a:t>
            </a:r>
          </a:p>
          <a:p>
            <a:r>
              <a:rPr lang="fr-FR" dirty="0" smtClean="0"/>
              <a:t>Construction des fiches: niveau; durée; discipline; thèmes; objectifs; pistes pédagogiques; bibliographies</a:t>
            </a:r>
          </a:p>
          <a:p>
            <a:r>
              <a:rPr lang="fr-FR" dirty="0" smtClean="0"/>
              <a:t>Exemple de fiches pouvant être utilisées pour favoriser la bienveillance dans l’établissement:</a:t>
            </a:r>
          </a:p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Apprendre à résister à la pression des pairs</a:t>
            </a:r>
          </a:p>
          <a:p>
            <a:pPr marL="11430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S’exprimer sur la violence</a:t>
            </a:r>
          </a:p>
          <a:p>
            <a:pPr marL="11430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Développer les compétences civiques et sociales</a:t>
            </a:r>
          </a:p>
          <a:p>
            <a:pPr marL="114300" indent="0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fr-FR" sz="1400" dirty="0"/>
              <a:t>http://inpes.santepubliquefrance.fr/30000/actus2013/040-profedus.asp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4803">
            <a:off x="6476872" y="260647"/>
            <a:ext cx="1524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373</TotalTime>
  <Words>838</Words>
  <Application>Microsoft Office PowerPoint</Application>
  <PresentationFormat>Affichage à l'écran (4:3)</PresentationFormat>
  <Paragraphs>149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Contiguïté</vt:lpstr>
      <vt:lpstr>NON  au HARCELEMENT en milieu scolaire</vt:lpstr>
      <vt:lpstr>Quelques chiffres en NC</vt:lpstr>
      <vt:lpstr>Objectif du protocole</vt:lpstr>
      <vt:lpstr>Que dit la loi…</vt:lpstr>
      <vt:lpstr>Plan de prévention du harcèlement</vt:lpstr>
      <vt:lpstr>Stratégie d’équipe</vt:lpstr>
      <vt:lpstr>Coéducation</vt:lpstr>
      <vt:lpstr>Des élèves acteurs de la prévention</vt:lpstr>
      <vt:lpstr>PROFEDUS</vt:lpstr>
      <vt:lpstr>Qualité de vie à l’école</vt:lpstr>
      <vt:lpstr>Justice scolaire</vt:lpstr>
      <vt:lpstr>Partenariat</vt:lpstr>
      <vt:lpstr>En pratique…</vt:lpstr>
      <vt:lpstr>Quelques pistes…</vt:lpstr>
      <vt:lpstr>Ce qui marche…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au Harcèlement en milieu scolaire</dc:title>
  <dc:creator>clehmann</dc:creator>
  <cp:lastModifiedBy>clehmann</cp:lastModifiedBy>
  <cp:revision>34</cp:revision>
  <dcterms:created xsi:type="dcterms:W3CDTF">2016-09-03T07:18:05Z</dcterms:created>
  <dcterms:modified xsi:type="dcterms:W3CDTF">2016-09-04T09:04:17Z</dcterms:modified>
</cp:coreProperties>
</file>