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2"/>
  </p:notesMasterIdLst>
  <p:sldIdLst>
    <p:sldId id="314" r:id="rId2"/>
    <p:sldId id="257" r:id="rId3"/>
    <p:sldId id="258" r:id="rId4"/>
    <p:sldId id="322" r:id="rId5"/>
    <p:sldId id="321" r:id="rId6"/>
    <p:sldId id="317" r:id="rId7"/>
    <p:sldId id="316" r:id="rId8"/>
    <p:sldId id="318" r:id="rId9"/>
    <p:sldId id="319" r:id="rId10"/>
    <p:sldId id="320" r:id="rId11"/>
    <p:sldId id="315"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324" r:id="rId26"/>
    <p:sldId id="272" r:id="rId27"/>
    <p:sldId id="273" r:id="rId28"/>
    <p:sldId id="274" r:id="rId29"/>
    <p:sldId id="275" r:id="rId30"/>
    <p:sldId id="276" r:id="rId31"/>
    <p:sldId id="277" r:id="rId32"/>
    <p:sldId id="278" r:id="rId33"/>
    <p:sldId id="279" r:id="rId34"/>
    <p:sldId id="280" r:id="rId35"/>
    <p:sldId id="323" r:id="rId36"/>
    <p:sldId id="326" r:id="rId37"/>
    <p:sldId id="325"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27" r:id="rId7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pPr marL="0" marR="0" lvl="0" indent="0" algn="r" rtl="0">
                <a:spcBef>
                  <a:spcPts val="0"/>
                </a:spcBef>
                <a:buSzPct val="25000"/>
                <a:buNone/>
              </a:p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930093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2</a:t>
            </a:fld>
            <a:endParaRPr lang="fr-FR" sz="1200">
              <a:solidFill>
                <a:schemeClr val="dk1"/>
              </a:solidFill>
              <a:latin typeface="Calibri"/>
              <a:ea typeface="Calibri"/>
              <a:cs typeface="Calibri"/>
              <a:sym typeface="Calibri"/>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11</a:t>
            </a:fld>
            <a:endParaRPr lang="fr-FR" sz="1200">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12</a:t>
            </a:fld>
            <a:endParaRPr lang="fr-FR" sz="1200">
              <a:solidFill>
                <a:schemeClr val="dk1"/>
              </a:solidFill>
              <a:latin typeface="Calibri"/>
              <a:ea typeface="Calibri"/>
              <a:cs typeface="Calibri"/>
              <a:sym typeface="Calibri"/>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13</a:t>
            </a:fld>
            <a:endParaRPr lang="fr-FR" sz="1200">
              <a:solidFill>
                <a:schemeClr val="dk1"/>
              </a:solidFill>
              <a:latin typeface="Calibri"/>
              <a:ea typeface="Calibri"/>
              <a:cs typeface="Calibri"/>
              <a:sym typeface="Calibri"/>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14</a:t>
            </a:fld>
            <a:endParaRPr lang="fr-FR" sz="1200">
              <a:solidFill>
                <a:schemeClr val="dk1"/>
              </a:solidFill>
              <a:latin typeface="Calibri"/>
              <a:ea typeface="Calibri"/>
              <a:cs typeface="Calibri"/>
              <a:sym typeface="Calibri"/>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15</a:t>
            </a:fld>
            <a:endParaRPr lang="fr-FR" sz="1200">
              <a:solidFill>
                <a:schemeClr val="dk1"/>
              </a:solidFill>
              <a:latin typeface="Calibri"/>
              <a:ea typeface="Calibri"/>
              <a:cs typeface="Calibri"/>
              <a:sym typeface="Calibri"/>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16</a:t>
            </a:fld>
            <a:endParaRPr lang="fr-FR" sz="1200">
              <a:solidFill>
                <a:schemeClr val="dk1"/>
              </a:solidFill>
              <a:latin typeface="Calibri"/>
              <a:ea typeface="Calibri"/>
              <a:cs typeface="Calibri"/>
              <a:sym typeface="Calibri"/>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17</a:t>
            </a:fld>
            <a:endParaRPr lang="fr-FR" sz="1200">
              <a:solidFill>
                <a:schemeClr val="dk1"/>
              </a:solidFill>
              <a:latin typeface="Calibri"/>
              <a:ea typeface="Calibri"/>
              <a:cs typeface="Calibri"/>
              <a:sym typeface="Calibri"/>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18</a:t>
            </a:fld>
            <a:endParaRPr lang="fr-FR" sz="1200">
              <a:solidFill>
                <a:schemeClr val="dk1"/>
              </a:solidFill>
              <a:latin typeface="Calibri"/>
              <a:ea typeface="Calibri"/>
              <a:cs typeface="Calibri"/>
              <a:sym typeface="Calibri"/>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19</a:t>
            </a:fld>
            <a:endParaRPr lang="fr-FR" sz="1200">
              <a:solidFill>
                <a:schemeClr val="dk1"/>
              </a:solidFill>
              <a:latin typeface="Calibri"/>
              <a:ea typeface="Calibri"/>
              <a:cs typeface="Calibri"/>
              <a:sym typeface="Calibri"/>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20</a:t>
            </a:fld>
            <a:endParaRPr lang="fr-FR" sz="1200">
              <a:solidFill>
                <a:schemeClr val="dk1"/>
              </a:solidFill>
              <a:latin typeface="Calibri"/>
              <a:ea typeface="Calibri"/>
              <a:cs typeface="Calibri"/>
              <a:sym typeface="Calibri"/>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a:t>
            </a:fld>
            <a:endParaRPr lang="fr-FR" sz="1200">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21</a:t>
            </a:fld>
            <a:endParaRPr lang="fr-FR" sz="1200">
              <a:solidFill>
                <a:schemeClr val="dk1"/>
              </a:solidFill>
              <a:latin typeface="Calibri"/>
              <a:ea typeface="Calibri"/>
              <a:cs typeface="Calibri"/>
              <a:sym typeface="Calibri"/>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22</a:t>
            </a:fld>
            <a:endParaRPr lang="fr-FR" sz="1200">
              <a:solidFill>
                <a:schemeClr val="dk1"/>
              </a:solidFill>
              <a:latin typeface="Calibri"/>
              <a:ea typeface="Calibri"/>
              <a:cs typeface="Calibri"/>
              <a:sym typeface="Calibri"/>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3" name="Shape 28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23</a:t>
            </a:fld>
            <a:endParaRPr lang="fr-FR" sz="1200">
              <a:solidFill>
                <a:schemeClr val="dk1"/>
              </a:solidFill>
              <a:latin typeface="Calibri"/>
              <a:ea typeface="Calibri"/>
              <a:cs typeface="Calibri"/>
              <a:sym typeface="Calibri"/>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24</a:t>
            </a:fld>
            <a:endParaRPr lang="fr-FR" sz="1200">
              <a:solidFill>
                <a:schemeClr val="dk1"/>
              </a:solidFill>
              <a:latin typeface="Calibri"/>
              <a:ea typeface="Calibri"/>
              <a:cs typeface="Calibri"/>
              <a:sym typeface="Calibri"/>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25</a:t>
            </a:fld>
            <a:endParaRPr lang="fr-FR" sz="1200">
              <a:solidFill>
                <a:schemeClr val="dk1"/>
              </a:solidFill>
              <a:latin typeface="Calibri"/>
              <a:ea typeface="Calibri"/>
              <a:cs typeface="Calibri"/>
              <a:sym typeface="Calibri"/>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26</a:t>
            </a:fld>
            <a:endParaRPr lang="fr-FR" sz="1200">
              <a:solidFill>
                <a:schemeClr val="dk1"/>
              </a:solidFill>
              <a:latin typeface="Calibri"/>
              <a:ea typeface="Calibri"/>
              <a:cs typeface="Calibri"/>
              <a:sym typeface="Calibri"/>
            </a:endParaRPr>
          </a:p>
        </p:txBody>
      </p:sp>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28</a:t>
            </a:fld>
            <a:endParaRPr lang="fr-FR" sz="1200">
              <a:solidFill>
                <a:schemeClr val="dk1"/>
              </a:solidFill>
              <a:latin typeface="Calibri"/>
              <a:ea typeface="Calibri"/>
              <a:cs typeface="Calibri"/>
              <a:sym typeface="Calibri"/>
            </a:endParaRPr>
          </a:p>
        </p:txBody>
      </p:sp>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29</a:t>
            </a:fld>
            <a:endParaRPr lang="fr-FR" sz="1200">
              <a:solidFill>
                <a:schemeClr val="dk1"/>
              </a:solidFill>
              <a:latin typeface="Calibri"/>
              <a:ea typeface="Calibri"/>
              <a:cs typeface="Calibri"/>
              <a:sym typeface="Calibri"/>
            </a:endParaRPr>
          </a:p>
        </p:txBody>
      </p:sp>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La taille de la PME a pour conséquence un grossissement des risques, décrit par H.Mahé autour de 3 phénomènes :</a:t>
            </a:r>
          </a:p>
          <a:p>
            <a:pPr marL="171450" marR="0" lvl="0" indent="-171450" algn="l" rtl="0">
              <a:spcBef>
                <a:spcPts val="0"/>
              </a:spcBef>
              <a:buClr>
                <a:schemeClr val="dk1"/>
              </a:buClr>
              <a:buSzPct val="100000"/>
              <a:buFont typeface="Arial"/>
              <a:buChar char="•"/>
            </a:pPr>
            <a:r>
              <a:rPr lang="fr-FR" sz="1200" b="0" i="0" u="none" strike="noStrike" cap="none">
                <a:solidFill>
                  <a:schemeClr val="dk1"/>
                </a:solidFill>
                <a:latin typeface="Calibri"/>
                <a:ea typeface="Calibri"/>
                <a:cs typeface="Calibri"/>
                <a:sym typeface="Calibri"/>
              </a:rPr>
              <a:t>Effet papillon : un évenement peut avoir des conséquences catastrophiques sur la PME</a:t>
            </a:r>
          </a:p>
          <a:p>
            <a:pPr marL="171450" marR="0" lvl="0" indent="-171450" algn="l" rtl="0">
              <a:spcBef>
                <a:spcPts val="0"/>
              </a:spcBef>
              <a:buClr>
                <a:schemeClr val="dk1"/>
              </a:buClr>
              <a:buSzPct val="100000"/>
              <a:buFont typeface="Arial"/>
              <a:buChar char="•"/>
            </a:pPr>
            <a:r>
              <a:rPr lang="fr-FR" sz="1200" b="0" i="0" u="none" strike="noStrike" cap="none">
                <a:solidFill>
                  <a:schemeClr val="dk1"/>
                </a:solidFill>
                <a:latin typeface="Calibri"/>
                <a:ea typeface="Calibri"/>
                <a:cs typeface="Calibri"/>
                <a:sym typeface="Calibri"/>
              </a:rPr>
              <a:t>Effet microcosme : vient du fait que les dirigeants des PME sont souvent absorbés par le court terme et l’immédiateté.</a:t>
            </a:r>
          </a:p>
          <a:p>
            <a:pPr marL="171450" marR="0" lvl="0" indent="-171450" algn="l" rtl="0">
              <a:spcBef>
                <a:spcPts val="0"/>
              </a:spcBef>
              <a:buClr>
                <a:schemeClr val="dk1"/>
              </a:buClr>
              <a:buSzPct val="100000"/>
              <a:buFont typeface="Arial"/>
              <a:buChar char="•"/>
            </a:pPr>
            <a:r>
              <a:rPr lang="fr-FR" sz="1200" b="0" i="0" u="none" strike="noStrike" cap="none">
                <a:solidFill>
                  <a:schemeClr val="dk1"/>
                </a:solidFill>
                <a:latin typeface="Calibri"/>
                <a:ea typeface="Calibri"/>
                <a:cs typeface="Calibri"/>
                <a:sym typeface="Calibri"/>
              </a:rPr>
              <a:t>Effet d’égotrophie : La PME a un mode de gestion qui est directement lié à la personnalité du dirigeant.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30</a:t>
            </a:fld>
            <a:endParaRPr lang="fr-FR" sz="1200">
              <a:solidFill>
                <a:schemeClr val="dk1"/>
              </a:solidFill>
              <a:latin typeface="Calibri"/>
              <a:ea typeface="Calibri"/>
              <a:cs typeface="Calibri"/>
              <a:sym typeface="Calibri"/>
            </a:endParaRPr>
          </a:p>
        </p:txBody>
      </p:sp>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a:t>
            </a:fld>
            <a:endParaRPr lang="fr-FR" sz="1200">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31</a:t>
            </a:fld>
            <a:endParaRPr lang="fr-FR" sz="1200">
              <a:solidFill>
                <a:schemeClr val="dk1"/>
              </a:solidFill>
              <a:latin typeface="Calibri"/>
              <a:ea typeface="Calibri"/>
              <a:cs typeface="Calibri"/>
              <a:sym typeface="Calibri"/>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0" name="Shape 490"/>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32</a:t>
            </a:fld>
            <a:endParaRPr lang="fr-FR" sz="1200">
              <a:solidFill>
                <a:schemeClr val="dk1"/>
              </a:solidFill>
              <a:latin typeface="Calibri"/>
              <a:ea typeface="Calibri"/>
              <a:cs typeface="Calibri"/>
              <a:sym typeface="Calibri"/>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8" name="Shape 498"/>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33</a:t>
            </a:fld>
            <a:endParaRPr lang="fr-FR" sz="1200">
              <a:solidFill>
                <a:schemeClr val="dk1"/>
              </a:solidFill>
              <a:latin typeface="Calibri"/>
              <a:ea typeface="Calibri"/>
              <a:cs typeface="Calibri"/>
              <a:sym typeface="Calibri"/>
            </a:endParaRPr>
          </a:p>
        </p:txBody>
      </p:sp>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6" name="Shape 506"/>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34</a:t>
            </a:fld>
            <a:endParaRPr lang="fr-FR" sz="1200">
              <a:solidFill>
                <a:schemeClr val="dk1"/>
              </a:solidFill>
              <a:latin typeface="Calibri"/>
              <a:ea typeface="Calibri"/>
              <a:cs typeface="Calibri"/>
              <a:sym typeface="Calibri"/>
            </a:endParaRPr>
          </a:p>
        </p:txBody>
      </p:sp>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4" name="Shape 514"/>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35</a:t>
            </a:fld>
            <a:endParaRPr lang="fr-FR" sz="1200">
              <a:solidFill>
                <a:schemeClr val="dk1"/>
              </a:solidFill>
              <a:latin typeface="Calibri"/>
              <a:ea typeface="Calibri"/>
              <a:cs typeface="Calibri"/>
              <a:sym typeface="Calibri"/>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36</a:t>
            </a:fld>
            <a:endParaRPr lang="fr-FR" sz="1200">
              <a:solidFill>
                <a:schemeClr val="dk1"/>
              </a:solidFill>
              <a:latin typeface="Calibri"/>
              <a:ea typeface="Calibri"/>
              <a:cs typeface="Calibri"/>
              <a:sym typeface="Calibri"/>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37</a:t>
            </a:fld>
            <a:endParaRPr lang="fr-FR" sz="1200">
              <a:solidFill>
                <a:schemeClr val="dk1"/>
              </a:solidFill>
              <a:latin typeface="Calibri"/>
              <a:ea typeface="Calibri"/>
              <a:cs typeface="Calibri"/>
              <a:sym typeface="Calibri"/>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38</a:t>
            </a:fld>
            <a:endParaRPr lang="fr-FR" sz="1200">
              <a:solidFill>
                <a:schemeClr val="dk1"/>
              </a:solidFill>
              <a:latin typeface="Calibri"/>
              <a:ea typeface="Calibri"/>
              <a:cs typeface="Calibri"/>
              <a:sym typeface="Calibri"/>
            </a:endParaRPr>
          </a:p>
        </p:txBody>
      </p:sp>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0" name="Shape 530"/>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39</a:t>
            </a:fld>
            <a:endParaRPr lang="fr-FR" sz="1200">
              <a:solidFill>
                <a:schemeClr val="dk1"/>
              </a:solidFill>
              <a:latin typeface="Calibri"/>
              <a:ea typeface="Calibri"/>
              <a:cs typeface="Calibri"/>
              <a:sym typeface="Calibri"/>
            </a:endParaRPr>
          </a:p>
        </p:txBody>
      </p:sp>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8" name="Shape 538"/>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40</a:t>
            </a:fld>
            <a:endParaRPr lang="fr-FR" sz="1200">
              <a:solidFill>
                <a:schemeClr val="dk1"/>
              </a:solidFill>
              <a:latin typeface="Calibri"/>
              <a:ea typeface="Calibri"/>
              <a:cs typeface="Calibri"/>
              <a:sym typeface="Calibri"/>
            </a:endParaRPr>
          </a:p>
        </p:txBody>
      </p:sp>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6" name="Shape 546"/>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a:t>
            </a:fld>
            <a:endParaRPr lang="fr-FR" sz="1200">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41</a:t>
            </a:fld>
            <a:endParaRPr lang="fr-FR" sz="1200">
              <a:solidFill>
                <a:schemeClr val="dk1"/>
              </a:solidFill>
              <a:latin typeface="Calibri"/>
              <a:ea typeface="Calibri"/>
              <a:cs typeface="Calibri"/>
              <a:sym typeface="Calibri"/>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4" name="Shape 554"/>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42</a:t>
            </a:fld>
            <a:endParaRPr lang="fr-FR" sz="1200">
              <a:solidFill>
                <a:schemeClr val="dk1"/>
              </a:solidFill>
              <a:latin typeface="Calibri"/>
              <a:ea typeface="Calibri"/>
              <a:cs typeface="Calibri"/>
              <a:sym typeface="Calibri"/>
            </a:endParaRPr>
          </a:p>
        </p:txBody>
      </p:sp>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2" name="Shape 562"/>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43</a:t>
            </a:fld>
            <a:endParaRPr lang="fr-FR" sz="1200">
              <a:solidFill>
                <a:schemeClr val="dk1"/>
              </a:solidFill>
              <a:latin typeface="Calibri"/>
              <a:ea typeface="Calibri"/>
              <a:cs typeface="Calibri"/>
              <a:sym typeface="Calibri"/>
            </a:endParaRPr>
          </a:p>
        </p:txBody>
      </p:sp>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0" name="Shape 570"/>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44</a:t>
            </a:fld>
            <a:endParaRPr lang="fr-FR" sz="1200">
              <a:solidFill>
                <a:schemeClr val="dk1"/>
              </a:solidFill>
              <a:latin typeface="Calibri"/>
              <a:ea typeface="Calibri"/>
              <a:cs typeface="Calibri"/>
              <a:sym typeface="Calibri"/>
            </a:endParaRPr>
          </a:p>
        </p:txBody>
      </p:sp>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8" name="Shape 578"/>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45</a:t>
            </a:fld>
            <a:endParaRPr lang="fr-FR" sz="1200">
              <a:solidFill>
                <a:schemeClr val="dk1"/>
              </a:solidFill>
              <a:latin typeface="Calibri"/>
              <a:ea typeface="Calibri"/>
              <a:cs typeface="Calibri"/>
              <a:sym typeface="Calibri"/>
            </a:endParaRPr>
          </a:p>
        </p:txBody>
      </p:sp>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6" name="Shape 586"/>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46</a:t>
            </a:fld>
            <a:endParaRPr lang="fr-FR" sz="1200">
              <a:solidFill>
                <a:schemeClr val="dk1"/>
              </a:solidFill>
              <a:latin typeface="Calibri"/>
              <a:ea typeface="Calibri"/>
              <a:cs typeface="Calibri"/>
              <a:sym typeface="Calibri"/>
            </a:endParaRPr>
          </a:p>
        </p:txBody>
      </p:sp>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4" name="Shape 594"/>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47</a:t>
            </a:fld>
            <a:endParaRPr lang="fr-FR" sz="1200">
              <a:solidFill>
                <a:schemeClr val="dk1"/>
              </a:solidFill>
              <a:latin typeface="Calibri"/>
              <a:ea typeface="Calibri"/>
              <a:cs typeface="Calibri"/>
              <a:sym typeface="Calibri"/>
            </a:endParaRPr>
          </a:p>
        </p:txBody>
      </p:sp>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2" name="Shape 602"/>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48</a:t>
            </a:fld>
            <a:endParaRPr lang="fr-FR" sz="1200">
              <a:solidFill>
                <a:schemeClr val="dk1"/>
              </a:solidFill>
              <a:latin typeface="Calibri"/>
              <a:ea typeface="Calibri"/>
              <a:cs typeface="Calibri"/>
              <a:sym typeface="Calibri"/>
            </a:endParaRPr>
          </a:p>
        </p:txBody>
      </p:sp>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0" name="Shape 610"/>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49</a:t>
            </a:fld>
            <a:endParaRPr lang="fr-FR" sz="1200">
              <a:solidFill>
                <a:schemeClr val="dk1"/>
              </a:solidFill>
              <a:latin typeface="Calibri"/>
              <a:ea typeface="Calibri"/>
              <a:cs typeface="Calibri"/>
              <a:sym typeface="Calibri"/>
            </a:endParaRPr>
          </a:p>
        </p:txBody>
      </p:sp>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8" name="Shape 618"/>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50</a:t>
            </a:fld>
            <a:endParaRPr lang="fr-FR" sz="1200">
              <a:solidFill>
                <a:schemeClr val="dk1"/>
              </a:solidFill>
              <a:latin typeface="Calibri"/>
              <a:ea typeface="Calibri"/>
              <a:cs typeface="Calibri"/>
              <a:sym typeface="Calibri"/>
            </a:endParaRPr>
          </a:p>
        </p:txBody>
      </p:sp>
      <p:sp>
        <p:nvSpPr>
          <p:cNvPr id="625" name="Shape 6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6" name="Shape 626"/>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a:t>
            </a:fld>
            <a:endParaRPr lang="fr-FR" sz="1200">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51</a:t>
            </a:fld>
            <a:endParaRPr lang="fr-FR" sz="1200">
              <a:solidFill>
                <a:schemeClr val="dk1"/>
              </a:solidFill>
              <a:latin typeface="Calibri"/>
              <a:ea typeface="Calibri"/>
              <a:cs typeface="Calibri"/>
              <a:sym typeface="Calibri"/>
            </a:endParaRPr>
          </a:p>
        </p:txBody>
      </p:sp>
      <p:sp>
        <p:nvSpPr>
          <p:cNvPr id="633" name="Shape 6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4" name="Shape 634"/>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52</a:t>
            </a:fld>
            <a:endParaRPr lang="fr-FR" sz="1200">
              <a:solidFill>
                <a:schemeClr val="dk1"/>
              </a:solidFill>
              <a:latin typeface="Calibri"/>
              <a:ea typeface="Calibri"/>
              <a:cs typeface="Calibri"/>
              <a:sym typeface="Calibri"/>
            </a:endParaRPr>
          </a:p>
        </p:txBody>
      </p:sp>
      <p:sp>
        <p:nvSpPr>
          <p:cNvPr id="641" name="Shape 6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42" name="Shape 642"/>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53</a:t>
            </a:fld>
            <a:endParaRPr lang="fr-FR" sz="1200">
              <a:solidFill>
                <a:schemeClr val="dk1"/>
              </a:solidFill>
              <a:latin typeface="Calibri"/>
              <a:ea typeface="Calibri"/>
              <a:cs typeface="Calibri"/>
              <a:sym typeface="Calibri"/>
            </a:endParaRPr>
          </a:p>
        </p:txBody>
      </p:sp>
      <p:sp>
        <p:nvSpPr>
          <p:cNvPr id="649" name="Shape 6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0" name="Shape 650"/>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54</a:t>
            </a:fld>
            <a:endParaRPr lang="fr-FR" sz="1200">
              <a:solidFill>
                <a:schemeClr val="dk1"/>
              </a:solidFill>
              <a:latin typeface="Calibri"/>
              <a:ea typeface="Calibri"/>
              <a:cs typeface="Calibri"/>
              <a:sym typeface="Calibri"/>
            </a:endParaRPr>
          </a:p>
        </p:txBody>
      </p:sp>
      <p:sp>
        <p:nvSpPr>
          <p:cNvPr id="657" name="Shape 6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8" name="Shape 658"/>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55</a:t>
            </a:fld>
            <a:endParaRPr lang="fr-FR" sz="1200">
              <a:solidFill>
                <a:schemeClr val="dk1"/>
              </a:solidFill>
              <a:latin typeface="Calibri"/>
              <a:ea typeface="Calibri"/>
              <a:cs typeface="Calibri"/>
              <a:sym typeface="Calibri"/>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6" name="Shape 666"/>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56</a:t>
            </a:fld>
            <a:endParaRPr lang="fr-FR" sz="1200">
              <a:solidFill>
                <a:schemeClr val="dk1"/>
              </a:solidFill>
              <a:latin typeface="Calibri"/>
              <a:ea typeface="Calibri"/>
              <a:cs typeface="Calibri"/>
              <a:sym typeface="Calibri"/>
            </a:endParaRPr>
          </a:p>
        </p:txBody>
      </p:sp>
      <p:sp>
        <p:nvSpPr>
          <p:cNvPr id="674" name="Shape 6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5" name="Shape 675"/>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57</a:t>
            </a:fld>
            <a:endParaRPr lang="fr-FR" sz="1200">
              <a:solidFill>
                <a:schemeClr val="dk1"/>
              </a:solidFill>
              <a:latin typeface="Calibri"/>
              <a:ea typeface="Calibri"/>
              <a:cs typeface="Calibri"/>
              <a:sym typeface="Calibri"/>
            </a:endParaRPr>
          </a:p>
        </p:txBody>
      </p:sp>
      <p:sp>
        <p:nvSpPr>
          <p:cNvPr id="683" name="Shape 6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4" name="Shape 684"/>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Cohérence :</a:t>
            </a:r>
          </a:p>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Structure :</a:t>
            </a:r>
          </a:p>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Progression logique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58</a:t>
            </a:fld>
            <a:endParaRPr lang="fr-FR" sz="1200">
              <a:solidFill>
                <a:schemeClr val="dk1"/>
              </a:solidFill>
              <a:latin typeface="Calibri"/>
              <a:ea typeface="Calibri"/>
              <a:cs typeface="Calibri"/>
              <a:sym typeface="Calibri"/>
            </a:endParaRPr>
          </a:p>
        </p:txBody>
      </p:sp>
      <p:sp>
        <p:nvSpPr>
          <p:cNvPr id="691" name="Shape 6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2" name="Shape 692"/>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59</a:t>
            </a:fld>
            <a:endParaRPr lang="fr-FR" sz="1200">
              <a:solidFill>
                <a:schemeClr val="dk1"/>
              </a:solidFill>
              <a:latin typeface="Calibri"/>
              <a:ea typeface="Calibri"/>
              <a:cs typeface="Calibri"/>
              <a:sym typeface="Calibri"/>
            </a:endParaRPr>
          </a:p>
        </p:txBody>
      </p:sp>
      <p:sp>
        <p:nvSpPr>
          <p:cNvPr id="699" name="Shape 6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0" name="Shape 700"/>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60</a:t>
            </a:fld>
            <a:endParaRPr lang="fr-FR" sz="1200">
              <a:solidFill>
                <a:schemeClr val="dk1"/>
              </a:solidFill>
              <a:latin typeface="Calibri"/>
              <a:ea typeface="Calibri"/>
              <a:cs typeface="Calibri"/>
              <a:sym typeface="Calibri"/>
            </a:endParaRPr>
          </a:p>
        </p:txBody>
      </p:sp>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8" name="Shape 708"/>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7</a:t>
            </a:fld>
            <a:endParaRPr lang="fr-FR" sz="1200">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61</a:t>
            </a:fld>
            <a:endParaRPr lang="fr-FR" sz="1200">
              <a:solidFill>
                <a:schemeClr val="dk1"/>
              </a:solidFill>
              <a:latin typeface="Calibri"/>
              <a:ea typeface="Calibri"/>
              <a:cs typeface="Calibri"/>
              <a:sym typeface="Calibri"/>
            </a:endParaRPr>
          </a:p>
        </p:txBody>
      </p:sp>
      <p:sp>
        <p:nvSpPr>
          <p:cNvPr id="715" name="Shape 7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6" name="Shape 716"/>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62</a:t>
            </a:fld>
            <a:endParaRPr lang="fr-FR" sz="1200">
              <a:solidFill>
                <a:schemeClr val="dk1"/>
              </a:solidFill>
              <a:latin typeface="Calibri"/>
              <a:ea typeface="Calibri"/>
              <a:cs typeface="Calibri"/>
              <a:sym typeface="Calibri"/>
            </a:endParaRPr>
          </a:p>
        </p:txBody>
      </p:sp>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4" name="Shape 724"/>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63</a:t>
            </a:fld>
            <a:endParaRPr lang="fr-FR" sz="1200">
              <a:solidFill>
                <a:schemeClr val="dk1"/>
              </a:solidFill>
              <a:latin typeface="Calibri"/>
              <a:ea typeface="Calibri"/>
              <a:cs typeface="Calibri"/>
              <a:sym typeface="Calibri"/>
            </a:endParaRPr>
          </a:p>
        </p:txBody>
      </p:sp>
      <p:sp>
        <p:nvSpPr>
          <p:cNvPr id="731" name="Shape 7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2" name="Shape 732"/>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64</a:t>
            </a:fld>
            <a:endParaRPr lang="fr-FR" sz="1200">
              <a:solidFill>
                <a:schemeClr val="dk1"/>
              </a:solidFill>
              <a:latin typeface="Calibri"/>
              <a:ea typeface="Calibri"/>
              <a:cs typeface="Calibri"/>
              <a:sym typeface="Calibri"/>
            </a:endParaRPr>
          </a:p>
        </p:txBody>
      </p:sp>
      <p:sp>
        <p:nvSpPr>
          <p:cNvPr id="739" name="Shape 7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0" name="Shape 740"/>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65</a:t>
            </a:fld>
            <a:endParaRPr lang="fr-FR" sz="1200">
              <a:solidFill>
                <a:schemeClr val="dk1"/>
              </a:solidFill>
              <a:latin typeface="Calibri"/>
              <a:ea typeface="Calibri"/>
              <a:cs typeface="Calibri"/>
              <a:sym typeface="Calibri"/>
            </a:endParaRPr>
          </a:p>
        </p:txBody>
      </p:sp>
      <p:sp>
        <p:nvSpPr>
          <p:cNvPr id="747" name="Shape 7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8" name="Shape 748"/>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66</a:t>
            </a:fld>
            <a:endParaRPr lang="fr-FR" sz="1200">
              <a:solidFill>
                <a:schemeClr val="dk1"/>
              </a:solidFill>
              <a:latin typeface="Calibri"/>
              <a:ea typeface="Calibri"/>
              <a:cs typeface="Calibri"/>
              <a:sym typeface="Calibri"/>
            </a:endParaRPr>
          </a:p>
        </p:txBody>
      </p:sp>
      <p:sp>
        <p:nvSpPr>
          <p:cNvPr id="755" name="Shape 7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6" name="Shape 756"/>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67</a:t>
            </a:fld>
            <a:endParaRPr lang="fr-FR" sz="1200">
              <a:solidFill>
                <a:schemeClr val="dk1"/>
              </a:solidFill>
              <a:latin typeface="Calibri"/>
              <a:ea typeface="Calibri"/>
              <a:cs typeface="Calibri"/>
              <a:sym typeface="Calibri"/>
            </a:endParaRPr>
          </a:p>
        </p:txBody>
      </p:sp>
      <p:sp>
        <p:nvSpPr>
          <p:cNvPr id="763" name="Shape 7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4" name="Shape 764"/>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68</a:t>
            </a:fld>
            <a:endParaRPr lang="fr-FR" sz="1200">
              <a:solidFill>
                <a:schemeClr val="dk1"/>
              </a:solidFill>
              <a:latin typeface="Calibri"/>
              <a:ea typeface="Calibri"/>
              <a:cs typeface="Calibri"/>
              <a:sym typeface="Calibri"/>
            </a:endParaRPr>
          </a:p>
        </p:txBody>
      </p:sp>
      <p:sp>
        <p:nvSpPr>
          <p:cNvPr id="771" name="Shape 7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2" name="Shape 772"/>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69</a:t>
            </a:fld>
            <a:endParaRPr lang="fr-FR" sz="1200">
              <a:solidFill>
                <a:schemeClr val="dk1"/>
              </a:solidFill>
              <a:latin typeface="Calibri"/>
              <a:ea typeface="Calibri"/>
              <a:cs typeface="Calibri"/>
              <a:sym typeface="Calibri"/>
            </a:endParaRPr>
          </a:p>
        </p:txBody>
      </p:sp>
      <p:sp>
        <p:nvSpPr>
          <p:cNvPr id="782" name="Shape 7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3" name="Shape 78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70</a:t>
            </a:fld>
            <a:endParaRPr lang="fr-FR" sz="1200">
              <a:solidFill>
                <a:schemeClr val="dk1"/>
              </a:solidFill>
              <a:latin typeface="Calibri"/>
              <a:ea typeface="Calibri"/>
              <a:cs typeface="Calibri"/>
              <a:sym typeface="Calibri"/>
            </a:endParaRPr>
          </a:p>
        </p:txBody>
      </p:sp>
      <p:sp>
        <p:nvSpPr>
          <p:cNvPr id="782" name="Shape 7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3" name="Shape 783"/>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8</a:t>
            </a:fld>
            <a:endParaRPr lang="fr-FR" sz="1200">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9</a:t>
            </a:fld>
            <a:endParaRPr lang="fr-FR" sz="1200">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pPr marL="0" marR="0" lvl="0" indent="0" algn="r" rtl="0">
                <a:spcBef>
                  <a:spcPts val="0"/>
                </a:spcBef>
                <a:buSzPct val="25000"/>
                <a:buNone/>
              </a:pPr>
              <a:t>10</a:t>
            </a:fld>
            <a:endParaRPr lang="fr-FR" sz="1200">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bg>
      <p:bgPr>
        <a:solidFill>
          <a:schemeClr val="lt2"/>
        </a:solidFill>
        <a:effectLst/>
      </p:bgPr>
    </p:bg>
    <p:spTree>
      <p:nvGrpSpPr>
        <p:cNvPr id="1" name="Shape 24"/>
        <p:cNvGrpSpPr/>
        <p:nvPr/>
      </p:nvGrpSpPr>
      <p:grpSpPr>
        <a:xfrm>
          <a:off x="0" y="0"/>
          <a:ext cx="0" cy="0"/>
          <a:chOff x="0" y="0"/>
          <a:chExt cx="0" cy="0"/>
        </a:xfrm>
      </p:grpSpPr>
      <p:sp>
        <p:nvSpPr>
          <p:cNvPr id="25" name="Shape 25"/>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6" name="Shape 26"/>
          <p:cNvSpPr/>
          <p:nvPr/>
        </p:nvSpPr>
        <p:spPr>
          <a:xfrm>
            <a:off x="8991600" y="3047"/>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7" name="Shape 27"/>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8" name="Shape 28"/>
          <p:cNvSpPr/>
          <p:nvPr/>
        </p:nvSpPr>
        <p:spPr>
          <a:xfrm>
            <a:off x="0" y="0"/>
            <a:ext cx="9144000" cy="25145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29" name="Shape 29"/>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30" name="Shape 30"/>
          <p:cNvSpPr txBox="1">
            <a:spLocks noGrp="1"/>
          </p:cNvSpPr>
          <p:nvPr>
            <p:ph type="subTitle" idx="1"/>
          </p:nvPr>
        </p:nvSpPr>
        <p:spPr>
          <a:xfrm>
            <a:off x="1371600" y="2819400"/>
            <a:ext cx="6400799" cy="1752600"/>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457200" marR="0" lvl="1" indent="0" algn="ctr" rtl="0">
              <a:spcBef>
                <a:spcPts val="440"/>
              </a:spcBef>
              <a:buClr>
                <a:schemeClr val="accent2"/>
              </a:buClr>
              <a:buFont typeface="Noto Sans Symbols"/>
              <a:buNone/>
              <a:defRPr sz="2200" b="0" i="0" u="none" strike="noStrike" cap="none">
                <a:solidFill>
                  <a:schemeClr val="dk2"/>
                </a:solidFill>
                <a:latin typeface="Georgia"/>
                <a:ea typeface="Georgia"/>
                <a:cs typeface="Georgia"/>
                <a:sym typeface="Georgia"/>
              </a:defRPr>
            </a:lvl2pPr>
            <a:lvl3pPr marL="914400" marR="0" lvl="2" indent="0" algn="ctr" rtl="0">
              <a:spcBef>
                <a:spcPts val="400"/>
              </a:spcBef>
              <a:buClr>
                <a:schemeClr val="accent3"/>
              </a:buClr>
              <a:buFont typeface="Noto Sans Symbols"/>
              <a:buNone/>
              <a:defRPr sz="2000" b="0" i="0" u="none" strike="noStrike" cap="none">
                <a:solidFill>
                  <a:schemeClr val="dk1"/>
                </a:solidFill>
                <a:latin typeface="Georgia"/>
                <a:ea typeface="Georgia"/>
                <a:cs typeface="Georgia"/>
                <a:sym typeface="Georgia"/>
              </a:defRPr>
            </a:lvl3pPr>
            <a:lvl4pPr marL="1371600" marR="0" lvl="3" indent="0" algn="ctr" rtl="0">
              <a:spcBef>
                <a:spcPts val="400"/>
              </a:spcBef>
              <a:buClr>
                <a:schemeClr val="accent4"/>
              </a:buClr>
              <a:buFont typeface="Noto Sans Symbols"/>
              <a:buNone/>
              <a:defRPr sz="2000" b="0" i="0" u="none" strike="noStrike" cap="none">
                <a:solidFill>
                  <a:schemeClr val="dk2"/>
                </a:solidFill>
                <a:latin typeface="Georgia"/>
                <a:ea typeface="Georgia"/>
                <a:cs typeface="Georgia"/>
                <a:sym typeface="Georgia"/>
              </a:defRPr>
            </a:lvl4pPr>
            <a:lvl5pPr marL="1828800" marR="0" lvl="4" indent="0" algn="ctr" rtl="0">
              <a:spcBef>
                <a:spcPts val="360"/>
              </a:spcBef>
              <a:buClr>
                <a:schemeClr val="accent5"/>
              </a:buClr>
              <a:buFont typeface="Georgia"/>
              <a:buNone/>
              <a:defRPr sz="1800" b="0" i="0" u="none" strike="noStrike" cap="none">
                <a:solidFill>
                  <a:schemeClr val="dk1"/>
                </a:solidFill>
                <a:latin typeface="Georgia"/>
                <a:ea typeface="Georgia"/>
                <a:cs typeface="Georgia"/>
                <a:sym typeface="Georgia"/>
              </a:defRPr>
            </a:lvl5pPr>
            <a:lvl6pPr marL="2286000" marR="0" lvl="5" indent="0" algn="ctr" rtl="0">
              <a:spcBef>
                <a:spcPts val="360"/>
              </a:spcBef>
              <a:buClr>
                <a:schemeClr val="accent6"/>
              </a:buClr>
              <a:buFont typeface="Noto Sans Symbols"/>
              <a:buNone/>
              <a:defRPr sz="1800" b="0" i="0" u="none" strike="noStrike" cap="none">
                <a:solidFill>
                  <a:schemeClr val="dk1"/>
                </a:solidFill>
                <a:latin typeface="Georgia"/>
                <a:ea typeface="Georgia"/>
                <a:cs typeface="Georgia"/>
                <a:sym typeface="Georgia"/>
              </a:defRPr>
            </a:lvl6pPr>
            <a:lvl7pPr marL="2743200" marR="0" lvl="6" indent="0" algn="ctr" rtl="0">
              <a:spcBef>
                <a:spcPts val="320"/>
              </a:spcBef>
              <a:buClr>
                <a:srgbClr val="B75640"/>
              </a:buClr>
              <a:buFont typeface="Georgia"/>
              <a:buNone/>
              <a:defRPr sz="1600" b="0" i="0" u="none" strike="noStrike" cap="none">
                <a:solidFill>
                  <a:schemeClr val="dk1"/>
                </a:solidFill>
                <a:latin typeface="Georgia"/>
                <a:ea typeface="Georgia"/>
                <a:cs typeface="Georgia"/>
                <a:sym typeface="Georgia"/>
              </a:defRPr>
            </a:lvl7pPr>
            <a:lvl8pPr marL="3200400" marR="0" lvl="7" indent="0" algn="ctr" rtl="0">
              <a:spcBef>
                <a:spcPts val="320"/>
              </a:spcBef>
              <a:buClr>
                <a:srgbClr val="7A6B62"/>
              </a:buClr>
              <a:buFont typeface="Georgia"/>
              <a:buNone/>
              <a:defRPr sz="1600" b="0" i="0" u="none" strike="noStrike" cap="none">
                <a:solidFill>
                  <a:schemeClr val="dk1"/>
                </a:solidFill>
                <a:latin typeface="Georgia"/>
                <a:ea typeface="Georgia"/>
                <a:cs typeface="Georgia"/>
                <a:sym typeface="Georgia"/>
              </a:defRPr>
            </a:lvl8pPr>
            <a:lvl9pPr marL="3657600" marR="0" lvl="8" indent="0" algn="ctr" rtl="0">
              <a:spcBef>
                <a:spcPts val="280"/>
              </a:spcBef>
              <a:buClr>
                <a:srgbClr val="B29D00"/>
              </a:buClr>
              <a:buFont typeface="Georgia"/>
              <a:buNone/>
              <a:defRPr sz="1400" b="0" i="0" u="none" strike="noStrike" cap="none">
                <a:solidFill>
                  <a:schemeClr val="dk1"/>
                </a:solidFill>
                <a:latin typeface="Georgia"/>
                <a:ea typeface="Georgia"/>
                <a:cs typeface="Georgia"/>
                <a:sym typeface="Georgia"/>
              </a:defRPr>
            </a:lvl9pPr>
          </a:lstStyle>
          <a:p>
            <a:endParaRPr/>
          </a:p>
        </p:txBody>
      </p:sp>
      <p:sp>
        <p:nvSpPr>
          <p:cNvPr id="31" name="Shape 3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32" name="Shape 32"/>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33" name="Shape 33"/>
          <p:cNvCxnSpPr/>
          <p:nvPr/>
        </p:nvCxnSpPr>
        <p:spPr>
          <a:xfrm>
            <a:off x="155447" y="2420111"/>
            <a:ext cx="8833103" cy="0"/>
          </a:xfrm>
          <a:prstGeom prst="straightConnector1">
            <a:avLst/>
          </a:prstGeom>
          <a:noFill/>
          <a:ln w="11425" cap="flat" cmpd="sng">
            <a:solidFill>
              <a:srgbClr val="7A9798"/>
            </a:solidFill>
            <a:prstDash val="dash"/>
            <a:round/>
            <a:headEnd type="none" w="med" len="med"/>
            <a:tailEnd type="none" w="med" len="med"/>
          </a:ln>
        </p:spPr>
      </p:cxnSp>
      <p:sp>
        <p:nvSpPr>
          <p:cNvPr id="34" name="Shape 34"/>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35" name="Shape 35"/>
          <p:cNvSpPr/>
          <p:nvPr/>
        </p:nvSpPr>
        <p:spPr>
          <a:xfrm>
            <a:off x="4267200" y="2115311"/>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36" name="Shape 36"/>
          <p:cNvSpPr/>
          <p:nvPr/>
        </p:nvSpPr>
        <p:spPr>
          <a:xfrm>
            <a:off x="4361687"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37" name="Shape 37"/>
          <p:cNvSpPr txBox="1">
            <a:spLocks noGrp="1"/>
          </p:cNvSpPr>
          <p:nvPr>
            <p:ph type="sldNum" idx="12"/>
          </p:nvPr>
        </p:nvSpPr>
        <p:spPr>
          <a:xfrm>
            <a:off x="4343400" y="219945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7A9798"/>
                </a:solidFill>
                <a:latin typeface="Georgia"/>
                <a:ea typeface="Georgia"/>
                <a:cs typeface="Georgia"/>
                <a:sym typeface="Georgia"/>
              </a:rPr>
              <a:pPr marL="0" marR="0" lvl="0" indent="0" algn="ctr" rtl="0">
                <a:spcBef>
                  <a:spcPts val="0"/>
                </a:spcBef>
                <a:buSzPct val="25000"/>
                <a:buNone/>
              </a:pPr>
              <a:t>‹N°›</a:t>
            </a:fld>
            <a:endParaRPr lang="fr-FR" sz="1600">
              <a:solidFill>
                <a:srgbClr val="7A9798"/>
              </a:solidFill>
              <a:latin typeface="Georgia"/>
              <a:ea typeface="Georgia"/>
              <a:cs typeface="Georgia"/>
              <a:sym typeface="Georgia"/>
            </a:endParaRPr>
          </a:p>
        </p:txBody>
      </p:sp>
      <p:sp>
        <p:nvSpPr>
          <p:cNvPr id="38" name="Shape 38"/>
          <p:cNvSpPr txBox="1">
            <a:spLocks noGrp="1"/>
          </p:cNvSpPr>
          <p:nvPr>
            <p:ph type="ctrTitle"/>
          </p:nvPr>
        </p:nvSpPr>
        <p:spPr>
          <a:xfrm>
            <a:off x="685800" y="381000"/>
            <a:ext cx="7772400" cy="1752600"/>
          </a:xfrm>
          <a:prstGeom prst="rect">
            <a:avLst/>
          </a:prstGeom>
          <a:noFill/>
          <a:ln>
            <a:noFill/>
          </a:ln>
        </p:spPr>
        <p:txBody>
          <a:bodyPr lIns="91425" tIns="91425" rIns="91425" bIns="91425" anchor="b" anchorCtr="0"/>
          <a:lstStyle>
            <a:lvl1pPr marL="0" marR="0" lvl="0" indent="0" algn="ctr" rtl="0">
              <a:spcBef>
                <a:spcPts val="0"/>
              </a:spcBef>
              <a:buClr>
                <a:schemeClr val="accent1"/>
              </a:buClr>
              <a:buFont typeface="Georgia"/>
              <a:buNone/>
              <a:defRPr sz="4200" b="0"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re et texte vertical">
    <p:bg>
      <p:bgPr>
        <a:solidFill>
          <a:schemeClr val="lt2"/>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3" name="Shape 143"/>
          <p:cNvSpPr txBox="1">
            <a:spLocks noGrp="1"/>
          </p:cNvSpPr>
          <p:nvPr>
            <p:ph type="body" idx="1"/>
          </p:nvPr>
        </p:nvSpPr>
        <p:spPr>
          <a:xfrm rot="5400000">
            <a:off x="2269236" y="-443483"/>
            <a:ext cx="4599431" cy="8534399"/>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44" name="Shape 144"/>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5" name="Shape 145"/>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6" name="Shape 146"/>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7A9798"/>
                </a:solidFill>
                <a:latin typeface="Georgia"/>
                <a:ea typeface="Georgia"/>
                <a:cs typeface="Georgia"/>
                <a:sym typeface="Georgia"/>
              </a:rPr>
              <a:pPr marL="0" marR="0" lvl="0" indent="0" algn="ctr" rtl="0">
                <a:spcBef>
                  <a:spcPts val="0"/>
                </a:spcBef>
                <a:buSzPct val="25000"/>
                <a:buNone/>
              </a:pPr>
              <a:t>‹N°›</a:t>
            </a:fld>
            <a:endParaRPr lang="fr-FR" sz="1600">
              <a:solidFill>
                <a:srgbClr val="7A9798"/>
              </a:solidFill>
              <a:latin typeface="Georgia"/>
              <a:ea typeface="Georgia"/>
              <a:cs typeface="Georgia"/>
              <a:sym typeface="Georg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itre vertical et texte">
    <p:bg>
      <p:bgPr>
        <a:solidFill>
          <a:schemeClr val="lt2"/>
        </a:solidFill>
        <a:effectLst/>
      </p:bgPr>
    </p:bg>
    <p:spTree>
      <p:nvGrpSpPr>
        <p:cNvPr id="1" name="Shape 147"/>
        <p:cNvGrpSpPr/>
        <p:nvPr/>
      </p:nvGrpSpPr>
      <p:grpSpPr>
        <a:xfrm>
          <a:off x="0" y="0"/>
          <a:ext cx="0" cy="0"/>
          <a:chOff x="0" y="0"/>
          <a:chExt cx="0" cy="0"/>
        </a:xfrm>
      </p:grpSpPr>
      <p:sp>
        <p:nvSpPr>
          <p:cNvPr id="148" name="Shape 148"/>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9" name="Shape 149"/>
          <p:cNvSpPr/>
          <p:nvPr/>
        </p:nvSpPr>
        <p:spPr>
          <a:xfrm>
            <a:off x="7010400" y="0"/>
            <a:ext cx="21335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0" name="Shape 150"/>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1" name="Shape 151"/>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2" name="Shape 152"/>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3" name="Shape 153"/>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54" name="Shape 154"/>
          <p:cNvCxnSpPr/>
          <p:nvPr/>
        </p:nvCxnSpPr>
        <p:spPr>
          <a:xfrm rot="5400000">
            <a:off x="4021835" y="3278124"/>
            <a:ext cx="6245352" cy="0"/>
          </a:xfrm>
          <a:prstGeom prst="straightConnector1">
            <a:avLst/>
          </a:prstGeom>
          <a:noFill/>
          <a:ln w="9525" cap="flat" cmpd="sng">
            <a:solidFill>
              <a:srgbClr val="7A9798"/>
            </a:solidFill>
            <a:prstDash val="dash"/>
            <a:round/>
            <a:headEnd type="none" w="med" len="med"/>
            <a:tailEnd type="none" w="med" len="med"/>
          </a:ln>
        </p:spPr>
      </p:cxnSp>
      <p:sp>
        <p:nvSpPr>
          <p:cNvPr id="155" name="Shape 155"/>
          <p:cNvSpPr/>
          <p:nvPr/>
        </p:nvSpPr>
        <p:spPr>
          <a:xfrm>
            <a:off x="6839711" y="2925763"/>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56" name="Shape 156"/>
          <p:cNvSpPr/>
          <p:nvPr/>
        </p:nvSpPr>
        <p:spPr>
          <a:xfrm>
            <a:off x="6934200" y="302025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57" name="Shape 157"/>
          <p:cNvSpPr txBox="1">
            <a:spLocks noGrp="1"/>
          </p:cNvSpPr>
          <p:nvPr>
            <p:ph type="sldNum" idx="12"/>
          </p:nvPr>
        </p:nvSpPr>
        <p:spPr>
          <a:xfrm>
            <a:off x="6915911" y="300990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7A9798"/>
                </a:solidFill>
                <a:latin typeface="Georgia"/>
                <a:ea typeface="Georgia"/>
                <a:cs typeface="Georgia"/>
                <a:sym typeface="Georgia"/>
              </a:rPr>
              <a:pPr marL="0" marR="0" lvl="0" indent="0" algn="ctr" rtl="0">
                <a:spcBef>
                  <a:spcPts val="0"/>
                </a:spcBef>
                <a:buSzPct val="25000"/>
                <a:buNone/>
              </a:pPr>
              <a:t>‹N°›</a:t>
            </a:fld>
            <a:endParaRPr lang="fr-FR" sz="1600">
              <a:solidFill>
                <a:srgbClr val="7A9798"/>
              </a:solidFill>
              <a:latin typeface="Georgia"/>
              <a:ea typeface="Georgia"/>
              <a:cs typeface="Georgia"/>
              <a:sym typeface="Georgia"/>
            </a:endParaRPr>
          </a:p>
        </p:txBody>
      </p:sp>
      <p:sp>
        <p:nvSpPr>
          <p:cNvPr id="158" name="Shape 158"/>
          <p:cNvSpPr txBox="1">
            <a:spLocks noGrp="1"/>
          </p:cNvSpPr>
          <p:nvPr>
            <p:ph type="body" idx="1"/>
          </p:nvPr>
        </p:nvSpPr>
        <p:spPr>
          <a:xfrm rot="5400000">
            <a:off x="670716" y="-61117"/>
            <a:ext cx="5821365" cy="6553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59" name="Shape 159"/>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0" name="Shape 160"/>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1" name="Shape 161"/>
          <p:cNvSpPr txBox="1">
            <a:spLocks noGrp="1"/>
          </p:cNvSpPr>
          <p:nvPr>
            <p:ph type="title"/>
          </p:nvPr>
        </p:nvSpPr>
        <p:spPr>
          <a:xfrm rot="5400000">
            <a:off x="5189537" y="2506663"/>
            <a:ext cx="5851525" cy="1447800"/>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bg>
      <p:bgPr>
        <a:solidFill>
          <a:schemeClr val="lt2"/>
        </a:solidFill>
        <a:effectLst/>
      </p:bgPr>
    </p:bg>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2" name="Shape 42"/>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3" name="Shape 43"/>
          <p:cNvSpPr txBox="1">
            <a:spLocks noGrp="1"/>
          </p:cNvSpPr>
          <p:nvPr>
            <p:ph type="sldNum" idx="12"/>
          </p:nvPr>
        </p:nvSpPr>
        <p:spPr>
          <a:xfrm>
            <a:off x="4361687" y="1026371"/>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7A9798"/>
                </a:solidFill>
                <a:latin typeface="Georgia"/>
                <a:ea typeface="Georgia"/>
                <a:cs typeface="Georgia"/>
                <a:sym typeface="Georgia"/>
              </a:rPr>
              <a:pPr marL="0" marR="0" lvl="0" indent="0" algn="ctr" rtl="0">
                <a:spcBef>
                  <a:spcPts val="0"/>
                </a:spcBef>
                <a:buSzPct val="25000"/>
                <a:buNone/>
              </a:pPr>
              <a:t>‹N°›</a:t>
            </a:fld>
            <a:endParaRPr lang="fr-FR" sz="1600">
              <a:solidFill>
                <a:srgbClr val="7A9798"/>
              </a:solidFill>
              <a:latin typeface="Georgia"/>
              <a:ea typeface="Georgia"/>
              <a:cs typeface="Georgia"/>
              <a:sym typeface="Georgia"/>
            </a:endParaRPr>
          </a:p>
        </p:txBody>
      </p:sp>
      <p:sp>
        <p:nvSpPr>
          <p:cNvPr id="44" name="Shape 44"/>
          <p:cNvSpPr txBox="1">
            <a:spLocks noGrp="1"/>
          </p:cNvSpPr>
          <p:nvPr>
            <p:ph type="body" idx="1"/>
          </p:nvPr>
        </p:nvSpPr>
        <p:spPr>
          <a:xfrm>
            <a:off x="301752" y="1527048"/>
            <a:ext cx="8503920" cy="45720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45"/>
        <p:cNvGrpSpPr/>
        <p:nvPr/>
      </p:nvGrpSpPr>
      <p:grpSpPr>
        <a:xfrm>
          <a:off x="0" y="0"/>
          <a:ext cx="0" cy="0"/>
          <a:chOff x="0" y="0"/>
          <a:chExt cx="0" cy="0"/>
        </a:xfrm>
      </p:grpSpPr>
      <p:sp>
        <p:nvSpPr>
          <p:cNvPr id="46" name="Shape 46"/>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47" name="Shape 47"/>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48" name="Shape 48"/>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49" name="Shape 49"/>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0" name="Shape 50"/>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1" name="Shape 51"/>
          <p:cNvSpPr/>
          <p:nvPr/>
        </p:nvSpPr>
        <p:spPr>
          <a:xfrm>
            <a:off x="152400" y="158495"/>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2" name="Shape 52"/>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3" name="Shape 53"/>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4" name="Shape 54"/>
          <p:cNvSpPr txBox="1">
            <a:spLocks noGrp="1"/>
          </p:cNvSpPr>
          <p:nvPr>
            <p:ph type="sldNum" idx="12"/>
          </p:nvPr>
        </p:nvSpPr>
        <p:spPr>
          <a:xfrm>
            <a:off x="4267200" y="6324600"/>
            <a:ext cx="609599"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FFFFFF"/>
                </a:solidFill>
                <a:latin typeface="Georgia"/>
                <a:ea typeface="Georgia"/>
                <a:cs typeface="Georgia"/>
                <a:sym typeface="Georgia"/>
              </a:rPr>
              <a:pPr marL="0" marR="0" lvl="0" indent="0" algn="ctr" rtl="0">
                <a:spcBef>
                  <a:spcPts val="0"/>
                </a:spcBef>
                <a:buSzPct val="25000"/>
                <a:buNone/>
              </a:pPr>
              <a:t>‹N°›</a:t>
            </a:fld>
            <a:endParaRPr lang="fr-FR" sz="1600">
              <a:solidFill>
                <a:srgbClr val="FFFFFF"/>
              </a:solidFill>
              <a:latin typeface="Georgia"/>
              <a:ea typeface="Georgia"/>
              <a:cs typeface="Georgia"/>
              <a:sym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En-tête de section">
    <p:bg>
      <p:bgPr>
        <a:solidFill>
          <a:schemeClr val="lt1"/>
        </a:solidFill>
        <a:effectLst/>
      </p:bgPr>
    </p:bg>
    <p:spTree>
      <p:nvGrpSpPr>
        <p:cNvPr id="1" name="Shape 55"/>
        <p:cNvGrpSpPr/>
        <p:nvPr/>
      </p:nvGrpSpPr>
      <p:grpSpPr>
        <a:xfrm>
          <a:off x="0" y="0"/>
          <a:ext cx="0" cy="0"/>
          <a:chOff x="0" y="0"/>
          <a:chExt cx="0" cy="0"/>
        </a:xfrm>
      </p:grpSpPr>
      <p:sp>
        <p:nvSpPr>
          <p:cNvPr id="56" name="Shape 56"/>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7" name="Shape 57"/>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8" name="Shape 58"/>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59" name="Shape 59"/>
          <p:cNvSpPr/>
          <p:nvPr/>
        </p:nvSpPr>
        <p:spPr>
          <a:xfrm>
            <a:off x="8991600" y="1905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0" name="Shape 60"/>
          <p:cNvSpPr/>
          <p:nvPr/>
        </p:nvSpPr>
        <p:spPr>
          <a:xfrm>
            <a:off x="152400" y="2286000"/>
            <a:ext cx="8833103" cy="3047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1" name="Shape 61"/>
          <p:cNvSpPr/>
          <p:nvPr/>
        </p:nvSpPr>
        <p:spPr>
          <a:xfrm>
            <a:off x="155447" y="142352"/>
            <a:ext cx="8833103" cy="2139695"/>
          </a:xfrm>
          <a:prstGeom prst="rect">
            <a:avLst/>
          </a:prstGeom>
          <a:solidFill>
            <a:schemeClr val="accent1"/>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2" name="Shape 62"/>
          <p:cNvSpPr txBox="1">
            <a:spLocks noGrp="1"/>
          </p:cNvSpPr>
          <p:nvPr>
            <p:ph type="body" idx="1"/>
          </p:nvPr>
        </p:nvSpPr>
        <p:spPr>
          <a:xfrm>
            <a:off x="1368425" y="2743200"/>
            <a:ext cx="6480174" cy="1673224"/>
          </a:xfrm>
          <a:prstGeom prst="rect">
            <a:avLst/>
          </a:prstGeom>
          <a:noFill/>
          <a:ln>
            <a:noFill/>
          </a:ln>
        </p:spPr>
        <p:txBody>
          <a:bodyPr lIns="91425" tIns="91425" rIns="91425" bIns="91425" anchor="t" anchorCtr="0"/>
          <a:lstStyle>
            <a:lvl1pPr marL="0" marR="0" lvl="0" indent="0" algn="ctr" rtl="0">
              <a:spcBef>
                <a:spcPts val="320"/>
              </a:spcBef>
              <a:buClr>
                <a:schemeClr val="accent1"/>
              </a:buClr>
              <a:buFont typeface="Noto Sans Symbols"/>
              <a:buNone/>
              <a:defRPr sz="1600" b="1" i="0" u="none" strike="noStrike" cap="none">
                <a:solidFill>
                  <a:schemeClr val="dk2"/>
                </a:solidFill>
                <a:latin typeface="Georgia"/>
                <a:ea typeface="Georgia"/>
                <a:cs typeface="Georgia"/>
                <a:sym typeface="Georgia"/>
              </a:defRPr>
            </a:lvl1pPr>
            <a:lvl2pPr marL="548640" marR="0" lvl="1" indent="-281940" algn="l" rtl="0">
              <a:spcBef>
                <a:spcPts val="360"/>
              </a:spcBef>
              <a:buClr>
                <a:schemeClr val="accent2"/>
              </a:buClr>
              <a:buFont typeface="Noto Sans Symbols"/>
              <a:buNone/>
              <a:defRPr sz="1800" b="0" i="0" u="none" strike="noStrike" cap="none">
                <a:solidFill>
                  <a:srgbClr val="888888"/>
                </a:solidFill>
                <a:latin typeface="Georgia"/>
                <a:ea typeface="Georgia"/>
                <a:cs typeface="Georgia"/>
                <a:sym typeface="Georgia"/>
              </a:defRPr>
            </a:lvl2pPr>
            <a:lvl3pPr marL="822960" marR="0" lvl="2" indent="-238760" algn="l" rtl="0">
              <a:spcBef>
                <a:spcPts val="320"/>
              </a:spcBef>
              <a:buClr>
                <a:schemeClr val="accent3"/>
              </a:buClr>
              <a:buFont typeface="Noto Sans Symbols"/>
              <a:buNone/>
              <a:defRPr sz="1600" b="0" i="0" u="none" strike="noStrike" cap="none">
                <a:solidFill>
                  <a:srgbClr val="888888"/>
                </a:solidFill>
                <a:latin typeface="Georgia"/>
                <a:ea typeface="Georgia"/>
                <a:cs typeface="Georgia"/>
                <a:sym typeface="Georgia"/>
              </a:defRPr>
            </a:lvl3pPr>
            <a:lvl4pPr marL="1097280" marR="0" lvl="3" indent="-233680" algn="l" rtl="0">
              <a:spcBef>
                <a:spcPts val="280"/>
              </a:spcBef>
              <a:buClr>
                <a:schemeClr val="accent4"/>
              </a:buClr>
              <a:buFont typeface="Noto Sans Symbols"/>
              <a:buNone/>
              <a:defRPr sz="1400" b="0" i="0" u="none" strike="noStrike" cap="none">
                <a:solidFill>
                  <a:srgbClr val="888888"/>
                </a:solidFill>
                <a:latin typeface="Georgia"/>
                <a:ea typeface="Georgia"/>
                <a:cs typeface="Georgia"/>
                <a:sym typeface="Georgia"/>
              </a:defRPr>
            </a:lvl4pPr>
            <a:lvl5pPr marL="1371600" marR="0" lvl="4" indent="-228600" algn="l" rtl="0">
              <a:spcBef>
                <a:spcPts val="280"/>
              </a:spcBef>
              <a:buClr>
                <a:schemeClr val="accent5"/>
              </a:buClr>
              <a:buFont typeface="Georgia"/>
              <a:buNone/>
              <a:defRPr sz="1400" b="0" i="0" u="none" strike="noStrike" cap="none">
                <a:solidFill>
                  <a:srgbClr val="888888"/>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63" name="Shape 63"/>
          <p:cNvSpPr/>
          <p:nvPr/>
        </p:nvSpPr>
        <p:spPr>
          <a:xfrm>
            <a:off x="146304" y="639165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4" name="Shape 64"/>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65" name="Shape 65"/>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6" name="Shape 66"/>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67" name="Shape 67"/>
          <p:cNvCxnSpPr/>
          <p:nvPr/>
        </p:nvCxnSpPr>
        <p:spPr>
          <a:xfrm>
            <a:off x="152400" y="2438400"/>
            <a:ext cx="8833103" cy="0"/>
          </a:xfrm>
          <a:prstGeom prst="straightConnector1">
            <a:avLst/>
          </a:prstGeom>
          <a:noFill/>
          <a:ln w="11425" cap="flat" cmpd="sng">
            <a:solidFill>
              <a:srgbClr val="7A9798"/>
            </a:solidFill>
            <a:prstDash val="dash"/>
            <a:round/>
            <a:headEnd type="none" w="med" len="med"/>
            <a:tailEnd type="none" w="med" len="med"/>
          </a:ln>
        </p:spPr>
      </p:cxnSp>
      <p:sp>
        <p:nvSpPr>
          <p:cNvPr id="68" name="Shape 68"/>
          <p:cNvSpPr/>
          <p:nvPr/>
        </p:nvSpPr>
        <p:spPr>
          <a:xfrm>
            <a:off x="4267200" y="2115311"/>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69" name="Shape 69"/>
          <p:cNvSpPr/>
          <p:nvPr/>
        </p:nvSpPr>
        <p:spPr>
          <a:xfrm>
            <a:off x="4361687" y="2209800"/>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70" name="Shape 70"/>
          <p:cNvSpPr txBox="1">
            <a:spLocks noGrp="1"/>
          </p:cNvSpPr>
          <p:nvPr>
            <p:ph type="sldNum" idx="12"/>
          </p:nvPr>
        </p:nvSpPr>
        <p:spPr>
          <a:xfrm>
            <a:off x="4343400" y="219945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7A9798"/>
                </a:solidFill>
                <a:latin typeface="Georgia"/>
                <a:ea typeface="Georgia"/>
                <a:cs typeface="Georgia"/>
                <a:sym typeface="Georgia"/>
              </a:rPr>
              <a:pPr marL="0" marR="0" lvl="0" indent="0" algn="ctr" rtl="0">
                <a:spcBef>
                  <a:spcPts val="0"/>
                </a:spcBef>
                <a:buSzPct val="25000"/>
                <a:buNone/>
              </a:pPr>
              <a:t>‹N°›</a:t>
            </a:fld>
            <a:endParaRPr lang="fr-FR" sz="1600">
              <a:solidFill>
                <a:srgbClr val="7A9798"/>
              </a:solidFill>
              <a:latin typeface="Georgia"/>
              <a:ea typeface="Georgia"/>
              <a:cs typeface="Georgia"/>
              <a:sym typeface="Georgia"/>
            </a:endParaRPr>
          </a:p>
        </p:txBody>
      </p:sp>
      <p:sp>
        <p:nvSpPr>
          <p:cNvPr id="71" name="Shape 71"/>
          <p:cNvSpPr txBox="1">
            <a:spLocks noGrp="1"/>
          </p:cNvSpPr>
          <p:nvPr>
            <p:ph type="title"/>
          </p:nvPr>
        </p:nvSpPr>
        <p:spPr>
          <a:xfrm>
            <a:off x="722312" y="533400"/>
            <a:ext cx="7772400" cy="1524000"/>
          </a:xfrm>
          <a:prstGeom prst="rect">
            <a:avLst/>
          </a:prstGeom>
          <a:noFill/>
          <a:ln>
            <a:noFill/>
          </a:ln>
        </p:spPr>
        <p:txBody>
          <a:bodyPr lIns="91425" tIns="91425" rIns="91425" bIns="91425" anchor="b" anchorCtr="0"/>
          <a:lstStyle>
            <a:lvl1pPr marL="0" marR="0" lvl="0" indent="0" algn="ctr" rtl="0">
              <a:spcBef>
                <a:spcPts val="0"/>
              </a:spcBef>
              <a:buClr>
                <a:srgbClr val="FFFFFF"/>
              </a:buClr>
              <a:buFont typeface="Georgia"/>
              <a:buNone/>
              <a:defRPr sz="4200" b="0"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bg>
      <p:bgPr>
        <a:solidFill>
          <a:schemeClr val="lt2"/>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dt" idx="10"/>
          </p:nvPr>
        </p:nvSpPr>
        <p:spPr>
          <a:xfrm>
            <a:off x="5791200" y="6409944"/>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5" name="Shape 75"/>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6" name="Shape 76"/>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7A9798"/>
                </a:solidFill>
                <a:latin typeface="Georgia"/>
                <a:ea typeface="Georgia"/>
                <a:cs typeface="Georgia"/>
                <a:sym typeface="Georgia"/>
              </a:rPr>
              <a:pPr marL="0" marR="0" lvl="0" indent="0" algn="ctr" rtl="0">
                <a:spcBef>
                  <a:spcPts val="0"/>
                </a:spcBef>
                <a:buSzPct val="25000"/>
                <a:buNone/>
              </a:pPr>
              <a:t>‹N°›</a:t>
            </a:fld>
            <a:endParaRPr lang="fr-FR" sz="1600">
              <a:solidFill>
                <a:srgbClr val="7A9798"/>
              </a:solidFill>
              <a:latin typeface="Georgia"/>
              <a:ea typeface="Georgia"/>
              <a:cs typeface="Georgia"/>
              <a:sym typeface="Georgia"/>
            </a:endParaRPr>
          </a:p>
        </p:txBody>
      </p:sp>
      <p:cxnSp>
        <p:nvCxnSpPr>
          <p:cNvPr id="77" name="Shape 77"/>
          <p:cNvCxnSpPr/>
          <p:nvPr/>
        </p:nvCxnSpPr>
        <p:spPr>
          <a:xfrm rot="10800000" flipH="1">
            <a:off x="4563080" y="1575652"/>
            <a:ext cx="8920" cy="4819556"/>
          </a:xfrm>
          <a:prstGeom prst="straightConnector1">
            <a:avLst/>
          </a:prstGeom>
          <a:noFill/>
          <a:ln w="9525" cap="flat" cmpd="sng">
            <a:solidFill>
              <a:schemeClr val="dk2"/>
            </a:solidFill>
            <a:prstDash val="dash"/>
            <a:round/>
            <a:headEnd type="none" w="med" len="med"/>
            <a:tailEnd type="none" w="med" len="med"/>
          </a:ln>
        </p:spPr>
      </p:cxnSp>
      <p:sp>
        <p:nvSpPr>
          <p:cNvPr id="78" name="Shape 78"/>
          <p:cNvSpPr txBox="1">
            <a:spLocks noGrp="1"/>
          </p:cNvSpPr>
          <p:nvPr>
            <p:ph type="body" idx="1"/>
          </p:nvPr>
        </p:nvSpPr>
        <p:spPr>
          <a:xfrm>
            <a:off x="301752" y="1371600"/>
            <a:ext cx="4038599" cy="4681727"/>
          </a:xfrm>
          <a:prstGeom prst="rect">
            <a:avLst/>
          </a:prstGeom>
          <a:noFill/>
          <a:ln>
            <a:noFill/>
          </a:ln>
        </p:spPr>
        <p:txBody>
          <a:bodyPr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79" name="Shape 79"/>
          <p:cNvSpPr txBox="1">
            <a:spLocks noGrp="1"/>
          </p:cNvSpPr>
          <p:nvPr>
            <p:ph type="body" idx="2"/>
          </p:nvPr>
        </p:nvSpPr>
        <p:spPr>
          <a:xfrm>
            <a:off x="4800600" y="1371600"/>
            <a:ext cx="4038599" cy="4681727"/>
          </a:xfrm>
          <a:prstGeom prst="rect">
            <a:avLst/>
          </a:prstGeom>
          <a:noFill/>
          <a:ln>
            <a:noFill/>
          </a:ln>
        </p:spPr>
        <p:txBody>
          <a:bodyPr lIns="91425" tIns="91425" rIns="91425" bIns="91425" anchor="t" anchorCtr="0"/>
          <a:lstStyle>
            <a:lvl1pPr marL="274320" marR="0" lvl="0" indent="-139382" algn="l" rtl="0">
              <a:spcBef>
                <a:spcPts val="500"/>
              </a:spcBef>
              <a:buClr>
                <a:schemeClr val="accent1"/>
              </a:buClr>
              <a:buSzPct val="85000"/>
              <a:buFont typeface="Noto Sans Symbols"/>
              <a:buChar char="●"/>
              <a:defRPr sz="25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bg>
      <p:bgPr>
        <a:solidFill>
          <a:schemeClr val="lt2"/>
        </a:solidFill>
        <a:effectLst/>
      </p:bgPr>
    </p:bg>
    <p:spTree>
      <p:nvGrpSpPr>
        <p:cNvPr id="1" name="Shape 80"/>
        <p:cNvGrpSpPr/>
        <p:nvPr/>
      </p:nvGrpSpPr>
      <p:grpSpPr>
        <a:xfrm>
          <a:off x="0" y="0"/>
          <a:ext cx="0" cy="0"/>
          <a:chOff x="0" y="0"/>
          <a:chExt cx="0" cy="0"/>
        </a:xfrm>
      </p:grpSpPr>
      <p:cxnSp>
        <p:nvCxnSpPr>
          <p:cNvPr id="81" name="Shape 81"/>
          <p:cNvCxnSpPr/>
          <p:nvPr/>
        </p:nvCxnSpPr>
        <p:spPr>
          <a:xfrm rot="10800000">
            <a:off x="4572000" y="2200274"/>
            <a:ext cx="0" cy="4187952"/>
          </a:xfrm>
          <a:prstGeom prst="straightConnector1">
            <a:avLst/>
          </a:prstGeom>
          <a:noFill/>
          <a:ln w="9525" cap="flat" cmpd="sng">
            <a:solidFill>
              <a:schemeClr val="dk2"/>
            </a:solidFill>
            <a:prstDash val="dash"/>
            <a:round/>
            <a:headEnd type="none" w="med" len="med"/>
            <a:tailEnd type="none" w="med" len="med"/>
          </a:ln>
        </p:spPr>
      </p:cxnSp>
      <p:sp>
        <p:nvSpPr>
          <p:cNvPr id="82" name="Shape 82"/>
          <p:cNvSpPr/>
          <p:nvPr/>
        </p:nvSpPr>
        <p:spPr>
          <a:xfrm>
            <a:off x="0" y="0"/>
            <a:ext cx="9144000" cy="14478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3" name="Shape 83"/>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4" name="Shape 84"/>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5" name="Shape 85"/>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6" name="Shape 86"/>
          <p:cNvSpPr/>
          <p:nvPr/>
        </p:nvSpPr>
        <p:spPr>
          <a:xfrm>
            <a:off x="152400" y="1371600"/>
            <a:ext cx="8833103" cy="914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87" name="Shape 87"/>
          <p:cNvSpPr/>
          <p:nvPr/>
        </p:nvSpPr>
        <p:spPr>
          <a:xfrm>
            <a:off x="145922" y="6391655"/>
            <a:ext cx="8833103" cy="310896"/>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88" name="Shape 88"/>
          <p:cNvSpPr txBox="1">
            <a:spLocks noGrp="1"/>
          </p:cNvSpPr>
          <p:nvPr>
            <p:ph type="body" idx="1"/>
          </p:nvPr>
        </p:nvSpPr>
        <p:spPr>
          <a:xfrm>
            <a:off x="301752" y="1524000"/>
            <a:ext cx="4040187" cy="732974"/>
          </a:xfrm>
          <a:prstGeom prst="rect">
            <a:avLst/>
          </a:prstGeom>
          <a:noFill/>
          <a:ln>
            <a:noFill/>
          </a:ln>
          <a:effectLst>
            <a:outerShdw blurRad="50799" dist="25400" dir="5400000" rotWithShape="0">
              <a:srgbClr val="000000">
                <a:alpha val="34901"/>
              </a:srgbClr>
            </a:outerShdw>
          </a:effectLst>
        </p:spPr>
        <p:txBody>
          <a:bodyPr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rgbClr val="FFFFFF"/>
                </a:solidFill>
                <a:latin typeface="Georgia"/>
                <a:ea typeface="Georgia"/>
                <a:cs typeface="Georgia"/>
                <a:sym typeface="Georgia"/>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Georgia"/>
                <a:ea typeface="Georgia"/>
                <a:cs typeface="Georgia"/>
                <a:sym typeface="Georgia"/>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Georgia"/>
                <a:ea typeface="Georgia"/>
                <a:cs typeface="Georgia"/>
                <a:sym typeface="Georgia"/>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Georgia"/>
                <a:ea typeface="Georgia"/>
                <a:cs typeface="Georgia"/>
                <a:sym typeface="Georgia"/>
              </a:defRPr>
            </a:lvl4pPr>
            <a:lvl5pPr marL="1371600" marR="0" lvl="4" indent="-228600" algn="l" rtl="0">
              <a:spcBef>
                <a:spcPts val="320"/>
              </a:spcBef>
              <a:buClr>
                <a:schemeClr val="accent5"/>
              </a:buClr>
              <a:buFont typeface="Georgia"/>
              <a:buNone/>
              <a:defRPr sz="1600" b="1"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89" name="Shape 89"/>
          <p:cNvSpPr txBox="1">
            <a:spLocks noGrp="1"/>
          </p:cNvSpPr>
          <p:nvPr>
            <p:ph type="body" idx="2"/>
          </p:nvPr>
        </p:nvSpPr>
        <p:spPr>
          <a:xfrm>
            <a:off x="4791330" y="1524000"/>
            <a:ext cx="4041774" cy="731519"/>
          </a:xfrm>
          <a:prstGeom prst="rect">
            <a:avLst/>
          </a:prstGeom>
          <a:noFill/>
          <a:ln>
            <a:noFill/>
          </a:ln>
          <a:effectLst>
            <a:outerShdw blurRad="50799" dist="25400" dir="5400000" rotWithShape="0">
              <a:srgbClr val="000000">
                <a:alpha val="34901"/>
              </a:srgbClr>
            </a:outerShdw>
          </a:effectLst>
        </p:spPr>
        <p:txBody>
          <a:bodyPr lIns="91425" tIns="91425" rIns="91425" bIns="91425" anchor="ctr" anchorCtr="0"/>
          <a:lstStyle>
            <a:lvl1pPr marL="0" marR="0" lvl="0" indent="0" algn="l" rtl="0">
              <a:spcBef>
                <a:spcPts val="440"/>
              </a:spcBef>
              <a:buClr>
                <a:schemeClr val="accent1"/>
              </a:buClr>
              <a:buFont typeface="Noto Sans Symbols"/>
              <a:buNone/>
              <a:defRPr sz="2200" b="1" i="0" u="none" strike="noStrike" cap="none">
                <a:solidFill>
                  <a:schemeClr val="dk1"/>
                </a:solidFill>
                <a:latin typeface="Georgia"/>
                <a:ea typeface="Georgia"/>
                <a:cs typeface="Georgia"/>
                <a:sym typeface="Georgia"/>
              </a:defRPr>
            </a:lvl1pPr>
            <a:lvl2pPr marL="548640" marR="0" lvl="1" indent="-281940" algn="l" rtl="0">
              <a:spcBef>
                <a:spcPts val="400"/>
              </a:spcBef>
              <a:buClr>
                <a:schemeClr val="accent2"/>
              </a:buClr>
              <a:buFont typeface="Noto Sans Symbols"/>
              <a:buNone/>
              <a:defRPr sz="2000" b="1" i="0" u="none" strike="noStrike" cap="none">
                <a:solidFill>
                  <a:schemeClr val="dk2"/>
                </a:solidFill>
                <a:latin typeface="Georgia"/>
                <a:ea typeface="Georgia"/>
                <a:cs typeface="Georgia"/>
                <a:sym typeface="Georgia"/>
              </a:defRPr>
            </a:lvl2pPr>
            <a:lvl3pPr marL="822960" marR="0" lvl="2" indent="-238760" algn="l" rtl="0">
              <a:spcBef>
                <a:spcPts val="360"/>
              </a:spcBef>
              <a:buClr>
                <a:schemeClr val="accent3"/>
              </a:buClr>
              <a:buFont typeface="Noto Sans Symbols"/>
              <a:buNone/>
              <a:defRPr sz="1800" b="1" i="0" u="none" strike="noStrike" cap="none">
                <a:solidFill>
                  <a:schemeClr val="dk1"/>
                </a:solidFill>
                <a:latin typeface="Georgia"/>
                <a:ea typeface="Georgia"/>
                <a:cs typeface="Georgia"/>
                <a:sym typeface="Georgia"/>
              </a:defRPr>
            </a:lvl3pPr>
            <a:lvl4pPr marL="1097280" marR="0" lvl="3" indent="-233680" algn="l" rtl="0">
              <a:spcBef>
                <a:spcPts val="320"/>
              </a:spcBef>
              <a:buClr>
                <a:schemeClr val="accent4"/>
              </a:buClr>
              <a:buFont typeface="Noto Sans Symbols"/>
              <a:buNone/>
              <a:defRPr sz="1600" b="1" i="0" u="none" strike="noStrike" cap="none">
                <a:solidFill>
                  <a:schemeClr val="dk2"/>
                </a:solidFill>
                <a:latin typeface="Georgia"/>
                <a:ea typeface="Georgia"/>
                <a:cs typeface="Georgia"/>
                <a:sym typeface="Georgia"/>
              </a:defRPr>
            </a:lvl4pPr>
            <a:lvl5pPr marL="1371600" marR="0" lvl="4" indent="-228600" algn="l" rtl="0">
              <a:spcBef>
                <a:spcPts val="320"/>
              </a:spcBef>
              <a:buClr>
                <a:schemeClr val="accent5"/>
              </a:buClr>
              <a:buFont typeface="Georgia"/>
              <a:buNone/>
              <a:defRPr sz="1600" b="1"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90" name="Shape 90"/>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1" name="Shape 91"/>
          <p:cNvSpPr txBox="1">
            <a:spLocks noGrp="1"/>
          </p:cNvSpPr>
          <p:nvPr>
            <p:ph type="ftr" idx="11"/>
          </p:nvPr>
        </p:nvSpPr>
        <p:spPr>
          <a:xfrm>
            <a:off x="304800" y="6409944"/>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cxnSp>
        <p:nvCxnSpPr>
          <p:cNvPr id="92" name="Shape 92"/>
          <p:cNvCxnSpPr/>
          <p:nvPr/>
        </p:nvCxnSpPr>
        <p:spPr>
          <a:xfrm>
            <a:off x="152400" y="1280159"/>
            <a:ext cx="8833103" cy="0"/>
          </a:xfrm>
          <a:prstGeom prst="straightConnector1">
            <a:avLst/>
          </a:prstGeom>
          <a:noFill/>
          <a:ln w="11425" cap="flat" cmpd="sng">
            <a:solidFill>
              <a:srgbClr val="7A9798"/>
            </a:solidFill>
            <a:prstDash val="dash"/>
            <a:round/>
            <a:headEnd type="none" w="med" len="med"/>
            <a:tailEnd type="none" w="med" len="med"/>
          </a:ln>
        </p:spPr>
      </p:cxnSp>
      <p:sp>
        <p:nvSpPr>
          <p:cNvPr id="93" name="Shape 93"/>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94" name="Shape 94"/>
          <p:cNvSpPr txBox="1">
            <a:spLocks noGrp="1"/>
          </p:cNvSpPr>
          <p:nvPr>
            <p:ph type="body" idx="3"/>
          </p:nvPr>
        </p:nvSpPr>
        <p:spPr>
          <a:xfrm>
            <a:off x="301752" y="2471383"/>
            <a:ext cx="4041648" cy="3818403"/>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95" name="Shape 95"/>
          <p:cNvSpPr txBox="1">
            <a:spLocks noGrp="1"/>
          </p:cNvSpPr>
          <p:nvPr>
            <p:ph type="body" idx="4"/>
          </p:nvPr>
        </p:nvSpPr>
        <p:spPr>
          <a:xfrm>
            <a:off x="4800600" y="2471383"/>
            <a:ext cx="4038599" cy="3822191"/>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96" name="Shape 96"/>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97" name="Shape 97"/>
          <p:cNvSpPr/>
          <p:nvPr/>
        </p:nvSpPr>
        <p:spPr>
          <a:xfrm>
            <a:off x="4361687"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98" name="Shape 98"/>
          <p:cNvSpPr txBox="1">
            <a:spLocks noGrp="1"/>
          </p:cNvSpPr>
          <p:nvPr>
            <p:ph type="sldNum" idx="12"/>
          </p:nvPr>
        </p:nvSpPr>
        <p:spPr>
          <a:xfrm>
            <a:off x="4343400" y="1042416"/>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7A9798"/>
                </a:solidFill>
                <a:latin typeface="Georgia"/>
                <a:ea typeface="Georgia"/>
                <a:cs typeface="Georgia"/>
                <a:sym typeface="Georgia"/>
              </a:rPr>
              <a:pPr marL="0" marR="0" lvl="0" indent="0" algn="ctr" rtl="0">
                <a:spcBef>
                  <a:spcPts val="0"/>
                </a:spcBef>
                <a:buSzPct val="25000"/>
                <a:buNone/>
              </a:pPr>
              <a:t>‹N°›</a:t>
            </a:fld>
            <a:endParaRPr lang="fr-FR" sz="1600">
              <a:solidFill>
                <a:srgbClr val="7A9798"/>
              </a:solidFill>
              <a:latin typeface="Georgia"/>
              <a:ea typeface="Georgia"/>
              <a:cs typeface="Georgia"/>
              <a:sym typeface="Georgia"/>
            </a:endParaRPr>
          </a:p>
        </p:txBody>
      </p:sp>
      <p:sp>
        <p:nvSpPr>
          <p:cNvPr id="99" name="Shape 99"/>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3" name="Shape 103"/>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4" name="Shape 104"/>
          <p:cNvSpPr txBox="1">
            <a:spLocks noGrp="1"/>
          </p:cNvSpPr>
          <p:nvPr>
            <p:ph type="sldNum" idx="12"/>
          </p:nvPr>
        </p:nvSpPr>
        <p:spPr>
          <a:xfrm>
            <a:off x="4343400" y="1036020"/>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7A9798"/>
                </a:solidFill>
                <a:latin typeface="Georgia"/>
                <a:ea typeface="Georgia"/>
                <a:cs typeface="Georgia"/>
                <a:sym typeface="Georgia"/>
              </a:rPr>
              <a:pPr marL="0" marR="0" lvl="0" indent="0" algn="ctr" rtl="0">
                <a:spcBef>
                  <a:spcPts val="0"/>
                </a:spcBef>
                <a:buSzPct val="25000"/>
                <a:buNone/>
              </a:pPr>
              <a:t>‹N°›</a:t>
            </a:fld>
            <a:endParaRPr lang="fr-FR" sz="1600">
              <a:solidFill>
                <a:srgbClr val="7A9798"/>
              </a:solidFill>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 avec légende">
    <p:bg>
      <p:bgPr>
        <a:solidFill>
          <a:schemeClr val="lt1"/>
        </a:solidFill>
        <a:effectLst/>
      </p:bgPr>
    </p:bg>
    <p:spTree>
      <p:nvGrpSpPr>
        <p:cNvPr id="1" name="Shape 105"/>
        <p:cNvGrpSpPr/>
        <p:nvPr/>
      </p:nvGrpSpPr>
      <p:grpSpPr>
        <a:xfrm>
          <a:off x="0" y="0"/>
          <a:ext cx="0" cy="0"/>
          <a:chOff x="0" y="0"/>
          <a:chExt cx="0" cy="0"/>
        </a:xfrm>
      </p:grpSpPr>
      <p:sp>
        <p:nvSpPr>
          <p:cNvPr id="106" name="Shape 106"/>
          <p:cNvSpPr/>
          <p:nvPr/>
        </p:nvSpPr>
        <p:spPr>
          <a:xfrm>
            <a:off x="152400" y="152400"/>
            <a:ext cx="8833103" cy="304799"/>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7" name="Shape 107"/>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8" name="Shape 108"/>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09" name="Shape 109"/>
          <p:cNvSpPr/>
          <p:nvPr/>
        </p:nvSpPr>
        <p:spPr>
          <a:xfrm>
            <a:off x="0" y="0"/>
            <a:ext cx="9144000" cy="118872"/>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0" name="Shape 110"/>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1" name="Shape 111"/>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2" name="Shape 112"/>
          <p:cNvSpPr txBox="1">
            <a:spLocks noGrp="1"/>
          </p:cNvSpPr>
          <p:nvPr>
            <p:ph type="title"/>
          </p:nvPr>
        </p:nvSpPr>
        <p:spPr>
          <a:xfrm>
            <a:off x="381000" y="914400"/>
            <a:ext cx="2362200" cy="990599"/>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Georgia"/>
              <a:buNone/>
              <a:defRPr sz="2200" b="1" i="0" u="none" strike="noStrike" cap="none">
                <a:solidFill>
                  <a:srgbClr val="FFFFFF"/>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381000" y="1981200"/>
            <a:ext cx="2362200" cy="4144963"/>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81940" algn="l" rtl="0">
              <a:spcBef>
                <a:spcPts val="240"/>
              </a:spcBef>
              <a:buClr>
                <a:schemeClr val="accent2"/>
              </a:buClr>
              <a:buFont typeface="Noto Sans Symbols"/>
              <a:buNone/>
              <a:defRPr sz="1200" b="0" i="0" u="none" strike="noStrike" cap="none">
                <a:solidFill>
                  <a:schemeClr val="dk2"/>
                </a:solidFill>
                <a:latin typeface="Georgia"/>
                <a:ea typeface="Georgia"/>
                <a:cs typeface="Georgia"/>
                <a:sym typeface="Georgia"/>
              </a:defRPr>
            </a:lvl2pPr>
            <a:lvl3pPr marL="822960" marR="0" lvl="2" indent="-238760" algn="l" rtl="0">
              <a:spcBef>
                <a:spcPts val="200"/>
              </a:spcBef>
              <a:buClr>
                <a:schemeClr val="accent3"/>
              </a:buClr>
              <a:buFont typeface="Noto Sans Symbols"/>
              <a:buNone/>
              <a:defRPr sz="1000" b="0" i="0" u="none" strike="noStrike" cap="none">
                <a:solidFill>
                  <a:schemeClr val="dk1"/>
                </a:solidFill>
                <a:latin typeface="Georgia"/>
                <a:ea typeface="Georgia"/>
                <a:cs typeface="Georgia"/>
                <a:sym typeface="Georgia"/>
              </a:defRPr>
            </a:lvl3pPr>
            <a:lvl4pPr marL="1097280" marR="0" lvl="3" indent="-233680" algn="l" rtl="0">
              <a:spcBef>
                <a:spcPts val="180"/>
              </a:spcBef>
              <a:buClr>
                <a:schemeClr val="accent4"/>
              </a:buClr>
              <a:buFont typeface="Noto Sans Symbols"/>
              <a:buNone/>
              <a:defRPr sz="900" b="0" i="0" u="none" strike="noStrike" cap="none">
                <a:solidFill>
                  <a:schemeClr val="dk2"/>
                </a:solidFill>
                <a:latin typeface="Georgia"/>
                <a:ea typeface="Georgia"/>
                <a:cs typeface="Georgia"/>
                <a:sym typeface="Georgia"/>
              </a:defRPr>
            </a:lvl4pPr>
            <a:lvl5pPr marL="1371600" marR="0" lvl="4" indent="-228600" algn="l" rtl="0">
              <a:spcBef>
                <a:spcPts val="180"/>
              </a:spcBef>
              <a:buClr>
                <a:schemeClr val="accent5"/>
              </a:buClr>
              <a:buFont typeface="Georgia"/>
              <a:buNone/>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4" name="Shape 114"/>
          <p:cNvSpPr/>
          <p:nvPr/>
        </p:nvSpPr>
        <p:spPr>
          <a:xfrm>
            <a:off x="152400" y="152400"/>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15" name="Shape 115"/>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16" name="Shape 116"/>
          <p:cNvSpPr txBox="1">
            <a:spLocks noGrp="1"/>
          </p:cNvSpPr>
          <p:nvPr>
            <p:ph type="body" idx="2"/>
          </p:nvPr>
        </p:nvSpPr>
        <p:spPr>
          <a:xfrm>
            <a:off x="3124200" y="685800"/>
            <a:ext cx="5638800" cy="5410200"/>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17" name="Shape 117"/>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8" name="Shape 118"/>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19" name="Shape 119"/>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7A9798"/>
                </a:solidFill>
                <a:latin typeface="Georgia"/>
                <a:ea typeface="Georgia"/>
                <a:cs typeface="Georgia"/>
                <a:sym typeface="Georgia"/>
              </a:rPr>
              <a:pPr marL="0" marR="0" lvl="0" indent="0" algn="ctr" rtl="0">
                <a:spcBef>
                  <a:spcPts val="0"/>
                </a:spcBef>
                <a:buSzPct val="25000"/>
                <a:buNone/>
              </a:pPr>
              <a:t>‹N°›</a:t>
            </a:fld>
            <a:endParaRPr lang="fr-FR" sz="1600">
              <a:solidFill>
                <a:srgbClr val="7A9798"/>
              </a:solidFill>
              <a:latin typeface="Georgia"/>
              <a:ea typeface="Georgia"/>
              <a:cs typeface="Georgia"/>
              <a:sym typeface="Georgia"/>
            </a:endParaRPr>
          </a:p>
        </p:txBody>
      </p:sp>
      <p:sp>
        <p:nvSpPr>
          <p:cNvPr id="120" name="Shape 120"/>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1" name="Shape 121"/>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22" name="Shape 122"/>
          <p:cNvSpPr txBox="1">
            <a:spLocks noGrp="1"/>
          </p:cNvSpPr>
          <p:nvPr>
            <p:ph type="ftr" idx="11"/>
          </p:nvPr>
        </p:nvSpPr>
        <p:spPr>
          <a:xfrm>
            <a:off x="301752" y="6410848"/>
            <a:ext cx="3383280"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123"/>
        <p:cNvGrpSpPr/>
        <p:nvPr/>
      </p:nvGrpSpPr>
      <p:grpSpPr>
        <a:xfrm>
          <a:off x="0" y="0"/>
          <a:ext cx="0" cy="0"/>
          <a:chOff x="0" y="0"/>
          <a:chExt cx="0" cy="0"/>
        </a:xfrm>
      </p:grpSpPr>
      <p:cxnSp>
        <p:nvCxnSpPr>
          <p:cNvPr id="124" name="Shape 124"/>
          <p:cNvCxnSpPr/>
          <p:nvPr/>
        </p:nvCxnSpPr>
        <p:spPr>
          <a:xfrm>
            <a:off x="152400" y="533400"/>
            <a:ext cx="8833103" cy="0"/>
          </a:xfrm>
          <a:prstGeom prst="straightConnector1">
            <a:avLst/>
          </a:prstGeom>
          <a:noFill/>
          <a:ln w="11425" cap="flat" cmpd="sng">
            <a:solidFill>
              <a:srgbClr val="7A9798"/>
            </a:solidFill>
            <a:prstDash val="dash"/>
            <a:round/>
            <a:headEnd type="none" w="med" len="med"/>
            <a:tailEnd type="none" w="med" len="med"/>
          </a:ln>
        </p:spPr>
      </p:cxnSp>
      <p:sp>
        <p:nvSpPr>
          <p:cNvPr id="125" name="Shape 125"/>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6" name="Shape 126"/>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7" name="Shape 127"/>
          <p:cNvSpPr/>
          <p:nvPr/>
        </p:nvSpPr>
        <p:spPr>
          <a:xfrm>
            <a:off x="0" y="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8" name="Shape 128"/>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9" name="Shape 129"/>
          <p:cNvSpPr/>
          <p:nvPr/>
        </p:nvSpPr>
        <p:spPr>
          <a:xfrm>
            <a:off x="152400" y="152400"/>
            <a:ext cx="8833103" cy="30175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0" name="Shape 130"/>
          <p:cNvSpPr/>
          <p:nvPr/>
        </p:nvSpPr>
        <p:spPr>
          <a:xfrm>
            <a:off x="152400" y="609600"/>
            <a:ext cx="2743199" cy="586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1" name="Shape 131"/>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2" name="Shape 132"/>
          <p:cNvSpPr/>
          <p:nvPr/>
        </p:nvSpPr>
        <p:spPr>
          <a:xfrm>
            <a:off x="1295400" y="228600"/>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3" name="Shape 133"/>
          <p:cNvSpPr/>
          <p:nvPr/>
        </p:nvSpPr>
        <p:spPr>
          <a:xfrm>
            <a:off x="1389887" y="323087"/>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134" name="Shape 134"/>
          <p:cNvSpPr txBox="1">
            <a:spLocks noGrp="1"/>
          </p:cNvSpPr>
          <p:nvPr>
            <p:ph type="sldNum" idx="12"/>
          </p:nvPr>
        </p:nvSpPr>
        <p:spPr>
          <a:xfrm>
            <a:off x="1371600" y="312737"/>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7A9798"/>
                </a:solidFill>
                <a:latin typeface="Georgia"/>
                <a:ea typeface="Georgia"/>
                <a:cs typeface="Georgia"/>
                <a:sym typeface="Georgia"/>
              </a:rPr>
              <a:pPr marL="0" marR="0" lvl="0" indent="0" algn="ctr" rtl="0">
                <a:spcBef>
                  <a:spcPts val="0"/>
                </a:spcBef>
                <a:buSzPct val="25000"/>
                <a:buNone/>
              </a:pPr>
              <a:t>‹N°›</a:t>
            </a:fld>
            <a:endParaRPr lang="fr-FR" sz="1600">
              <a:solidFill>
                <a:srgbClr val="7A9798"/>
              </a:solidFill>
              <a:latin typeface="Georgia"/>
              <a:ea typeface="Georgia"/>
              <a:cs typeface="Georgia"/>
              <a:sym typeface="Georgia"/>
            </a:endParaRPr>
          </a:p>
        </p:txBody>
      </p:sp>
      <p:sp>
        <p:nvSpPr>
          <p:cNvPr id="135" name="Shape 135"/>
          <p:cNvSpPr txBox="1">
            <a:spLocks noGrp="1"/>
          </p:cNvSpPr>
          <p:nvPr>
            <p:ph type="title"/>
          </p:nvPr>
        </p:nvSpPr>
        <p:spPr>
          <a:xfrm>
            <a:off x="3000375" y="5029200"/>
            <a:ext cx="5867400" cy="1219199"/>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Georgia"/>
              <a:buNone/>
              <a:defRPr sz="2400" b="1" i="0" u="none" strike="noStrike" cap="none">
                <a:solidFill>
                  <a:schemeClr val="dk2"/>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a:spLocks noGrp="1"/>
          </p:cNvSpPr>
          <p:nvPr>
            <p:ph type="pic" idx="2"/>
          </p:nvPr>
        </p:nvSpPr>
        <p:spPr>
          <a:xfrm>
            <a:off x="3000375" y="609600"/>
            <a:ext cx="5867400" cy="4267199"/>
          </a:xfrm>
          <a:prstGeom prst="rect">
            <a:avLst/>
          </a:prstGeom>
          <a:noFill/>
          <a:ln>
            <a:noFill/>
          </a:ln>
        </p:spPr>
        <p:txBody>
          <a:bodyPr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7" name="Shape 137"/>
          <p:cNvSpPr txBox="1">
            <a:spLocks noGrp="1"/>
          </p:cNvSpPr>
          <p:nvPr>
            <p:ph type="body" idx="1"/>
          </p:nvPr>
        </p:nvSpPr>
        <p:spPr>
          <a:xfrm>
            <a:off x="381000" y="990600"/>
            <a:ext cx="2438399" cy="5257799"/>
          </a:xfrm>
          <a:prstGeom prst="rect">
            <a:avLst/>
          </a:prstGeom>
          <a:noFill/>
          <a:ln>
            <a:noFill/>
          </a:ln>
        </p:spPr>
        <p:txBody>
          <a:bodyPr lIns="91425" tIns="91425" rIns="91425" bIns="91425" anchor="t" anchorCtr="0"/>
          <a:lstStyle>
            <a:lvl1pPr marL="0" marR="0" lvl="0" indent="0" algn="l" rtl="0">
              <a:spcBef>
                <a:spcPts val="320"/>
              </a:spcBef>
              <a:spcAft>
                <a:spcPts val="1000"/>
              </a:spcAft>
              <a:buClr>
                <a:schemeClr val="accent1"/>
              </a:buClr>
              <a:buFont typeface="Noto Sans Symbols"/>
              <a:buNone/>
              <a:defRPr sz="1600" b="0" i="0" u="none" strike="noStrike" cap="none">
                <a:solidFill>
                  <a:srgbClr val="FFFFFF"/>
                </a:solidFill>
                <a:latin typeface="Georgia"/>
                <a:ea typeface="Georgia"/>
                <a:cs typeface="Georgia"/>
                <a:sym typeface="Georgia"/>
              </a:defRPr>
            </a:lvl1pPr>
            <a:lvl2pPr marL="548640" marR="0" lvl="1" indent="-228600" algn="l" rtl="0">
              <a:spcBef>
                <a:spcPts val="240"/>
              </a:spcBef>
              <a:buClr>
                <a:schemeClr val="accent2"/>
              </a:buClr>
              <a:buSzPct val="70000"/>
              <a:buFont typeface="Noto Sans Symbols"/>
              <a:buChar char="○"/>
              <a:defRPr sz="1200" b="0" i="0" u="none" strike="noStrike" cap="none">
                <a:solidFill>
                  <a:schemeClr val="dk2"/>
                </a:solidFill>
                <a:latin typeface="Georgia"/>
                <a:ea typeface="Georgia"/>
                <a:cs typeface="Georgia"/>
                <a:sym typeface="Georgia"/>
              </a:defRPr>
            </a:lvl2pPr>
            <a:lvl3pPr marL="822960" marR="0" lvl="2" indent="-191135" algn="l" rtl="0">
              <a:spcBef>
                <a:spcPts val="200"/>
              </a:spcBef>
              <a:buClr>
                <a:schemeClr val="accent3"/>
              </a:buClr>
              <a:buSzPct val="75000"/>
              <a:buFont typeface="Noto Sans Symbols"/>
              <a:buChar char="•"/>
              <a:defRPr sz="1000" b="0" i="0" u="none" strike="noStrike" cap="none">
                <a:solidFill>
                  <a:schemeClr val="dk1"/>
                </a:solidFill>
                <a:latin typeface="Georgia"/>
                <a:ea typeface="Georgia"/>
                <a:cs typeface="Georgia"/>
                <a:sym typeface="Georgia"/>
              </a:defRPr>
            </a:lvl3pPr>
            <a:lvl4pPr marL="1097280" marR="0" lvl="3" indent="-193675" algn="l" rtl="0">
              <a:spcBef>
                <a:spcPts val="180"/>
              </a:spcBef>
              <a:buClr>
                <a:schemeClr val="accent4"/>
              </a:buClr>
              <a:buSzPct val="70000"/>
              <a:buFont typeface="Noto Sans Symbols"/>
              <a:buChar char="•"/>
              <a:defRPr sz="900" b="0" i="0" u="none" strike="noStrike" cap="none">
                <a:solidFill>
                  <a:schemeClr val="dk2"/>
                </a:solidFill>
                <a:latin typeface="Georgia"/>
                <a:ea typeface="Georgia"/>
                <a:cs typeface="Georgia"/>
                <a:sym typeface="Georgia"/>
              </a:defRPr>
            </a:lvl4pPr>
            <a:lvl5pPr marL="1371600" marR="0" lvl="4" indent="-171450" algn="l" rtl="0">
              <a:spcBef>
                <a:spcPts val="180"/>
              </a:spcBef>
              <a:buClr>
                <a:schemeClr val="accent5"/>
              </a:buClr>
              <a:buSzPct val="100000"/>
              <a:buFont typeface="Georgia"/>
              <a:buChar char="•"/>
              <a:defRPr sz="9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138" name="Shape 138"/>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9" name="Shape 139"/>
          <p:cNvSpPr txBox="1">
            <a:spLocks noGrp="1"/>
          </p:cNvSpPr>
          <p:nvPr>
            <p:ph type="dt" idx="10"/>
          </p:nvPr>
        </p:nvSpPr>
        <p:spPr>
          <a:xfrm>
            <a:off x="5788151"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40" name="Shape 140"/>
          <p:cNvSpPr txBox="1">
            <a:spLocks noGrp="1"/>
          </p:cNvSpPr>
          <p:nvPr>
            <p:ph type="ftr" idx="11"/>
          </p:nvPr>
        </p:nvSpPr>
        <p:spPr>
          <a:xfrm>
            <a:off x="301752" y="6410848"/>
            <a:ext cx="3584447"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 name="Shape 11"/>
          <p:cNvSpPr/>
          <p:nvPr/>
        </p:nvSpPr>
        <p:spPr>
          <a:xfrm>
            <a:off x="0" y="0"/>
            <a:ext cx="9144000" cy="1393371"/>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2" name="Shape 12"/>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3" name="Shape 13"/>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4" name="Shape 14"/>
          <p:cNvSpPr/>
          <p:nvPr/>
        </p:nvSpPr>
        <p:spPr>
          <a:xfrm>
            <a:off x="149352" y="6388385"/>
            <a:ext cx="8833103" cy="309562"/>
          </a:xfrm>
          <a:prstGeom prst="rect">
            <a:avLst/>
          </a:prstGeom>
          <a:solidFill>
            <a:schemeClr val="accent3"/>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5" name="Shape 15"/>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lvl="0" indent="0" algn="r" rtl="0">
              <a:spcBef>
                <a:spcPts val="0"/>
              </a:spcBef>
              <a:buNone/>
              <a:defRPr sz="14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6" name="Shape 16"/>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lvl="0" indent="0" algn="l" rtl="0">
              <a:spcBef>
                <a:spcPts val="0"/>
              </a:spcBef>
              <a:buNone/>
              <a:defRPr sz="1200">
                <a:solidFill>
                  <a:srgbClr val="FFFFFF"/>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7" name="Shape 17"/>
          <p:cNvSpPr/>
          <p:nvPr/>
        </p:nvSpPr>
        <p:spPr>
          <a:xfrm>
            <a:off x="152400" y="155447"/>
            <a:ext cx="8833103" cy="6547104"/>
          </a:xfrm>
          <a:prstGeom prst="rect">
            <a:avLst/>
          </a:prstGeom>
          <a:noFill/>
          <a:ln w="9525" cap="flat" cmpd="sng">
            <a:solidFill>
              <a:srgbClr val="7A9798"/>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cxnSp>
        <p:nvCxnSpPr>
          <p:cNvPr id="18" name="Shape 18"/>
          <p:cNvCxnSpPr/>
          <p:nvPr/>
        </p:nvCxnSpPr>
        <p:spPr>
          <a:xfrm>
            <a:off x="152400" y="1276742"/>
            <a:ext cx="8833103" cy="0"/>
          </a:xfrm>
          <a:prstGeom prst="straightConnector1">
            <a:avLst/>
          </a:prstGeom>
          <a:noFill/>
          <a:ln w="9525" cap="flat" cmpd="sng">
            <a:solidFill>
              <a:srgbClr val="7A9798"/>
            </a:solidFill>
            <a:prstDash val="dash"/>
            <a:round/>
            <a:headEnd type="none" w="med" len="med"/>
            <a:tailEnd type="none" w="med" len="med"/>
          </a:ln>
        </p:spPr>
      </p:cxnSp>
      <p:sp>
        <p:nvSpPr>
          <p:cNvPr id="19" name="Shape 19"/>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20" name="Shape 20"/>
          <p:cNvSpPr/>
          <p:nvPr/>
        </p:nvSpPr>
        <p:spPr>
          <a:xfrm>
            <a:off x="4361687" y="1050524"/>
            <a:ext cx="420624" cy="420624"/>
          </a:xfrm>
          <a:prstGeom prst="ellipse">
            <a:avLst/>
          </a:prstGeom>
          <a:solidFill>
            <a:srgbClr val="FFFFFF"/>
          </a:solidFill>
          <a:ln w="50800" cap="rnd" cmpd="dbl">
            <a:solidFill>
              <a:srgbClr val="7A979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Georgia"/>
              <a:ea typeface="Georgia"/>
              <a:cs typeface="Georgia"/>
              <a:sym typeface="Georgia"/>
            </a:endParaRPr>
          </a:p>
        </p:txBody>
      </p:sp>
      <p:sp>
        <p:nvSpPr>
          <p:cNvPr id="21" name="Shape 21"/>
          <p:cNvSpPr txBox="1">
            <a:spLocks noGrp="1"/>
          </p:cNvSpPr>
          <p:nvPr>
            <p:ph type="sldNum" idx="12"/>
          </p:nvPr>
        </p:nvSpPr>
        <p:spPr>
          <a:xfrm>
            <a:off x="4343400" y="1040174"/>
            <a:ext cx="457200"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b="0" u="none">
                <a:solidFill>
                  <a:srgbClr val="7A9798"/>
                </a:solidFill>
                <a:latin typeface="Georgia"/>
                <a:ea typeface="Georgia"/>
                <a:cs typeface="Georgia"/>
                <a:sym typeface="Georgia"/>
              </a:rPr>
              <a:pPr marL="0" marR="0" lvl="0" indent="0" algn="ctr" rtl="0">
                <a:spcBef>
                  <a:spcPts val="0"/>
                </a:spcBef>
                <a:buSzPct val="25000"/>
                <a:buNone/>
              </a:pPr>
              <a:t>‹N°›</a:t>
            </a:fld>
            <a:endParaRPr lang="fr-FR" sz="1600" b="0" u="none">
              <a:solidFill>
                <a:srgbClr val="7A9798"/>
              </a:solidFill>
              <a:latin typeface="Georgia"/>
              <a:ea typeface="Georgia"/>
              <a:cs typeface="Georgia"/>
              <a:sym typeface="Georgia"/>
            </a:endParaRPr>
          </a:p>
        </p:txBody>
      </p:sp>
      <p:sp>
        <p:nvSpPr>
          <p:cNvPr id="22" name="Shape 22"/>
          <p:cNvSpPr txBox="1">
            <a:spLocks noGrp="1"/>
          </p:cNvSpPr>
          <p:nvPr>
            <p:ph type="title"/>
          </p:nvPr>
        </p:nvSpPr>
        <p:spPr>
          <a:xfrm>
            <a:off x="301752" y="228600"/>
            <a:ext cx="8534399" cy="758951"/>
          </a:xfrm>
          <a:prstGeom prst="rect">
            <a:avLst/>
          </a:prstGeom>
          <a:noFill/>
          <a:ln>
            <a:noFill/>
          </a:ln>
        </p:spPr>
        <p:txBody>
          <a:bodyPr lIns="91425" tIns="91425" rIns="91425" bIns="91425" anchor="b" anchorCtr="0"/>
          <a:lstStyle>
            <a:lvl1pPr marL="0" marR="0" lvl="0" indent="0" algn="ctr" rtl="0">
              <a:spcBef>
                <a:spcPts val="0"/>
              </a:spcBef>
              <a:buClr>
                <a:srgbClr val="7A9798"/>
              </a:buClr>
              <a:buFont typeface="Georgia"/>
              <a:buNone/>
              <a:defRPr sz="3300" b="0" i="0" u="none" strike="noStrike" cap="none">
                <a:solidFill>
                  <a:srgbClr val="7A9798"/>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301752" y="1524000"/>
            <a:ext cx="8534399" cy="4599431"/>
          </a:xfrm>
          <a:prstGeom prst="rect">
            <a:avLst/>
          </a:prstGeom>
          <a:noFill/>
          <a:ln>
            <a:noFill/>
          </a:ln>
        </p:spPr>
        <p:txBody>
          <a:bodyPr lIns="91425" tIns="91425" rIns="91425" bIns="91425" anchor="t" anchorCtr="0"/>
          <a:lstStyle>
            <a:lvl1pPr marL="274320" marR="0" lvl="0" indent="-128587" algn="l" rtl="0">
              <a:spcBef>
                <a:spcPts val="540"/>
              </a:spcBef>
              <a:buClr>
                <a:schemeClr val="accent1"/>
              </a:buClr>
              <a:buSzPct val="85000"/>
              <a:buFont typeface="Noto Sans Symbols"/>
              <a:buChar char="●"/>
              <a:defRPr sz="2700" b="0" i="0" u="none" strike="noStrike" cap="none">
                <a:solidFill>
                  <a:schemeClr val="dk1"/>
                </a:solidFill>
                <a:latin typeface="Georgia"/>
                <a:ea typeface="Georgia"/>
                <a:cs typeface="Georgia"/>
                <a:sym typeface="Georgia"/>
              </a:defRPr>
            </a:lvl1pPr>
            <a:lvl2pPr marL="548640" marR="0" lvl="1" indent="-184150" algn="l" rtl="0">
              <a:spcBef>
                <a:spcPts val="440"/>
              </a:spcBef>
              <a:buClr>
                <a:schemeClr val="accent2"/>
              </a:buClr>
              <a:buSzPct val="70000"/>
              <a:buFont typeface="Noto Sans Symbols"/>
              <a:buChar char="○"/>
              <a:defRPr sz="2200" b="0" i="0" u="none" strike="noStrike" cap="none">
                <a:solidFill>
                  <a:schemeClr val="dk2"/>
                </a:solidFill>
                <a:latin typeface="Georgia"/>
                <a:ea typeface="Georgia"/>
                <a:cs typeface="Georgia"/>
                <a:sym typeface="Georgia"/>
              </a:defRPr>
            </a:lvl2pPr>
            <a:lvl3pPr marL="822960" marR="0" lvl="2" indent="-143510" algn="l" rtl="0">
              <a:spcBef>
                <a:spcPts val="400"/>
              </a:spcBef>
              <a:buClr>
                <a:schemeClr val="accent3"/>
              </a:buClr>
              <a:buSzPct val="75000"/>
              <a:buFont typeface="Noto Sans Symbols"/>
              <a:buChar char="•"/>
              <a:defRPr sz="2000" b="0" i="0" u="none" strike="noStrike" cap="none">
                <a:solidFill>
                  <a:schemeClr val="dk1"/>
                </a:solidFill>
                <a:latin typeface="Georgia"/>
                <a:ea typeface="Georgia"/>
                <a:cs typeface="Georgia"/>
                <a:sym typeface="Georgia"/>
              </a:defRPr>
            </a:lvl3pPr>
            <a:lvl4pPr marL="1097280" marR="0" lvl="3" indent="-144780" algn="l" rtl="0">
              <a:spcBef>
                <a:spcPts val="400"/>
              </a:spcBef>
              <a:buClr>
                <a:schemeClr val="accent4"/>
              </a:buClr>
              <a:buSzPct val="70000"/>
              <a:buFont typeface="Noto Sans Symbols"/>
              <a:buChar char="•"/>
              <a:defRPr sz="2000" b="0" i="0" u="none" strike="noStrike" cap="none">
                <a:solidFill>
                  <a:schemeClr val="dk2"/>
                </a:solidFill>
                <a:latin typeface="Georgia"/>
                <a:ea typeface="Georgia"/>
                <a:cs typeface="Georgia"/>
                <a:sym typeface="Georgia"/>
              </a:defRPr>
            </a:lvl4pPr>
            <a:lvl5pPr marL="1371600" marR="0" lvl="4" indent="-114300" algn="l" rtl="0">
              <a:spcBef>
                <a:spcPts val="360"/>
              </a:spcBef>
              <a:buClr>
                <a:schemeClr val="accent5"/>
              </a:buClr>
              <a:buSzPct val="100000"/>
              <a:buFont typeface="Georgia"/>
              <a:buChar char="•"/>
              <a:defRPr sz="1800" b="0" i="0" u="none" strike="noStrike" cap="none">
                <a:solidFill>
                  <a:schemeClr val="dk1"/>
                </a:solidFill>
                <a:latin typeface="Georgia"/>
                <a:ea typeface="Georgia"/>
                <a:cs typeface="Georgia"/>
                <a:sym typeface="Georgia"/>
              </a:defRPr>
            </a:lvl5pPr>
            <a:lvl6pPr marL="1645920" marR="0" lvl="5" indent="-93980" algn="l" rtl="0">
              <a:spcBef>
                <a:spcPts val="360"/>
              </a:spcBef>
              <a:buClr>
                <a:schemeClr val="accent6"/>
              </a:buClr>
              <a:buSzPct val="79999"/>
              <a:buFont typeface="Noto Sans Symbols"/>
              <a:buChar char="●"/>
              <a:defRPr sz="1800" b="0" i="0" u="none" strike="noStrike" cap="none">
                <a:solidFill>
                  <a:schemeClr val="dk1"/>
                </a:solidFill>
                <a:latin typeface="Georgia"/>
                <a:ea typeface="Georgia"/>
                <a:cs typeface="Georgia"/>
                <a:sym typeface="Georgia"/>
              </a:defRPr>
            </a:lvl6pPr>
            <a:lvl7pPr marL="1920240" marR="0" lvl="6" indent="-101600" algn="l" rtl="0">
              <a:spcBef>
                <a:spcPts val="320"/>
              </a:spcBef>
              <a:buClr>
                <a:srgbClr val="B75640"/>
              </a:buClr>
              <a:buSzPct val="90000"/>
              <a:buFont typeface="Georgia"/>
              <a:buChar char="•"/>
              <a:defRPr sz="1600" b="0" i="0" u="none" strike="noStrike" cap="none">
                <a:solidFill>
                  <a:schemeClr val="dk1"/>
                </a:solidFill>
                <a:latin typeface="Georgia"/>
                <a:ea typeface="Georgia"/>
                <a:cs typeface="Georgia"/>
                <a:sym typeface="Georgia"/>
              </a:defRPr>
            </a:lvl7pPr>
            <a:lvl8pPr marL="2103120" marR="0" lvl="7" indent="-83820" algn="l" rtl="0">
              <a:spcBef>
                <a:spcPts val="320"/>
              </a:spcBef>
              <a:buClr>
                <a:srgbClr val="7A6B62"/>
              </a:buClr>
              <a:buSzPct val="100000"/>
              <a:buFont typeface="Georgia"/>
              <a:buChar char="•"/>
              <a:defRPr sz="1600" b="0" i="0" u="none" strike="noStrike" cap="none">
                <a:solidFill>
                  <a:schemeClr val="dk1"/>
                </a:solidFill>
                <a:latin typeface="Georgia"/>
                <a:ea typeface="Georgia"/>
                <a:cs typeface="Georgia"/>
                <a:sym typeface="Georgia"/>
              </a:defRPr>
            </a:lvl8pPr>
            <a:lvl9pPr marL="2377440" marR="0" lvl="8" indent="-113029" algn="l" rtl="0">
              <a:spcBef>
                <a:spcPts val="280"/>
              </a:spcBef>
              <a:buClr>
                <a:srgbClr val="B29D00"/>
              </a:buClr>
              <a:buSzPct val="90000"/>
              <a:buFont typeface="Georgia"/>
              <a:buChar char="•"/>
              <a:defRPr sz="14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1000" y="2668354"/>
            <a:ext cx="8251371" cy="1925418"/>
          </a:xfrm>
        </p:spPr>
        <p:txBody>
          <a:bodyPr>
            <a:noAutofit/>
          </a:bodyPr>
          <a:lstStyle/>
          <a:p>
            <a:r>
              <a:rPr lang="fr-FR" sz="2400" dirty="0" smtClean="0"/>
              <a:t>Formation du PAF de Nouvelle Calédonie</a:t>
            </a:r>
          </a:p>
          <a:p>
            <a:endParaRPr lang="fr-FR" sz="2400" dirty="0" smtClean="0"/>
          </a:p>
          <a:p>
            <a:r>
              <a:rPr lang="fr-FR" sz="2400" dirty="0" smtClean="0"/>
              <a:t> 29 juillet 2017 </a:t>
            </a:r>
          </a:p>
        </p:txBody>
      </p:sp>
      <p:sp>
        <p:nvSpPr>
          <p:cNvPr id="2" name="Titre 1"/>
          <p:cNvSpPr>
            <a:spLocks noGrp="1"/>
          </p:cNvSpPr>
          <p:nvPr>
            <p:ph type="ctrTitle"/>
          </p:nvPr>
        </p:nvSpPr>
        <p:spPr>
          <a:xfrm>
            <a:off x="685800" y="539456"/>
            <a:ext cx="7772400" cy="1470025"/>
          </a:xfrm>
        </p:spPr>
        <p:txBody>
          <a:bodyPr>
            <a:normAutofit/>
          </a:bodyPr>
          <a:lstStyle/>
          <a:p>
            <a:r>
              <a:rPr lang="fr-FR" b="1" dirty="0" smtClean="0">
                <a:solidFill>
                  <a:srgbClr val="C24F3E"/>
                </a:solidFill>
              </a:rPr>
              <a:t>Le</a:t>
            </a:r>
            <a:r>
              <a:rPr lang="fr-FR" b="1" dirty="0" smtClean="0"/>
              <a:t> management aux concours</a:t>
            </a:r>
            <a:endParaRPr lang="fr-FR" b="1" dirty="0"/>
          </a:p>
        </p:txBody>
      </p:sp>
      <p:sp>
        <p:nvSpPr>
          <p:cNvPr id="5" name="ZoneTexte 4"/>
          <p:cNvSpPr txBox="1"/>
          <p:nvPr/>
        </p:nvSpPr>
        <p:spPr>
          <a:xfrm>
            <a:off x="174171" y="4963886"/>
            <a:ext cx="8795658" cy="1200329"/>
          </a:xfrm>
          <a:prstGeom prst="rect">
            <a:avLst/>
          </a:prstGeom>
          <a:noFill/>
        </p:spPr>
        <p:txBody>
          <a:bodyPr wrap="square" rtlCol="0">
            <a:spAutoFit/>
          </a:bodyPr>
          <a:lstStyle/>
          <a:p>
            <a:pPr algn="ctr"/>
            <a:r>
              <a:rPr lang="fr-FR" sz="2400" dirty="0" smtClean="0"/>
              <a:t>Diaporama réalisé avec l’aide précieuse de </a:t>
            </a:r>
          </a:p>
          <a:p>
            <a:pPr algn="ctr"/>
            <a:r>
              <a:rPr lang="fr-FR" sz="2400" dirty="0" smtClean="0"/>
              <a:t>Grégoire ROUSSEAU, </a:t>
            </a:r>
          </a:p>
          <a:p>
            <a:pPr algn="ctr"/>
            <a:r>
              <a:rPr lang="fr-FR" sz="2400" dirty="0" smtClean="0"/>
              <a:t>agrégé d’économie-gestion et formateur AGOL</a:t>
            </a:r>
            <a:endParaRPr lang="fr-FR" sz="2400" dirty="0"/>
          </a:p>
        </p:txBody>
      </p:sp>
    </p:spTree>
    <p:extLst>
      <p:ext uri="{BB962C8B-B14F-4D97-AF65-F5344CB8AC3E}">
        <p14:creationId xmlns:p14="http://schemas.microsoft.com/office/powerpoint/2010/main" val="1072713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10</a:t>
            </a:fld>
            <a:endParaRPr lang="fr-FR" sz="1400">
              <a:solidFill>
                <a:srgbClr val="FFFFFF"/>
              </a:solidFill>
              <a:latin typeface="Georgia"/>
              <a:ea typeface="Georgia"/>
              <a:cs typeface="Georgia"/>
              <a:sym typeface="Georgia"/>
            </a:endParaRPr>
          </a:p>
        </p:txBody>
      </p:sp>
      <p:sp>
        <p:nvSpPr>
          <p:cNvPr id="182" name="Shape 182"/>
          <p:cNvSpPr txBox="1"/>
          <p:nvPr/>
        </p:nvSpPr>
        <p:spPr>
          <a:xfrm>
            <a:off x="212654" y="1351642"/>
            <a:ext cx="8724517" cy="5506358"/>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400" b="1" u="sng" dirty="0" smtClean="0">
                <a:solidFill>
                  <a:srgbClr val="C00000"/>
                </a:solidFill>
                <a:sym typeface="Arial"/>
              </a:rPr>
              <a:t>Sur le fond:</a:t>
            </a:r>
            <a:endParaRPr lang="fr-FR" sz="2400" b="1" dirty="0" smtClean="0">
              <a:solidFill>
                <a:srgbClr val="C00000"/>
              </a:solidFill>
              <a:sym typeface="Wingdings"/>
            </a:endParaRPr>
          </a:p>
          <a:p>
            <a:pPr marR="0" lvl="0" algn="ctr" rtl="0">
              <a:spcBef>
                <a:spcPts val="0"/>
              </a:spcBef>
              <a:buClr>
                <a:srgbClr val="000000"/>
              </a:buClr>
              <a:buSzPct val="100000"/>
            </a:pPr>
            <a:r>
              <a:rPr lang="fr-FR" sz="2400" b="1" dirty="0" smtClean="0">
                <a:solidFill>
                  <a:srgbClr val="C00000"/>
                </a:solidFill>
                <a:sym typeface="Wingdings"/>
              </a:rPr>
              <a:t>Valoriser sa copie en:</a:t>
            </a:r>
          </a:p>
          <a:p>
            <a:pPr lvl="5" algn="just">
              <a:buClr>
                <a:srgbClr val="000000"/>
              </a:buClr>
              <a:buSzPct val="100000"/>
            </a:pPr>
            <a:endParaRPr lang="fr-FR" sz="2400" b="1" dirty="0" smtClean="0">
              <a:solidFill>
                <a:srgbClr val="C00000"/>
              </a:solidFill>
              <a:sym typeface="Wingdings"/>
            </a:endParaRPr>
          </a:p>
          <a:p>
            <a:pPr marL="342900" lvl="5" indent="-342900" algn="just">
              <a:buClr>
                <a:srgbClr val="000000"/>
              </a:buClr>
              <a:buSzPct val="100000"/>
              <a:buFont typeface="Wingdings" panose="05000000000000000000" pitchFamily="2" charset="2"/>
              <a:buChar char="Ø"/>
            </a:pPr>
            <a:r>
              <a:rPr lang="fr-FR" sz="2400" b="1" dirty="0" smtClean="0">
                <a:solidFill>
                  <a:srgbClr val="C00000"/>
                </a:solidFill>
                <a:sym typeface="Wingdings"/>
              </a:rPr>
              <a:t>Evitant de développer des théories « archi-classiques » </a:t>
            </a:r>
            <a:r>
              <a:rPr lang="fr-FR" sz="2400" dirty="0" smtClean="0">
                <a:solidFill>
                  <a:schemeClr val="tx1"/>
                </a:solidFill>
                <a:sym typeface="Wingdings"/>
              </a:rPr>
              <a:t>comme développer la bureaucratie de Weber par le menu</a:t>
            </a:r>
          </a:p>
          <a:p>
            <a:pPr marL="342900" lvl="5" indent="-342900" algn="just">
              <a:buClr>
                <a:srgbClr val="000000"/>
              </a:buClr>
              <a:buSzPct val="100000"/>
              <a:buFont typeface="Wingdings" panose="05000000000000000000" pitchFamily="2" charset="2"/>
              <a:buChar char="Ø"/>
            </a:pPr>
            <a:endParaRPr lang="fr-FR" sz="2400" dirty="0" smtClean="0">
              <a:solidFill>
                <a:schemeClr val="tx1"/>
              </a:solidFill>
              <a:sym typeface="Wingdings"/>
            </a:endParaRPr>
          </a:p>
          <a:p>
            <a:pPr marL="457200" lvl="5" indent="-457200" algn="just">
              <a:buClr>
                <a:srgbClr val="000000"/>
              </a:buClr>
              <a:buSzPct val="100000"/>
              <a:buFont typeface="Wingdings" panose="05000000000000000000" pitchFamily="2" charset="2"/>
              <a:buChar char="Ø"/>
            </a:pPr>
            <a:r>
              <a:rPr lang="fr-FR" sz="2400" b="1" dirty="0" smtClean="0">
                <a:solidFill>
                  <a:srgbClr val="C00000"/>
                </a:solidFill>
                <a:sym typeface="Wingdings"/>
              </a:rPr>
              <a:t>Donnant leur place aux auteurs incontournables sans toutefois redévelopper longuement leur thèse mot pour mot: </a:t>
            </a:r>
            <a:r>
              <a:rPr lang="fr-FR" sz="2400" dirty="0" smtClean="0">
                <a:solidFill>
                  <a:schemeClr val="tx1"/>
                </a:solidFill>
                <a:sym typeface="Wingdings"/>
              </a:rPr>
              <a:t>Schumpeter est incontournable pour l’innovation</a:t>
            </a:r>
          </a:p>
          <a:p>
            <a:pPr marL="342900" lvl="5" indent="-342900" algn="just">
              <a:buClr>
                <a:srgbClr val="000000"/>
              </a:buClr>
              <a:buSzPct val="100000"/>
              <a:buFont typeface="Wingdings" panose="05000000000000000000" pitchFamily="2" charset="2"/>
              <a:buChar char="Ø"/>
            </a:pPr>
            <a:endParaRPr lang="fr-FR" sz="2400" b="1" dirty="0">
              <a:solidFill>
                <a:schemeClr val="tx1"/>
              </a:solidFill>
              <a:sym typeface="Wingdings"/>
            </a:endParaRPr>
          </a:p>
          <a:p>
            <a:pPr marL="342900" lvl="5" indent="-342900" algn="just">
              <a:buClr>
                <a:srgbClr val="000000"/>
              </a:buClr>
              <a:buSzPct val="100000"/>
              <a:buFont typeface="Wingdings" panose="05000000000000000000" pitchFamily="2" charset="2"/>
              <a:buChar char="Ø"/>
            </a:pPr>
            <a:r>
              <a:rPr lang="fr-FR" sz="2400" b="1" dirty="0" smtClean="0">
                <a:solidFill>
                  <a:srgbClr val="C00000"/>
                </a:solidFill>
                <a:sym typeface="Wingdings"/>
              </a:rPr>
              <a:t>En éclairant les enjeux grâce à des auteurs moins classiques et moins connus … mais travaillés spécifiquement par vos soins en suivant les modes!</a:t>
            </a:r>
          </a:p>
          <a:p>
            <a:pPr lvl="5" algn="just">
              <a:buClr>
                <a:srgbClr val="000000"/>
              </a:buClr>
              <a:buSzPct val="100000"/>
            </a:pPr>
            <a:endParaRPr lang="fr-FR" sz="2400" b="1" dirty="0">
              <a:solidFill>
                <a:srgbClr val="00B050"/>
              </a:solidFill>
              <a:sym typeface="Wingdings"/>
            </a:endParaRPr>
          </a:p>
        </p:txBody>
      </p:sp>
      <p:sp>
        <p:nvSpPr>
          <p:cNvPr id="183" name="Shape 183"/>
          <p:cNvSpPr txBox="1">
            <a:spLocks noGrp="1"/>
          </p:cNvSpPr>
          <p:nvPr>
            <p:ph type="title"/>
          </p:nvPr>
        </p:nvSpPr>
        <p:spPr>
          <a:xfrm>
            <a:off x="212654" y="-43543"/>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smtClean="0">
                <a:solidFill>
                  <a:srgbClr val="7A9798"/>
                </a:solidFill>
                <a:latin typeface="Trebuchet MS"/>
                <a:ea typeface="Trebuchet MS"/>
                <a:cs typeface="Trebuchet MS"/>
                <a:sym typeface="Trebuchet MS"/>
              </a:rPr>
              <a:t>Quelques conseils</a:t>
            </a:r>
            <a:endParaRPr lang="fr-FR" sz="2800" b="1" i="0" u="none" strike="noStrike" cap="none" dirty="0">
              <a:solidFill>
                <a:srgbClr val="7A9798"/>
              </a:solidFill>
              <a:latin typeface="Trebuchet MS"/>
              <a:ea typeface="Trebuchet MS"/>
              <a:cs typeface="Trebuchet MS"/>
              <a:sym typeface="Trebuchet MS"/>
            </a:endParaRPr>
          </a:p>
        </p:txBody>
      </p:sp>
    </p:spTree>
    <p:extLst>
      <p:ext uri="{BB962C8B-B14F-4D97-AF65-F5344CB8AC3E}">
        <p14:creationId xmlns:p14="http://schemas.microsoft.com/office/powerpoint/2010/main" val="1726212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11</a:t>
            </a:fld>
            <a:endParaRPr lang="fr-FR" sz="1400">
              <a:solidFill>
                <a:srgbClr val="FFFFFF"/>
              </a:solidFill>
              <a:latin typeface="Georgia"/>
              <a:ea typeface="Georgia"/>
              <a:cs typeface="Georgia"/>
              <a:sym typeface="Georgia"/>
            </a:endParaRPr>
          </a:p>
        </p:txBody>
      </p:sp>
      <p:sp>
        <p:nvSpPr>
          <p:cNvPr id="182" name="Shape 182"/>
          <p:cNvSpPr txBox="1"/>
          <p:nvPr/>
        </p:nvSpPr>
        <p:spPr>
          <a:xfrm>
            <a:off x="335812" y="1460500"/>
            <a:ext cx="8337055" cy="4428671"/>
          </a:xfrm>
          <a:prstGeom prst="rect">
            <a:avLst/>
          </a:prstGeom>
          <a:noFill/>
          <a:ln>
            <a:noFill/>
          </a:ln>
        </p:spPr>
        <p:txBody>
          <a:bodyPr lIns="90000" tIns="45000" rIns="90000" bIns="45000" anchor="t" anchorCtr="0">
            <a:noAutofit/>
          </a:bodyPr>
          <a:lstStyle/>
          <a:p>
            <a:pPr marL="0" marR="0" lvl="0" indent="0" algn="just" rtl="0">
              <a:spcBef>
                <a:spcPts val="0"/>
              </a:spcBef>
              <a:buClr>
                <a:srgbClr val="000000"/>
              </a:buClr>
              <a:buSzPct val="25000"/>
              <a:buFont typeface="Arial"/>
              <a:buNone/>
            </a:pPr>
            <a:r>
              <a:rPr lang="fr-FR" sz="2400" b="1" i="1" dirty="0">
                <a:solidFill>
                  <a:srgbClr val="00B050"/>
                </a:solidFill>
                <a:latin typeface="Arial"/>
                <a:ea typeface="Arial"/>
                <a:cs typeface="Arial"/>
                <a:sym typeface="Arial"/>
              </a:rPr>
              <a:t>« Le dossier documentaire n'a pas vocation à englober l'étendue du sujet, mais à proposer aux candidats des pistes de réflexion afin de permettre la construction d'une problématique »</a:t>
            </a:r>
          </a:p>
          <a:p>
            <a:pPr marL="0" marR="0" lvl="0" indent="0" algn="l" rtl="0">
              <a:spcBef>
                <a:spcPts val="0"/>
              </a:spcBef>
              <a:buClr>
                <a:srgbClr val="000000"/>
              </a:buClr>
              <a:buFont typeface="Arial"/>
              <a:buNone/>
            </a:pPr>
            <a:endParaRPr sz="2400" dirty="0">
              <a:solidFill>
                <a:srgbClr val="000000"/>
              </a:solidFill>
              <a:latin typeface="Arial"/>
              <a:ea typeface="Arial"/>
              <a:cs typeface="Arial"/>
              <a:sym typeface="Arial"/>
            </a:endParaRPr>
          </a:p>
          <a:p>
            <a:pPr marL="0" marR="0" lvl="0" indent="0" algn="l" rtl="0">
              <a:spcBef>
                <a:spcPts val="0"/>
              </a:spcBef>
              <a:buClr>
                <a:srgbClr val="C24F3E"/>
              </a:buClr>
              <a:buSzPct val="25000"/>
              <a:buFont typeface="Arial"/>
              <a:buNone/>
            </a:pPr>
            <a:r>
              <a:rPr lang="fr-FR" sz="2400" b="1" dirty="0">
                <a:solidFill>
                  <a:srgbClr val="C24F3E"/>
                </a:solidFill>
                <a:latin typeface="Arial"/>
                <a:ea typeface="Arial"/>
                <a:cs typeface="Arial"/>
                <a:sym typeface="Arial"/>
              </a:rPr>
              <a:t>Analyse des documents en 4 parties</a:t>
            </a:r>
            <a:r>
              <a:rPr lang="fr-FR" sz="2400" dirty="0">
                <a:solidFill>
                  <a:srgbClr val="C24F3E"/>
                </a:solidFill>
                <a:latin typeface="Arial"/>
                <a:ea typeface="Arial"/>
                <a:cs typeface="Arial"/>
                <a:sym typeface="Arial"/>
              </a:rPr>
              <a:t> :</a:t>
            </a:r>
          </a:p>
          <a:p>
            <a:pPr marL="0" marR="0" lvl="0" indent="0" algn="l" rtl="0">
              <a:spcBef>
                <a:spcPts val="0"/>
              </a:spcBef>
              <a:buClr>
                <a:srgbClr val="000000"/>
              </a:buClr>
              <a:buFont typeface="Arial"/>
              <a:buNone/>
            </a:pPr>
            <a:endParaRPr sz="1600" dirty="0">
              <a:solidFill>
                <a:srgbClr val="000000"/>
              </a:solidFill>
              <a:latin typeface="Arial"/>
              <a:ea typeface="Arial"/>
              <a:cs typeface="Arial"/>
              <a:sym typeface="Arial"/>
            </a:endParaRPr>
          </a:p>
          <a:p>
            <a:pPr marL="342900" marR="0" lvl="0" indent="-342900" algn="l" rtl="0">
              <a:spcBef>
                <a:spcPts val="0"/>
              </a:spcBef>
              <a:buClr>
                <a:srgbClr val="000000"/>
              </a:buClr>
              <a:buSzPct val="45000"/>
              <a:buFont typeface="Wingdings" panose="05000000000000000000" pitchFamily="2" charset="2"/>
              <a:buChar char="v"/>
            </a:pPr>
            <a:r>
              <a:rPr lang="fr-FR" sz="2400" dirty="0">
                <a:solidFill>
                  <a:srgbClr val="000000"/>
                </a:solidFill>
                <a:latin typeface="Arial"/>
                <a:ea typeface="Arial"/>
                <a:cs typeface="Arial"/>
                <a:sym typeface="Arial"/>
              </a:rPr>
              <a:t>La problématique générale soulevée par le document.</a:t>
            </a:r>
          </a:p>
          <a:p>
            <a:pPr marL="342900" marR="0" lvl="0" indent="-342900" algn="l" rtl="0">
              <a:spcBef>
                <a:spcPts val="0"/>
              </a:spcBef>
              <a:buFont typeface="Wingdings" panose="05000000000000000000" pitchFamily="2" charset="2"/>
              <a:buChar char="v"/>
            </a:pPr>
            <a:endParaRPr sz="1600" dirty="0">
              <a:solidFill>
                <a:srgbClr val="000000"/>
              </a:solidFill>
              <a:latin typeface="Arial"/>
              <a:ea typeface="Arial"/>
              <a:cs typeface="Arial"/>
              <a:sym typeface="Arial"/>
            </a:endParaRPr>
          </a:p>
          <a:p>
            <a:pPr marL="342900" marR="0" lvl="0" indent="-342900" algn="l" rtl="0">
              <a:spcBef>
                <a:spcPts val="0"/>
              </a:spcBef>
              <a:buClr>
                <a:srgbClr val="000000"/>
              </a:buClr>
              <a:buSzPct val="45000"/>
              <a:buFont typeface="Wingdings" panose="05000000000000000000" pitchFamily="2" charset="2"/>
              <a:buChar char="v"/>
            </a:pPr>
            <a:r>
              <a:rPr lang="fr-FR" sz="2400" dirty="0">
                <a:solidFill>
                  <a:srgbClr val="000000"/>
                </a:solidFill>
                <a:latin typeface="Arial"/>
                <a:ea typeface="Arial"/>
                <a:cs typeface="Arial"/>
                <a:sym typeface="Arial"/>
              </a:rPr>
              <a:t>La thèse développée par l’auteur.</a:t>
            </a:r>
          </a:p>
          <a:p>
            <a:pPr marL="342900" marR="0" lvl="0" indent="-342900" algn="l" rtl="0">
              <a:spcBef>
                <a:spcPts val="0"/>
              </a:spcBef>
              <a:buClr>
                <a:srgbClr val="000000"/>
              </a:buClr>
              <a:buFont typeface="Wingdings" panose="05000000000000000000" pitchFamily="2" charset="2"/>
              <a:buChar char="v"/>
            </a:pPr>
            <a:endParaRPr sz="1600" dirty="0">
              <a:solidFill>
                <a:srgbClr val="000000"/>
              </a:solidFill>
              <a:latin typeface="Arial"/>
              <a:ea typeface="Arial"/>
              <a:cs typeface="Arial"/>
              <a:sym typeface="Arial"/>
            </a:endParaRPr>
          </a:p>
          <a:p>
            <a:pPr marL="342900" marR="0" lvl="0" indent="-342900" algn="l" rtl="0">
              <a:spcBef>
                <a:spcPts val="0"/>
              </a:spcBef>
              <a:buClr>
                <a:srgbClr val="000000"/>
              </a:buClr>
              <a:buSzPct val="45000"/>
              <a:buFont typeface="Wingdings" panose="05000000000000000000" pitchFamily="2" charset="2"/>
              <a:buChar char="v"/>
            </a:pPr>
            <a:r>
              <a:rPr lang="fr-FR" sz="2400" dirty="0">
                <a:solidFill>
                  <a:srgbClr val="000000"/>
                </a:solidFill>
                <a:latin typeface="Arial"/>
                <a:ea typeface="Arial"/>
                <a:cs typeface="Arial"/>
                <a:sym typeface="Arial"/>
              </a:rPr>
              <a:t>Le lien avec le sujet.</a:t>
            </a:r>
          </a:p>
          <a:p>
            <a:pPr marL="342900" marR="0" lvl="0" indent="-342900" algn="l" rtl="0">
              <a:spcBef>
                <a:spcPts val="0"/>
              </a:spcBef>
              <a:buClr>
                <a:srgbClr val="000000"/>
              </a:buClr>
              <a:buFont typeface="Wingdings" panose="05000000000000000000" pitchFamily="2" charset="2"/>
              <a:buChar char="v"/>
            </a:pPr>
            <a:endParaRPr sz="1600" dirty="0">
              <a:solidFill>
                <a:srgbClr val="000000"/>
              </a:solidFill>
              <a:latin typeface="Arial"/>
              <a:ea typeface="Arial"/>
              <a:cs typeface="Arial"/>
              <a:sym typeface="Arial"/>
            </a:endParaRPr>
          </a:p>
          <a:p>
            <a:pPr marL="342900" marR="0" lvl="0" indent="-342900" algn="l" rtl="0">
              <a:spcBef>
                <a:spcPts val="0"/>
              </a:spcBef>
              <a:buClr>
                <a:srgbClr val="000000"/>
              </a:buClr>
              <a:buSzPct val="45000"/>
              <a:buFont typeface="Wingdings" panose="05000000000000000000" pitchFamily="2" charset="2"/>
              <a:buChar char="v"/>
            </a:pPr>
            <a:r>
              <a:rPr lang="fr-FR" sz="2400" dirty="0">
                <a:solidFill>
                  <a:srgbClr val="000000"/>
                </a:solidFill>
                <a:latin typeface="Arial"/>
                <a:ea typeface="Arial"/>
                <a:cs typeface="Arial"/>
                <a:sym typeface="Arial"/>
              </a:rPr>
              <a:t>Une critique du document et de la thèse de l’auteur.</a:t>
            </a:r>
          </a:p>
          <a:p>
            <a:pPr marL="215900" marR="0" lvl="0" indent="-215900" algn="l" rtl="0">
              <a:spcBef>
                <a:spcPts val="0"/>
              </a:spcBef>
              <a:buClr>
                <a:srgbClr val="000000"/>
              </a:buClr>
              <a:buFont typeface="Noto Sans Symbols"/>
              <a:buNone/>
            </a:pPr>
            <a:endParaRPr sz="2400" dirty="0">
              <a:solidFill>
                <a:srgbClr val="000000"/>
              </a:solidFill>
              <a:latin typeface="Arial"/>
              <a:ea typeface="Arial"/>
              <a:cs typeface="Arial"/>
              <a:sym typeface="Arial"/>
            </a:endParaRPr>
          </a:p>
        </p:txBody>
      </p:sp>
      <p:sp>
        <p:nvSpPr>
          <p:cNvPr id="183" name="Shape 183"/>
          <p:cNvSpPr txBox="1">
            <a:spLocks noGrp="1"/>
          </p:cNvSpPr>
          <p:nvPr>
            <p:ph type="title"/>
          </p:nvPr>
        </p:nvSpPr>
        <p:spPr>
          <a:xfrm>
            <a:off x="212654" y="87992"/>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Tree>
    <p:extLst>
      <p:ext uri="{BB962C8B-B14F-4D97-AF65-F5344CB8AC3E}">
        <p14:creationId xmlns:p14="http://schemas.microsoft.com/office/powerpoint/2010/main" val="3930761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12</a:t>
            </a:fld>
            <a:endParaRPr lang="fr-FR" sz="1400">
              <a:solidFill>
                <a:srgbClr val="FFFFFF"/>
              </a:solidFill>
              <a:latin typeface="Georgia"/>
              <a:ea typeface="Georgia"/>
              <a:cs typeface="Georgia"/>
              <a:sym typeface="Georgia"/>
            </a:endParaRPr>
          </a:p>
        </p:txBody>
      </p:sp>
      <p:sp>
        <p:nvSpPr>
          <p:cNvPr id="190" name="Shape 190"/>
          <p:cNvSpPr txBox="1">
            <a:spLocks noGrp="1"/>
          </p:cNvSpPr>
          <p:nvPr>
            <p:ph type="title"/>
          </p:nvPr>
        </p:nvSpPr>
        <p:spPr>
          <a:xfrm>
            <a:off x="207072" y="131536"/>
            <a:ext cx="8766092"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Trebuchet MS"/>
              <a:buNone/>
            </a:pPr>
            <a:r>
              <a:rPr lang="fr-FR" sz="2000" b="1" i="1" u="none" strike="noStrike" cap="none" dirty="0">
                <a:solidFill>
                  <a:srgbClr val="7A9798"/>
                </a:solidFill>
                <a:latin typeface="Trebuchet MS"/>
                <a:ea typeface="Trebuchet MS"/>
                <a:cs typeface="Trebuchet MS"/>
                <a:sym typeface="Trebuchet MS"/>
              </a:rPr>
              <a:t>« Effectuez un feuilletage rapide du dossier documentaire. Les plus abordables seront lus en premier alors que les plus techniques le seront dans un deuxième temps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753" y="1331273"/>
            <a:ext cx="7194550"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13</a:t>
            </a:fld>
            <a:endParaRPr lang="fr-FR" sz="1400">
              <a:solidFill>
                <a:srgbClr val="FFFFFF"/>
              </a:solidFill>
              <a:latin typeface="Georgia"/>
              <a:ea typeface="Georgia"/>
              <a:cs typeface="Georgia"/>
              <a:sym typeface="Georgia"/>
            </a:endParaRPr>
          </a:p>
        </p:txBody>
      </p:sp>
      <p:sp>
        <p:nvSpPr>
          <p:cNvPr id="198" name="Shape 198"/>
          <p:cNvSpPr txBox="1">
            <a:spLocks noGrp="1"/>
          </p:cNvSpPr>
          <p:nvPr>
            <p:ph type="title"/>
          </p:nvPr>
        </p:nvSpPr>
        <p:spPr>
          <a:xfrm>
            <a:off x="155856" y="907"/>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
        <p:nvSpPr>
          <p:cNvPr id="199" name="Shape 199"/>
          <p:cNvSpPr txBox="1">
            <a:spLocks noGrp="1"/>
          </p:cNvSpPr>
          <p:nvPr>
            <p:ph type="sldNum" idx="12"/>
          </p:nvPr>
        </p:nvSpPr>
        <p:spPr>
          <a:xfrm>
            <a:off x="7966075" y="6928988"/>
            <a:ext cx="604837" cy="28416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13</a:t>
            </a:fld>
            <a:endParaRPr lang="fr-FR" sz="1400">
              <a:solidFill>
                <a:srgbClr val="FFFFFF"/>
              </a:solidFill>
              <a:latin typeface="Georgia"/>
              <a:ea typeface="Georgia"/>
              <a:cs typeface="Georgia"/>
              <a:sym typeface="Georgia"/>
            </a:endParaRPr>
          </a:p>
        </p:txBody>
      </p:sp>
      <p:sp>
        <p:nvSpPr>
          <p:cNvPr id="200" name="Shape 200"/>
          <p:cNvSpPr/>
          <p:nvPr/>
        </p:nvSpPr>
        <p:spPr>
          <a:xfrm>
            <a:off x="207073" y="1456875"/>
            <a:ext cx="880750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u="sng" dirty="0">
                <a:solidFill>
                  <a:srgbClr val="C24F3E"/>
                </a:solidFill>
                <a:latin typeface="Trebuchet MS"/>
                <a:ea typeface="Trebuchet MS"/>
                <a:cs typeface="Trebuchet MS"/>
                <a:sym typeface="Trebuchet MS"/>
              </a:rPr>
              <a:t>Document 1</a:t>
            </a:r>
            <a:r>
              <a:rPr lang="fr-FR" sz="2000" dirty="0">
                <a:solidFill>
                  <a:srgbClr val="C24F3E"/>
                </a:solidFill>
                <a:latin typeface="Trebuchet MS"/>
                <a:ea typeface="Trebuchet MS"/>
                <a:cs typeface="Trebuchet MS"/>
                <a:sym typeface="Trebuchet MS"/>
              </a:rPr>
              <a:t> :</a:t>
            </a:r>
            <a:r>
              <a:rPr lang="fr-FR" sz="2000" dirty="0">
                <a:solidFill>
                  <a:srgbClr val="000000"/>
                </a:solidFill>
                <a:latin typeface="Trebuchet MS"/>
                <a:ea typeface="Trebuchet MS"/>
                <a:cs typeface="Trebuchet MS"/>
                <a:sym typeface="Trebuchet MS"/>
              </a:rPr>
              <a:t>  Les PME, une réalité complexe et extrêmement diverses.</a:t>
            </a:r>
          </a:p>
        </p:txBody>
      </p:sp>
      <p:sp>
        <p:nvSpPr>
          <p:cNvPr id="201" name="Shape 201"/>
          <p:cNvSpPr/>
          <p:nvPr/>
        </p:nvSpPr>
        <p:spPr>
          <a:xfrm>
            <a:off x="366712" y="2814900"/>
            <a:ext cx="8469439" cy="224676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dirty="0">
                <a:solidFill>
                  <a:srgbClr val="C24F3E"/>
                </a:solidFill>
                <a:latin typeface="Trebuchet MS"/>
                <a:ea typeface="Trebuchet MS"/>
                <a:cs typeface="Trebuchet MS"/>
                <a:sym typeface="Trebuchet MS"/>
              </a:rPr>
              <a:t>Objectif du document</a:t>
            </a:r>
            <a:r>
              <a:rPr lang="fr-FR" sz="2000" b="1" dirty="0">
                <a:solidFill>
                  <a:srgbClr val="000000"/>
                </a:solidFill>
                <a:latin typeface="Trebuchet MS"/>
                <a:ea typeface="Trebuchet MS"/>
                <a:cs typeface="Trebuchet MS"/>
                <a:sym typeface="Trebuchet MS"/>
              </a:rPr>
              <a:t> </a:t>
            </a:r>
            <a:r>
              <a:rPr lang="fr-FR" sz="2000" dirty="0">
                <a:solidFill>
                  <a:srgbClr val="C24F3E"/>
                </a:solidFill>
                <a:latin typeface="Trebuchet MS"/>
                <a:ea typeface="Trebuchet MS"/>
                <a:cs typeface="Trebuchet MS"/>
                <a:sym typeface="Trebuchet MS"/>
              </a:rPr>
              <a:t>:</a:t>
            </a:r>
            <a:r>
              <a:rPr lang="fr-FR" sz="2000" dirty="0">
                <a:solidFill>
                  <a:srgbClr val="000000"/>
                </a:solidFill>
                <a:latin typeface="Trebuchet MS"/>
                <a:ea typeface="Trebuchet MS"/>
                <a:cs typeface="Trebuchet MS"/>
                <a:sym typeface="Trebuchet MS"/>
              </a:rPr>
              <a:t> Définir les caractéristiques des PME.</a:t>
            </a:r>
          </a:p>
          <a:p>
            <a:pPr marL="0" marR="0" lvl="0" indent="0" algn="l" rtl="0">
              <a:spcBef>
                <a:spcPts val="0"/>
              </a:spcBef>
              <a:buSzPct val="25000"/>
              <a:buNone/>
            </a:pPr>
            <a:r>
              <a:rPr lang="fr-FR" sz="2000" dirty="0">
                <a:solidFill>
                  <a:srgbClr val="000000"/>
                </a:solidFill>
                <a:latin typeface="Trebuchet MS"/>
                <a:ea typeface="Trebuchet MS"/>
                <a:cs typeface="Trebuchet MS"/>
                <a:sym typeface="Trebuchet MS"/>
              </a:rPr>
              <a:t> </a:t>
            </a:r>
          </a:p>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Thèse de l’auteur</a:t>
            </a:r>
            <a:r>
              <a:rPr lang="fr-FR" sz="2000" dirty="0">
                <a:solidFill>
                  <a:srgbClr val="C24F3E"/>
                </a:solidFill>
                <a:latin typeface="Trebuchet MS"/>
                <a:ea typeface="Trebuchet MS"/>
                <a:cs typeface="Trebuchet MS"/>
                <a:sym typeface="Trebuchet MS"/>
              </a:rPr>
              <a:t> : </a:t>
            </a:r>
            <a:r>
              <a:rPr lang="fr-FR" sz="2000" dirty="0">
                <a:solidFill>
                  <a:srgbClr val="000000"/>
                </a:solidFill>
                <a:latin typeface="Trebuchet MS"/>
                <a:ea typeface="Trebuchet MS"/>
                <a:cs typeface="Trebuchet MS"/>
                <a:sym typeface="Trebuchet MS"/>
              </a:rPr>
              <a:t>Il est difficile d’avoir une définition unique de la PME. Leurs caractéristiques sont hétérogènes.</a:t>
            </a:r>
          </a:p>
          <a:p>
            <a:pPr marL="0" marR="0" lvl="0" indent="0" algn="l" rtl="0">
              <a:spcBef>
                <a:spcPts val="0"/>
              </a:spcBef>
              <a:buNone/>
            </a:pPr>
            <a:endParaRPr sz="2000" dirty="0">
              <a:solidFill>
                <a:srgbClr val="000000"/>
              </a:solidFill>
              <a:latin typeface="Trebuchet MS"/>
              <a:ea typeface="Trebuchet MS"/>
              <a:cs typeface="Trebuchet MS"/>
              <a:sym typeface="Trebuchet MS"/>
            </a:endParaRPr>
          </a:p>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Limites</a:t>
            </a:r>
            <a:r>
              <a:rPr lang="fr-FR" sz="2000" dirty="0">
                <a:solidFill>
                  <a:srgbClr val="C24F3E"/>
                </a:solidFill>
                <a:latin typeface="Trebuchet MS"/>
                <a:ea typeface="Trebuchet MS"/>
                <a:cs typeface="Trebuchet MS"/>
                <a:sym typeface="Trebuchet MS"/>
              </a:rPr>
              <a:t> : </a:t>
            </a:r>
            <a:r>
              <a:rPr lang="fr-FR" sz="2000" dirty="0">
                <a:solidFill>
                  <a:schemeClr val="dk1"/>
                </a:solidFill>
                <a:latin typeface="Trebuchet MS"/>
                <a:ea typeface="Trebuchet MS"/>
                <a:cs typeface="Trebuchet MS"/>
                <a:sym typeface="Trebuchet MS"/>
              </a:rPr>
              <a:t>Les objectifs, les capacités, les performances des PME sont difficilement comparables.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14</a:t>
            </a:fld>
            <a:endParaRPr lang="fr-FR" sz="1400">
              <a:solidFill>
                <a:srgbClr val="FFFFFF"/>
              </a:solidFill>
              <a:latin typeface="Georgia"/>
              <a:ea typeface="Georgia"/>
              <a:cs typeface="Georgia"/>
              <a:sym typeface="Georgia"/>
            </a:endParaRPr>
          </a:p>
        </p:txBody>
      </p:sp>
      <p:sp>
        <p:nvSpPr>
          <p:cNvPr id="208" name="Shape 208"/>
          <p:cNvSpPr txBox="1">
            <a:spLocks noGrp="1"/>
          </p:cNvSpPr>
          <p:nvPr>
            <p:ph type="title"/>
          </p:nvPr>
        </p:nvSpPr>
        <p:spPr>
          <a:xfrm>
            <a:off x="207072" y="11793"/>
            <a:ext cx="8909940" cy="1031861"/>
          </a:xfrm>
          <a:prstGeom prst="rect">
            <a:avLst/>
          </a:prstGeom>
          <a:noFill/>
          <a:ln>
            <a:noFill/>
          </a:ln>
        </p:spPr>
        <p:txBody>
          <a:bodyPr lIns="91425" tIns="45700" rIns="91425" bIns="45700" anchor="b" anchorCtr="0">
            <a:noAutofit/>
          </a:bodyPr>
          <a:lstStyle/>
          <a:p>
            <a:pPr marL="338138" lvl="0" indent="-338138">
              <a:buSzPct val="25000"/>
            </a:pPr>
            <a:r>
              <a:rPr lang="fr-FR" sz="2800" b="1" dirty="0"/>
              <a:t>I – </a:t>
            </a:r>
            <a:r>
              <a:rPr lang="fr-FR" sz="2800" b="1" dirty="0">
                <a:latin typeface="Trebuchet MS"/>
                <a:ea typeface="Trebuchet MS"/>
                <a:cs typeface="Trebuchet MS"/>
                <a:sym typeface="Trebuchet MS"/>
              </a:rPr>
              <a:t>L’analyse du dossier documentaire</a:t>
            </a:r>
            <a:br>
              <a:rPr lang="fr-FR" sz="2800" b="1" dirty="0">
                <a:latin typeface="Trebuchet MS"/>
                <a:ea typeface="Trebuchet MS"/>
                <a:cs typeface="Trebuchet MS"/>
                <a:sym typeface="Trebuchet MS"/>
              </a:rPr>
            </a:br>
            <a:r>
              <a:rPr lang="fr-FR" sz="2800" b="1" dirty="0">
                <a:latin typeface="Trebuchet MS"/>
                <a:ea typeface="Trebuchet MS"/>
                <a:cs typeface="Trebuchet MS"/>
                <a:sym typeface="Trebuchet MS"/>
              </a:rPr>
              <a:t>(CAPET, CAPLP, oral AGREG Interne)</a:t>
            </a:r>
            <a:endParaRPr lang="fr-FR" sz="2800" b="0" i="0" u="none" strike="noStrike" cap="none" dirty="0">
              <a:solidFill>
                <a:srgbClr val="7A9798"/>
              </a:solidFill>
              <a:latin typeface="Trebuchet MS"/>
              <a:ea typeface="Trebuchet MS"/>
              <a:cs typeface="Trebuchet MS"/>
              <a:sym typeface="Trebuchet MS"/>
            </a:endParaRPr>
          </a:p>
        </p:txBody>
      </p:sp>
      <p:sp>
        <p:nvSpPr>
          <p:cNvPr id="209" name="Shape 209"/>
          <p:cNvSpPr txBox="1">
            <a:spLocks noGrp="1"/>
          </p:cNvSpPr>
          <p:nvPr>
            <p:ph type="sldNum" idx="12"/>
          </p:nvPr>
        </p:nvSpPr>
        <p:spPr>
          <a:xfrm>
            <a:off x="7966075" y="6928988"/>
            <a:ext cx="604837" cy="28416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14</a:t>
            </a:fld>
            <a:endParaRPr lang="fr-FR" sz="1400">
              <a:solidFill>
                <a:srgbClr val="FFFFFF"/>
              </a:solidFill>
              <a:latin typeface="Georgia"/>
              <a:ea typeface="Georgia"/>
              <a:cs typeface="Georgia"/>
              <a:sym typeface="Georgia"/>
            </a:endParaRPr>
          </a:p>
        </p:txBody>
      </p:sp>
      <p:sp>
        <p:nvSpPr>
          <p:cNvPr id="210" name="Shape 210"/>
          <p:cNvSpPr/>
          <p:nvPr/>
        </p:nvSpPr>
        <p:spPr>
          <a:xfrm>
            <a:off x="207072" y="1256820"/>
            <a:ext cx="880750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u="sng">
                <a:solidFill>
                  <a:srgbClr val="C24F3E"/>
                </a:solidFill>
                <a:latin typeface="Trebuchet MS"/>
                <a:ea typeface="Trebuchet MS"/>
                <a:cs typeface="Trebuchet MS"/>
                <a:sym typeface="Trebuchet MS"/>
              </a:rPr>
              <a:t>Document 2</a:t>
            </a:r>
            <a:r>
              <a:rPr lang="fr-FR" sz="2000" b="1">
                <a:solidFill>
                  <a:srgbClr val="C24F3E"/>
                </a:solidFill>
                <a:latin typeface="Trebuchet MS"/>
                <a:ea typeface="Trebuchet MS"/>
                <a:cs typeface="Trebuchet MS"/>
                <a:sym typeface="Trebuchet MS"/>
              </a:rPr>
              <a:t> :</a:t>
            </a:r>
            <a:r>
              <a:rPr lang="fr-FR" sz="2000" b="1">
                <a:solidFill>
                  <a:srgbClr val="000000"/>
                </a:solidFill>
                <a:latin typeface="Trebuchet MS"/>
                <a:ea typeface="Trebuchet MS"/>
                <a:cs typeface="Trebuchet MS"/>
                <a:sym typeface="Trebuchet MS"/>
              </a:rPr>
              <a:t>  Faut-il promouvoir l’innovation ?</a:t>
            </a:r>
          </a:p>
        </p:txBody>
      </p:sp>
      <p:sp>
        <p:nvSpPr>
          <p:cNvPr id="211" name="Shape 211"/>
          <p:cNvSpPr/>
          <p:nvPr/>
        </p:nvSpPr>
        <p:spPr>
          <a:xfrm>
            <a:off x="207072" y="1691160"/>
            <a:ext cx="8807506" cy="501675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Objectif du document</a:t>
            </a:r>
            <a:r>
              <a:rPr lang="fr-FR" sz="2000" b="1" dirty="0">
                <a:solidFill>
                  <a:srgbClr val="000000"/>
                </a:solidFill>
                <a:latin typeface="Trebuchet MS"/>
                <a:ea typeface="Trebuchet MS"/>
                <a:cs typeface="Trebuchet MS"/>
                <a:sym typeface="Trebuchet MS"/>
              </a:rPr>
              <a:t> </a:t>
            </a:r>
            <a:r>
              <a:rPr lang="fr-FR" sz="2000" dirty="0">
                <a:solidFill>
                  <a:srgbClr val="C24F3E"/>
                </a:solidFill>
                <a:latin typeface="Trebuchet MS"/>
                <a:ea typeface="Trebuchet MS"/>
                <a:cs typeface="Trebuchet MS"/>
                <a:sym typeface="Trebuchet MS"/>
              </a:rPr>
              <a:t>:</a:t>
            </a:r>
            <a:r>
              <a:rPr lang="fr-FR" sz="2000" dirty="0">
                <a:solidFill>
                  <a:srgbClr val="000000"/>
                </a:solidFill>
                <a:latin typeface="Trebuchet MS"/>
                <a:ea typeface="Trebuchet MS"/>
                <a:cs typeface="Trebuchet MS"/>
                <a:sym typeface="Trebuchet MS"/>
              </a:rPr>
              <a:t> Montrer pourquoi et comment les entreprises doivent innover.</a:t>
            </a:r>
          </a:p>
          <a:p>
            <a:pPr marL="0" marR="0" lvl="0" indent="0" algn="just" rtl="0">
              <a:spcBef>
                <a:spcPts val="0"/>
              </a:spcBef>
              <a:buSzPct val="25000"/>
              <a:buNone/>
            </a:pPr>
            <a:r>
              <a:rPr lang="fr-FR" sz="2000" dirty="0">
                <a:solidFill>
                  <a:srgbClr val="000000"/>
                </a:solidFill>
                <a:latin typeface="Trebuchet MS"/>
                <a:ea typeface="Trebuchet MS"/>
                <a:cs typeface="Trebuchet MS"/>
                <a:sym typeface="Trebuchet MS"/>
              </a:rPr>
              <a:t> </a:t>
            </a:r>
          </a:p>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Thèse de l’auteur</a:t>
            </a:r>
            <a:r>
              <a:rPr lang="fr-FR" sz="2000" dirty="0">
                <a:solidFill>
                  <a:srgbClr val="C24F3E"/>
                </a:solidFill>
                <a:latin typeface="Trebuchet MS"/>
                <a:ea typeface="Trebuchet MS"/>
                <a:cs typeface="Trebuchet MS"/>
                <a:sym typeface="Trebuchet MS"/>
              </a:rPr>
              <a:t> : </a:t>
            </a:r>
            <a:r>
              <a:rPr lang="fr-FR" sz="2000" dirty="0">
                <a:solidFill>
                  <a:srgbClr val="000000"/>
                </a:solidFill>
                <a:latin typeface="Trebuchet MS"/>
                <a:ea typeface="Trebuchet MS"/>
                <a:cs typeface="Trebuchet MS"/>
                <a:sym typeface="Trebuchet MS"/>
              </a:rPr>
              <a:t>Dans un contexte d’</a:t>
            </a:r>
            <a:r>
              <a:rPr lang="fr-FR" sz="2000" dirty="0" err="1">
                <a:solidFill>
                  <a:srgbClr val="000000"/>
                </a:solidFill>
                <a:latin typeface="Trebuchet MS"/>
                <a:ea typeface="Trebuchet MS"/>
                <a:cs typeface="Trebuchet MS"/>
                <a:sym typeface="Trebuchet MS"/>
              </a:rPr>
              <a:t>hypercompétition</a:t>
            </a:r>
            <a:r>
              <a:rPr lang="fr-FR" sz="2000" dirty="0">
                <a:solidFill>
                  <a:srgbClr val="000000"/>
                </a:solidFill>
                <a:latin typeface="Trebuchet MS"/>
                <a:ea typeface="Trebuchet MS"/>
                <a:cs typeface="Trebuchet MS"/>
                <a:sym typeface="Trebuchet MS"/>
              </a:rPr>
              <a:t>, les entreprises pour survivre doivent sans cesse innover. Pour innover, les dépenses en recherche et développement n’ont cessé de progresser (sauf en recherche fondamentale). Ces coûts imposent aux entreprises de coopérer en créant des réseaux et des alliances. Le rôle de l’Etat est alors primordial dans 3 domaines : la connaissance fondamentale, la création d’un environnement propice à l’innovation (stabilité macroéconomique, concurrence loyale, …) et la libéralisation institutionnelle et organisationnelle pour faciliter l’innovation.</a:t>
            </a:r>
          </a:p>
          <a:p>
            <a:pPr marL="0" marR="0" lvl="0" indent="0" algn="just" rtl="0">
              <a:spcBef>
                <a:spcPts val="0"/>
              </a:spcBef>
              <a:buNone/>
            </a:pPr>
            <a:endParaRPr sz="2000" b="1" dirty="0">
              <a:solidFill>
                <a:srgbClr val="C24F3E"/>
              </a:solidFill>
              <a:latin typeface="Trebuchet MS"/>
              <a:ea typeface="Trebuchet MS"/>
              <a:cs typeface="Trebuchet MS"/>
              <a:sym typeface="Trebuchet MS"/>
            </a:endParaRPr>
          </a:p>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Limites</a:t>
            </a:r>
            <a:r>
              <a:rPr lang="fr-FR" sz="2000" dirty="0">
                <a:solidFill>
                  <a:srgbClr val="C24F3E"/>
                </a:solidFill>
                <a:latin typeface="Trebuchet MS"/>
                <a:ea typeface="Trebuchet MS"/>
                <a:cs typeface="Trebuchet MS"/>
                <a:sym typeface="Trebuchet MS"/>
              </a:rPr>
              <a:t> :</a:t>
            </a:r>
            <a:r>
              <a:rPr lang="fr-FR" sz="2000" dirty="0">
                <a:solidFill>
                  <a:srgbClr val="000000"/>
                </a:solidFill>
                <a:latin typeface="Trebuchet MS"/>
                <a:ea typeface="Trebuchet MS"/>
                <a:cs typeface="Trebuchet MS"/>
                <a:sym typeface="Trebuchet MS"/>
              </a:rPr>
              <a:t> Effets sur la rentabilité et la survie des entreprises des investissements en R et D dans un contexte hyperconcurrentiel. Nécessité d’un appui important des pouvoirs publics.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15</a:t>
            </a:fld>
            <a:endParaRPr lang="fr-FR" sz="1400">
              <a:solidFill>
                <a:srgbClr val="FFFFFF"/>
              </a:solidFill>
              <a:latin typeface="Georgia"/>
              <a:ea typeface="Georgia"/>
              <a:cs typeface="Georgia"/>
              <a:sym typeface="Georgia"/>
            </a:endParaRPr>
          </a:p>
        </p:txBody>
      </p:sp>
      <p:sp>
        <p:nvSpPr>
          <p:cNvPr id="218" name="Shape 218"/>
          <p:cNvSpPr txBox="1">
            <a:spLocks noGrp="1"/>
          </p:cNvSpPr>
          <p:nvPr>
            <p:ph type="title"/>
          </p:nvPr>
        </p:nvSpPr>
        <p:spPr>
          <a:xfrm>
            <a:off x="207073" y="33564"/>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
        <p:nvSpPr>
          <p:cNvPr id="219" name="Shape 219"/>
          <p:cNvSpPr/>
          <p:nvPr/>
        </p:nvSpPr>
        <p:spPr>
          <a:xfrm>
            <a:off x="207073" y="1456875"/>
            <a:ext cx="8807506"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u="sng">
                <a:solidFill>
                  <a:srgbClr val="C24F3E"/>
                </a:solidFill>
                <a:latin typeface="Trebuchet MS"/>
                <a:ea typeface="Trebuchet MS"/>
                <a:cs typeface="Trebuchet MS"/>
                <a:sym typeface="Trebuchet MS"/>
              </a:rPr>
              <a:t>Document 3</a:t>
            </a:r>
            <a:r>
              <a:rPr lang="fr-FR" sz="2000" b="1">
                <a:solidFill>
                  <a:srgbClr val="C24F3E"/>
                </a:solidFill>
                <a:latin typeface="Trebuchet MS"/>
                <a:ea typeface="Trebuchet MS"/>
                <a:cs typeface="Trebuchet MS"/>
                <a:sym typeface="Trebuchet MS"/>
              </a:rPr>
              <a:t> :</a:t>
            </a:r>
            <a:r>
              <a:rPr lang="fr-FR" sz="2000" b="1">
                <a:solidFill>
                  <a:srgbClr val="000000"/>
                </a:solidFill>
                <a:latin typeface="Trebuchet MS"/>
                <a:ea typeface="Trebuchet MS"/>
                <a:cs typeface="Trebuchet MS"/>
                <a:sym typeface="Trebuchet MS"/>
              </a:rPr>
              <a:t> QOOQ une tablette française s’invite à la table des ogres du numérique.</a:t>
            </a:r>
          </a:p>
        </p:txBody>
      </p:sp>
      <p:sp>
        <p:nvSpPr>
          <p:cNvPr id="220" name="Shape 220"/>
          <p:cNvSpPr/>
          <p:nvPr/>
        </p:nvSpPr>
        <p:spPr>
          <a:xfrm>
            <a:off x="366712" y="2497367"/>
            <a:ext cx="8469439" cy="3477874"/>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Objectif du document</a:t>
            </a:r>
            <a:r>
              <a:rPr lang="fr-FR" sz="2000" b="1">
                <a:solidFill>
                  <a:srgbClr val="000000"/>
                </a:solidFill>
                <a:latin typeface="Trebuchet MS"/>
                <a:ea typeface="Trebuchet MS"/>
                <a:cs typeface="Trebuchet MS"/>
                <a:sym typeface="Trebuchet MS"/>
              </a:rPr>
              <a:t> </a:t>
            </a:r>
            <a:r>
              <a:rPr lang="fr-FR" sz="2000">
                <a:solidFill>
                  <a:srgbClr val="C24F3E"/>
                </a:solidFill>
                <a:latin typeface="Trebuchet MS"/>
                <a:ea typeface="Trebuchet MS"/>
                <a:cs typeface="Trebuchet MS"/>
                <a:sym typeface="Trebuchet MS"/>
              </a:rPr>
              <a:t>:</a:t>
            </a:r>
            <a:r>
              <a:rPr lang="fr-FR" sz="2000">
                <a:solidFill>
                  <a:srgbClr val="000000"/>
                </a:solidFill>
                <a:latin typeface="Trebuchet MS"/>
                <a:ea typeface="Trebuchet MS"/>
                <a:cs typeface="Trebuchet MS"/>
                <a:sym typeface="Trebuchet MS"/>
              </a:rPr>
              <a:t> L’innovation de rupture permet à l’entreprise de se focaliser sur une niche de consommateurs pour prendre une place sur un marché hyperconcurrentiel.</a:t>
            </a:r>
          </a:p>
          <a:p>
            <a:pPr marL="0" marR="0" lvl="0" indent="0" algn="just" rtl="0">
              <a:spcBef>
                <a:spcPts val="0"/>
              </a:spcBef>
              <a:buSzPct val="25000"/>
              <a:buNone/>
            </a:pPr>
            <a:r>
              <a:rPr lang="fr-FR" sz="2000">
                <a:solidFill>
                  <a:srgbClr val="000000"/>
                </a:solidFill>
                <a:latin typeface="Trebuchet MS"/>
                <a:ea typeface="Trebuchet MS"/>
                <a:cs typeface="Trebuchet MS"/>
                <a:sym typeface="Trebuchet MS"/>
              </a:rPr>
              <a:t> </a:t>
            </a: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Thèse de l’auteur</a:t>
            </a:r>
            <a:r>
              <a:rPr lang="fr-FR" sz="2000">
                <a:solidFill>
                  <a:srgbClr val="C24F3E"/>
                </a:solidFill>
                <a:latin typeface="Trebuchet MS"/>
                <a:ea typeface="Trebuchet MS"/>
                <a:cs typeface="Trebuchet MS"/>
                <a:sym typeface="Trebuchet MS"/>
              </a:rPr>
              <a:t> : </a:t>
            </a:r>
            <a:r>
              <a:rPr lang="fr-FR" sz="2000">
                <a:solidFill>
                  <a:srgbClr val="000000"/>
                </a:solidFill>
                <a:latin typeface="Trebuchet MS"/>
                <a:ea typeface="Trebuchet MS"/>
                <a:cs typeface="Trebuchet MS"/>
                <a:sym typeface="Trebuchet MS"/>
              </a:rPr>
              <a:t>La focalisation sur une niche de consommateurs permet d’éviter un affrontement avec la concurrence. La réactivité et le contrôle (fabriqué en France) permet de mieux répondre aux attentes des consommateurs. L’aide des pouvoirs publics est essentielle.</a:t>
            </a:r>
          </a:p>
          <a:p>
            <a:pPr marL="0" marR="0" lvl="0" indent="0" algn="just" rtl="0">
              <a:spcBef>
                <a:spcPts val="0"/>
              </a:spcBef>
              <a:buNone/>
            </a:pPr>
            <a:endParaRPr sz="2000">
              <a:solidFill>
                <a:srgbClr val="000000"/>
              </a:solidFill>
              <a:latin typeface="Trebuchet MS"/>
              <a:ea typeface="Trebuchet MS"/>
              <a:cs typeface="Trebuchet MS"/>
              <a:sym typeface="Trebuchet MS"/>
            </a:endParaRP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Limites</a:t>
            </a:r>
            <a:r>
              <a:rPr lang="fr-FR" sz="2000">
                <a:solidFill>
                  <a:srgbClr val="C24F3E"/>
                </a:solidFill>
                <a:latin typeface="Trebuchet MS"/>
                <a:ea typeface="Trebuchet MS"/>
                <a:cs typeface="Trebuchet MS"/>
                <a:sym typeface="Trebuchet MS"/>
              </a:rPr>
              <a:t> :</a:t>
            </a:r>
            <a:r>
              <a:rPr lang="fr-FR" sz="2000">
                <a:solidFill>
                  <a:srgbClr val="000000"/>
                </a:solidFill>
                <a:latin typeface="Trebuchet MS"/>
                <a:ea typeface="Trebuchet MS"/>
                <a:cs typeface="Trebuchet MS"/>
                <a:sym typeface="Trebuchet MS"/>
              </a:rPr>
              <a:t> Risque liés à la focalisation sur une niche peu captive. La place est réservée au premier arrivant (first mover).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16</a:t>
            </a:fld>
            <a:endParaRPr lang="fr-FR" sz="1400">
              <a:solidFill>
                <a:srgbClr val="FFFFFF"/>
              </a:solidFill>
              <a:latin typeface="Georgia"/>
              <a:ea typeface="Georgia"/>
              <a:cs typeface="Georgia"/>
              <a:sym typeface="Georgia"/>
            </a:endParaRPr>
          </a:p>
        </p:txBody>
      </p:sp>
      <p:sp>
        <p:nvSpPr>
          <p:cNvPr id="227" name="Shape 227"/>
          <p:cNvSpPr txBox="1">
            <a:spLocks noGrp="1"/>
          </p:cNvSpPr>
          <p:nvPr>
            <p:ph type="title"/>
          </p:nvPr>
        </p:nvSpPr>
        <p:spPr>
          <a:xfrm>
            <a:off x="207073" y="11793"/>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
        <p:nvSpPr>
          <p:cNvPr id="228" name="Shape 228"/>
          <p:cNvSpPr/>
          <p:nvPr/>
        </p:nvSpPr>
        <p:spPr>
          <a:xfrm>
            <a:off x="207073" y="1456875"/>
            <a:ext cx="880750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u="sng">
                <a:solidFill>
                  <a:srgbClr val="C24F3E"/>
                </a:solidFill>
                <a:latin typeface="Trebuchet MS"/>
                <a:ea typeface="Trebuchet MS"/>
                <a:cs typeface="Trebuchet MS"/>
                <a:sym typeface="Trebuchet MS"/>
              </a:rPr>
              <a:t>Document 4</a:t>
            </a:r>
            <a:r>
              <a:rPr lang="fr-FR" sz="2000" b="1">
                <a:solidFill>
                  <a:srgbClr val="C24F3E"/>
                </a:solidFill>
                <a:latin typeface="Trebuchet MS"/>
                <a:ea typeface="Trebuchet MS"/>
                <a:cs typeface="Trebuchet MS"/>
                <a:sym typeface="Trebuchet MS"/>
              </a:rPr>
              <a:t> :</a:t>
            </a:r>
            <a:r>
              <a:rPr lang="fr-FR" sz="2000" b="1">
                <a:solidFill>
                  <a:srgbClr val="000000"/>
                </a:solidFill>
                <a:latin typeface="Trebuchet MS"/>
                <a:ea typeface="Trebuchet MS"/>
                <a:cs typeface="Trebuchet MS"/>
                <a:sym typeface="Trebuchet MS"/>
              </a:rPr>
              <a:t> Rapport de synthèse sur l’évolution des PME en 2013.</a:t>
            </a:r>
          </a:p>
        </p:txBody>
      </p:sp>
      <p:sp>
        <p:nvSpPr>
          <p:cNvPr id="229" name="Shape 229"/>
          <p:cNvSpPr/>
          <p:nvPr/>
        </p:nvSpPr>
        <p:spPr>
          <a:xfrm>
            <a:off x="366712" y="2207447"/>
            <a:ext cx="8469439" cy="3785651"/>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Objectif du document</a:t>
            </a:r>
            <a:r>
              <a:rPr lang="fr-FR" sz="2000" b="1">
                <a:solidFill>
                  <a:srgbClr val="000000"/>
                </a:solidFill>
                <a:latin typeface="Trebuchet MS"/>
                <a:ea typeface="Trebuchet MS"/>
                <a:cs typeface="Trebuchet MS"/>
                <a:sym typeface="Trebuchet MS"/>
              </a:rPr>
              <a:t> </a:t>
            </a:r>
            <a:r>
              <a:rPr lang="fr-FR" sz="2000">
                <a:solidFill>
                  <a:srgbClr val="C24F3E"/>
                </a:solidFill>
                <a:latin typeface="Trebuchet MS"/>
                <a:ea typeface="Trebuchet MS"/>
                <a:cs typeface="Trebuchet MS"/>
                <a:sym typeface="Trebuchet MS"/>
              </a:rPr>
              <a:t>:</a:t>
            </a:r>
            <a:r>
              <a:rPr lang="fr-FR" sz="2000">
                <a:solidFill>
                  <a:srgbClr val="000000"/>
                </a:solidFill>
                <a:latin typeface="Trebuchet MS"/>
                <a:ea typeface="Trebuchet MS"/>
                <a:cs typeface="Trebuchet MS"/>
                <a:sym typeface="Trebuchet MS"/>
              </a:rPr>
              <a:t> Les PME coopérantes et internationalisées s’en sortent mieux dans le domaine de l’innovation.</a:t>
            </a:r>
          </a:p>
          <a:p>
            <a:pPr marL="0" marR="0" lvl="0" indent="0" algn="just" rtl="0">
              <a:spcBef>
                <a:spcPts val="0"/>
              </a:spcBef>
              <a:buSzPct val="25000"/>
              <a:buNone/>
            </a:pPr>
            <a:r>
              <a:rPr lang="fr-FR" sz="2000">
                <a:solidFill>
                  <a:srgbClr val="000000"/>
                </a:solidFill>
                <a:latin typeface="Trebuchet MS"/>
                <a:ea typeface="Trebuchet MS"/>
                <a:cs typeface="Trebuchet MS"/>
                <a:sym typeface="Trebuchet MS"/>
              </a:rPr>
              <a:t> </a:t>
            </a: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Thèse de l’auteur</a:t>
            </a:r>
            <a:r>
              <a:rPr lang="fr-FR" sz="2000">
                <a:solidFill>
                  <a:srgbClr val="C24F3E"/>
                </a:solidFill>
                <a:latin typeface="Trebuchet MS"/>
                <a:ea typeface="Trebuchet MS"/>
                <a:cs typeface="Trebuchet MS"/>
                <a:sym typeface="Trebuchet MS"/>
              </a:rPr>
              <a:t> : </a:t>
            </a:r>
            <a:r>
              <a:rPr lang="fr-FR" sz="2000">
                <a:solidFill>
                  <a:srgbClr val="000000"/>
                </a:solidFill>
                <a:latin typeface="Trebuchet MS"/>
                <a:ea typeface="Trebuchet MS"/>
                <a:cs typeface="Trebuchet MS"/>
                <a:sym typeface="Trebuchet MS"/>
              </a:rPr>
              <a:t>Les PME et ETI internationalisées continuent d’investir en R et D grâce à des sources de croissances externes (contrairement aux autres). Les PME  bénéficient bien des programmes d’aide à l’innovation particulièrement efficaces en France. Les PME se démarquent par leurs capacité d’innovation organisationnelle et du fonctionnement en réseau auquel elles adhèrent.</a:t>
            </a:r>
          </a:p>
          <a:p>
            <a:pPr marL="0" marR="0" lvl="0" indent="0" algn="just" rtl="0">
              <a:spcBef>
                <a:spcPts val="0"/>
              </a:spcBef>
              <a:buSzPct val="25000"/>
              <a:buNone/>
            </a:pPr>
            <a:r>
              <a:rPr lang="fr-FR" sz="2000">
                <a:solidFill>
                  <a:srgbClr val="000000"/>
                </a:solidFill>
                <a:latin typeface="Trebuchet MS"/>
                <a:ea typeface="Trebuchet MS"/>
                <a:cs typeface="Trebuchet MS"/>
                <a:sym typeface="Trebuchet MS"/>
              </a:rPr>
              <a:t> </a:t>
            </a: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Limites</a:t>
            </a:r>
            <a:r>
              <a:rPr lang="fr-FR" sz="2000">
                <a:solidFill>
                  <a:srgbClr val="C24F3E"/>
                </a:solidFill>
                <a:latin typeface="Trebuchet MS"/>
                <a:ea typeface="Trebuchet MS"/>
                <a:cs typeface="Trebuchet MS"/>
                <a:sym typeface="Trebuchet MS"/>
              </a:rPr>
              <a:t> :</a:t>
            </a:r>
            <a:r>
              <a:rPr lang="fr-FR" sz="2000">
                <a:solidFill>
                  <a:srgbClr val="000000"/>
                </a:solidFill>
                <a:latin typeface="Trebuchet MS"/>
                <a:ea typeface="Trebuchet MS"/>
                <a:cs typeface="Trebuchet MS"/>
                <a:sym typeface="Trebuchet MS"/>
              </a:rPr>
              <a:t> Difficultés pour les TPE et PE d’intégrer des écosystèmes de l’innovation et de bénéficier des aides publiques.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17</a:t>
            </a:fld>
            <a:endParaRPr lang="fr-FR" sz="1400">
              <a:solidFill>
                <a:srgbClr val="FFFFFF"/>
              </a:solidFill>
              <a:latin typeface="Georgia"/>
              <a:ea typeface="Georgia"/>
              <a:cs typeface="Georgia"/>
              <a:sym typeface="Georgia"/>
            </a:endParaRPr>
          </a:p>
        </p:txBody>
      </p:sp>
      <p:sp>
        <p:nvSpPr>
          <p:cNvPr id="236" name="Shape 236"/>
          <p:cNvSpPr txBox="1">
            <a:spLocks noGrp="1"/>
          </p:cNvSpPr>
          <p:nvPr>
            <p:ph type="title"/>
          </p:nvPr>
        </p:nvSpPr>
        <p:spPr>
          <a:xfrm>
            <a:off x="234060" y="0"/>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
        <p:nvSpPr>
          <p:cNvPr id="237" name="Shape 237"/>
          <p:cNvSpPr txBox="1">
            <a:spLocks noGrp="1"/>
          </p:cNvSpPr>
          <p:nvPr>
            <p:ph type="sldNum" idx="12"/>
          </p:nvPr>
        </p:nvSpPr>
        <p:spPr>
          <a:xfrm>
            <a:off x="7966075" y="6928988"/>
            <a:ext cx="604837" cy="28416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17</a:t>
            </a:fld>
            <a:endParaRPr lang="fr-FR" sz="1400">
              <a:solidFill>
                <a:srgbClr val="FFFFFF"/>
              </a:solidFill>
              <a:latin typeface="Georgia"/>
              <a:ea typeface="Georgia"/>
              <a:cs typeface="Georgia"/>
              <a:sym typeface="Georgia"/>
            </a:endParaRPr>
          </a:p>
        </p:txBody>
      </p:sp>
      <p:sp>
        <p:nvSpPr>
          <p:cNvPr id="238" name="Shape 238"/>
          <p:cNvSpPr/>
          <p:nvPr/>
        </p:nvSpPr>
        <p:spPr>
          <a:xfrm>
            <a:off x="207073" y="1456875"/>
            <a:ext cx="880750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u="sng">
                <a:solidFill>
                  <a:srgbClr val="C24F3E"/>
                </a:solidFill>
                <a:latin typeface="Trebuchet MS"/>
                <a:ea typeface="Trebuchet MS"/>
                <a:cs typeface="Trebuchet MS"/>
                <a:sym typeface="Trebuchet MS"/>
              </a:rPr>
              <a:t>Document 5</a:t>
            </a:r>
            <a:r>
              <a:rPr lang="fr-FR" sz="2000" b="1">
                <a:solidFill>
                  <a:srgbClr val="C24F3E"/>
                </a:solidFill>
                <a:latin typeface="Trebuchet MS"/>
                <a:ea typeface="Trebuchet MS"/>
                <a:cs typeface="Trebuchet MS"/>
                <a:sym typeface="Trebuchet MS"/>
              </a:rPr>
              <a:t> :</a:t>
            </a:r>
            <a:r>
              <a:rPr lang="fr-FR" sz="2000" b="1">
                <a:solidFill>
                  <a:srgbClr val="000000"/>
                </a:solidFill>
                <a:latin typeface="Trebuchet MS"/>
                <a:ea typeface="Trebuchet MS"/>
                <a:cs typeface="Trebuchet MS"/>
                <a:sym typeface="Trebuchet MS"/>
              </a:rPr>
              <a:t> L’excellence française à l’honneur</a:t>
            </a:r>
          </a:p>
        </p:txBody>
      </p:sp>
      <p:sp>
        <p:nvSpPr>
          <p:cNvPr id="239" name="Shape 239"/>
          <p:cNvSpPr/>
          <p:nvPr/>
        </p:nvSpPr>
        <p:spPr>
          <a:xfrm>
            <a:off x="366712" y="2801093"/>
            <a:ext cx="8469439" cy="3170098"/>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Objectif du document</a:t>
            </a:r>
            <a:r>
              <a:rPr lang="fr-FR" sz="2000" b="1" dirty="0">
                <a:solidFill>
                  <a:srgbClr val="000000"/>
                </a:solidFill>
                <a:latin typeface="Trebuchet MS"/>
                <a:ea typeface="Trebuchet MS"/>
                <a:cs typeface="Trebuchet MS"/>
                <a:sym typeface="Trebuchet MS"/>
              </a:rPr>
              <a:t> </a:t>
            </a:r>
            <a:r>
              <a:rPr lang="fr-FR" sz="2000" dirty="0">
                <a:solidFill>
                  <a:srgbClr val="C24F3E"/>
                </a:solidFill>
                <a:latin typeface="Trebuchet MS"/>
                <a:ea typeface="Trebuchet MS"/>
                <a:cs typeface="Trebuchet MS"/>
                <a:sym typeface="Trebuchet MS"/>
              </a:rPr>
              <a:t>:</a:t>
            </a:r>
            <a:r>
              <a:rPr lang="fr-FR" sz="2000" dirty="0">
                <a:solidFill>
                  <a:srgbClr val="000000"/>
                </a:solidFill>
                <a:latin typeface="Trebuchet MS"/>
                <a:ea typeface="Trebuchet MS"/>
                <a:cs typeface="Trebuchet MS"/>
                <a:sym typeface="Trebuchet MS"/>
              </a:rPr>
              <a:t> Montrer le rôle de la protection industrielle dans la compétitivité des entreprises.</a:t>
            </a:r>
          </a:p>
          <a:p>
            <a:pPr marL="0" marR="0" lvl="0" indent="0" algn="l" rtl="0">
              <a:spcBef>
                <a:spcPts val="0"/>
              </a:spcBef>
              <a:buNone/>
            </a:pPr>
            <a:endParaRPr sz="2000" dirty="0">
              <a:solidFill>
                <a:srgbClr val="000000"/>
              </a:solidFill>
              <a:latin typeface="Trebuchet MS"/>
              <a:ea typeface="Trebuchet MS"/>
              <a:cs typeface="Trebuchet MS"/>
              <a:sym typeface="Trebuchet MS"/>
            </a:endParaRPr>
          </a:p>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Thèse de l’auteur</a:t>
            </a:r>
            <a:r>
              <a:rPr lang="fr-FR" sz="2000" dirty="0">
                <a:solidFill>
                  <a:srgbClr val="C24F3E"/>
                </a:solidFill>
                <a:latin typeface="Trebuchet MS"/>
                <a:ea typeface="Trebuchet MS"/>
                <a:cs typeface="Trebuchet MS"/>
                <a:sym typeface="Trebuchet MS"/>
              </a:rPr>
              <a:t> : </a:t>
            </a:r>
            <a:r>
              <a:rPr lang="fr-FR" sz="2000" dirty="0">
                <a:solidFill>
                  <a:srgbClr val="000000"/>
                </a:solidFill>
                <a:latin typeface="Trebuchet MS"/>
                <a:ea typeface="Trebuchet MS"/>
                <a:cs typeface="Trebuchet MS"/>
                <a:sym typeface="Trebuchet MS"/>
              </a:rPr>
              <a:t>La protection de la propriété industrielle permet de valoriser l’innovation des PME, </a:t>
            </a:r>
            <a:r>
              <a:rPr lang="fr-FR" sz="2000" dirty="0" smtClean="0">
                <a:solidFill>
                  <a:srgbClr val="000000"/>
                </a:solidFill>
                <a:latin typeface="Trebuchet MS"/>
                <a:ea typeface="Trebuchet MS"/>
                <a:cs typeface="Trebuchet MS"/>
                <a:sym typeface="Trebuchet MS"/>
              </a:rPr>
              <a:t>d’augmenter </a:t>
            </a:r>
            <a:r>
              <a:rPr lang="fr-FR" sz="2000" dirty="0">
                <a:solidFill>
                  <a:srgbClr val="000000"/>
                </a:solidFill>
                <a:latin typeface="Trebuchet MS"/>
                <a:ea typeface="Trebuchet MS"/>
                <a:cs typeface="Trebuchet MS"/>
                <a:sym typeface="Trebuchet MS"/>
              </a:rPr>
              <a:t>la notoriété, de stimuler la créativité…</a:t>
            </a:r>
          </a:p>
          <a:p>
            <a:pPr marL="0" marR="0" lvl="0" indent="0" algn="l" rtl="0">
              <a:spcBef>
                <a:spcPts val="0"/>
              </a:spcBef>
              <a:buNone/>
            </a:pPr>
            <a:endParaRPr sz="2000" dirty="0">
              <a:solidFill>
                <a:srgbClr val="000000"/>
              </a:solidFill>
              <a:latin typeface="Trebuchet MS"/>
              <a:ea typeface="Trebuchet MS"/>
              <a:cs typeface="Trebuchet MS"/>
              <a:sym typeface="Trebuchet MS"/>
            </a:endParaRPr>
          </a:p>
          <a:p>
            <a:pPr marL="0" marR="0" lvl="0" indent="0" algn="l" rtl="0">
              <a:spcBef>
                <a:spcPts val="0"/>
              </a:spcBef>
              <a:buSzPct val="25000"/>
              <a:buNone/>
            </a:pPr>
            <a:r>
              <a:rPr lang="fr-FR" sz="2000" b="1" dirty="0">
                <a:solidFill>
                  <a:srgbClr val="C24F3E"/>
                </a:solidFill>
                <a:latin typeface="Trebuchet MS"/>
                <a:ea typeface="Trebuchet MS"/>
                <a:cs typeface="Trebuchet MS"/>
                <a:sym typeface="Trebuchet MS"/>
              </a:rPr>
              <a:t>Limites</a:t>
            </a:r>
            <a:r>
              <a:rPr lang="fr-FR" sz="2000" dirty="0">
                <a:solidFill>
                  <a:srgbClr val="C24F3E"/>
                </a:solidFill>
                <a:latin typeface="Trebuchet MS"/>
                <a:ea typeface="Trebuchet MS"/>
                <a:cs typeface="Trebuchet MS"/>
                <a:sym typeface="Trebuchet MS"/>
              </a:rPr>
              <a:t> :</a:t>
            </a:r>
            <a:r>
              <a:rPr lang="fr-FR" sz="2000" dirty="0">
                <a:solidFill>
                  <a:srgbClr val="000000"/>
                </a:solidFill>
                <a:latin typeface="Trebuchet MS"/>
                <a:ea typeface="Trebuchet MS"/>
                <a:cs typeface="Trebuchet MS"/>
                <a:sym typeface="Trebuchet MS"/>
              </a:rPr>
              <a:t> Coûts liés à la protection industrielle, intérêt d’une protection à long terme dans des stratégies de </a:t>
            </a:r>
            <a:r>
              <a:rPr lang="fr-FR" sz="2000" dirty="0" err="1">
                <a:solidFill>
                  <a:srgbClr val="000000"/>
                </a:solidFill>
                <a:latin typeface="Trebuchet MS"/>
                <a:ea typeface="Trebuchet MS"/>
                <a:cs typeface="Trebuchet MS"/>
                <a:sym typeface="Trebuchet MS"/>
              </a:rPr>
              <a:t>chronocompétitivité</a:t>
            </a:r>
            <a:r>
              <a:rPr lang="fr-FR" sz="2000" dirty="0">
                <a:solidFill>
                  <a:srgbClr val="000000"/>
                </a:solidFill>
                <a:latin typeface="Trebuchet MS"/>
                <a:ea typeface="Trebuchet MS"/>
                <a:cs typeface="Trebuchet MS"/>
                <a:sym typeface="Trebuchet MS"/>
              </a:rPr>
              <a:t>.</a:t>
            </a:r>
          </a:p>
          <a:p>
            <a:pPr marL="0" marR="0" lvl="0" indent="0" algn="l" rtl="0">
              <a:spcBef>
                <a:spcPts val="0"/>
              </a:spcBef>
              <a:buNone/>
            </a:pPr>
            <a:endParaRPr sz="2000" dirty="0">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18</a:t>
            </a:fld>
            <a:endParaRPr lang="fr-FR" sz="1400">
              <a:solidFill>
                <a:srgbClr val="FFFFFF"/>
              </a:solidFill>
              <a:latin typeface="Georgia"/>
              <a:ea typeface="Georgia"/>
              <a:cs typeface="Georgia"/>
              <a:sym typeface="Georgia"/>
            </a:endParaRPr>
          </a:p>
        </p:txBody>
      </p:sp>
      <p:sp>
        <p:nvSpPr>
          <p:cNvPr id="246" name="Shape 246"/>
          <p:cNvSpPr txBox="1">
            <a:spLocks noGrp="1"/>
          </p:cNvSpPr>
          <p:nvPr>
            <p:ph type="title"/>
          </p:nvPr>
        </p:nvSpPr>
        <p:spPr>
          <a:xfrm>
            <a:off x="187668" y="0"/>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
        <p:nvSpPr>
          <p:cNvPr id="247" name="Shape 247"/>
          <p:cNvSpPr txBox="1">
            <a:spLocks noGrp="1"/>
          </p:cNvSpPr>
          <p:nvPr>
            <p:ph type="sldNum" idx="12"/>
          </p:nvPr>
        </p:nvSpPr>
        <p:spPr>
          <a:xfrm>
            <a:off x="7966075" y="6928988"/>
            <a:ext cx="604837" cy="28416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18</a:t>
            </a:fld>
            <a:endParaRPr lang="fr-FR" sz="1400">
              <a:solidFill>
                <a:srgbClr val="FFFFFF"/>
              </a:solidFill>
              <a:latin typeface="Georgia"/>
              <a:ea typeface="Georgia"/>
              <a:cs typeface="Georgia"/>
              <a:sym typeface="Georgia"/>
            </a:endParaRPr>
          </a:p>
        </p:txBody>
      </p:sp>
      <p:sp>
        <p:nvSpPr>
          <p:cNvPr id="248" name="Shape 248"/>
          <p:cNvSpPr/>
          <p:nvPr/>
        </p:nvSpPr>
        <p:spPr>
          <a:xfrm>
            <a:off x="207073" y="1456875"/>
            <a:ext cx="8807506"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u="sng">
                <a:solidFill>
                  <a:srgbClr val="C24F3E"/>
                </a:solidFill>
                <a:latin typeface="Trebuchet MS"/>
                <a:ea typeface="Trebuchet MS"/>
                <a:cs typeface="Trebuchet MS"/>
                <a:sym typeface="Trebuchet MS"/>
              </a:rPr>
              <a:t>Document 6</a:t>
            </a:r>
            <a:r>
              <a:rPr lang="fr-FR" sz="2000" b="1">
                <a:solidFill>
                  <a:srgbClr val="C24F3E"/>
                </a:solidFill>
                <a:latin typeface="Trebuchet MS"/>
                <a:ea typeface="Trebuchet MS"/>
                <a:cs typeface="Trebuchet MS"/>
                <a:sym typeface="Trebuchet MS"/>
              </a:rPr>
              <a:t> :</a:t>
            </a:r>
            <a:r>
              <a:rPr lang="fr-FR" sz="2000" b="1">
                <a:solidFill>
                  <a:srgbClr val="000000"/>
                </a:solidFill>
                <a:latin typeface="Trebuchet MS"/>
                <a:ea typeface="Trebuchet MS"/>
                <a:cs typeface="Trebuchet MS"/>
                <a:sym typeface="Trebuchet MS"/>
              </a:rPr>
              <a:t> Stratégie générique pour un avantage concurrentiel d’après M.Porter</a:t>
            </a:r>
          </a:p>
        </p:txBody>
      </p:sp>
      <p:sp>
        <p:nvSpPr>
          <p:cNvPr id="249" name="Shape 249"/>
          <p:cNvSpPr/>
          <p:nvPr/>
        </p:nvSpPr>
        <p:spPr>
          <a:xfrm>
            <a:off x="366712" y="2676841"/>
            <a:ext cx="8371768" cy="3477874"/>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Objectif du document</a:t>
            </a:r>
            <a:r>
              <a:rPr lang="fr-FR" sz="2000" b="1">
                <a:solidFill>
                  <a:srgbClr val="000000"/>
                </a:solidFill>
                <a:latin typeface="Trebuchet MS"/>
                <a:ea typeface="Trebuchet MS"/>
                <a:cs typeface="Trebuchet MS"/>
                <a:sym typeface="Trebuchet MS"/>
              </a:rPr>
              <a:t> </a:t>
            </a:r>
            <a:r>
              <a:rPr lang="fr-FR" sz="2000">
                <a:solidFill>
                  <a:srgbClr val="C24F3E"/>
                </a:solidFill>
                <a:latin typeface="Trebuchet MS"/>
                <a:ea typeface="Trebuchet MS"/>
                <a:cs typeface="Trebuchet MS"/>
                <a:sym typeface="Trebuchet MS"/>
              </a:rPr>
              <a:t>:</a:t>
            </a:r>
            <a:r>
              <a:rPr lang="fr-FR" sz="2000">
                <a:solidFill>
                  <a:srgbClr val="000000"/>
                </a:solidFill>
                <a:latin typeface="Trebuchet MS"/>
                <a:ea typeface="Trebuchet MS"/>
                <a:cs typeface="Trebuchet MS"/>
                <a:sym typeface="Trebuchet MS"/>
              </a:rPr>
              <a:t> Présenter les stratégies de compétitivité des entreprises décrites par M.Porter.</a:t>
            </a:r>
          </a:p>
          <a:p>
            <a:pPr marL="0" marR="0" lvl="0" indent="0" algn="l" rtl="0">
              <a:spcBef>
                <a:spcPts val="0"/>
              </a:spcBef>
              <a:buNone/>
            </a:pPr>
            <a:endParaRPr sz="2000">
              <a:solidFill>
                <a:srgbClr val="000000"/>
              </a:solidFill>
              <a:latin typeface="Trebuchet MS"/>
              <a:ea typeface="Trebuchet MS"/>
              <a:cs typeface="Trebuchet MS"/>
              <a:sym typeface="Trebuchet MS"/>
            </a:endParaRP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Thèse de l’auteur</a:t>
            </a:r>
            <a:r>
              <a:rPr lang="fr-FR" sz="2000">
                <a:solidFill>
                  <a:srgbClr val="C24F3E"/>
                </a:solidFill>
                <a:latin typeface="Trebuchet MS"/>
                <a:ea typeface="Trebuchet MS"/>
                <a:cs typeface="Trebuchet MS"/>
                <a:sym typeface="Trebuchet MS"/>
              </a:rPr>
              <a:t> : </a:t>
            </a:r>
            <a:r>
              <a:rPr lang="fr-FR" sz="2000">
                <a:solidFill>
                  <a:srgbClr val="000000"/>
                </a:solidFill>
                <a:latin typeface="Trebuchet MS"/>
                <a:ea typeface="Trebuchet MS"/>
                <a:cs typeface="Trebuchet MS"/>
                <a:sym typeface="Trebuchet MS"/>
              </a:rPr>
              <a:t>Pour prendre une place sur un marché et conquérir des parts de marché trois stratégies génériques (ou de domaine) sont envisageables : la domination par les coûts, la différenciation, la concentration (ou focalisation).</a:t>
            </a:r>
          </a:p>
          <a:p>
            <a:pPr marL="0" marR="0" lvl="0" indent="0" algn="l" rtl="0">
              <a:spcBef>
                <a:spcPts val="0"/>
              </a:spcBef>
              <a:buNone/>
            </a:pPr>
            <a:endParaRPr sz="2000">
              <a:solidFill>
                <a:srgbClr val="000000"/>
              </a:solidFill>
              <a:latin typeface="Trebuchet MS"/>
              <a:ea typeface="Trebuchet MS"/>
              <a:cs typeface="Trebuchet MS"/>
              <a:sym typeface="Trebuchet MS"/>
            </a:endParaRP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Limites</a:t>
            </a:r>
            <a:r>
              <a:rPr lang="fr-FR" sz="2000">
                <a:solidFill>
                  <a:srgbClr val="C24F3E"/>
                </a:solidFill>
                <a:latin typeface="Trebuchet MS"/>
                <a:ea typeface="Trebuchet MS"/>
                <a:cs typeface="Trebuchet MS"/>
                <a:sym typeface="Trebuchet MS"/>
              </a:rPr>
              <a:t> :</a:t>
            </a:r>
            <a:r>
              <a:rPr lang="fr-FR" sz="2000">
                <a:solidFill>
                  <a:srgbClr val="000000"/>
                </a:solidFill>
                <a:latin typeface="Trebuchet MS"/>
                <a:ea typeface="Trebuchet MS"/>
                <a:cs typeface="Trebuchet MS"/>
                <a:sym typeface="Trebuchet MS"/>
              </a:rPr>
              <a:t> De nouveaux courants montrent l’intérêt de stratégies de rupture, comme un évitement de l’environnement concurrentiel, qui permettent à l’entreprise d’être compétitive (car seule).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19</a:t>
            </a:fld>
            <a:endParaRPr lang="fr-FR" sz="1400">
              <a:solidFill>
                <a:srgbClr val="FFFFFF"/>
              </a:solidFill>
              <a:latin typeface="Georgia"/>
              <a:ea typeface="Georgia"/>
              <a:cs typeface="Georgia"/>
              <a:sym typeface="Georgia"/>
            </a:endParaRPr>
          </a:p>
        </p:txBody>
      </p:sp>
      <p:sp>
        <p:nvSpPr>
          <p:cNvPr id="256" name="Shape 256"/>
          <p:cNvSpPr txBox="1">
            <a:spLocks noGrp="1"/>
          </p:cNvSpPr>
          <p:nvPr>
            <p:ph type="title"/>
          </p:nvPr>
        </p:nvSpPr>
        <p:spPr>
          <a:xfrm>
            <a:off x="207072" y="44450"/>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
        <p:nvSpPr>
          <p:cNvPr id="257" name="Shape 257"/>
          <p:cNvSpPr txBox="1">
            <a:spLocks noGrp="1"/>
          </p:cNvSpPr>
          <p:nvPr>
            <p:ph type="sldNum" idx="12"/>
          </p:nvPr>
        </p:nvSpPr>
        <p:spPr>
          <a:xfrm>
            <a:off x="7966075" y="6928988"/>
            <a:ext cx="604837" cy="28416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19</a:t>
            </a:fld>
            <a:endParaRPr lang="fr-FR" sz="1400">
              <a:solidFill>
                <a:srgbClr val="FFFFFF"/>
              </a:solidFill>
              <a:latin typeface="Georgia"/>
              <a:ea typeface="Georgia"/>
              <a:cs typeface="Georgia"/>
              <a:sym typeface="Georgia"/>
            </a:endParaRPr>
          </a:p>
        </p:txBody>
      </p:sp>
      <p:sp>
        <p:nvSpPr>
          <p:cNvPr id="258" name="Shape 258"/>
          <p:cNvSpPr/>
          <p:nvPr/>
        </p:nvSpPr>
        <p:spPr>
          <a:xfrm>
            <a:off x="207073" y="1456875"/>
            <a:ext cx="880750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u="sng">
                <a:solidFill>
                  <a:srgbClr val="C24F3E"/>
                </a:solidFill>
                <a:latin typeface="Trebuchet MS"/>
                <a:ea typeface="Trebuchet MS"/>
                <a:cs typeface="Trebuchet MS"/>
                <a:sym typeface="Trebuchet MS"/>
              </a:rPr>
              <a:t>Document 7</a:t>
            </a:r>
            <a:r>
              <a:rPr lang="fr-FR" sz="2000" b="1">
                <a:solidFill>
                  <a:srgbClr val="C24F3E"/>
                </a:solidFill>
                <a:latin typeface="Trebuchet MS"/>
                <a:ea typeface="Trebuchet MS"/>
                <a:cs typeface="Trebuchet MS"/>
                <a:sym typeface="Trebuchet MS"/>
              </a:rPr>
              <a:t> :</a:t>
            </a:r>
            <a:r>
              <a:rPr lang="fr-FR" sz="2000" b="1">
                <a:solidFill>
                  <a:srgbClr val="000000"/>
                </a:solidFill>
                <a:latin typeface="Trebuchet MS"/>
                <a:ea typeface="Trebuchet MS"/>
                <a:cs typeface="Trebuchet MS"/>
                <a:sym typeface="Trebuchet MS"/>
              </a:rPr>
              <a:t> Les compétences clés selon Hamel et Prahalad.</a:t>
            </a:r>
          </a:p>
        </p:txBody>
      </p:sp>
      <p:sp>
        <p:nvSpPr>
          <p:cNvPr id="259" name="Shape 259"/>
          <p:cNvSpPr/>
          <p:nvPr/>
        </p:nvSpPr>
        <p:spPr>
          <a:xfrm>
            <a:off x="207075" y="2207447"/>
            <a:ext cx="8629077" cy="409342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Objectif du document</a:t>
            </a:r>
            <a:r>
              <a:rPr lang="fr-FR" sz="2000" b="1">
                <a:solidFill>
                  <a:srgbClr val="000000"/>
                </a:solidFill>
                <a:latin typeface="Trebuchet MS"/>
                <a:ea typeface="Trebuchet MS"/>
                <a:cs typeface="Trebuchet MS"/>
                <a:sym typeface="Trebuchet MS"/>
              </a:rPr>
              <a:t> </a:t>
            </a:r>
            <a:r>
              <a:rPr lang="fr-FR" sz="2000">
                <a:solidFill>
                  <a:srgbClr val="C24F3E"/>
                </a:solidFill>
                <a:latin typeface="Trebuchet MS"/>
                <a:ea typeface="Trebuchet MS"/>
                <a:cs typeface="Trebuchet MS"/>
                <a:sym typeface="Trebuchet MS"/>
              </a:rPr>
              <a:t>:</a:t>
            </a:r>
            <a:r>
              <a:rPr lang="fr-FR" sz="2000">
                <a:solidFill>
                  <a:srgbClr val="000000"/>
                </a:solidFill>
                <a:latin typeface="Trebuchet MS"/>
                <a:ea typeface="Trebuchet MS"/>
                <a:cs typeface="Trebuchet MS"/>
                <a:sym typeface="Trebuchet MS"/>
              </a:rPr>
              <a:t> Le développement de compétences clés (core competences) sont à l’origine de l’émergence de l’innovation dans l’entreprise.</a:t>
            </a:r>
          </a:p>
          <a:p>
            <a:pPr marL="0" marR="0" lvl="0" indent="0" algn="just" rtl="0">
              <a:spcBef>
                <a:spcPts val="0"/>
              </a:spcBef>
              <a:buSzPct val="25000"/>
              <a:buNone/>
            </a:pPr>
            <a:r>
              <a:rPr lang="fr-FR" sz="2000">
                <a:solidFill>
                  <a:srgbClr val="000000"/>
                </a:solidFill>
                <a:latin typeface="Trebuchet MS"/>
                <a:ea typeface="Trebuchet MS"/>
                <a:cs typeface="Trebuchet MS"/>
                <a:sym typeface="Trebuchet MS"/>
              </a:rPr>
              <a:t> </a:t>
            </a: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Thèse de l’auteur</a:t>
            </a:r>
            <a:r>
              <a:rPr lang="fr-FR" sz="2000">
                <a:solidFill>
                  <a:srgbClr val="C24F3E"/>
                </a:solidFill>
                <a:latin typeface="Trebuchet MS"/>
                <a:ea typeface="Trebuchet MS"/>
                <a:cs typeface="Trebuchet MS"/>
                <a:sym typeface="Trebuchet MS"/>
              </a:rPr>
              <a:t> : </a:t>
            </a:r>
            <a:r>
              <a:rPr lang="fr-FR" sz="2000">
                <a:solidFill>
                  <a:srgbClr val="000000"/>
                </a:solidFill>
                <a:latin typeface="Trebuchet MS"/>
                <a:ea typeface="Trebuchet MS"/>
                <a:cs typeface="Trebuchet MS"/>
                <a:sym typeface="Trebuchet MS"/>
              </a:rPr>
              <a:t>La concentration de compétences et de connaissances au sein d’une entreprise permet à cette dernière de développer, au moment attendu par l’environnement, des innovations plus rapidement que ses concurrents.</a:t>
            </a:r>
          </a:p>
          <a:p>
            <a:pPr marL="0" marR="0" lvl="0" indent="0" algn="just" rtl="0">
              <a:spcBef>
                <a:spcPts val="0"/>
              </a:spcBef>
              <a:buNone/>
            </a:pPr>
            <a:endParaRPr sz="2000">
              <a:solidFill>
                <a:srgbClr val="000000"/>
              </a:solidFill>
              <a:latin typeface="Trebuchet MS"/>
              <a:ea typeface="Trebuchet MS"/>
              <a:cs typeface="Trebuchet MS"/>
              <a:sym typeface="Trebuchet MS"/>
            </a:endParaRP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Limites</a:t>
            </a:r>
            <a:r>
              <a:rPr lang="fr-FR" sz="2000">
                <a:solidFill>
                  <a:srgbClr val="C24F3E"/>
                </a:solidFill>
                <a:latin typeface="Trebuchet MS"/>
                <a:ea typeface="Trebuchet MS"/>
                <a:cs typeface="Trebuchet MS"/>
                <a:sym typeface="Trebuchet MS"/>
              </a:rPr>
              <a:t> :</a:t>
            </a:r>
            <a:r>
              <a:rPr lang="fr-FR" sz="2000">
                <a:solidFill>
                  <a:srgbClr val="000000"/>
                </a:solidFill>
                <a:latin typeface="Trebuchet MS"/>
                <a:ea typeface="Trebuchet MS"/>
                <a:cs typeface="Trebuchet MS"/>
                <a:sym typeface="Trebuchet MS"/>
              </a:rPr>
              <a:t> Nécessite des mode de coordination flexibles (ajustement mutuel). Les compétences clés doivent être associées à une intension stratégique de la part du dirigeant (vision) pour anticiper les bonnes compétences.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a:t>
            </a:fld>
            <a:endParaRPr lang="fr-FR" sz="1400">
              <a:solidFill>
                <a:srgbClr val="FFFFFF"/>
              </a:solidFill>
              <a:latin typeface="Georgia"/>
              <a:ea typeface="Georgia"/>
              <a:cs typeface="Georgia"/>
              <a:sym typeface="Georgia"/>
            </a:endParaRPr>
          </a:p>
        </p:txBody>
      </p:sp>
      <p:sp>
        <p:nvSpPr>
          <p:cNvPr id="174" name="Shape 174"/>
          <p:cNvSpPr txBox="1">
            <a:spLocks noGrp="1"/>
          </p:cNvSpPr>
          <p:nvPr>
            <p:ph type="title"/>
          </p:nvPr>
        </p:nvSpPr>
        <p:spPr>
          <a:xfrm>
            <a:off x="283029" y="303477"/>
            <a:ext cx="8730341"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latin typeface="Georgia"/>
                <a:ea typeface="Georgia"/>
                <a:cs typeface="Georgia"/>
                <a:sym typeface="Georgia"/>
              </a:rPr>
              <a:t>Méthodologie des épreuves de management aux concours</a:t>
            </a:r>
          </a:p>
        </p:txBody>
      </p:sp>
      <p:sp>
        <p:nvSpPr>
          <p:cNvPr id="175" name="Shape 175"/>
          <p:cNvSpPr txBox="1"/>
          <p:nvPr/>
        </p:nvSpPr>
        <p:spPr>
          <a:xfrm>
            <a:off x="1131433" y="1533750"/>
            <a:ext cx="7270749" cy="4333650"/>
          </a:xfrm>
          <a:prstGeom prst="rect">
            <a:avLst/>
          </a:prstGeom>
          <a:noFill/>
          <a:ln>
            <a:noFill/>
          </a:ln>
        </p:spPr>
        <p:txBody>
          <a:bodyPr lIns="91425" tIns="45700" rIns="91425" bIns="45700" anchor="t" anchorCtr="0">
            <a:noAutofit/>
          </a:bodyPr>
          <a:lstStyle/>
          <a:p>
            <a:pPr marL="514350" lvl="0" indent="-514350">
              <a:lnSpc>
                <a:spcPct val="150000"/>
              </a:lnSpc>
              <a:buClr>
                <a:srgbClr val="800000"/>
              </a:buClr>
              <a:buSzPct val="100000"/>
              <a:buFont typeface="Georgia"/>
              <a:buAutoNum type="romanUcPeriod"/>
            </a:pPr>
            <a:r>
              <a:rPr lang="fr-FR" sz="2000" b="1" dirty="0">
                <a:solidFill>
                  <a:srgbClr val="C24F3E"/>
                </a:solidFill>
                <a:latin typeface="Trebuchet MS"/>
                <a:ea typeface="Trebuchet MS"/>
                <a:cs typeface="Trebuchet MS"/>
                <a:sym typeface="Trebuchet MS"/>
              </a:rPr>
              <a:t>Quelques évidences </a:t>
            </a:r>
            <a:r>
              <a:rPr lang="fr-FR" sz="2000" b="1" dirty="0" smtClean="0">
                <a:solidFill>
                  <a:srgbClr val="C24F3E"/>
                </a:solidFill>
                <a:latin typeface="Trebuchet MS"/>
                <a:ea typeface="Trebuchet MS"/>
                <a:cs typeface="Trebuchet MS"/>
                <a:sym typeface="Trebuchet MS"/>
              </a:rPr>
              <a:t>et conseils (rappelés par le jury)</a:t>
            </a:r>
          </a:p>
          <a:p>
            <a:pPr marL="514350" marR="0" lvl="0" indent="-514350" algn="l" rtl="0">
              <a:lnSpc>
                <a:spcPct val="150000"/>
              </a:lnSpc>
              <a:spcBef>
                <a:spcPts val="0"/>
              </a:spcBef>
              <a:spcAft>
                <a:spcPts val="0"/>
              </a:spcAft>
              <a:buClr>
                <a:srgbClr val="800000"/>
              </a:buClr>
              <a:buSzPct val="100000"/>
              <a:buFont typeface="Georgia"/>
              <a:buAutoNum type="romanUcPeriod"/>
            </a:pPr>
            <a:endParaRPr lang="fr-FR" sz="2000" b="1" dirty="0">
              <a:solidFill>
                <a:srgbClr val="C24F3E"/>
              </a:solidFill>
              <a:latin typeface="Trebuchet MS"/>
              <a:ea typeface="Trebuchet MS"/>
              <a:cs typeface="Trebuchet MS"/>
              <a:sym typeface="Trebuchet MS"/>
            </a:endParaRPr>
          </a:p>
          <a:p>
            <a:pPr marL="514350" marR="0" lvl="0" indent="-514350" algn="l" rtl="0">
              <a:lnSpc>
                <a:spcPct val="150000"/>
              </a:lnSpc>
              <a:spcBef>
                <a:spcPts val="0"/>
              </a:spcBef>
              <a:spcAft>
                <a:spcPts val="0"/>
              </a:spcAft>
              <a:buClr>
                <a:srgbClr val="800000"/>
              </a:buClr>
              <a:buSzPct val="100000"/>
              <a:buFont typeface="Georgia"/>
              <a:buAutoNum type="romanUcPeriod"/>
            </a:pPr>
            <a:r>
              <a:rPr lang="fr-FR" sz="2000" b="1" dirty="0" smtClean="0">
                <a:solidFill>
                  <a:srgbClr val="C24F3E"/>
                </a:solidFill>
                <a:latin typeface="Trebuchet MS"/>
                <a:ea typeface="Trebuchet MS"/>
                <a:cs typeface="Trebuchet MS"/>
                <a:sym typeface="Trebuchet MS"/>
              </a:rPr>
              <a:t>L'analyse </a:t>
            </a:r>
            <a:r>
              <a:rPr lang="fr-FR" sz="2000" b="1" dirty="0">
                <a:solidFill>
                  <a:srgbClr val="C24F3E"/>
                </a:solidFill>
                <a:latin typeface="Trebuchet MS"/>
                <a:ea typeface="Trebuchet MS"/>
                <a:cs typeface="Trebuchet MS"/>
                <a:sym typeface="Trebuchet MS"/>
              </a:rPr>
              <a:t>du dossier </a:t>
            </a:r>
            <a:r>
              <a:rPr lang="fr-FR" sz="2000" b="1" dirty="0" smtClean="0">
                <a:solidFill>
                  <a:srgbClr val="C24F3E"/>
                </a:solidFill>
                <a:latin typeface="Trebuchet MS"/>
                <a:ea typeface="Trebuchet MS"/>
                <a:cs typeface="Trebuchet MS"/>
                <a:sym typeface="Trebuchet MS"/>
              </a:rPr>
              <a:t>documentaire</a:t>
            </a:r>
          </a:p>
          <a:p>
            <a:pPr marL="514350" marR="0" lvl="0" indent="-514350" algn="l" rtl="0">
              <a:lnSpc>
                <a:spcPct val="150000"/>
              </a:lnSpc>
              <a:spcBef>
                <a:spcPts val="0"/>
              </a:spcBef>
              <a:spcAft>
                <a:spcPts val="0"/>
              </a:spcAft>
              <a:buClr>
                <a:srgbClr val="800000"/>
              </a:buClr>
              <a:buSzPct val="100000"/>
              <a:buFont typeface="Georgia"/>
              <a:buAutoNum type="romanUcPeriod"/>
            </a:pPr>
            <a:endParaRPr lang="fr-FR" sz="2000" b="1" dirty="0">
              <a:solidFill>
                <a:srgbClr val="C24F3E"/>
              </a:solidFill>
              <a:latin typeface="Trebuchet MS"/>
              <a:ea typeface="Trebuchet MS"/>
              <a:cs typeface="Trebuchet MS"/>
              <a:sym typeface="Trebuchet MS"/>
            </a:endParaRPr>
          </a:p>
          <a:p>
            <a:pPr marL="514350" marR="0" lvl="0" indent="-514350" algn="l" rtl="0">
              <a:lnSpc>
                <a:spcPct val="150000"/>
              </a:lnSpc>
              <a:spcBef>
                <a:spcPts val="500"/>
              </a:spcBef>
              <a:spcAft>
                <a:spcPts val="0"/>
              </a:spcAft>
              <a:buClr>
                <a:srgbClr val="800000"/>
              </a:buClr>
              <a:buSzPct val="100000"/>
              <a:buFont typeface="Georgia"/>
              <a:buAutoNum type="romanUcPeriod"/>
            </a:pPr>
            <a:r>
              <a:rPr lang="fr-FR" sz="2000" b="1" dirty="0">
                <a:solidFill>
                  <a:srgbClr val="C24F3E"/>
                </a:solidFill>
                <a:latin typeface="Trebuchet MS"/>
                <a:ea typeface="Trebuchet MS"/>
                <a:cs typeface="Trebuchet MS"/>
                <a:sym typeface="Trebuchet MS"/>
              </a:rPr>
              <a:t>La mobilisation des </a:t>
            </a:r>
            <a:r>
              <a:rPr lang="fr-FR" sz="2000" b="1" dirty="0" smtClean="0">
                <a:solidFill>
                  <a:srgbClr val="C24F3E"/>
                </a:solidFill>
                <a:latin typeface="Trebuchet MS"/>
                <a:ea typeface="Trebuchet MS"/>
                <a:cs typeface="Trebuchet MS"/>
                <a:sym typeface="Trebuchet MS"/>
              </a:rPr>
              <a:t>connaissances</a:t>
            </a:r>
          </a:p>
          <a:p>
            <a:pPr marL="514350" marR="0" lvl="0" indent="-514350" algn="l" rtl="0">
              <a:lnSpc>
                <a:spcPct val="150000"/>
              </a:lnSpc>
              <a:spcBef>
                <a:spcPts val="500"/>
              </a:spcBef>
              <a:spcAft>
                <a:spcPts val="0"/>
              </a:spcAft>
              <a:buClr>
                <a:srgbClr val="800000"/>
              </a:buClr>
              <a:buSzPct val="100000"/>
              <a:buFont typeface="Georgia"/>
              <a:buAutoNum type="romanUcPeriod"/>
            </a:pPr>
            <a:endParaRPr lang="fr-FR" sz="2000" b="1" dirty="0">
              <a:solidFill>
                <a:srgbClr val="C24F3E"/>
              </a:solidFill>
              <a:latin typeface="Trebuchet MS"/>
              <a:ea typeface="Trebuchet MS"/>
              <a:cs typeface="Trebuchet MS"/>
              <a:sym typeface="Trebuchet MS"/>
            </a:endParaRPr>
          </a:p>
          <a:p>
            <a:pPr marL="514350" marR="0" lvl="0" indent="-514350" algn="l" rtl="0">
              <a:lnSpc>
                <a:spcPct val="150000"/>
              </a:lnSpc>
              <a:spcBef>
                <a:spcPts val="500"/>
              </a:spcBef>
              <a:spcAft>
                <a:spcPts val="0"/>
              </a:spcAft>
              <a:buClr>
                <a:srgbClr val="800000"/>
              </a:buClr>
              <a:buSzPct val="100000"/>
              <a:buFont typeface="Georgia"/>
              <a:buAutoNum type="romanUcPeriod"/>
            </a:pPr>
            <a:r>
              <a:rPr lang="fr-FR" sz="2000" b="1" dirty="0">
                <a:solidFill>
                  <a:srgbClr val="C24F3E"/>
                </a:solidFill>
                <a:latin typeface="Trebuchet MS"/>
                <a:ea typeface="Trebuchet MS"/>
                <a:cs typeface="Trebuchet MS"/>
                <a:sym typeface="Trebuchet MS"/>
              </a:rPr>
              <a:t>La construction de </a:t>
            </a:r>
            <a:r>
              <a:rPr lang="fr-FR" sz="2000" b="1" dirty="0" smtClean="0">
                <a:solidFill>
                  <a:srgbClr val="C24F3E"/>
                </a:solidFill>
                <a:latin typeface="Trebuchet MS"/>
                <a:ea typeface="Trebuchet MS"/>
                <a:cs typeface="Trebuchet MS"/>
                <a:sym typeface="Trebuchet MS"/>
              </a:rPr>
              <a:t>l’introduction</a:t>
            </a:r>
          </a:p>
          <a:p>
            <a:pPr marL="514350" marR="0" lvl="0" indent="-514350" algn="l" rtl="0">
              <a:lnSpc>
                <a:spcPct val="150000"/>
              </a:lnSpc>
              <a:spcBef>
                <a:spcPts val="500"/>
              </a:spcBef>
              <a:spcAft>
                <a:spcPts val="0"/>
              </a:spcAft>
              <a:buClr>
                <a:srgbClr val="800000"/>
              </a:buClr>
              <a:buSzPct val="100000"/>
              <a:buFont typeface="Georgia"/>
              <a:buAutoNum type="romanUcPeriod"/>
            </a:pPr>
            <a:endParaRPr lang="fr-FR" sz="2000" b="1" dirty="0">
              <a:solidFill>
                <a:srgbClr val="C24F3E"/>
              </a:solidFill>
              <a:latin typeface="Trebuchet MS"/>
              <a:ea typeface="Trebuchet MS"/>
              <a:cs typeface="Trebuchet MS"/>
              <a:sym typeface="Trebuchet MS"/>
            </a:endParaRPr>
          </a:p>
          <a:p>
            <a:pPr marL="514350" marR="0" lvl="0" indent="-514350" algn="l" rtl="0">
              <a:lnSpc>
                <a:spcPct val="150000"/>
              </a:lnSpc>
              <a:spcBef>
                <a:spcPts val="500"/>
              </a:spcBef>
              <a:buClr>
                <a:srgbClr val="800000"/>
              </a:buClr>
              <a:buSzPct val="100000"/>
              <a:buFont typeface="Georgia"/>
              <a:buAutoNum type="romanUcPeriod"/>
            </a:pPr>
            <a:r>
              <a:rPr lang="fr-FR" sz="2000" b="1" dirty="0">
                <a:solidFill>
                  <a:srgbClr val="C24F3E"/>
                </a:solidFill>
                <a:latin typeface="Trebuchet MS"/>
                <a:ea typeface="Trebuchet MS"/>
                <a:cs typeface="Trebuchet MS"/>
                <a:sym typeface="Trebuchet MS"/>
              </a:rPr>
              <a:t>Le développement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20</a:t>
            </a:fld>
            <a:endParaRPr lang="fr-FR" sz="1400">
              <a:solidFill>
                <a:srgbClr val="FFFFFF"/>
              </a:solidFill>
              <a:latin typeface="Georgia"/>
              <a:ea typeface="Georgia"/>
              <a:cs typeface="Georgia"/>
              <a:sym typeface="Georgia"/>
            </a:endParaRPr>
          </a:p>
        </p:txBody>
      </p:sp>
      <p:sp>
        <p:nvSpPr>
          <p:cNvPr id="266" name="Shape 266"/>
          <p:cNvSpPr txBox="1">
            <a:spLocks noGrp="1"/>
          </p:cNvSpPr>
          <p:nvPr>
            <p:ph type="title"/>
          </p:nvPr>
        </p:nvSpPr>
        <p:spPr>
          <a:xfrm>
            <a:off x="207072" y="907"/>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
        <p:nvSpPr>
          <p:cNvPr id="267" name="Shape 267"/>
          <p:cNvSpPr txBox="1">
            <a:spLocks noGrp="1"/>
          </p:cNvSpPr>
          <p:nvPr>
            <p:ph type="sldNum" idx="12"/>
          </p:nvPr>
        </p:nvSpPr>
        <p:spPr>
          <a:xfrm>
            <a:off x="7966075" y="6928988"/>
            <a:ext cx="604837" cy="28416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20</a:t>
            </a:fld>
            <a:endParaRPr lang="fr-FR" sz="1400">
              <a:solidFill>
                <a:srgbClr val="FFFFFF"/>
              </a:solidFill>
              <a:latin typeface="Georgia"/>
              <a:ea typeface="Georgia"/>
              <a:cs typeface="Georgia"/>
              <a:sym typeface="Georgia"/>
            </a:endParaRPr>
          </a:p>
        </p:txBody>
      </p:sp>
      <p:sp>
        <p:nvSpPr>
          <p:cNvPr id="268" name="Shape 268"/>
          <p:cNvSpPr/>
          <p:nvPr/>
        </p:nvSpPr>
        <p:spPr>
          <a:xfrm>
            <a:off x="207073" y="1456875"/>
            <a:ext cx="880750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u="sng">
                <a:solidFill>
                  <a:srgbClr val="C24F3E"/>
                </a:solidFill>
                <a:latin typeface="Trebuchet MS"/>
                <a:ea typeface="Trebuchet MS"/>
                <a:cs typeface="Trebuchet MS"/>
                <a:sym typeface="Trebuchet MS"/>
              </a:rPr>
              <a:t>Document 8</a:t>
            </a:r>
            <a:r>
              <a:rPr lang="fr-FR" sz="2000" b="1">
                <a:solidFill>
                  <a:srgbClr val="C24F3E"/>
                </a:solidFill>
                <a:latin typeface="Trebuchet MS"/>
                <a:ea typeface="Trebuchet MS"/>
                <a:cs typeface="Trebuchet MS"/>
                <a:sym typeface="Trebuchet MS"/>
              </a:rPr>
              <a:t> :</a:t>
            </a:r>
            <a:r>
              <a:rPr lang="fr-FR" sz="2000" b="1">
                <a:solidFill>
                  <a:srgbClr val="000000"/>
                </a:solidFill>
                <a:latin typeface="Trebuchet MS"/>
                <a:ea typeface="Trebuchet MS"/>
                <a:cs typeface="Trebuchet MS"/>
                <a:sym typeface="Trebuchet MS"/>
              </a:rPr>
              <a:t> La protection et la valorisation de l’innovation</a:t>
            </a:r>
          </a:p>
        </p:txBody>
      </p:sp>
      <p:sp>
        <p:nvSpPr>
          <p:cNvPr id="269" name="Shape 269"/>
          <p:cNvSpPr/>
          <p:nvPr/>
        </p:nvSpPr>
        <p:spPr>
          <a:xfrm>
            <a:off x="366712" y="2635425"/>
            <a:ext cx="8316550" cy="286232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Objectif du document</a:t>
            </a:r>
            <a:r>
              <a:rPr lang="fr-FR" sz="2000" b="1">
                <a:solidFill>
                  <a:srgbClr val="000000"/>
                </a:solidFill>
                <a:latin typeface="Trebuchet MS"/>
                <a:ea typeface="Trebuchet MS"/>
                <a:cs typeface="Trebuchet MS"/>
                <a:sym typeface="Trebuchet MS"/>
              </a:rPr>
              <a:t> </a:t>
            </a:r>
            <a:r>
              <a:rPr lang="fr-FR" sz="2000">
                <a:solidFill>
                  <a:srgbClr val="C24F3E"/>
                </a:solidFill>
                <a:latin typeface="Trebuchet MS"/>
                <a:ea typeface="Trebuchet MS"/>
                <a:cs typeface="Trebuchet MS"/>
                <a:sym typeface="Trebuchet MS"/>
              </a:rPr>
              <a:t>:</a:t>
            </a:r>
            <a:r>
              <a:rPr lang="fr-FR" sz="2000">
                <a:solidFill>
                  <a:srgbClr val="000000"/>
                </a:solidFill>
                <a:latin typeface="Trebuchet MS"/>
                <a:ea typeface="Trebuchet MS"/>
                <a:cs typeface="Trebuchet MS"/>
                <a:sym typeface="Trebuchet MS"/>
              </a:rPr>
              <a:t> Montrer la nécessité de protéger l’innovation.</a:t>
            </a:r>
          </a:p>
          <a:p>
            <a:pPr marL="0" marR="0" lvl="0" indent="0" algn="just" rtl="0">
              <a:spcBef>
                <a:spcPts val="0"/>
              </a:spcBef>
              <a:buSzPct val="25000"/>
              <a:buNone/>
            </a:pPr>
            <a:r>
              <a:rPr lang="fr-FR" sz="2000">
                <a:solidFill>
                  <a:srgbClr val="000000"/>
                </a:solidFill>
                <a:latin typeface="Trebuchet MS"/>
                <a:ea typeface="Trebuchet MS"/>
                <a:cs typeface="Trebuchet MS"/>
                <a:sym typeface="Trebuchet MS"/>
              </a:rPr>
              <a:t> </a:t>
            </a:r>
          </a:p>
          <a:p>
            <a:pPr marL="0" marR="0" lvl="0" indent="0" algn="just" rtl="0">
              <a:spcBef>
                <a:spcPts val="0"/>
              </a:spcBef>
              <a:buNone/>
            </a:pPr>
            <a:endParaRPr sz="2000">
              <a:solidFill>
                <a:srgbClr val="000000"/>
              </a:solidFill>
              <a:latin typeface="Trebuchet MS"/>
              <a:ea typeface="Trebuchet MS"/>
              <a:cs typeface="Trebuchet MS"/>
              <a:sym typeface="Trebuchet MS"/>
            </a:endParaRP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Thèse de l’auteur</a:t>
            </a:r>
            <a:r>
              <a:rPr lang="fr-FR" sz="2000">
                <a:solidFill>
                  <a:srgbClr val="C24F3E"/>
                </a:solidFill>
                <a:latin typeface="Trebuchet MS"/>
                <a:ea typeface="Trebuchet MS"/>
                <a:cs typeface="Trebuchet MS"/>
                <a:sym typeface="Trebuchet MS"/>
              </a:rPr>
              <a:t> : </a:t>
            </a:r>
            <a:r>
              <a:rPr lang="fr-FR" sz="2000">
                <a:solidFill>
                  <a:srgbClr val="000000"/>
                </a:solidFill>
                <a:latin typeface="Trebuchet MS"/>
                <a:ea typeface="Trebuchet MS"/>
                <a:cs typeface="Trebuchet MS"/>
                <a:sym typeface="Trebuchet MS"/>
              </a:rPr>
              <a:t>La propriété industrielle est un outil indispensable pour rentabiliser, valoriser et sécuriser l’innovation.</a:t>
            </a:r>
          </a:p>
          <a:p>
            <a:pPr marL="0" marR="0" lvl="0" indent="0" algn="just" rtl="0">
              <a:spcBef>
                <a:spcPts val="0"/>
              </a:spcBef>
              <a:buNone/>
            </a:pPr>
            <a:endParaRPr sz="2000">
              <a:solidFill>
                <a:srgbClr val="000000"/>
              </a:solidFill>
              <a:latin typeface="Trebuchet MS"/>
              <a:ea typeface="Trebuchet MS"/>
              <a:cs typeface="Trebuchet MS"/>
              <a:sym typeface="Trebuchet MS"/>
            </a:endParaRPr>
          </a:p>
          <a:p>
            <a:pPr marL="0" marR="0" lvl="0" indent="0" algn="just" rtl="0">
              <a:spcBef>
                <a:spcPts val="0"/>
              </a:spcBef>
              <a:buNone/>
            </a:pPr>
            <a:endParaRPr sz="2000">
              <a:solidFill>
                <a:srgbClr val="000000"/>
              </a:solidFill>
              <a:latin typeface="Trebuchet MS"/>
              <a:ea typeface="Trebuchet MS"/>
              <a:cs typeface="Trebuchet MS"/>
              <a:sym typeface="Trebuchet MS"/>
            </a:endParaRP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Limites</a:t>
            </a:r>
            <a:r>
              <a:rPr lang="fr-FR" sz="2000">
                <a:solidFill>
                  <a:srgbClr val="C24F3E"/>
                </a:solidFill>
                <a:latin typeface="Trebuchet MS"/>
                <a:ea typeface="Trebuchet MS"/>
                <a:cs typeface="Trebuchet MS"/>
                <a:sym typeface="Trebuchet MS"/>
              </a:rPr>
              <a:t> :</a:t>
            </a:r>
            <a:r>
              <a:rPr lang="fr-FR" sz="2000">
                <a:solidFill>
                  <a:srgbClr val="000000"/>
                </a:solidFill>
                <a:latin typeface="Trebuchet MS"/>
                <a:ea typeface="Trebuchet MS"/>
                <a:cs typeface="Trebuchet MS"/>
                <a:sym typeface="Trebuchet MS"/>
              </a:rPr>
              <a:t> Coûts liés à la protection industrielle, intérêt d’une protection à long terme dans des stratégies de chronocompétitivité.</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21</a:t>
            </a:fld>
            <a:endParaRPr lang="fr-FR" sz="1400">
              <a:solidFill>
                <a:srgbClr val="FFFFFF"/>
              </a:solidFill>
              <a:latin typeface="Georgia"/>
              <a:ea typeface="Georgia"/>
              <a:cs typeface="Georgia"/>
              <a:sym typeface="Georgia"/>
            </a:endParaRPr>
          </a:p>
        </p:txBody>
      </p:sp>
      <p:sp>
        <p:nvSpPr>
          <p:cNvPr id="276" name="Shape 276"/>
          <p:cNvSpPr txBox="1">
            <a:spLocks noGrp="1"/>
          </p:cNvSpPr>
          <p:nvPr>
            <p:ph type="title"/>
          </p:nvPr>
        </p:nvSpPr>
        <p:spPr>
          <a:xfrm>
            <a:off x="234060" y="55336"/>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
        <p:nvSpPr>
          <p:cNvPr id="277" name="Shape 277"/>
          <p:cNvSpPr txBox="1">
            <a:spLocks noGrp="1"/>
          </p:cNvSpPr>
          <p:nvPr>
            <p:ph type="sldNum" idx="12"/>
          </p:nvPr>
        </p:nvSpPr>
        <p:spPr>
          <a:xfrm>
            <a:off x="7966075" y="6928988"/>
            <a:ext cx="604837" cy="28416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21</a:t>
            </a:fld>
            <a:endParaRPr lang="fr-FR" sz="1400">
              <a:solidFill>
                <a:srgbClr val="FFFFFF"/>
              </a:solidFill>
              <a:latin typeface="Georgia"/>
              <a:ea typeface="Georgia"/>
              <a:cs typeface="Georgia"/>
              <a:sym typeface="Georgia"/>
            </a:endParaRPr>
          </a:p>
        </p:txBody>
      </p:sp>
      <p:sp>
        <p:nvSpPr>
          <p:cNvPr id="278" name="Shape 278"/>
          <p:cNvSpPr/>
          <p:nvPr/>
        </p:nvSpPr>
        <p:spPr>
          <a:xfrm>
            <a:off x="207073" y="1456875"/>
            <a:ext cx="880750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u="sng">
                <a:solidFill>
                  <a:srgbClr val="C24F3E"/>
                </a:solidFill>
                <a:latin typeface="Trebuchet MS"/>
                <a:ea typeface="Trebuchet MS"/>
                <a:cs typeface="Trebuchet MS"/>
                <a:sym typeface="Trebuchet MS"/>
              </a:rPr>
              <a:t>Document 9</a:t>
            </a:r>
            <a:r>
              <a:rPr lang="fr-FR" sz="2000" b="1">
                <a:solidFill>
                  <a:srgbClr val="C24F3E"/>
                </a:solidFill>
                <a:latin typeface="Trebuchet MS"/>
                <a:ea typeface="Trebuchet MS"/>
                <a:cs typeface="Trebuchet MS"/>
                <a:sym typeface="Trebuchet MS"/>
              </a:rPr>
              <a:t> :</a:t>
            </a:r>
            <a:r>
              <a:rPr lang="fr-FR" sz="2000" b="1">
                <a:solidFill>
                  <a:srgbClr val="000000"/>
                </a:solidFill>
                <a:latin typeface="Trebuchet MS"/>
                <a:ea typeface="Trebuchet MS"/>
                <a:cs typeface="Trebuchet MS"/>
                <a:sym typeface="Trebuchet MS"/>
              </a:rPr>
              <a:t> L’innovation, le moteur de l’activité.</a:t>
            </a:r>
          </a:p>
        </p:txBody>
      </p:sp>
      <p:sp>
        <p:nvSpPr>
          <p:cNvPr id="279" name="Shape 279"/>
          <p:cNvSpPr/>
          <p:nvPr/>
        </p:nvSpPr>
        <p:spPr>
          <a:xfrm>
            <a:off x="366712" y="2207447"/>
            <a:ext cx="7921624" cy="37856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a:solidFill>
                  <a:srgbClr val="C24F3E"/>
                </a:solidFill>
                <a:latin typeface="Trebuchet MS"/>
                <a:ea typeface="Trebuchet MS"/>
                <a:cs typeface="Trebuchet MS"/>
                <a:sym typeface="Trebuchet MS"/>
              </a:rPr>
              <a:t>Objectif du document</a:t>
            </a:r>
            <a:r>
              <a:rPr lang="fr-FR" sz="2000" b="1">
                <a:solidFill>
                  <a:srgbClr val="000000"/>
                </a:solidFill>
                <a:latin typeface="Trebuchet MS"/>
                <a:ea typeface="Trebuchet MS"/>
                <a:cs typeface="Trebuchet MS"/>
                <a:sym typeface="Trebuchet MS"/>
              </a:rPr>
              <a:t> </a:t>
            </a:r>
            <a:r>
              <a:rPr lang="fr-FR" sz="2000">
                <a:solidFill>
                  <a:srgbClr val="C24F3E"/>
                </a:solidFill>
                <a:latin typeface="Trebuchet MS"/>
                <a:ea typeface="Trebuchet MS"/>
                <a:cs typeface="Trebuchet MS"/>
                <a:sym typeface="Trebuchet MS"/>
              </a:rPr>
              <a:t>:</a:t>
            </a:r>
            <a:r>
              <a:rPr lang="fr-FR" sz="2000">
                <a:solidFill>
                  <a:srgbClr val="000000"/>
                </a:solidFill>
                <a:latin typeface="Trebuchet MS"/>
                <a:ea typeface="Trebuchet MS"/>
                <a:cs typeface="Trebuchet MS"/>
                <a:sym typeface="Trebuchet MS"/>
              </a:rPr>
              <a:t> Définir et caractériser l’innovation.</a:t>
            </a:r>
          </a:p>
          <a:p>
            <a:pPr marL="0" marR="0" lvl="0" indent="0" algn="l" rtl="0">
              <a:spcBef>
                <a:spcPts val="0"/>
              </a:spcBef>
              <a:buSzPct val="25000"/>
              <a:buNone/>
            </a:pPr>
            <a:r>
              <a:rPr lang="fr-FR" sz="2000">
                <a:solidFill>
                  <a:srgbClr val="000000"/>
                </a:solidFill>
                <a:latin typeface="Trebuchet MS"/>
                <a:ea typeface="Trebuchet MS"/>
                <a:cs typeface="Trebuchet MS"/>
                <a:sym typeface="Trebuchet MS"/>
              </a:rPr>
              <a:t> </a:t>
            </a: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Thèse de l’auteur</a:t>
            </a:r>
            <a:r>
              <a:rPr lang="fr-FR" sz="2000">
                <a:solidFill>
                  <a:srgbClr val="C24F3E"/>
                </a:solidFill>
                <a:latin typeface="Trebuchet MS"/>
                <a:ea typeface="Trebuchet MS"/>
                <a:cs typeface="Trebuchet MS"/>
                <a:sym typeface="Trebuchet MS"/>
              </a:rPr>
              <a:t> : </a:t>
            </a:r>
            <a:r>
              <a:rPr lang="fr-FR" sz="2000">
                <a:solidFill>
                  <a:srgbClr val="000000"/>
                </a:solidFill>
                <a:latin typeface="Trebuchet MS"/>
                <a:ea typeface="Trebuchet MS"/>
                <a:cs typeface="Trebuchet MS"/>
                <a:sym typeface="Trebuchet MS"/>
              </a:rPr>
              <a:t>L’innovation peut être de produit, de facteur de production ou organisationnelle (de procédé). Pour Schumpeter les innovations apparaissent par grappes lorsque l’environnement institutionnel le permet (financement, nouvelles technologies,…) et disparaissent (destruction créatrice) à cause d’un rattrapage technologique des concurrents.</a:t>
            </a:r>
          </a:p>
          <a:p>
            <a:pPr marL="0" marR="0" lvl="0" indent="0" algn="l" rtl="0">
              <a:spcBef>
                <a:spcPts val="0"/>
              </a:spcBef>
              <a:buSzPct val="25000"/>
              <a:buNone/>
            </a:pPr>
            <a:r>
              <a:rPr lang="fr-FR" sz="2000">
                <a:solidFill>
                  <a:srgbClr val="000000"/>
                </a:solidFill>
                <a:latin typeface="Trebuchet MS"/>
                <a:ea typeface="Trebuchet MS"/>
                <a:cs typeface="Trebuchet MS"/>
                <a:sym typeface="Trebuchet MS"/>
              </a:rPr>
              <a:t> </a:t>
            </a:r>
          </a:p>
          <a:p>
            <a:pPr marL="0" marR="0" lvl="0" indent="0" algn="just" rtl="0">
              <a:spcBef>
                <a:spcPts val="0"/>
              </a:spcBef>
              <a:buSzPct val="25000"/>
              <a:buNone/>
            </a:pPr>
            <a:r>
              <a:rPr lang="fr-FR" sz="2000" b="1">
                <a:solidFill>
                  <a:srgbClr val="C24F3E"/>
                </a:solidFill>
                <a:latin typeface="Trebuchet MS"/>
                <a:ea typeface="Trebuchet MS"/>
                <a:cs typeface="Trebuchet MS"/>
                <a:sym typeface="Trebuchet MS"/>
              </a:rPr>
              <a:t>Limites</a:t>
            </a:r>
            <a:r>
              <a:rPr lang="fr-FR" sz="2000">
                <a:solidFill>
                  <a:srgbClr val="C24F3E"/>
                </a:solidFill>
                <a:latin typeface="Trebuchet MS"/>
                <a:ea typeface="Trebuchet MS"/>
                <a:cs typeface="Trebuchet MS"/>
                <a:sym typeface="Trebuchet MS"/>
              </a:rPr>
              <a:t> :</a:t>
            </a:r>
            <a:r>
              <a:rPr lang="fr-FR" sz="2000">
                <a:solidFill>
                  <a:srgbClr val="000000"/>
                </a:solidFill>
                <a:latin typeface="Trebuchet MS"/>
                <a:ea typeface="Trebuchet MS"/>
                <a:cs typeface="Trebuchet MS"/>
                <a:sym typeface="Trebuchet MS"/>
              </a:rPr>
              <a:t> le rôle de la protection industrielle pour rallonger la rente de l’innovation peut ralentir la capacité d’innovation des entreprise.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22</a:t>
            </a:fld>
            <a:endParaRPr lang="fr-FR" sz="1400">
              <a:solidFill>
                <a:srgbClr val="FFFFFF"/>
              </a:solidFill>
              <a:latin typeface="Georgia"/>
              <a:ea typeface="Georgia"/>
              <a:cs typeface="Georgia"/>
              <a:sym typeface="Georgia"/>
            </a:endParaRPr>
          </a:p>
        </p:txBody>
      </p:sp>
      <p:sp>
        <p:nvSpPr>
          <p:cNvPr id="286" name="Shape 286"/>
          <p:cNvSpPr txBox="1">
            <a:spLocks noGrp="1"/>
          </p:cNvSpPr>
          <p:nvPr>
            <p:ph type="title"/>
          </p:nvPr>
        </p:nvSpPr>
        <p:spPr>
          <a:xfrm>
            <a:off x="207072" y="0"/>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
        <p:nvSpPr>
          <p:cNvPr id="287" name="Shape 287"/>
          <p:cNvSpPr txBox="1">
            <a:spLocks noGrp="1"/>
          </p:cNvSpPr>
          <p:nvPr>
            <p:ph type="sldNum" idx="12"/>
          </p:nvPr>
        </p:nvSpPr>
        <p:spPr>
          <a:xfrm>
            <a:off x="7966075" y="6928988"/>
            <a:ext cx="604837" cy="28416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22</a:t>
            </a:fld>
            <a:endParaRPr lang="fr-FR" sz="1400">
              <a:solidFill>
                <a:srgbClr val="FFFFFF"/>
              </a:solidFill>
              <a:latin typeface="Georgia"/>
              <a:ea typeface="Georgia"/>
              <a:cs typeface="Georgia"/>
              <a:sym typeface="Georgia"/>
            </a:endParaRPr>
          </a:p>
        </p:txBody>
      </p:sp>
      <p:sp>
        <p:nvSpPr>
          <p:cNvPr id="288" name="Shape 288"/>
          <p:cNvSpPr/>
          <p:nvPr/>
        </p:nvSpPr>
        <p:spPr>
          <a:xfrm>
            <a:off x="207073" y="1456875"/>
            <a:ext cx="880750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2000" b="1" u="sng">
                <a:solidFill>
                  <a:srgbClr val="C24F3E"/>
                </a:solidFill>
                <a:latin typeface="Trebuchet MS"/>
                <a:ea typeface="Trebuchet MS"/>
                <a:cs typeface="Trebuchet MS"/>
                <a:sym typeface="Trebuchet MS"/>
              </a:rPr>
              <a:t>Document 10</a:t>
            </a:r>
            <a:r>
              <a:rPr lang="fr-FR" sz="2000" b="1">
                <a:solidFill>
                  <a:srgbClr val="C24F3E"/>
                </a:solidFill>
                <a:latin typeface="Trebuchet MS"/>
                <a:ea typeface="Trebuchet MS"/>
                <a:cs typeface="Trebuchet MS"/>
                <a:sym typeface="Trebuchet MS"/>
              </a:rPr>
              <a:t> :</a:t>
            </a:r>
            <a:r>
              <a:rPr lang="fr-FR" sz="2000" b="1">
                <a:solidFill>
                  <a:srgbClr val="000000"/>
                </a:solidFill>
                <a:latin typeface="Trebuchet MS"/>
                <a:ea typeface="Trebuchet MS"/>
                <a:cs typeface="Trebuchet MS"/>
                <a:sym typeface="Trebuchet MS"/>
              </a:rPr>
              <a:t> Les pôles de compétitivité</a:t>
            </a:r>
          </a:p>
        </p:txBody>
      </p:sp>
      <p:sp>
        <p:nvSpPr>
          <p:cNvPr id="289" name="Shape 289"/>
          <p:cNvSpPr/>
          <p:nvPr/>
        </p:nvSpPr>
        <p:spPr>
          <a:xfrm>
            <a:off x="366712" y="2207447"/>
            <a:ext cx="8469439" cy="3785651"/>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Objectif du document</a:t>
            </a:r>
            <a:r>
              <a:rPr lang="fr-FR" sz="2000" b="1" dirty="0">
                <a:solidFill>
                  <a:srgbClr val="000000"/>
                </a:solidFill>
                <a:latin typeface="Trebuchet MS"/>
                <a:ea typeface="Trebuchet MS"/>
                <a:cs typeface="Trebuchet MS"/>
                <a:sym typeface="Trebuchet MS"/>
              </a:rPr>
              <a:t> </a:t>
            </a:r>
            <a:r>
              <a:rPr lang="fr-FR" sz="2000" dirty="0">
                <a:solidFill>
                  <a:srgbClr val="C24F3E"/>
                </a:solidFill>
                <a:latin typeface="Trebuchet MS"/>
                <a:ea typeface="Trebuchet MS"/>
                <a:cs typeface="Trebuchet MS"/>
                <a:sym typeface="Trebuchet MS"/>
              </a:rPr>
              <a:t>:</a:t>
            </a:r>
            <a:r>
              <a:rPr lang="fr-FR" sz="2000" dirty="0">
                <a:solidFill>
                  <a:srgbClr val="000000"/>
                </a:solidFill>
                <a:latin typeface="Trebuchet MS"/>
                <a:ea typeface="Trebuchet MS"/>
                <a:cs typeface="Trebuchet MS"/>
                <a:sym typeface="Trebuchet MS"/>
              </a:rPr>
              <a:t> Montrer le rôle des pôles de compétitivité sur l’émergence de l’innovation.</a:t>
            </a:r>
          </a:p>
          <a:p>
            <a:pPr marL="0" marR="0" lvl="0" indent="0" algn="just" rtl="0">
              <a:spcBef>
                <a:spcPts val="0"/>
              </a:spcBef>
              <a:buSzPct val="25000"/>
              <a:buNone/>
            </a:pPr>
            <a:r>
              <a:rPr lang="fr-FR" sz="2000" dirty="0">
                <a:solidFill>
                  <a:srgbClr val="000000"/>
                </a:solidFill>
                <a:latin typeface="Trebuchet MS"/>
                <a:ea typeface="Trebuchet MS"/>
                <a:cs typeface="Trebuchet MS"/>
                <a:sym typeface="Trebuchet MS"/>
              </a:rPr>
              <a:t> </a:t>
            </a:r>
          </a:p>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Thèse de l’auteur</a:t>
            </a:r>
            <a:r>
              <a:rPr lang="fr-FR" sz="2000" dirty="0">
                <a:solidFill>
                  <a:srgbClr val="C24F3E"/>
                </a:solidFill>
                <a:latin typeface="Trebuchet MS"/>
                <a:ea typeface="Trebuchet MS"/>
                <a:cs typeface="Trebuchet MS"/>
                <a:sym typeface="Trebuchet MS"/>
              </a:rPr>
              <a:t> : </a:t>
            </a:r>
            <a:r>
              <a:rPr lang="fr-FR" sz="2000" dirty="0">
                <a:solidFill>
                  <a:srgbClr val="000000"/>
                </a:solidFill>
                <a:latin typeface="Trebuchet MS"/>
                <a:ea typeface="Trebuchet MS"/>
                <a:cs typeface="Trebuchet MS"/>
                <a:sym typeface="Trebuchet MS"/>
              </a:rPr>
              <a:t>La concentration des activités liées à un même secteur va permettre des échanges et une coopération entre les acteurs d’un même pôle propice au développement des innovations. Un pôle de compétitivité va ainsi regrouper les entreprises, les organismes de recherche, les centres de formation, les fournisseurs, les clients (…) au sein d’un même réseau.</a:t>
            </a:r>
          </a:p>
          <a:p>
            <a:pPr marL="0" marR="0" lvl="0" indent="0" algn="just" rtl="0">
              <a:spcBef>
                <a:spcPts val="0"/>
              </a:spcBef>
              <a:buSzPct val="25000"/>
              <a:buNone/>
            </a:pPr>
            <a:r>
              <a:rPr lang="fr-FR" sz="2000" dirty="0">
                <a:solidFill>
                  <a:srgbClr val="000000"/>
                </a:solidFill>
                <a:latin typeface="Trebuchet MS"/>
                <a:ea typeface="Trebuchet MS"/>
                <a:cs typeface="Trebuchet MS"/>
                <a:sym typeface="Trebuchet MS"/>
              </a:rPr>
              <a:t> </a:t>
            </a:r>
          </a:p>
          <a:p>
            <a:pPr marL="0" marR="0" lvl="0" indent="0" algn="l" rtl="0">
              <a:spcBef>
                <a:spcPts val="0"/>
              </a:spcBef>
              <a:buSzPct val="25000"/>
              <a:buNone/>
            </a:pPr>
            <a:r>
              <a:rPr lang="fr-FR" sz="2000" b="1" dirty="0">
                <a:solidFill>
                  <a:srgbClr val="C24F3E"/>
                </a:solidFill>
                <a:latin typeface="Trebuchet MS"/>
                <a:ea typeface="Trebuchet MS"/>
                <a:cs typeface="Trebuchet MS"/>
                <a:sym typeface="Trebuchet MS"/>
              </a:rPr>
              <a:t>Limites</a:t>
            </a:r>
            <a:r>
              <a:rPr lang="fr-FR" sz="2000" dirty="0">
                <a:solidFill>
                  <a:srgbClr val="C24F3E"/>
                </a:solidFill>
                <a:latin typeface="Trebuchet MS"/>
                <a:ea typeface="Trebuchet MS"/>
                <a:cs typeface="Trebuchet MS"/>
                <a:sym typeface="Trebuchet MS"/>
              </a:rPr>
              <a:t> :</a:t>
            </a:r>
            <a:r>
              <a:rPr lang="fr-FR" sz="2000" dirty="0">
                <a:solidFill>
                  <a:srgbClr val="000000"/>
                </a:solidFill>
                <a:latin typeface="Trebuchet MS"/>
                <a:ea typeface="Trebuchet MS"/>
                <a:cs typeface="Trebuchet MS"/>
                <a:sym typeface="Trebuchet MS"/>
              </a:rPr>
              <a:t> Nécessite une impulsion des pouvoirs publics, risque d’une spécialisation dans un pôle sans </a:t>
            </a:r>
            <a:r>
              <a:rPr lang="fr-FR" sz="2000" dirty="0" smtClean="0">
                <a:solidFill>
                  <a:srgbClr val="000000"/>
                </a:solidFill>
                <a:latin typeface="Trebuchet MS"/>
                <a:ea typeface="Trebuchet MS"/>
                <a:cs typeface="Trebuchet MS"/>
                <a:sym typeface="Trebuchet MS"/>
              </a:rPr>
              <a:t>débouchés. Délais de mise en œuvre?</a:t>
            </a:r>
            <a:endParaRPr lang="fr-FR" sz="2000" dirty="0">
              <a:solidFill>
                <a:srgbClr val="00000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23</a:t>
            </a:fld>
            <a:endParaRPr lang="fr-FR" sz="1400">
              <a:solidFill>
                <a:srgbClr val="FFFFFF"/>
              </a:solidFill>
              <a:latin typeface="Georgia"/>
              <a:ea typeface="Georgia"/>
              <a:cs typeface="Georgia"/>
              <a:sym typeface="Georgia"/>
            </a:endParaRPr>
          </a:p>
        </p:txBody>
      </p:sp>
      <p:sp>
        <p:nvSpPr>
          <p:cNvPr id="296" name="Shape 296"/>
          <p:cNvSpPr txBox="1">
            <a:spLocks noGrp="1"/>
          </p:cNvSpPr>
          <p:nvPr>
            <p:ph type="title"/>
          </p:nvPr>
        </p:nvSpPr>
        <p:spPr>
          <a:xfrm>
            <a:off x="234060" y="0"/>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a:solidFill>
                  <a:srgbClr val="7A9798"/>
                </a:solidFill>
                <a:latin typeface="Trebuchet MS"/>
                <a:ea typeface="Trebuchet MS"/>
                <a:cs typeface="Trebuchet MS"/>
                <a:sym typeface="Trebuchet MS"/>
              </a:rPr>
              <a:t>L’analyse du dossier documentaire</a:t>
            </a:r>
            <a:br>
              <a:rPr lang="fr-FR" sz="2800" b="1" i="0" u="none" strike="noStrike" cap="none" dirty="0">
                <a:solidFill>
                  <a:srgbClr val="7A9798"/>
                </a:solidFill>
                <a:latin typeface="Trebuchet MS"/>
                <a:ea typeface="Trebuchet MS"/>
                <a:cs typeface="Trebuchet MS"/>
                <a:sym typeface="Trebuchet MS"/>
              </a:rPr>
            </a:br>
            <a:r>
              <a:rPr lang="fr-FR" sz="2800" b="1" i="0" u="none" strike="noStrike" cap="none" dirty="0">
                <a:solidFill>
                  <a:srgbClr val="7A9798"/>
                </a:solidFill>
                <a:latin typeface="Trebuchet MS"/>
                <a:ea typeface="Trebuchet MS"/>
                <a:cs typeface="Trebuchet MS"/>
                <a:sym typeface="Trebuchet MS"/>
              </a:rPr>
              <a:t>(CAPET, CAPLP, oral AGREG Interne</a:t>
            </a:r>
            <a:r>
              <a:rPr lang="fr-FR" sz="2800" b="1" i="0" u="none" strike="noStrike" cap="none" dirty="0" smtClean="0">
                <a:solidFill>
                  <a:srgbClr val="7A9798"/>
                </a:solidFill>
                <a:latin typeface="Trebuchet MS"/>
                <a:ea typeface="Trebuchet MS"/>
                <a:cs typeface="Trebuchet MS"/>
                <a:sym typeface="Trebuchet MS"/>
              </a:rPr>
              <a:t>)</a:t>
            </a:r>
            <a:endParaRPr lang="fr-FR" sz="2800" b="1" i="0" u="none" strike="noStrike" cap="none" dirty="0">
              <a:solidFill>
                <a:srgbClr val="7A9798"/>
              </a:solidFill>
              <a:latin typeface="Trebuchet MS"/>
              <a:ea typeface="Trebuchet MS"/>
              <a:cs typeface="Trebuchet MS"/>
              <a:sym typeface="Trebuchet MS"/>
            </a:endParaRPr>
          </a:p>
        </p:txBody>
      </p:sp>
      <p:sp>
        <p:nvSpPr>
          <p:cNvPr id="297" name="Shape 297"/>
          <p:cNvSpPr txBox="1">
            <a:spLocks noGrp="1"/>
          </p:cNvSpPr>
          <p:nvPr>
            <p:ph type="sldNum" idx="12"/>
          </p:nvPr>
        </p:nvSpPr>
        <p:spPr>
          <a:xfrm>
            <a:off x="7966075" y="6928988"/>
            <a:ext cx="604837" cy="28416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23</a:t>
            </a:fld>
            <a:endParaRPr lang="fr-FR" sz="1400">
              <a:solidFill>
                <a:srgbClr val="FFFFFF"/>
              </a:solidFill>
              <a:latin typeface="Georgia"/>
              <a:ea typeface="Georgia"/>
              <a:cs typeface="Georgia"/>
              <a:sym typeface="Georgia"/>
            </a:endParaRPr>
          </a:p>
        </p:txBody>
      </p:sp>
      <p:sp>
        <p:nvSpPr>
          <p:cNvPr id="298" name="Shape 298"/>
          <p:cNvSpPr/>
          <p:nvPr/>
        </p:nvSpPr>
        <p:spPr>
          <a:xfrm>
            <a:off x="207073" y="1456875"/>
            <a:ext cx="8807506" cy="707886"/>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fr-FR" sz="2000" b="1" u="sng">
                <a:solidFill>
                  <a:srgbClr val="C24F3E"/>
                </a:solidFill>
                <a:latin typeface="Trebuchet MS"/>
                <a:ea typeface="Trebuchet MS"/>
                <a:cs typeface="Trebuchet MS"/>
                <a:sym typeface="Trebuchet MS"/>
              </a:rPr>
              <a:t>Document 11</a:t>
            </a:r>
            <a:r>
              <a:rPr lang="fr-FR" sz="2000" b="1">
                <a:solidFill>
                  <a:srgbClr val="C24F3E"/>
                </a:solidFill>
                <a:latin typeface="Trebuchet MS"/>
                <a:ea typeface="Trebuchet MS"/>
                <a:cs typeface="Trebuchet MS"/>
                <a:sym typeface="Trebuchet MS"/>
              </a:rPr>
              <a:t> :</a:t>
            </a:r>
            <a:r>
              <a:rPr lang="fr-FR" sz="2000" b="1">
                <a:solidFill>
                  <a:srgbClr val="000000"/>
                </a:solidFill>
                <a:latin typeface="Trebuchet MS"/>
                <a:ea typeface="Trebuchet MS"/>
                <a:cs typeface="Trebuchet MS"/>
                <a:sym typeface="Trebuchet MS"/>
              </a:rPr>
              <a:t> La stratégie Europe 2020 et l’accord de partenariat français</a:t>
            </a:r>
          </a:p>
        </p:txBody>
      </p:sp>
      <p:sp>
        <p:nvSpPr>
          <p:cNvPr id="299" name="Shape 299"/>
          <p:cNvSpPr/>
          <p:nvPr/>
        </p:nvSpPr>
        <p:spPr>
          <a:xfrm>
            <a:off x="366712" y="2649230"/>
            <a:ext cx="8469439" cy="3477874"/>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Objectif du document</a:t>
            </a:r>
            <a:r>
              <a:rPr lang="fr-FR" sz="2000" b="1" dirty="0">
                <a:solidFill>
                  <a:srgbClr val="000000"/>
                </a:solidFill>
                <a:latin typeface="Trebuchet MS"/>
                <a:ea typeface="Trebuchet MS"/>
                <a:cs typeface="Trebuchet MS"/>
                <a:sym typeface="Trebuchet MS"/>
              </a:rPr>
              <a:t> </a:t>
            </a:r>
            <a:r>
              <a:rPr lang="fr-FR" sz="2000" dirty="0">
                <a:solidFill>
                  <a:srgbClr val="C24F3E"/>
                </a:solidFill>
                <a:latin typeface="Trebuchet MS"/>
                <a:ea typeface="Trebuchet MS"/>
                <a:cs typeface="Trebuchet MS"/>
                <a:sym typeface="Trebuchet MS"/>
              </a:rPr>
              <a:t>:</a:t>
            </a:r>
            <a:r>
              <a:rPr lang="fr-FR" sz="2000" dirty="0">
                <a:solidFill>
                  <a:srgbClr val="000000"/>
                </a:solidFill>
                <a:latin typeface="Trebuchet MS"/>
                <a:ea typeface="Trebuchet MS"/>
                <a:cs typeface="Trebuchet MS"/>
                <a:sym typeface="Trebuchet MS"/>
              </a:rPr>
              <a:t> </a:t>
            </a:r>
            <a:r>
              <a:rPr lang="fr-FR" sz="2000" dirty="0" smtClean="0">
                <a:solidFill>
                  <a:srgbClr val="000000"/>
                </a:solidFill>
                <a:latin typeface="Trebuchet MS"/>
                <a:ea typeface="Trebuchet MS"/>
                <a:cs typeface="Trebuchet MS"/>
                <a:sym typeface="Trebuchet MS"/>
              </a:rPr>
              <a:t>Présenter </a:t>
            </a:r>
            <a:r>
              <a:rPr lang="fr-FR" sz="2000" dirty="0">
                <a:solidFill>
                  <a:srgbClr val="000000"/>
                </a:solidFill>
                <a:latin typeface="Trebuchet MS"/>
                <a:ea typeface="Trebuchet MS"/>
                <a:cs typeface="Trebuchet MS"/>
                <a:sym typeface="Trebuchet MS"/>
              </a:rPr>
              <a:t>les dispositifs de la stratégie Europe 2020 en faveur des PME innovantes.</a:t>
            </a:r>
          </a:p>
          <a:p>
            <a:pPr marL="0" marR="0" lvl="0" indent="0" algn="just" rtl="0">
              <a:spcBef>
                <a:spcPts val="0"/>
              </a:spcBef>
              <a:buNone/>
            </a:pPr>
            <a:endParaRPr sz="2000" dirty="0">
              <a:solidFill>
                <a:srgbClr val="000000"/>
              </a:solidFill>
              <a:latin typeface="Trebuchet MS"/>
              <a:ea typeface="Trebuchet MS"/>
              <a:cs typeface="Trebuchet MS"/>
              <a:sym typeface="Trebuchet MS"/>
            </a:endParaRPr>
          </a:p>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Thèse de l’auteur</a:t>
            </a:r>
            <a:r>
              <a:rPr lang="fr-FR" sz="2000" dirty="0">
                <a:solidFill>
                  <a:srgbClr val="C24F3E"/>
                </a:solidFill>
                <a:latin typeface="Trebuchet MS"/>
                <a:ea typeface="Trebuchet MS"/>
                <a:cs typeface="Trebuchet MS"/>
                <a:sym typeface="Trebuchet MS"/>
              </a:rPr>
              <a:t> : </a:t>
            </a:r>
            <a:r>
              <a:rPr lang="fr-FR" sz="2000" dirty="0">
                <a:solidFill>
                  <a:srgbClr val="000000"/>
                </a:solidFill>
                <a:latin typeface="Trebuchet MS"/>
                <a:ea typeface="Trebuchet MS"/>
                <a:cs typeface="Trebuchet MS"/>
                <a:sym typeface="Trebuchet MS"/>
              </a:rPr>
              <a:t>La France présente un retard dans le développement de </a:t>
            </a:r>
            <a:r>
              <a:rPr lang="fr-FR" sz="2000" dirty="0" smtClean="0">
                <a:solidFill>
                  <a:srgbClr val="000000"/>
                </a:solidFill>
                <a:latin typeface="Trebuchet MS"/>
                <a:ea typeface="Trebuchet MS"/>
                <a:cs typeface="Trebuchet MS"/>
                <a:sym typeface="Trebuchet MS"/>
              </a:rPr>
              <a:t>ses </a:t>
            </a:r>
            <a:r>
              <a:rPr lang="fr-FR" sz="2000" dirty="0">
                <a:solidFill>
                  <a:srgbClr val="000000"/>
                </a:solidFill>
                <a:latin typeface="Trebuchet MS"/>
                <a:ea typeface="Trebuchet MS"/>
                <a:cs typeface="Trebuchet MS"/>
                <a:sym typeface="Trebuchet MS"/>
              </a:rPr>
              <a:t>PME à cause de </a:t>
            </a:r>
            <a:r>
              <a:rPr lang="fr-FR" sz="2000" dirty="0" smtClean="0">
                <a:solidFill>
                  <a:srgbClr val="000000"/>
                </a:solidFill>
                <a:latin typeface="Trebuchet MS"/>
                <a:ea typeface="Trebuchet MS"/>
                <a:cs typeface="Trebuchet MS"/>
                <a:sym typeface="Trebuchet MS"/>
              </a:rPr>
              <a:t>nombreuses </a:t>
            </a:r>
            <a:r>
              <a:rPr lang="fr-FR" sz="2000" dirty="0">
                <a:solidFill>
                  <a:srgbClr val="000000"/>
                </a:solidFill>
                <a:latin typeface="Trebuchet MS"/>
                <a:ea typeface="Trebuchet MS"/>
                <a:cs typeface="Trebuchet MS"/>
                <a:sym typeface="Trebuchet MS"/>
              </a:rPr>
              <a:t>faiblesses (exportation, innovation, financement…). Elle doit donc profiter du </a:t>
            </a:r>
            <a:r>
              <a:rPr lang="fr-FR" sz="2000" dirty="0" smtClean="0">
                <a:solidFill>
                  <a:srgbClr val="000000"/>
                </a:solidFill>
                <a:latin typeface="Trebuchet MS"/>
                <a:ea typeface="Trebuchet MS"/>
                <a:cs typeface="Trebuchet MS"/>
                <a:sym typeface="Trebuchet MS"/>
              </a:rPr>
              <a:t>soutien </a:t>
            </a:r>
            <a:r>
              <a:rPr lang="fr-FR" sz="2000" dirty="0">
                <a:solidFill>
                  <a:srgbClr val="000000"/>
                </a:solidFill>
                <a:latin typeface="Trebuchet MS"/>
                <a:ea typeface="Trebuchet MS"/>
                <a:cs typeface="Trebuchet MS"/>
                <a:sym typeface="Trebuchet MS"/>
              </a:rPr>
              <a:t>de l’UE pour mettre en place des dispositifs </a:t>
            </a:r>
            <a:r>
              <a:rPr lang="fr-FR" sz="2000" dirty="0" smtClean="0">
                <a:solidFill>
                  <a:srgbClr val="000000"/>
                </a:solidFill>
                <a:latin typeface="Trebuchet MS"/>
                <a:ea typeface="Trebuchet MS"/>
                <a:cs typeface="Trebuchet MS"/>
                <a:sym typeface="Trebuchet MS"/>
              </a:rPr>
              <a:t>propices </a:t>
            </a:r>
            <a:r>
              <a:rPr lang="fr-FR" sz="2000" dirty="0">
                <a:solidFill>
                  <a:srgbClr val="000000"/>
                </a:solidFill>
                <a:latin typeface="Trebuchet MS"/>
                <a:ea typeface="Trebuchet MS"/>
                <a:cs typeface="Trebuchet MS"/>
                <a:sym typeface="Trebuchet MS"/>
              </a:rPr>
              <a:t>au développement des PME.</a:t>
            </a:r>
          </a:p>
          <a:p>
            <a:pPr marL="0" marR="0" lvl="0" indent="0" algn="just" rtl="0">
              <a:spcBef>
                <a:spcPts val="0"/>
              </a:spcBef>
              <a:buSzPct val="25000"/>
              <a:buNone/>
            </a:pPr>
            <a:r>
              <a:rPr lang="fr-FR" sz="2000" dirty="0">
                <a:solidFill>
                  <a:srgbClr val="000000"/>
                </a:solidFill>
                <a:latin typeface="Trebuchet MS"/>
                <a:ea typeface="Trebuchet MS"/>
                <a:cs typeface="Trebuchet MS"/>
                <a:sym typeface="Trebuchet MS"/>
              </a:rPr>
              <a:t> </a:t>
            </a:r>
          </a:p>
          <a:p>
            <a:pPr marL="0" marR="0" lvl="0" indent="0" algn="just" rtl="0">
              <a:spcBef>
                <a:spcPts val="0"/>
              </a:spcBef>
              <a:buSzPct val="25000"/>
              <a:buNone/>
            </a:pPr>
            <a:r>
              <a:rPr lang="fr-FR" sz="2000" b="1" dirty="0">
                <a:solidFill>
                  <a:srgbClr val="C24F3E"/>
                </a:solidFill>
                <a:latin typeface="Trebuchet MS"/>
                <a:ea typeface="Trebuchet MS"/>
                <a:cs typeface="Trebuchet MS"/>
                <a:sym typeface="Trebuchet MS"/>
              </a:rPr>
              <a:t>Limites</a:t>
            </a:r>
            <a:r>
              <a:rPr lang="fr-FR" sz="2000" dirty="0">
                <a:solidFill>
                  <a:srgbClr val="C24F3E"/>
                </a:solidFill>
                <a:latin typeface="Trebuchet MS"/>
                <a:ea typeface="Trebuchet MS"/>
                <a:cs typeface="Trebuchet MS"/>
                <a:sym typeface="Trebuchet MS"/>
              </a:rPr>
              <a:t> : </a:t>
            </a:r>
            <a:r>
              <a:rPr lang="fr-FR" sz="2000" dirty="0">
                <a:solidFill>
                  <a:srgbClr val="000000"/>
                </a:solidFill>
                <a:latin typeface="Trebuchet MS"/>
                <a:ea typeface="Trebuchet MS"/>
                <a:cs typeface="Trebuchet MS"/>
                <a:sym typeface="Trebuchet MS"/>
              </a:rPr>
              <a:t>Mise en œuvre opérationnelle de la stratégie 2020, lourdeur administrative des dispositifs d’aide à l’innovation</a:t>
            </a:r>
            <a:r>
              <a:rPr lang="fr-FR" sz="2000" dirty="0" smtClean="0">
                <a:solidFill>
                  <a:srgbClr val="000000"/>
                </a:solidFill>
                <a:latin typeface="Trebuchet MS"/>
                <a:ea typeface="Trebuchet MS"/>
                <a:cs typeface="Trebuchet MS"/>
                <a:sym typeface="Trebuchet MS"/>
              </a:rPr>
              <a:t>. Multiplicité des objectifs.</a:t>
            </a:r>
            <a:endParaRPr lang="fr-FR" sz="2000" dirty="0">
              <a:solidFill>
                <a:srgbClr val="000000"/>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24</a:t>
            </a:fld>
            <a:endParaRPr lang="fr-FR" sz="1400">
              <a:solidFill>
                <a:srgbClr val="FFFFFF"/>
              </a:solidFill>
              <a:latin typeface="Georgia"/>
              <a:ea typeface="Georgia"/>
              <a:cs typeface="Georgia"/>
              <a:sym typeface="Georgia"/>
            </a:endParaRPr>
          </a:p>
        </p:txBody>
      </p:sp>
      <p:sp>
        <p:nvSpPr>
          <p:cNvPr id="306" name="Shape 306"/>
          <p:cNvSpPr txBox="1"/>
          <p:nvPr/>
        </p:nvSpPr>
        <p:spPr>
          <a:xfrm>
            <a:off x="372732" y="1540361"/>
            <a:ext cx="8463420" cy="4712222"/>
          </a:xfrm>
          <a:prstGeom prst="rect">
            <a:avLst/>
          </a:prstGeom>
          <a:noFill/>
          <a:ln>
            <a:noFill/>
          </a:ln>
        </p:spPr>
        <p:txBody>
          <a:bodyPr lIns="90000" tIns="45000" rIns="90000" bIns="45000" anchor="t" anchorCtr="0">
            <a:noAutofit/>
          </a:bodyPr>
          <a:lstStyle/>
          <a:p>
            <a:pPr marL="0" marR="0" lvl="0" indent="0" algn="just" rtl="0">
              <a:spcBef>
                <a:spcPts val="0"/>
              </a:spcBef>
              <a:buClr>
                <a:srgbClr val="000000"/>
              </a:buClr>
              <a:buSzPct val="25000"/>
              <a:buFont typeface="Arial"/>
              <a:buNone/>
            </a:pPr>
            <a:r>
              <a:rPr lang="fr-FR" sz="2400" dirty="0" smtClean="0">
                <a:solidFill>
                  <a:srgbClr val="000000"/>
                </a:solidFill>
                <a:latin typeface="Arial"/>
                <a:ea typeface="Arial"/>
                <a:cs typeface="Arial"/>
                <a:sym typeface="Arial"/>
              </a:rPr>
              <a:t>L'effet </a:t>
            </a:r>
            <a:r>
              <a:rPr lang="fr-FR" sz="2400" dirty="0">
                <a:solidFill>
                  <a:srgbClr val="000000"/>
                </a:solidFill>
                <a:latin typeface="Arial"/>
                <a:ea typeface="Arial"/>
                <a:cs typeface="Arial"/>
                <a:sym typeface="Arial"/>
              </a:rPr>
              <a:t>sujet ne joue que de manière marginale dans votre réussite, </a:t>
            </a:r>
            <a:r>
              <a:rPr lang="fr-FR" sz="2400" b="1" dirty="0">
                <a:solidFill>
                  <a:srgbClr val="000000"/>
                </a:solidFill>
                <a:latin typeface="Arial"/>
                <a:ea typeface="Arial"/>
                <a:cs typeface="Arial"/>
                <a:sym typeface="Arial"/>
              </a:rPr>
              <a:t>votre note dépendra surtout de la méthode </a:t>
            </a:r>
            <a:r>
              <a:rPr lang="fr-FR" sz="2400" dirty="0">
                <a:solidFill>
                  <a:srgbClr val="000000"/>
                </a:solidFill>
                <a:latin typeface="Arial"/>
                <a:ea typeface="Arial"/>
                <a:cs typeface="Arial"/>
                <a:sym typeface="Arial"/>
              </a:rPr>
              <a:t>avec laquelle vous construirez votre raisonnement. </a:t>
            </a:r>
            <a:endParaRPr lang="fr-FR" sz="2400" dirty="0" smtClean="0">
              <a:solidFill>
                <a:srgbClr val="000000"/>
              </a:solidFill>
              <a:latin typeface="Arial"/>
              <a:ea typeface="Arial"/>
              <a:cs typeface="Arial"/>
              <a:sym typeface="Arial"/>
            </a:endParaRPr>
          </a:p>
          <a:p>
            <a:pPr marL="0" marR="0" lvl="0" indent="0" algn="just" rtl="0">
              <a:spcBef>
                <a:spcPts val="0"/>
              </a:spcBef>
              <a:buClr>
                <a:srgbClr val="000000"/>
              </a:buClr>
              <a:buSzPct val="25000"/>
              <a:buFont typeface="Arial"/>
              <a:buNone/>
            </a:pPr>
            <a:endParaRPr lang="fr-FR" sz="2400" dirty="0" smtClean="0">
              <a:solidFill>
                <a:srgbClr val="000000"/>
              </a:solidFill>
              <a:latin typeface="Arial"/>
              <a:ea typeface="Arial"/>
              <a:cs typeface="Arial"/>
              <a:sym typeface="Arial"/>
            </a:endParaRPr>
          </a:p>
          <a:p>
            <a:pPr marL="0" marR="0" lvl="0" indent="0" algn="just" rtl="0">
              <a:spcBef>
                <a:spcPts val="0"/>
              </a:spcBef>
              <a:buClr>
                <a:srgbClr val="000000"/>
              </a:buClr>
              <a:buSzPct val="25000"/>
              <a:buFont typeface="Arial"/>
              <a:buNone/>
            </a:pPr>
            <a:r>
              <a:rPr lang="fr-FR" sz="2400" b="1" dirty="0" smtClean="0">
                <a:solidFill>
                  <a:srgbClr val="000000"/>
                </a:solidFill>
                <a:latin typeface="Arial"/>
                <a:ea typeface="Arial"/>
                <a:cs typeface="Arial"/>
                <a:sym typeface="Arial"/>
              </a:rPr>
              <a:t>Un sujet difficile peut être une bonne nouvelle!</a:t>
            </a:r>
          </a:p>
          <a:p>
            <a:pPr marL="0" marR="0" lvl="0" indent="0" algn="just" rtl="0">
              <a:spcBef>
                <a:spcPts val="0"/>
              </a:spcBef>
              <a:buClr>
                <a:srgbClr val="000000"/>
              </a:buClr>
              <a:buSzPct val="25000"/>
              <a:buFont typeface="Arial"/>
              <a:buNone/>
            </a:pPr>
            <a:r>
              <a:rPr lang="fr-FR" sz="2400" dirty="0" smtClean="0">
                <a:sym typeface="Wingdings"/>
              </a:rPr>
              <a:t> </a:t>
            </a:r>
            <a:r>
              <a:rPr lang="fr-FR" sz="2400" dirty="0" smtClean="0"/>
              <a:t>Il déroute les candidats mal préparés</a:t>
            </a:r>
          </a:p>
          <a:p>
            <a:pPr lvl="0" algn="just">
              <a:buClr>
                <a:srgbClr val="000000"/>
              </a:buClr>
              <a:buSzPct val="25000"/>
            </a:pPr>
            <a:r>
              <a:rPr lang="fr-FR" sz="2400" dirty="0" smtClean="0">
                <a:sym typeface="Wingdings"/>
              </a:rPr>
              <a:t> </a:t>
            </a:r>
            <a:r>
              <a:rPr lang="fr-FR" sz="2400" dirty="0" smtClean="0">
                <a:solidFill>
                  <a:srgbClr val="000000"/>
                </a:solidFill>
                <a:latin typeface="Arial"/>
                <a:ea typeface="Arial"/>
                <a:cs typeface="Arial"/>
                <a:sym typeface="Arial"/>
              </a:rPr>
              <a:t>Il permet de se démarquer</a:t>
            </a:r>
          </a:p>
          <a:p>
            <a:pPr lvl="0" algn="just">
              <a:buClr>
                <a:srgbClr val="000000"/>
              </a:buClr>
              <a:buSzPct val="25000"/>
            </a:pPr>
            <a:r>
              <a:rPr lang="fr-FR" sz="2400" dirty="0">
                <a:sym typeface="Wingdings"/>
              </a:rPr>
              <a:t> </a:t>
            </a:r>
            <a:r>
              <a:rPr lang="fr-FR" sz="2400" dirty="0"/>
              <a:t>e</a:t>
            </a:r>
            <a:r>
              <a:rPr lang="fr-FR" sz="2400" dirty="0" smtClean="0"/>
              <a:t>t de toute façon nous préparons un concours, pas un examen!</a:t>
            </a:r>
            <a:endParaRPr lang="fr-FR" sz="2400" dirty="0"/>
          </a:p>
          <a:p>
            <a:pPr marL="0" marR="0" lvl="0" indent="0" algn="just" rtl="0">
              <a:spcBef>
                <a:spcPts val="0"/>
              </a:spcBef>
              <a:buClr>
                <a:srgbClr val="000000"/>
              </a:buClr>
              <a:buSzPct val="25000"/>
              <a:buFont typeface="Arial"/>
              <a:buNone/>
            </a:pPr>
            <a:endParaRPr sz="2000" dirty="0">
              <a:solidFill>
                <a:srgbClr val="000000"/>
              </a:solidFill>
              <a:latin typeface="Arial"/>
              <a:ea typeface="Arial"/>
              <a:cs typeface="Arial"/>
              <a:sym typeface="Arial"/>
            </a:endParaRPr>
          </a:p>
          <a:p>
            <a:pPr marL="0" marR="0" lvl="0" indent="0" algn="ctr" rtl="0">
              <a:spcBef>
                <a:spcPts val="0"/>
              </a:spcBef>
              <a:buSzPct val="25000"/>
              <a:buNone/>
            </a:pPr>
            <a:r>
              <a:rPr lang="fr-FR" sz="2400" dirty="0">
                <a:solidFill>
                  <a:srgbClr val="C24F3E"/>
                </a:solidFill>
                <a:latin typeface="Arial"/>
                <a:ea typeface="Arial"/>
                <a:cs typeface="Arial"/>
                <a:sym typeface="Arial"/>
              </a:rPr>
              <a:t>Sujet support de la présentation (CAPET 2016)</a:t>
            </a:r>
            <a:r>
              <a:rPr lang="fr-FR" sz="2400" dirty="0">
                <a:solidFill>
                  <a:srgbClr val="FF0000"/>
                </a:solidFill>
                <a:latin typeface="Arial"/>
                <a:ea typeface="Arial"/>
                <a:cs typeface="Arial"/>
                <a:sym typeface="Arial"/>
              </a:rPr>
              <a:t> </a:t>
            </a:r>
            <a:r>
              <a:rPr lang="fr-FR" sz="2400" dirty="0">
                <a:solidFill>
                  <a:srgbClr val="000000"/>
                </a:solidFill>
                <a:latin typeface="Arial"/>
                <a:ea typeface="Arial"/>
                <a:cs typeface="Arial"/>
                <a:sym typeface="Arial"/>
              </a:rPr>
              <a:t>:</a:t>
            </a:r>
          </a:p>
          <a:p>
            <a:pPr marL="0" marR="0" lvl="0" indent="0" algn="just" rtl="0">
              <a:spcBef>
                <a:spcPts val="0"/>
              </a:spcBef>
              <a:buNone/>
            </a:pPr>
            <a:endParaRPr sz="2400" dirty="0">
              <a:solidFill>
                <a:srgbClr val="000000"/>
              </a:solidFill>
              <a:latin typeface="Arial"/>
              <a:ea typeface="Arial"/>
              <a:cs typeface="Arial"/>
              <a:sym typeface="Arial"/>
            </a:endParaRPr>
          </a:p>
          <a:p>
            <a:pPr marL="0" marR="0" lvl="0" indent="0" algn="ctr" rtl="0">
              <a:spcBef>
                <a:spcPts val="0"/>
              </a:spcBef>
              <a:buSzPct val="25000"/>
              <a:buNone/>
            </a:pPr>
            <a:r>
              <a:rPr lang="fr-FR" sz="2400" dirty="0">
                <a:solidFill>
                  <a:srgbClr val="000000"/>
                </a:solidFill>
                <a:latin typeface="Arial"/>
                <a:ea typeface="Arial"/>
                <a:cs typeface="Arial"/>
                <a:sym typeface="Arial"/>
              </a:rPr>
              <a:t> « </a:t>
            </a:r>
            <a:r>
              <a:rPr lang="fr-FR" sz="2400" b="1" i="1" dirty="0">
                <a:solidFill>
                  <a:srgbClr val="000000"/>
                </a:solidFill>
                <a:latin typeface="Arial"/>
                <a:ea typeface="Arial"/>
                <a:cs typeface="Arial"/>
                <a:sym typeface="Arial"/>
              </a:rPr>
              <a:t>Innovation et compétitivité des PME françaises »</a:t>
            </a:r>
          </a:p>
          <a:p>
            <a:pPr marL="0" marR="0" lvl="0" indent="0" algn="just" rtl="0">
              <a:spcBef>
                <a:spcPts val="0"/>
              </a:spcBef>
              <a:buClr>
                <a:srgbClr val="000000"/>
              </a:buClr>
              <a:buFont typeface="Arial"/>
              <a:buNone/>
            </a:pPr>
            <a:endParaRPr sz="2000" dirty="0">
              <a:solidFill>
                <a:srgbClr val="000000"/>
              </a:solidFill>
              <a:latin typeface="Arial"/>
              <a:ea typeface="Arial"/>
              <a:cs typeface="Arial"/>
              <a:sym typeface="Arial"/>
            </a:endParaRPr>
          </a:p>
        </p:txBody>
      </p:sp>
      <p:sp>
        <p:nvSpPr>
          <p:cNvPr id="307" name="Shape 307"/>
          <p:cNvSpPr txBox="1">
            <a:spLocks noGrp="1"/>
          </p:cNvSpPr>
          <p:nvPr>
            <p:ph type="title"/>
          </p:nvPr>
        </p:nvSpPr>
        <p:spPr>
          <a:xfrm>
            <a:off x="771653" y="1206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 – </a:t>
            </a:r>
            <a:r>
              <a:rPr lang="fr-FR" sz="2800" b="1" i="0" u="none" strike="noStrike" cap="none" dirty="0">
                <a:solidFill>
                  <a:srgbClr val="7A9798"/>
                </a:solidFill>
                <a:latin typeface="Trebuchet MS"/>
                <a:ea typeface="Trebuchet MS"/>
                <a:cs typeface="Trebuchet MS"/>
                <a:sym typeface="Trebuchet MS"/>
              </a:rPr>
              <a:t>La mobilisation des connaissances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25</a:t>
            </a:fld>
            <a:endParaRPr lang="fr-FR" sz="1400">
              <a:solidFill>
                <a:srgbClr val="FFFFFF"/>
              </a:solidFill>
              <a:latin typeface="Georgia"/>
              <a:ea typeface="Georgia"/>
              <a:cs typeface="Georgia"/>
              <a:sym typeface="Georgia"/>
            </a:endParaRPr>
          </a:p>
        </p:txBody>
      </p:sp>
      <p:sp>
        <p:nvSpPr>
          <p:cNvPr id="306" name="Shape 306"/>
          <p:cNvSpPr txBox="1"/>
          <p:nvPr/>
        </p:nvSpPr>
        <p:spPr>
          <a:xfrm>
            <a:off x="372731" y="1692761"/>
            <a:ext cx="8463420" cy="4712222"/>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400" b="1" u="sng" dirty="0" smtClean="0">
                <a:solidFill>
                  <a:srgbClr val="000000"/>
                </a:solidFill>
                <a:latin typeface="Arial"/>
                <a:ea typeface="Arial"/>
                <a:cs typeface="Arial"/>
                <a:sym typeface="Arial"/>
              </a:rPr>
              <a:t>L’esprit général de l’épreuve:</a:t>
            </a:r>
          </a:p>
          <a:p>
            <a:pPr marL="0" marR="0" lvl="0" indent="0" algn="ctr" rtl="0">
              <a:spcBef>
                <a:spcPts val="0"/>
              </a:spcBef>
              <a:buClr>
                <a:srgbClr val="000000"/>
              </a:buClr>
              <a:buSzPct val="25000"/>
              <a:buFont typeface="Arial"/>
              <a:buNone/>
            </a:pPr>
            <a:endParaRPr lang="fr-FR" sz="2400" b="1" i="1" dirty="0"/>
          </a:p>
          <a:p>
            <a:pPr marL="0" marR="0" lvl="0" indent="0" algn="ctr" rtl="0">
              <a:spcBef>
                <a:spcPts val="0"/>
              </a:spcBef>
              <a:buClr>
                <a:srgbClr val="000000"/>
              </a:buClr>
              <a:buSzPct val="25000"/>
              <a:buFont typeface="Arial"/>
              <a:buNone/>
            </a:pPr>
            <a:r>
              <a:rPr lang="fr-FR" sz="2400" b="1" i="1" dirty="0" smtClean="0">
                <a:solidFill>
                  <a:srgbClr val="00B050"/>
                </a:solidFill>
                <a:latin typeface="Arial"/>
                <a:ea typeface="Arial"/>
                <a:cs typeface="Arial"/>
                <a:sym typeface="Arial"/>
              </a:rPr>
              <a:t>« Le sujet est contextualisé, analysé, mis en tension, des références théoriques sont mobilisées de manière pertinente, au service d’une démonstration qui répond à une problématique clairement formulée »</a:t>
            </a:r>
          </a:p>
          <a:p>
            <a:pPr marL="0" marR="0" lvl="0" indent="0" algn="ctr" rtl="0">
              <a:spcBef>
                <a:spcPts val="0"/>
              </a:spcBef>
              <a:buClr>
                <a:srgbClr val="000000"/>
              </a:buClr>
              <a:buSzPct val="25000"/>
              <a:buFont typeface="Arial"/>
              <a:buNone/>
            </a:pPr>
            <a:endParaRPr lang="fr-FR" sz="2400" b="1" i="1" dirty="0" smtClean="0"/>
          </a:p>
          <a:p>
            <a:pPr marL="0" marR="0" lvl="0" indent="0" algn="ctr" rtl="0">
              <a:spcBef>
                <a:spcPts val="0"/>
              </a:spcBef>
              <a:buClr>
                <a:srgbClr val="000000"/>
              </a:buClr>
              <a:buSzPct val="25000"/>
              <a:buFont typeface="Arial"/>
              <a:buNone/>
            </a:pPr>
            <a:endParaRPr lang="fr-FR" sz="2400" b="1" i="1" dirty="0"/>
          </a:p>
          <a:p>
            <a:pPr marL="0" marR="0" lvl="0" indent="0" algn="ctr" rtl="0">
              <a:spcBef>
                <a:spcPts val="0"/>
              </a:spcBef>
              <a:buClr>
                <a:srgbClr val="000000"/>
              </a:buClr>
              <a:buSzPct val="25000"/>
              <a:buFont typeface="Arial"/>
              <a:buNone/>
            </a:pPr>
            <a:r>
              <a:rPr lang="fr-FR" sz="2400" b="1" dirty="0" smtClean="0">
                <a:solidFill>
                  <a:srgbClr val="000000"/>
                </a:solidFill>
                <a:latin typeface="Arial"/>
                <a:ea typeface="Arial"/>
                <a:cs typeface="Arial"/>
                <a:sym typeface="Wingdings"/>
              </a:rPr>
              <a:t> </a:t>
            </a:r>
            <a:r>
              <a:rPr lang="fr-FR" sz="2400" b="1" dirty="0" smtClean="0">
                <a:solidFill>
                  <a:srgbClr val="000000"/>
                </a:solidFill>
                <a:latin typeface="Arial"/>
                <a:ea typeface="Arial"/>
                <a:cs typeface="Arial"/>
                <a:sym typeface="Arial"/>
              </a:rPr>
              <a:t>Il y a donc des étapes indispensables à respecter!</a:t>
            </a:r>
            <a:endParaRPr lang="fr-FR" sz="2400" b="1" dirty="0">
              <a:solidFill>
                <a:srgbClr val="000000"/>
              </a:solidFill>
              <a:latin typeface="Arial"/>
              <a:ea typeface="Arial"/>
              <a:cs typeface="Arial"/>
              <a:sym typeface="Arial"/>
            </a:endParaRPr>
          </a:p>
          <a:p>
            <a:pPr marL="0" marR="0" lvl="0" indent="0" algn="just" rtl="0">
              <a:spcBef>
                <a:spcPts val="0"/>
              </a:spcBef>
              <a:buClr>
                <a:srgbClr val="000000"/>
              </a:buClr>
              <a:buFont typeface="Arial"/>
              <a:buNone/>
            </a:pPr>
            <a:endParaRPr sz="2000" dirty="0">
              <a:solidFill>
                <a:srgbClr val="000000"/>
              </a:solidFill>
              <a:latin typeface="Arial"/>
              <a:ea typeface="Arial"/>
              <a:cs typeface="Arial"/>
              <a:sym typeface="Arial"/>
            </a:endParaRPr>
          </a:p>
        </p:txBody>
      </p:sp>
      <p:sp>
        <p:nvSpPr>
          <p:cNvPr id="307" name="Shape 307"/>
          <p:cNvSpPr txBox="1">
            <a:spLocks noGrp="1"/>
          </p:cNvSpPr>
          <p:nvPr>
            <p:ph type="title"/>
          </p:nvPr>
        </p:nvSpPr>
        <p:spPr>
          <a:xfrm>
            <a:off x="771653" y="1206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 – </a:t>
            </a:r>
            <a:r>
              <a:rPr lang="fr-FR" sz="2800" b="1" i="0" u="none" strike="noStrike" cap="none" dirty="0">
                <a:solidFill>
                  <a:srgbClr val="7A9798"/>
                </a:solidFill>
                <a:latin typeface="Trebuchet MS"/>
                <a:ea typeface="Trebuchet MS"/>
                <a:cs typeface="Trebuchet MS"/>
                <a:sym typeface="Trebuchet MS"/>
              </a:rPr>
              <a:t>La mobilisation des connaissances</a:t>
            </a:r>
          </a:p>
        </p:txBody>
      </p:sp>
    </p:spTree>
    <p:extLst>
      <p:ext uri="{BB962C8B-B14F-4D97-AF65-F5344CB8AC3E}">
        <p14:creationId xmlns:p14="http://schemas.microsoft.com/office/powerpoint/2010/main" val="2569057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26</a:t>
            </a:fld>
            <a:endParaRPr lang="fr-FR" sz="1400">
              <a:solidFill>
                <a:srgbClr val="FFFFFF"/>
              </a:solidFill>
              <a:latin typeface="Georgia"/>
              <a:ea typeface="Georgia"/>
              <a:cs typeface="Georgia"/>
              <a:sym typeface="Georgia"/>
            </a:endParaRPr>
          </a:p>
        </p:txBody>
      </p:sp>
      <p:sp>
        <p:nvSpPr>
          <p:cNvPr id="314" name="Shape 314"/>
          <p:cNvSpPr txBox="1"/>
          <p:nvPr/>
        </p:nvSpPr>
        <p:spPr>
          <a:xfrm>
            <a:off x="207072" y="1881576"/>
            <a:ext cx="8684514" cy="4768690"/>
          </a:xfrm>
          <a:prstGeom prst="rect">
            <a:avLst/>
          </a:prstGeom>
          <a:noFill/>
          <a:ln>
            <a:noFill/>
          </a:ln>
        </p:spPr>
        <p:txBody>
          <a:bodyPr lIns="90000" tIns="45000" rIns="90000" bIns="45000" anchor="t" anchorCtr="0">
            <a:noAutofit/>
          </a:bodyPr>
          <a:lstStyle/>
          <a:p>
            <a:pPr marL="0" marR="0" lvl="0" indent="0" algn="ctr" rtl="0">
              <a:spcBef>
                <a:spcPts val="0"/>
              </a:spcBef>
              <a:buSzPct val="25000"/>
              <a:buNone/>
            </a:pPr>
            <a:r>
              <a:rPr lang="fr-FR" sz="2400" b="1" u="sng" dirty="0">
                <a:solidFill>
                  <a:srgbClr val="C24F3E"/>
                </a:solidFill>
                <a:latin typeface="Arial"/>
                <a:ea typeface="Arial"/>
                <a:cs typeface="Arial"/>
                <a:sym typeface="Arial"/>
              </a:rPr>
              <a:t>Méthode avec </a:t>
            </a:r>
            <a:r>
              <a:rPr lang="fr-FR" sz="2400" b="1" u="sng" dirty="0" smtClean="0">
                <a:solidFill>
                  <a:srgbClr val="C24F3E"/>
                </a:solidFill>
                <a:latin typeface="Arial"/>
                <a:ea typeface="Arial"/>
                <a:cs typeface="Arial"/>
                <a:sym typeface="Arial"/>
              </a:rPr>
              <a:t>un manque de connaissances </a:t>
            </a:r>
            <a:r>
              <a:rPr lang="fr-FR" sz="2400" b="1" u="sng" dirty="0">
                <a:solidFill>
                  <a:srgbClr val="C24F3E"/>
                </a:solidFill>
                <a:latin typeface="Arial"/>
                <a:ea typeface="Arial"/>
                <a:cs typeface="Arial"/>
                <a:sym typeface="Arial"/>
              </a:rPr>
              <a:t>sur le sujet :</a:t>
            </a:r>
          </a:p>
          <a:p>
            <a:pPr marL="0" marR="0" lvl="0" indent="0" algn="l" rtl="0">
              <a:spcBef>
                <a:spcPts val="0"/>
              </a:spcBef>
              <a:buNone/>
            </a:pPr>
            <a:endParaRPr lang="fr-FR" sz="2400" dirty="0" smtClean="0">
              <a:solidFill>
                <a:srgbClr val="000000"/>
              </a:solidFill>
              <a:latin typeface="Arial"/>
              <a:ea typeface="Arial"/>
              <a:cs typeface="Arial"/>
              <a:sym typeface="Arial"/>
            </a:endParaRPr>
          </a:p>
          <a:p>
            <a:pPr marL="0" marR="0" lvl="0" indent="0" algn="l" rtl="0">
              <a:spcBef>
                <a:spcPts val="0"/>
              </a:spcBef>
              <a:buNone/>
            </a:pPr>
            <a:endParaRPr lang="fr-FR" sz="2400" dirty="0"/>
          </a:p>
          <a:p>
            <a:pPr marL="0" marR="0" lvl="0" indent="0" algn="l" rtl="0">
              <a:spcBef>
                <a:spcPts val="0"/>
              </a:spcBef>
              <a:buNone/>
            </a:pPr>
            <a:endParaRPr sz="2400" dirty="0">
              <a:solidFill>
                <a:srgbClr val="000000"/>
              </a:solidFill>
              <a:latin typeface="Arial"/>
              <a:ea typeface="Arial"/>
              <a:cs typeface="Arial"/>
              <a:sym typeface="Arial"/>
            </a:endParaRPr>
          </a:p>
          <a:p>
            <a:pPr lvl="0" algn="ctr">
              <a:buClr>
                <a:srgbClr val="C24F3E"/>
              </a:buClr>
              <a:buSzPct val="45000"/>
            </a:pPr>
            <a:r>
              <a:rPr lang="fr-FR" sz="2400" b="1" dirty="0" smtClean="0">
                <a:solidFill>
                  <a:srgbClr val="C24F3E"/>
                </a:solidFill>
                <a:latin typeface="Arial"/>
                <a:ea typeface="Arial"/>
                <a:cs typeface="Arial"/>
                <a:sym typeface="Wingdings"/>
              </a:rPr>
              <a:t>!   </a:t>
            </a:r>
            <a:r>
              <a:rPr lang="fr-FR" sz="2400" b="1" dirty="0" smtClean="0">
                <a:solidFill>
                  <a:srgbClr val="C24F3E"/>
                </a:solidFill>
                <a:latin typeface="Arial"/>
                <a:ea typeface="Arial"/>
                <a:cs typeface="Arial"/>
                <a:sym typeface="Arial"/>
              </a:rPr>
              <a:t> </a:t>
            </a:r>
            <a:r>
              <a:rPr lang="fr-FR" sz="2400" b="1" dirty="0">
                <a:solidFill>
                  <a:srgbClr val="C24F3E"/>
                </a:solidFill>
                <a:latin typeface="Arial"/>
                <a:ea typeface="Arial"/>
                <a:cs typeface="Arial"/>
                <a:sym typeface="Arial"/>
              </a:rPr>
              <a:t>Le </a:t>
            </a:r>
            <a:r>
              <a:rPr lang="fr-FR" sz="2400" b="1" dirty="0" smtClean="0">
                <a:solidFill>
                  <a:srgbClr val="C24F3E"/>
                </a:solidFill>
                <a:latin typeface="Arial"/>
                <a:ea typeface="Arial"/>
                <a:cs typeface="Arial"/>
                <a:sym typeface="Arial"/>
              </a:rPr>
              <a:t>brainstorming    </a:t>
            </a:r>
            <a:r>
              <a:rPr lang="fr-FR" sz="2400" b="1" dirty="0" smtClean="0">
                <a:solidFill>
                  <a:srgbClr val="C24F3E"/>
                </a:solidFill>
                <a:sym typeface="Wingdings"/>
              </a:rPr>
              <a:t>!</a:t>
            </a:r>
            <a:r>
              <a:rPr lang="fr-FR" sz="2400" b="1" dirty="0" smtClean="0">
                <a:solidFill>
                  <a:srgbClr val="C24F3E"/>
                </a:solidFill>
              </a:rPr>
              <a:t> </a:t>
            </a:r>
            <a:endParaRPr lang="fr-FR" sz="2400" b="1" dirty="0">
              <a:solidFill>
                <a:srgbClr val="C24F3E"/>
              </a:solidFill>
              <a:latin typeface="Arial"/>
              <a:ea typeface="Arial"/>
              <a:cs typeface="Arial"/>
              <a:sym typeface="Arial"/>
            </a:endParaRPr>
          </a:p>
          <a:p>
            <a:pPr marL="214313" marR="0" lvl="0" indent="-214313" algn="l" rtl="0">
              <a:spcBef>
                <a:spcPts val="0"/>
              </a:spcBef>
              <a:buClr>
                <a:srgbClr val="000000"/>
              </a:buClr>
              <a:buFont typeface="Arial"/>
              <a:buNone/>
            </a:pPr>
            <a:endParaRPr sz="2400" dirty="0">
              <a:solidFill>
                <a:srgbClr val="000000"/>
              </a:solidFill>
              <a:latin typeface="Arial"/>
              <a:ea typeface="Arial"/>
              <a:cs typeface="Arial"/>
              <a:sym typeface="Arial"/>
            </a:endParaRPr>
          </a:p>
        </p:txBody>
      </p:sp>
      <p:sp>
        <p:nvSpPr>
          <p:cNvPr id="315" name="Shape 315"/>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 – </a:t>
            </a:r>
            <a:r>
              <a:rPr lang="fr-FR" sz="2800" b="1" i="0" u="none" strike="noStrike" cap="none" dirty="0">
                <a:solidFill>
                  <a:srgbClr val="7A9798"/>
                </a:solidFill>
                <a:latin typeface="Trebuchet MS"/>
                <a:ea typeface="Trebuchet MS"/>
                <a:cs typeface="Trebuchet MS"/>
                <a:sym typeface="Trebuchet MS"/>
              </a:rPr>
              <a:t>La mobilisation des connaissances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pSp>
        <p:nvGrpSpPr>
          <p:cNvPr id="320" name="Shape 320"/>
          <p:cNvGrpSpPr/>
          <p:nvPr/>
        </p:nvGrpSpPr>
        <p:grpSpPr>
          <a:xfrm>
            <a:off x="90753" y="608563"/>
            <a:ext cx="8745165" cy="5703093"/>
            <a:chOff x="0" y="581002"/>
            <a:chExt cx="9148100" cy="5703093"/>
          </a:xfrm>
        </p:grpSpPr>
        <p:sp>
          <p:nvSpPr>
            <p:cNvPr id="321" name="Shape 321"/>
            <p:cNvSpPr/>
            <p:nvPr/>
          </p:nvSpPr>
          <p:spPr>
            <a:xfrm>
              <a:off x="3129714" y="2975466"/>
              <a:ext cx="1936388" cy="648869"/>
            </a:xfrm>
            <a:prstGeom prst="ellipse">
              <a:avLst/>
            </a:prstGeom>
            <a:solidFill>
              <a:srgbClr val="C24F3E"/>
            </a:solid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b="1">
                  <a:solidFill>
                    <a:schemeClr val="lt1"/>
                  </a:solidFill>
                  <a:latin typeface="Georgia"/>
                  <a:ea typeface="Georgia"/>
                  <a:cs typeface="Georgia"/>
                  <a:sym typeface="Georgia"/>
                </a:rPr>
                <a:t>Innovation</a:t>
              </a:r>
            </a:p>
          </p:txBody>
        </p:sp>
        <p:sp>
          <p:nvSpPr>
            <p:cNvPr id="322" name="Shape 322"/>
            <p:cNvSpPr/>
            <p:nvPr/>
          </p:nvSpPr>
          <p:spPr>
            <a:xfrm>
              <a:off x="1496353" y="1484446"/>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type</a:t>
              </a:r>
            </a:p>
          </p:txBody>
        </p:sp>
        <p:sp>
          <p:nvSpPr>
            <p:cNvPr id="323" name="Shape 323"/>
            <p:cNvSpPr/>
            <p:nvPr/>
          </p:nvSpPr>
          <p:spPr>
            <a:xfrm>
              <a:off x="6023080" y="4645026"/>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Comment</a:t>
              </a:r>
            </a:p>
          </p:txBody>
        </p:sp>
        <p:sp>
          <p:nvSpPr>
            <p:cNvPr id="324" name="Shape 324"/>
            <p:cNvSpPr/>
            <p:nvPr/>
          </p:nvSpPr>
          <p:spPr>
            <a:xfrm>
              <a:off x="1649684" y="5133023"/>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Pourquoi</a:t>
              </a:r>
            </a:p>
          </p:txBody>
        </p:sp>
        <p:sp>
          <p:nvSpPr>
            <p:cNvPr id="325" name="Shape 325"/>
            <p:cNvSpPr/>
            <p:nvPr/>
          </p:nvSpPr>
          <p:spPr>
            <a:xfrm>
              <a:off x="6023080" y="846495"/>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Echec</a:t>
              </a:r>
            </a:p>
          </p:txBody>
        </p:sp>
        <p:sp>
          <p:nvSpPr>
            <p:cNvPr id="326" name="Shape 326"/>
            <p:cNvSpPr/>
            <p:nvPr/>
          </p:nvSpPr>
          <p:spPr>
            <a:xfrm>
              <a:off x="6023080" y="1484446"/>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Risques</a:t>
              </a:r>
            </a:p>
          </p:txBody>
        </p:sp>
        <p:sp>
          <p:nvSpPr>
            <p:cNvPr id="327" name="Shape 327"/>
            <p:cNvSpPr/>
            <p:nvPr/>
          </p:nvSpPr>
          <p:spPr>
            <a:xfrm>
              <a:off x="5890896" y="2204864"/>
              <a:ext cx="1630935"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Coûts</a:t>
              </a:r>
            </a:p>
          </p:txBody>
        </p:sp>
        <p:sp>
          <p:nvSpPr>
            <p:cNvPr id="328" name="Shape 328"/>
            <p:cNvSpPr/>
            <p:nvPr/>
          </p:nvSpPr>
          <p:spPr>
            <a:xfrm>
              <a:off x="4524330" y="1505553"/>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Second mover</a:t>
              </a:r>
            </a:p>
          </p:txBody>
        </p:sp>
        <p:sp>
          <p:nvSpPr>
            <p:cNvPr id="329" name="Shape 329"/>
            <p:cNvSpPr/>
            <p:nvPr/>
          </p:nvSpPr>
          <p:spPr>
            <a:xfrm>
              <a:off x="7521832" y="1449512"/>
              <a:ext cx="1626268"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Contrefaçon</a:t>
              </a:r>
            </a:p>
          </p:txBody>
        </p:sp>
        <p:sp>
          <p:nvSpPr>
            <p:cNvPr id="330" name="Shape 330"/>
            <p:cNvSpPr/>
            <p:nvPr/>
          </p:nvSpPr>
          <p:spPr>
            <a:xfrm>
              <a:off x="4524330" y="4379533"/>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Adhocratie</a:t>
              </a:r>
            </a:p>
          </p:txBody>
        </p:sp>
        <p:sp>
          <p:nvSpPr>
            <p:cNvPr id="331" name="Shape 331"/>
            <p:cNvSpPr/>
            <p:nvPr/>
          </p:nvSpPr>
          <p:spPr>
            <a:xfrm>
              <a:off x="7521832" y="4374314"/>
              <a:ext cx="1626268"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dirty="0">
                  <a:solidFill>
                    <a:schemeClr val="dk1"/>
                  </a:solidFill>
                  <a:latin typeface="Georgia"/>
                  <a:ea typeface="Georgia"/>
                  <a:cs typeface="Georgia"/>
                  <a:sym typeface="Georgia"/>
                </a:rPr>
                <a:t>Gestion des compétences</a:t>
              </a:r>
            </a:p>
          </p:txBody>
        </p:sp>
        <p:sp>
          <p:nvSpPr>
            <p:cNvPr id="332" name="Shape 332"/>
            <p:cNvSpPr/>
            <p:nvPr/>
          </p:nvSpPr>
          <p:spPr>
            <a:xfrm>
              <a:off x="6155264" y="3806478"/>
              <a:ext cx="1366566" cy="567835"/>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R et D</a:t>
              </a:r>
            </a:p>
          </p:txBody>
        </p:sp>
        <p:sp>
          <p:nvSpPr>
            <p:cNvPr id="333" name="Shape 333"/>
            <p:cNvSpPr/>
            <p:nvPr/>
          </p:nvSpPr>
          <p:spPr>
            <a:xfrm>
              <a:off x="4782523" y="5438457"/>
              <a:ext cx="1650145"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Financement</a:t>
              </a:r>
            </a:p>
          </p:txBody>
        </p:sp>
        <p:sp>
          <p:nvSpPr>
            <p:cNvPr id="334" name="Shape 334"/>
            <p:cNvSpPr/>
            <p:nvPr/>
          </p:nvSpPr>
          <p:spPr>
            <a:xfrm>
              <a:off x="1533926" y="4396480"/>
              <a:ext cx="1598081"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Marge</a:t>
              </a:r>
            </a:p>
          </p:txBody>
        </p:sp>
        <p:sp>
          <p:nvSpPr>
            <p:cNvPr id="335" name="Shape 335"/>
            <p:cNvSpPr/>
            <p:nvPr/>
          </p:nvSpPr>
          <p:spPr>
            <a:xfrm>
              <a:off x="1649683" y="5753112"/>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image</a:t>
              </a:r>
            </a:p>
          </p:txBody>
        </p:sp>
        <p:sp>
          <p:nvSpPr>
            <p:cNvPr id="336" name="Shape 336"/>
            <p:cNvSpPr/>
            <p:nvPr/>
          </p:nvSpPr>
          <p:spPr>
            <a:xfrm>
              <a:off x="3132008" y="5133023"/>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différenciation</a:t>
              </a:r>
            </a:p>
          </p:txBody>
        </p:sp>
        <p:sp>
          <p:nvSpPr>
            <p:cNvPr id="337" name="Shape 337"/>
            <p:cNvSpPr/>
            <p:nvPr/>
          </p:nvSpPr>
          <p:spPr>
            <a:xfrm>
              <a:off x="167292" y="5133023"/>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Performance</a:t>
              </a:r>
            </a:p>
          </p:txBody>
        </p:sp>
        <p:sp>
          <p:nvSpPr>
            <p:cNvPr id="338" name="Shape 338"/>
            <p:cNvSpPr/>
            <p:nvPr/>
          </p:nvSpPr>
          <p:spPr>
            <a:xfrm>
              <a:off x="346955" y="653035"/>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Produit</a:t>
              </a:r>
            </a:p>
          </p:txBody>
        </p:sp>
        <p:sp>
          <p:nvSpPr>
            <p:cNvPr id="339" name="Shape 339"/>
            <p:cNvSpPr/>
            <p:nvPr/>
          </p:nvSpPr>
          <p:spPr>
            <a:xfrm>
              <a:off x="1030238" y="2204864"/>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De rupture</a:t>
              </a:r>
            </a:p>
          </p:txBody>
        </p:sp>
        <p:sp>
          <p:nvSpPr>
            <p:cNvPr id="340" name="Shape 340"/>
            <p:cNvSpPr/>
            <p:nvPr/>
          </p:nvSpPr>
          <p:spPr>
            <a:xfrm>
              <a:off x="1945036" y="581002"/>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Service</a:t>
              </a:r>
            </a:p>
          </p:txBody>
        </p:sp>
        <p:sp>
          <p:nvSpPr>
            <p:cNvPr id="341" name="Shape 341"/>
            <p:cNvSpPr/>
            <p:nvPr/>
          </p:nvSpPr>
          <p:spPr>
            <a:xfrm>
              <a:off x="3016250" y="1184020"/>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Procédés</a:t>
              </a:r>
            </a:p>
          </p:txBody>
        </p:sp>
        <p:sp>
          <p:nvSpPr>
            <p:cNvPr id="342" name="Shape 342"/>
            <p:cNvSpPr/>
            <p:nvPr/>
          </p:nvSpPr>
          <p:spPr>
            <a:xfrm>
              <a:off x="2628321" y="2142299"/>
              <a:ext cx="1754495"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dirty="0">
                  <a:solidFill>
                    <a:schemeClr val="dk1"/>
                  </a:solidFill>
                  <a:latin typeface="Georgia"/>
                  <a:ea typeface="Georgia"/>
                  <a:cs typeface="Georgia"/>
                  <a:sym typeface="Georgia"/>
                </a:rPr>
                <a:t>Incrémentale</a:t>
              </a:r>
            </a:p>
          </p:txBody>
        </p:sp>
        <p:sp>
          <p:nvSpPr>
            <p:cNvPr id="343" name="Shape 343"/>
            <p:cNvSpPr/>
            <p:nvPr/>
          </p:nvSpPr>
          <p:spPr>
            <a:xfrm>
              <a:off x="0" y="1505553"/>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Organisationelle</a:t>
              </a:r>
            </a:p>
          </p:txBody>
        </p:sp>
        <p:sp>
          <p:nvSpPr>
            <p:cNvPr id="344" name="Shape 344"/>
            <p:cNvSpPr/>
            <p:nvPr/>
          </p:nvSpPr>
          <p:spPr>
            <a:xfrm>
              <a:off x="6838549" y="5426671"/>
              <a:ext cx="1643968"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Organisation innovante</a:t>
              </a:r>
            </a:p>
          </p:txBody>
        </p:sp>
        <p:cxnSp>
          <p:nvCxnSpPr>
            <p:cNvPr id="345" name="Shape 345"/>
            <p:cNvCxnSpPr>
              <a:stCxn id="322" idx="0"/>
              <a:endCxn id="340" idx="4"/>
            </p:cNvCxnSpPr>
            <p:nvPr/>
          </p:nvCxnSpPr>
          <p:spPr>
            <a:xfrm rot="10800000" flipH="1">
              <a:off x="2179636" y="1111846"/>
              <a:ext cx="448800" cy="372600"/>
            </a:xfrm>
            <a:prstGeom prst="straightConnector1">
              <a:avLst/>
            </a:prstGeom>
            <a:noFill/>
            <a:ln w="11425" cap="flat" cmpd="sng">
              <a:solidFill>
                <a:schemeClr val="dk1"/>
              </a:solidFill>
              <a:prstDash val="dash"/>
              <a:round/>
              <a:headEnd type="none" w="med" len="med"/>
              <a:tailEnd type="none" w="med" len="med"/>
            </a:ln>
            <a:effectLst>
              <a:outerShdw blurRad="50799" dist="25400" dir="5400000" rotWithShape="0">
                <a:srgbClr val="000000">
                  <a:alpha val="34901"/>
                </a:srgbClr>
              </a:outerShdw>
            </a:effectLst>
          </p:spPr>
        </p:cxnSp>
        <p:cxnSp>
          <p:nvCxnSpPr>
            <p:cNvPr id="346" name="Shape 346"/>
            <p:cNvCxnSpPr>
              <a:stCxn id="322" idx="6"/>
              <a:endCxn id="341" idx="3"/>
            </p:cNvCxnSpPr>
            <p:nvPr/>
          </p:nvCxnSpPr>
          <p:spPr>
            <a:xfrm rot="10800000" flipH="1">
              <a:off x="2862920" y="1637138"/>
              <a:ext cx="353400" cy="1128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47" name="Shape 347"/>
            <p:cNvCxnSpPr>
              <a:stCxn id="322" idx="5"/>
              <a:endCxn id="342" idx="0"/>
            </p:cNvCxnSpPr>
            <p:nvPr/>
          </p:nvCxnSpPr>
          <p:spPr>
            <a:xfrm>
              <a:off x="2662791" y="1937668"/>
              <a:ext cx="842779" cy="204631"/>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48" name="Shape 348"/>
            <p:cNvCxnSpPr>
              <a:stCxn id="322" idx="4"/>
              <a:endCxn id="339" idx="0"/>
            </p:cNvCxnSpPr>
            <p:nvPr/>
          </p:nvCxnSpPr>
          <p:spPr>
            <a:xfrm flipH="1">
              <a:off x="1713736" y="2015430"/>
              <a:ext cx="465900" cy="1893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49" name="Shape 349"/>
            <p:cNvCxnSpPr>
              <a:stCxn id="322" idx="2"/>
              <a:endCxn id="343" idx="6"/>
            </p:cNvCxnSpPr>
            <p:nvPr/>
          </p:nvCxnSpPr>
          <p:spPr>
            <a:xfrm flipH="1">
              <a:off x="1366453" y="1749938"/>
              <a:ext cx="129900" cy="210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50" name="Shape 350"/>
            <p:cNvCxnSpPr>
              <a:stCxn id="322" idx="1"/>
            </p:cNvCxnSpPr>
            <p:nvPr/>
          </p:nvCxnSpPr>
          <p:spPr>
            <a:xfrm rot="10800000">
              <a:off x="1366782" y="1183907"/>
              <a:ext cx="329700" cy="3783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51" name="Shape 351"/>
            <p:cNvCxnSpPr>
              <a:stCxn id="326" idx="2"/>
              <a:endCxn id="328" idx="6"/>
            </p:cNvCxnSpPr>
            <p:nvPr/>
          </p:nvCxnSpPr>
          <p:spPr>
            <a:xfrm flipH="1">
              <a:off x="5891080" y="1749938"/>
              <a:ext cx="132000" cy="210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52" name="Shape 352"/>
            <p:cNvCxnSpPr>
              <a:stCxn id="326" idx="0"/>
              <a:endCxn id="325" idx="4"/>
            </p:cNvCxnSpPr>
            <p:nvPr/>
          </p:nvCxnSpPr>
          <p:spPr>
            <a:xfrm rot="10800000">
              <a:off x="6706364" y="1377346"/>
              <a:ext cx="0" cy="1071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53" name="Shape 353"/>
            <p:cNvCxnSpPr>
              <a:stCxn id="327" idx="0"/>
              <a:endCxn id="326" idx="4"/>
            </p:cNvCxnSpPr>
            <p:nvPr/>
          </p:nvCxnSpPr>
          <p:spPr>
            <a:xfrm rot="10800000">
              <a:off x="6706364" y="2015564"/>
              <a:ext cx="0" cy="1893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54" name="Shape 354"/>
            <p:cNvCxnSpPr>
              <a:stCxn id="326" idx="6"/>
              <a:endCxn id="329" idx="2"/>
            </p:cNvCxnSpPr>
            <p:nvPr/>
          </p:nvCxnSpPr>
          <p:spPr>
            <a:xfrm rot="10800000" flipH="1">
              <a:off x="7389647" y="1715138"/>
              <a:ext cx="132000" cy="348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55" name="Shape 355"/>
            <p:cNvCxnSpPr>
              <a:stCxn id="332" idx="4"/>
            </p:cNvCxnSpPr>
            <p:nvPr/>
          </p:nvCxnSpPr>
          <p:spPr>
            <a:xfrm flipH="1">
              <a:off x="6706548" y="4374313"/>
              <a:ext cx="132000" cy="2706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56" name="Shape 356"/>
            <p:cNvCxnSpPr>
              <a:stCxn id="331" idx="2"/>
              <a:endCxn id="323" idx="6"/>
            </p:cNvCxnSpPr>
            <p:nvPr/>
          </p:nvCxnSpPr>
          <p:spPr>
            <a:xfrm flipH="1">
              <a:off x="7389647" y="4639806"/>
              <a:ext cx="132185" cy="270712"/>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57" name="Shape 357"/>
            <p:cNvCxnSpPr>
              <a:stCxn id="323" idx="5"/>
              <a:endCxn id="344" idx="0"/>
            </p:cNvCxnSpPr>
            <p:nvPr/>
          </p:nvCxnSpPr>
          <p:spPr>
            <a:xfrm>
              <a:off x="7189518" y="5098249"/>
              <a:ext cx="471000" cy="3285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58" name="Shape 358"/>
            <p:cNvCxnSpPr>
              <a:endCxn id="323" idx="3"/>
            </p:cNvCxnSpPr>
            <p:nvPr/>
          </p:nvCxnSpPr>
          <p:spPr>
            <a:xfrm rot="10800000" flipH="1">
              <a:off x="5890809" y="5098249"/>
              <a:ext cx="332400" cy="3285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59" name="Shape 359"/>
            <p:cNvCxnSpPr>
              <a:stCxn id="323" idx="2"/>
              <a:endCxn id="330" idx="6"/>
            </p:cNvCxnSpPr>
            <p:nvPr/>
          </p:nvCxnSpPr>
          <p:spPr>
            <a:xfrm rot="10800000">
              <a:off x="5891080" y="4645018"/>
              <a:ext cx="132000" cy="2655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60" name="Shape 360"/>
            <p:cNvCxnSpPr>
              <a:stCxn id="334" idx="4"/>
              <a:endCxn id="324" idx="0"/>
            </p:cNvCxnSpPr>
            <p:nvPr/>
          </p:nvCxnSpPr>
          <p:spPr>
            <a:xfrm>
              <a:off x="2332967" y="4927464"/>
              <a:ext cx="0" cy="2055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61" name="Shape 361"/>
            <p:cNvCxnSpPr>
              <a:stCxn id="336" idx="2"/>
              <a:endCxn id="324" idx="6"/>
            </p:cNvCxnSpPr>
            <p:nvPr/>
          </p:nvCxnSpPr>
          <p:spPr>
            <a:xfrm rot="10800000">
              <a:off x="3016208" y="5398515"/>
              <a:ext cx="115800" cy="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62" name="Shape 362"/>
            <p:cNvCxnSpPr>
              <a:stCxn id="335" idx="0"/>
              <a:endCxn id="324" idx="4"/>
            </p:cNvCxnSpPr>
            <p:nvPr/>
          </p:nvCxnSpPr>
          <p:spPr>
            <a:xfrm rot="10800000">
              <a:off x="2332967" y="5664012"/>
              <a:ext cx="0" cy="891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63" name="Shape 363"/>
            <p:cNvCxnSpPr>
              <a:stCxn id="337" idx="6"/>
              <a:endCxn id="324" idx="2"/>
            </p:cNvCxnSpPr>
            <p:nvPr/>
          </p:nvCxnSpPr>
          <p:spPr>
            <a:xfrm>
              <a:off x="1533858" y="5398515"/>
              <a:ext cx="115799" cy="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364" name="Shape 364"/>
            <p:cNvCxnSpPr>
              <a:stCxn id="322" idx="4"/>
              <a:endCxn id="321" idx="1"/>
            </p:cNvCxnSpPr>
            <p:nvPr/>
          </p:nvCxnSpPr>
          <p:spPr>
            <a:xfrm>
              <a:off x="2179636" y="2015430"/>
              <a:ext cx="1233600" cy="10551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cxnSp>
          <p:nvCxnSpPr>
            <p:cNvPr id="365" name="Shape 365"/>
            <p:cNvCxnSpPr>
              <a:stCxn id="321" idx="5"/>
              <a:endCxn id="323" idx="1"/>
            </p:cNvCxnSpPr>
            <p:nvPr/>
          </p:nvCxnSpPr>
          <p:spPr>
            <a:xfrm>
              <a:off x="4782524" y="3529310"/>
              <a:ext cx="1440900" cy="11934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cxnSp>
          <p:nvCxnSpPr>
            <p:cNvPr id="366" name="Shape 366"/>
            <p:cNvCxnSpPr>
              <a:stCxn id="321" idx="7"/>
              <a:endCxn id="326" idx="3"/>
            </p:cNvCxnSpPr>
            <p:nvPr/>
          </p:nvCxnSpPr>
          <p:spPr>
            <a:xfrm rot="10800000" flipH="1">
              <a:off x="4782524" y="1937690"/>
              <a:ext cx="1440900" cy="11328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cxnSp>
          <p:nvCxnSpPr>
            <p:cNvPr id="367" name="Shape 367"/>
            <p:cNvCxnSpPr>
              <a:stCxn id="324" idx="7"/>
              <a:endCxn id="321" idx="3"/>
            </p:cNvCxnSpPr>
            <p:nvPr/>
          </p:nvCxnSpPr>
          <p:spPr>
            <a:xfrm rot="10800000" flipH="1">
              <a:off x="2816122" y="3529284"/>
              <a:ext cx="597299" cy="16815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sldNum" idx="12"/>
          </p:nvPr>
        </p:nvSpPr>
        <p:spPr>
          <a:xfrm>
            <a:off x="4267200" y="6324600"/>
            <a:ext cx="609599"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FFFFFF"/>
                </a:solidFill>
                <a:latin typeface="Georgia"/>
                <a:ea typeface="Georgia"/>
                <a:cs typeface="Georgia"/>
                <a:sym typeface="Georgia"/>
              </a:rPr>
              <a:pPr marL="0" marR="0" lvl="0" indent="0" algn="ctr" rtl="0">
                <a:spcBef>
                  <a:spcPts val="0"/>
                </a:spcBef>
                <a:buSzPct val="25000"/>
                <a:buNone/>
              </a:pPr>
              <a:t>28</a:t>
            </a:fld>
            <a:endParaRPr lang="fr-FR" sz="1600">
              <a:solidFill>
                <a:srgbClr val="FFFFFF"/>
              </a:solidFill>
              <a:latin typeface="Georgia"/>
              <a:ea typeface="Georgia"/>
              <a:cs typeface="Georgia"/>
              <a:sym typeface="Georgia"/>
            </a:endParaRPr>
          </a:p>
        </p:txBody>
      </p:sp>
      <p:grpSp>
        <p:nvGrpSpPr>
          <p:cNvPr id="374" name="Shape 374"/>
          <p:cNvGrpSpPr/>
          <p:nvPr/>
        </p:nvGrpSpPr>
        <p:grpSpPr>
          <a:xfrm>
            <a:off x="162903" y="581002"/>
            <a:ext cx="8745165" cy="5703093"/>
            <a:chOff x="0" y="581002"/>
            <a:chExt cx="9148100" cy="5703093"/>
          </a:xfrm>
        </p:grpSpPr>
        <p:sp>
          <p:nvSpPr>
            <p:cNvPr id="375" name="Shape 375"/>
            <p:cNvSpPr/>
            <p:nvPr/>
          </p:nvSpPr>
          <p:spPr>
            <a:xfrm>
              <a:off x="3129714" y="2975466"/>
              <a:ext cx="1936388" cy="648869"/>
            </a:xfrm>
            <a:prstGeom prst="ellipse">
              <a:avLst/>
            </a:prstGeom>
            <a:solidFill>
              <a:srgbClr val="C24F3E"/>
            </a:solid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b="1">
                  <a:solidFill>
                    <a:schemeClr val="lt1"/>
                  </a:solidFill>
                  <a:latin typeface="Georgia"/>
                  <a:ea typeface="Georgia"/>
                  <a:cs typeface="Georgia"/>
                  <a:sym typeface="Georgia"/>
                </a:rPr>
                <a:t>Compétitivité</a:t>
              </a:r>
            </a:p>
          </p:txBody>
        </p:sp>
        <p:sp>
          <p:nvSpPr>
            <p:cNvPr id="376" name="Shape 376"/>
            <p:cNvSpPr/>
            <p:nvPr/>
          </p:nvSpPr>
          <p:spPr>
            <a:xfrm>
              <a:off x="1496353" y="1484446"/>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type</a:t>
              </a:r>
            </a:p>
          </p:txBody>
        </p:sp>
        <p:sp>
          <p:nvSpPr>
            <p:cNvPr id="377" name="Shape 377"/>
            <p:cNvSpPr/>
            <p:nvPr/>
          </p:nvSpPr>
          <p:spPr>
            <a:xfrm>
              <a:off x="6023080" y="4645026"/>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dirty="0">
                  <a:solidFill>
                    <a:srgbClr val="C24F3E"/>
                  </a:solidFill>
                  <a:latin typeface="Georgia"/>
                  <a:ea typeface="Georgia"/>
                  <a:cs typeface="Georgia"/>
                  <a:sym typeface="Georgia"/>
                </a:rPr>
                <a:t>Comment</a:t>
              </a:r>
            </a:p>
          </p:txBody>
        </p:sp>
        <p:sp>
          <p:nvSpPr>
            <p:cNvPr id="378" name="Shape 378"/>
            <p:cNvSpPr/>
            <p:nvPr/>
          </p:nvSpPr>
          <p:spPr>
            <a:xfrm>
              <a:off x="1649684" y="5133023"/>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Pourquoi</a:t>
              </a:r>
            </a:p>
          </p:txBody>
        </p:sp>
        <p:sp>
          <p:nvSpPr>
            <p:cNvPr id="379" name="Shape 379"/>
            <p:cNvSpPr/>
            <p:nvPr/>
          </p:nvSpPr>
          <p:spPr>
            <a:xfrm>
              <a:off x="6023080" y="846495"/>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Echec</a:t>
              </a:r>
            </a:p>
          </p:txBody>
        </p:sp>
        <p:sp>
          <p:nvSpPr>
            <p:cNvPr id="380" name="Shape 380"/>
            <p:cNvSpPr/>
            <p:nvPr/>
          </p:nvSpPr>
          <p:spPr>
            <a:xfrm>
              <a:off x="6023080" y="1484446"/>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Risques</a:t>
              </a:r>
            </a:p>
          </p:txBody>
        </p:sp>
        <p:sp>
          <p:nvSpPr>
            <p:cNvPr id="381" name="Shape 381"/>
            <p:cNvSpPr/>
            <p:nvPr/>
          </p:nvSpPr>
          <p:spPr>
            <a:xfrm>
              <a:off x="5890896" y="2204864"/>
              <a:ext cx="1630935"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Perte d’autonomie</a:t>
              </a:r>
            </a:p>
          </p:txBody>
        </p:sp>
        <p:sp>
          <p:nvSpPr>
            <p:cNvPr id="382" name="Shape 382"/>
            <p:cNvSpPr/>
            <p:nvPr/>
          </p:nvSpPr>
          <p:spPr>
            <a:xfrm>
              <a:off x="4524330" y="1505553"/>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Marge</a:t>
              </a:r>
            </a:p>
          </p:txBody>
        </p:sp>
        <p:sp>
          <p:nvSpPr>
            <p:cNvPr id="383" name="Shape 383"/>
            <p:cNvSpPr/>
            <p:nvPr/>
          </p:nvSpPr>
          <p:spPr>
            <a:xfrm>
              <a:off x="7521832" y="1449512"/>
              <a:ext cx="1626268"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Coordination</a:t>
              </a:r>
            </a:p>
          </p:txBody>
        </p:sp>
        <p:sp>
          <p:nvSpPr>
            <p:cNvPr id="385" name="Shape 385"/>
            <p:cNvSpPr/>
            <p:nvPr/>
          </p:nvSpPr>
          <p:spPr>
            <a:xfrm>
              <a:off x="7501066" y="4374314"/>
              <a:ext cx="1647034"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dirty="0">
                  <a:solidFill>
                    <a:schemeClr val="dk1"/>
                  </a:solidFill>
                  <a:latin typeface="Georgia"/>
                  <a:ea typeface="Georgia"/>
                  <a:cs typeface="Georgia"/>
                  <a:sym typeface="Georgia"/>
                </a:rPr>
                <a:t>Gestion des compétences</a:t>
              </a:r>
            </a:p>
          </p:txBody>
        </p:sp>
        <p:sp>
          <p:nvSpPr>
            <p:cNvPr id="386" name="Shape 386"/>
            <p:cNvSpPr/>
            <p:nvPr/>
          </p:nvSpPr>
          <p:spPr>
            <a:xfrm>
              <a:off x="6155264" y="3806478"/>
              <a:ext cx="1366566" cy="567835"/>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R et D</a:t>
              </a:r>
            </a:p>
          </p:txBody>
        </p:sp>
        <p:sp>
          <p:nvSpPr>
            <p:cNvPr id="387" name="Shape 387"/>
            <p:cNvSpPr/>
            <p:nvPr/>
          </p:nvSpPr>
          <p:spPr>
            <a:xfrm>
              <a:off x="4738510" y="5262499"/>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Croissance</a:t>
              </a:r>
            </a:p>
          </p:txBody>
        </p:sp>
        <p:sp>
          <p:nvSpPr>
            <p:cNvPr id="388" name="Shape 388"/>
            <p:cNvSpPr/>
            <p:nvPr/>
          </p:nvSpPr>
          <p:spPr>
            <a:xfrm>
              <a:off x="1533926" y="4396480"/>
              <a:ext cx="1598081"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Pouvoir</a:t>
              </a:r>
            </a:p>
          </p:txBody>
        </p:sp>
        <p:sp>
          <p:nvSpPr>
            <p:cNvPr id="389" name="Shape 389"/>
            <p:cNvSpPr/>
            <p:nvPr/>
          </p:nvSpPr>
          <p:spPr>
            <a:xfrm>
              <a:off x="1649683" y="5753112"/>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image</a:t>
              </a:r>
            </a:p>
          </p:txBody>
        </p:sp>
        <p:sp>
          <p:nvSpPr>
            <p:cNvPr id="390" name="Shape 390"/>
            <p:cNvSpPr/>
            <p:nvPr/>
          </p:nvSpPr>
          <p:spPr>
            <a:xfrm>
              <a:off x="3132008" y="5133023"/>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différenciation</a:t>
              </a:r>
            </a:p>
          </p:txBody>
        </p:sp>
        <p:sp>
          <p:nvSpPr>
            <p:cNvPr id="391" name="Shape 391"/>
            <p:cNvSpPr/>
            <p:nvPr/>
          </p:nvSpPr>
          <p:spPr>
            <a:xfrm>
              <a:off x="1" y="5133023"/>
              <a:ext cx="1533925"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100" dirty="0">
                  <a:solidFill>
                    <a:schemeClr val="dk1"/>
                  </a:solidFill>
                  <a:latin typeface="Georgia"/>
                  <a:ea typeface="Georgia"/>
                  <a:cs typeface="Georgia"/>
                  <a:sym typeface="Georgia"/>
                </a:rPr>
                <a:t>Performance</a:t>
              </a:r>
            </a:p>
          </p:txBody>
        </p:sp>
        <p:sp>
          <p:nvSpPr>
            <p:cNvPr id="392" name="Shape 392"/>
            <p:cNvSpPr/>
            <p:nvPr/>
          </p:nvSpPr>
          <p:spPr>
            <a:xfrm>
              <a:off x="346955" y="653035"/>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Chronocompetitivité</a:t>
              </a:r>
            </a:p>
          </p:txBody>
        </p:sp>
        <p:sp>
          <p:nvSpPr>
            <p:cNvPr id="393" name="Shape 393"/>
            <p:cNvSpPr/>
            <p:nvPr/>
          </p:nvSpPr>
          <p:spPr>
            <a:xfrm>
              <a:off x="1030238" y="2204864"/>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financière</a:t>
              </a:r>
            </a:p>
          </p:txBody>
        </p:sp>
        <p:sp>
          <p:nvSpPr>
            <p:cNvPr id="394" name="Shape 394"/>
            <p:cNvSpPr/>
            <p:nvPr/>
          </p:nvSpPr>
          <p:spPr>
            <a:xfrm>
              <a:off x="1945036" y="581002"/>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Prix</a:t>
              </a:r>
            </a:p>
          </p:txBody>
        </p:sp>
        <p:sp>
          <p:nvSpPr>
            <p:cNvPr id="395" name="Shape 395"/>
            <p:cNvSpPr/>
            <p:nvPr/>
          </p:nvSpPr>
          <p:spPr>
            <a:xfrm>
              <a:off x="3016250" y="1184020"/>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Savoir Faire</a:t>
              </a:r>
            </a:p>
          </p:txBody>
        </p:sp>
        <p:sp>
          <p:nvSpPr>
            <p:cNvPr id="396" name="Shape 396"/>
            <p:cNvSpPr/>
            <p:nvPr/>
          </p:nvSpPr>
          <p:spPr>
            <a:xfrm>
              <a:off x="2628321" y="2142299"/>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Qualité</a:t>
              </a:r>
            </a:p>
          </p:txBody>
        </p:sp>
        <p:sp>
          <p:nvSpPr>
            <p:cNvPr id="397" name="Shape 397"/>
            <p:cNvSpPr/>
            <p:nvPr/>
          </p:nvSpPr>
          <p:spPr>
            <a:xfrm>
              <a:off x="0" y="1505553"/>
              <a:ext cx="1431403"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dirty="0">
                  <a:solidFill>
                    <a:schemeClr val="dk1"/>
                  </a:solidFill>
                  <a:latin typeface="Georgia"/>
                  <a:ea typeface="Georgia"/>
                  <a:cs typeface="Georgia"/>
                  <a:sym typeface="Georgia"/>
                </a:rPr>
                <a:t>Innovation</a:t>
              </a:r>
            </a:p>
          </p:txBody>
        </p:sp>
        <p:sp>
          <p:nvSpPr>
            <p:cNvPr id="398" name="Shape 398"/>
            <p:cNvSpPr/>
            <p:nvPr/>
          </p:nvSpPr>
          <p:spPr>
            <a:xfrm>
              <a:off x="6905595" y="5527990"/>
              <a:ext cx="173824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Organisation innovante</a:t>
              </a:r>
            </a:p>
          </p:txBody>
        </p:sp>
        <p:cxnSp>
          <p:nvCxnSpPr>
            <p:cNvPr id="399" name="Shape 399"/>
            <p:cNvCxnSpPr>
              <a:stCxn id="376" idx="0"/>
              <a:endCxn id="394" idx="4"/>
            </p:cNvCxnSpPr>
            <p:nvPr/>
          </p:nvCxnSpPr>
          <p:spPr>
            <a:xfrm rot="10800000" flipH="1">
              <a:off x="2179636" y="1111846"/>
              <a:ext cx="448800" cy="372600"/>
            </a:xfrm>
            <a:prstGeom prst="straightConnector1">
              <a:avLst/>
            </a:prstGeom>
            <a:noFill/>
            <a:ln w="11425" cap="flat" cmpd="sng">
              <a:solidFill>
                <a:schemeClr val="dk1"/>
              </a:solidFill>
              <a:prstDash val="dash"/>
              <a:round/>
              <a:headEnd type="none" w="med" len="med"/>
              <a:tailEnd type="none" w="med" len="med"/>
            </a:ln>
            <a:effectLst>
              <a:outerShdw blurRad="50799" dist="25400" dir="5400000" rotWithShape="0">
                <a:srgbClr val="000000">
                  <a:alpha val="34901"/>
                </a:srgbClr>
              </a:outerShdw>
            </a:effectLst>
          </p:spPr>
        </p:cxnSp>
        <p:cxnSp>
          <p:nvCxnSpPr>
            <p:cNvPr id="400" name="Shape 400"/>
            <p:cNvCxnSpPr>
              <a:stCxn id="376" idx="6"/>
              <a:endCxn id="395" idx="3"/>
            </p:cNvCxnSpPr>
            <p:nvPr/>
          </p:nvCxnSpPr>
          <p:spPr>
            <a:xfrm rot="10800000" flipH="1">
              <a:off x="2862920" y="1637138"/>
              <a:ext cx="353400" cy="1128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01" name="Shape 401"/>
            <p:cNvCxnSpPr>
              <a:stCxn id="376" idx="5"/>
              <a:endCxn id="396" idx="0"/>
            </p:cNvCxnSpPr>
            <p:nvPr/>
          </p:nvCxnSpPr>
          <p:spPr>
            <a:xfrm>
              <a:off x="2662790" y="1937670"/>
              <a:ext cx="648600" cy="2046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02" name="Shape 402"/>
            <p:cNvCxnSpPr>
              <a:stCxn id="376" idx="4"/>
              <a:endCxn id="393" idx="0"/>
            </p:cNvCxnSpPr>
            <p:nvPr/>
          </p:nvCxnSpPr>
          <p:spPr>
            <a:xfrm flipH="1">
              <a:off x="1713736" y="2015430"/>
              <a:ext cx="465900" cy="1893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03" name="Shape 403"/>
            <p:cNvCxnSpPr>
              <a:stCxn id="376" idx="2"/>
              <a:endCxn id="397" idx="6"/>
            </p:cNvCxnSpPr>
            <p:nvPr/>
          </p:nvCxnSpPr>
          <p:spPr>
            <a:xfrm flipH="1">
              <a:off x="1431403" y="1749938"/>
              <a:ext cx="64950" cy="21107"/>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04" name="Shape 404"/>
            <p:cNvCxnSpPr>
              <a:stCxn id="376" idx="1"/>
            </p:cNvCxnSpPr>
            <p:nvPr/>
          </p:nvCxnSpPr>
          <p:spPr>
            <a:xfrm rot="10800000">
              <a:off x="1366782" y="1183907"/>
              <a:ext cx="329700" cy="3783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05" name="Shape 405"/>
            <p:cNvCxnSpPr>
              <a:stCxn id="380" idx="2"/>
              <a:endCxn id="382" idx="6"/>
            </p:cNvCxnSpPr>
            <p:nvPr/>
          </p:nvCxnSpPr>
          <p:spPr>
            <a:xfrm flipH="1">
              <a:off x="5891080" y="1749938"/>
              <a:ext cx="132000" cy="210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06" name="Shape 406"/>
            <p:cNvCxnSpPr>
              <a:stCxn id="380" idx="0"/>
              <a:endCxn id="379" idx="4"/>
            </p:cNvCxnSpPr>
            <p:nvPr/>
          </p:nvCxnSpPr>
          <p:spPr>
            <a:xfrm rot="10800000">
              <a:off x="6706364" y="1377346"/>
              <a:ext cx="0" cy="1071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07" name="Shape 407"/>
            <p:cNvCxnSpPr>
              <a:stCxn id="381" idx="0"/>
              <a:endCxn id="380" idx="4"/>
            </p:cNvCxnSpPr>
            <p:nvPr/>
          </p:nvCxnSpPr>
          <p:spPr>
            <a:xfrm rot="10800000">
              <a:off x="6706364" y="2015564"/>
              <a:ext cx="0" cy="1893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08" name="Shape 408"/>
            <p:cNvCxnSpPr>
              <a:stCxn id="380" idx="6"/>
              <a:endCxn id="383" idx="2"/>
            </p:cNvCxnSpPr>
            <p:nvPr/>
          </p:nvCxnSpPr>
          <p:spPr>
            <a:xfrm rot="10800000" flipH="1">
              <a:off x="7389647" y="1715138"/>
              <a:ext cx="132000" cy="348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09" name="Shape 409"/>
            <p:cNvCxnSpPr>
              <a:stCxn id="386" idx="4"/>
            </p:cNvCxnSpPr>
            <p:nvPr/>
          </p:nvCxnSpPr>
          <p:spPr>
            <a:xfrm flipH="1">
              <a:off x="6706548" y="4374313"/>
              <a:ext cx="132000" cy="2706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10" name="Shape 410"/>
            <p:cNvCxnSpPr>
              <a:stCxn id="385" idx="2"/>
              <a:endCxn id="377" idx="6"/>
            </p:cNvCxnSpPr>
            <p:nvPr/>
          </p:nvCxnSpPr>
          <p:spPr>
            <a:xfrm flipH="1">
              <a:off x="7389647" y="4639806"/>
              <a:ext cx="111420" cy="270712"/>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11" name="Shape 411"/>
            <p:cNvCxnSpPr>
              <a:stCxn id="377" idx="5"/>
              <a:endCxn id="398" idx="0"/>
            </p:cNvCxnSpPr>
            <p:nvPr/>
          </p:nvCxnSpPr>
          <p:spPr>
            <a:xfrm>
              <a:off x="7189518" y="5098248"/>
              <a:ext cx="585201" cy="429742"/>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12" name="Shape 412"/>
            <p:cNvCxnSpPr>
              <a:stCxn id="387" idx="7"/>
              <a:endCxn id="377" idx="3"/>
            </p:cNvCxnSpPr>
            <p:nvPr/>
          </p:nvCxnSpPr>
          <p:spPr>
            <a:xfrm flipV="1">
              <a:off x="5904948" y="5098248"/>
              <a:ext cx="318261" cy="242012"/>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14" name="Shape 414"/>
            <p:cNvCxnSpPr>
              <a:stCxn id="388" idx="4"/>
              <a:endCxn id="378" idx="0"/>
            </p:cNvCxnSpPr>
            <p:nvPr/>
          </p:nvCxnSpPr>
          <p:spPr>
            <a:xfrm>
              <a:off x="2332967" y="4927464"/>
              <a:ext cx="0" cy="2055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15" name="Shape 415"/>
            <p:cNvCxnSpPr>
              <a:stCxn id="390" idx="2"/>
              <a:endCxn id="378" idx="6"/>
            </p:cNvCxnSpPr>
            <p:nvPr/>
          </p:nvCxnSpPr>
          <p:spPr>
            <a:xfrm rot="10800000">
              <a:off x="3016208" y="5398515"/>
              <a:ext cx="115800" cy="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16" name="Shape 416"/>
            <p:cNvCxnSpPr>
              <a:stCxn id="389" idx="0"/>
              <a:endCxn id="378" idx="4"/>
            </p:cNvCxnSpPr>
            <p:nvPr/>
          </p:nvCxnSpPr>
          <p:spPr>
            <a:xfrm rot="10800000">
              <a:off x="2332967" y="5664012"/>
              <a:ext cx="0" cy="891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17" name="Shape 417"/>
            <p:cNvCxnSpPr>
              <a:stCxn id="391" idx="6"/>
              <a:endCxn id="378" idx="2"/>
            </p:cNvCxnSpPr>
            <p:nvPr/>
          </p:nvCxnSpPr>
          <p:spPr>
            <a:xfrm>
              <a:off x="1533926" y="5398515"/>
              <a:ext cx="115758" cy="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18" name="Shape 418"/>
            <p:cNvCxnSpPr>
              <a:stCxn id="376" idx="4"/>
              <a:endCxn id="375" idx="1"/>
            </p:cNvCxnSpPr>
            <p:nvPr/>
          </p:nvCxnSpPr>
          <p:spPr>
            <a:xfrm>
              <a:off x="2179636" y="2015430"/>
              <a:ext cx="1233600" cy="10551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cxnSp>
          <p:nvCxnSpPr>
            <p:cNvPr id="419" name="Shape 419"/>
            <p:cNvCxnSpPr>
              <a:stCxn id="375" idx="5"/>
              <a:endCxn id="377" idx="1"/>
            </p:cNvCxnSpPr>
            <p:nvPr/>
          </p:nvCxnSpPr>
          <p:spPr>
            <a:xfrm>
              <a:off x="4782524" y="3529310"/>
              <a:ext cx="1440900" cy="11934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cxnSp>
          <p:nvCxnSpPr>
            <p:cNvPr id="420" name="Shape 420"/>
            <p:cNvCxnSpPr>
              <a:stCxn id="375" idx="7"/>
              <a:endCxn id="380" idx="3"/>
            </p:cNvCxnSpPr>
            <p:nvPr/>
          </p:nvCxnSpPr>
          <p:spPr>
            <a:xfrm rot="10800000" flipH="1">
              <a:off x="4782524" y="1937690"/>
              <a:ext cx="1440900" cy="11328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cxnSp>
          <p:nvCxnSpPr>
            <p:cNvPr id="421" name="Shape 421"/>
            <p:cNvCxnSpPr>
              <a:stCxn id="378" idx="7"/>
              <a:endCxn id="375" idx="3"/>
            </p:cNvCxnSpPr>
            <p:nvPr/>
          </p:nvCxnSpPr>
          <p:spPr>
            <a:xfrm rot="10800000" flipH="1">
              <a:off x="2816122" y="3529284"/>
              <a:ext cx="597299" cy="16815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sldNum" idx="12"/>
          </p:nvPr>
        </p:nvSpPr>
        <p:spPr>
          <a:xfrm>
            <a:off x="4267200" y="6324600"/>
            <a:ext cx="609599" cy="441324"/>
          </a:xfrm>
          <a:prstGeom prst="rect">
            <a:avLst/>
          </a:prstGeom>
          <a:noFill/>
          <a:ln>
            <a:noFill/>
          </a:ln>
        </p:spPr>
        <p:txBody>
          <a:bodyPr lIns="45700" tIns="45700" rIns="45700" bIns="45700" anchor="ctr" anchorCtr="0">
            <a:noAutofit/>
          </a:bodyPr>
          <a:lstStyle/>
          <a:p>
            <a:pPr marL="0" marR="0" lvl="0" indent="0" algn="ctr" rtl="0">
              <a:spcBef>
                <a:spcPts val="0"/>
              </a:spcBef>
              <a:buSzPct val="25000"/>
              <a:buNone/>
            </a:pPr>
            <a:fld id="{00000000-1234-1234-1234-123412341234}" type="slidenum">
              <a:rPr lang="fr-FR" sz="1600">
                <a:solidFill>
                  <a:srgbClr val="FFFFFF"/>
                </a:solidFill>
                <a:latin typeface="Georgia"/>
                <a:ea typeface="Georgia"/>
                <a:cs typeface="Georgia"/>
                <a:sym typeface="Georgia"/>
              </a:rPr>
              <a:pPr marL="0" marR="0" lvl="0" indent="0" algn="ctr" rtl="0">
                <a:spcBef>
                  <a:spcPts val="0"/>
                </a:spcBef>
                <a:buSzPct val="25000"/>
                <a:buNone/>
              </a:pPr>
              <a:t>29</a:t>
            </a:fld>
            <a:endParaRPr lang="fr-FR" sz="1600">
              <a:solidFill>
                <a:srgbClr val="FFFFFF"/>
              </a:solidFill>
              <a:latin typeface="Georgia"/>
              <a:ea typeface="Georgia"/>
              <a:cs typeface="Georgia"/>
              <a:sym typeface="Georgia"/>
            </a:endParaRPr>
          </a:p>
        </p:txBody>
      </p:sp>
      <p:grpSp>
        <p:nvGrpSpPr>
          <p:cNvPr id="428" name="Shape 428"/>
          <p:cNvGrpSpPr/>
          <p:nvPr/>
        </p:nvGrpSpPr>
        <p:grpSpPr>
          <a:xfrm>
            <a:off x="162903" y="401527"/>
            <a:ext cx="8745165" cy="5703093"/>
            <a:chOff x="0" y="581002"/>
            <a:chExt cx="9148100" cy="5703093"/>
          </a:xfrm>
        </p:grpSpPr>
        <p:sp>
          <p:nvSpPr>
            <p:cNvPr id="429" name="Shape 429"/>
            <p:cNvSpPr/>
            <p:nvPr/>
          </p:nvSpPr>
          <p:spPr>
            <a:xfrm>
              <a:off x="3129714" y="2975466"/>
              <a:ext cx="1936388" cy="648869"/>
            </a:xfrm>
            <a:prstGeom prst="ellipse">
              <a:avLst/>
            </a:prstGeom>
            <a:solidFill>
              <a:srgbClr val="C24F3E"/>
            </a:solid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b="1">
                  <a:solidFill>
                    <a:schemeClr val="lt1"/>
                  </a:solidFill>
                  <a:latin typeface="Georgia"/>
                  <a:ea typeface="Georgia"/>
                  <a:cs typeface="Georgia"/>
                  <a:sym typeface="Georgia"/>
                </a:rPr>
                <a:t>PME</a:t>
              </a:r>
            </a:p>
          </p:txBody>
        </p:sp>
        <p:sp>
          <p:nvSpPr>
            <p:cNvPr id="430" name="Shape 430"/>
            <p:cNvSpPr/>
            <p:nvPr/>
          </p:nvSpPr>
          <p:spPr>
            <a:xfrm>
              <a:off x="1496353" y="1484446"/>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type</a:t>
              </a:r>
            </a:p>
          </p:txBody>
        </p:sp>
        <p:sp>
          <p:nvSpPr>
            <p:cNvPr id="431" name="Shape 431"/>
            <p:cNvSpPr/>
            <p:nvPr/>
          </p:nvSpPr>
          <p:spPr>
            <a:xfrm>
              <a:off x="6023080" y="4645026"/>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Caractéristiques</a:t>
              </a:r>
            </a:p>
          </p:txBody>
        </p:sp>
        <p:sp>
          <p:nvSpPr>
            <p:cNvPr id="432" name="Shape 432"/>
            <p:cNvSpPr/>
            <p:nvPr/>
          </p:nvSpPr>
          <p:spPr>
            <a:xfrm>
              <a:off x="1649684" y="5133023"/>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Atouts</a:t>
              </a:r>
            </a:p>
          </p:txBody>
        </p:sp>
        <p:sp>
          <p:nvSpPr>
            <p:cNvPr id="433" name="Shape 433"/>
            <p:cNvSpPr/>
            <p:nvPr/>
          </p:nvSpPr>
          <p:spPr>
            <a:xfrm>
              <a:off x="6023080" y="846495"/>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Effet papillon</a:t>
              </a:r>
            </a:p>
          </p:txBody>
        </p:sp>
        <p:sp>
          <p:nvSpPr>
            <p:cNvPr id="434" name="Shape 434"/>
            <p:cNvSpPr/>
            <p:nvPr/>
          </p:nvSpPr>
          <p:spPr>
            <a:xfrm>
              <a:off x="6023080" y="1484446"/>
              <a:ext cx="1366566" cy="530983"/>
            </a:xfrm>
            <a:prstGeom prst="ellipse">
              <a:avLst/>
            </a:prstGeom>
            <a:noFill/>
            <a:ln w="9525" cap="flat" cmpd="sng">
              <a:solidFill>
                <a:srgbClr val="C24F3E"/>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rgbClr val="C24F3E"/>
                  </a:solidFill>
                  <a:latin typeface="Georgia"/>
                  <a:ea typeface="Georgia"/>
                  <a:cs typeface="Georgia"/>
                  <a:sym typeface="Georgia"/>
                </a:rPr>
                <a:t>Risques</a:t>
              </a:r>
            </a:p>
          </p:txBody>
        </p:sp>
        <p:sp>
          <p:nvSpPr>
            <p:cNvPr id="435" name="Shape 435"/>
            <p:cNvSpPr/>
            <p:nvPr/>
          </p:nvSpPr>
          <p:spPr>
            <a:xfrm>
              <a:off x="5113805" y="2310569"/>
              <a:ext cx="1630935"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200">
                <a:solidFill>
                  <a:schemeClr val="dk1"/>
                </a:solidFill>
                <a:latin typeface="Georgia"/>
                <a:ea typeface="Georgia"/>
                <a:cs typeface="Georgia"/>
                <a:sym typeface="Georgia"/>
              </a:endParaRPr>
            </a:p>
          </p:txBody>
        </p:sp>
        <p:sp>
          <p:nvSpPr>
            <p:cNvPr id="436" name="Shape 436"/>
            <p:cNvSpPr/>
            <p:nvPr/>
          </p:nvSpPr>
          <p:spPr>
            <a:xfrm>
              <a:off x="4524330" y="1370766"/>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Dépendance</a:t>
              </a:r>
            </a:p>
          </p:txBody>
        </p:sp>
        <p:sp>
          <p:nvSpPr>
            <p:cNvPr id="437" name="Shape 437"/>
            <p:cNvSpPr/>
            <p:nvPr/>
          </p:nvSpPr>
          <p:spPr>
            <a:xfrm>
              <a:off x="7521832" y="1449512"/>
              <a:ext cx="1626268"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Effet microscosme</a:t>
              </a:r>
            </a:p>
          </p:txBody>
        </p:sp>
        <p:sp>
          <p:nvSpPr>
            <p:cNvPr id="438" name="Shape 438"/>
            <p:cNvSpPr/>
            <p:nvPr/>
          </p:nvSpPr>
          <p:spPr>
            <a:xfrm>
              <a:off x="4524330" y="4379533"/>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Petite</a:t>
              </a:r>
            </a:p>
          </p:txBody>
        </p:sp>
        <p:sp>
          <p:nvSpPr>
            <p:cNvPr id="439" name="Shape 439"/>
            <p:cNvSpPr/>
            <p:nvPr/>
          </p:nvSpPr>
          <p:spPr>
            <a:xfrm>
              <a:off x="7612667" y="4374314"/>
              <a:ext cx="1535433"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Spécialiste</a:t>
              </a:r>
            </a:p>
          </p:txBody>
        </p:sp>
        <p:sp>
          <p:nvSpPr>
            <p:cNvPr id="440" name="Shape 440"/>
            <p:cNvSpPr/>
            <p:nvPr/>
          </p:nvSpPr>
          <p:spPr>
            <a:xfrm>
              <a:off x="6155264" y="3806478"/>
              <a:ext cx="1638086" cy="567835"/>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Dépendante</a:t>
              </a:r>
            </a:p>
          </p:txBody>
        </p:sp>
        <p:sp>
          <p:nvSpPr>
            <p:cNvPr id="441" name="Shape 441"/>
            <p:cNvSpPr/>
            <p:nvPr/>
          </p:nvSpPr>
          <p:spPr>
            <a:xfrm>
              <a:off x="5066101" y="5438457"/>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Jeune</a:t>
              </a:r>
            </a:p>
          </p:txBody>
        </p:sp>
        <p:sp>
          <p:nvSpPr>
            <p:cNvPr id="442" name="Shape 442"/>
            <p:cNvSpPr/>
            <p:nvPr/>
          </p:nvSpPr>
          <p:spPr>
            <a:xfrm>
              <a:off x="1533926" y="4396480"/>
              <a:ext cx="1598081"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Flexible</a:t>
              </a:r>
            </a:p>
          </p:txBody>
        </p:sp>
        <p:sp>
          <p:nvSpPr>
            <p:cNvPr id="443" name="Shape 443"/>
            <p:cNvSpPr/>
            <p:nvPr/>
          </p:nvSpPr>
          <p:spPr>
            <a:xfrm>
              <a:off x="1649683" y="5753112"/>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Souple</a:t>
              </a:r>
            </a:p>
          </p:txBody>
        </p:sp>
        <p:sp>
          <p:nvSpPr>
            <p:cNvPr id="444" name="Shape 444"/>
            <p:cNvSpPr/>
            <p:nvPr/>
          </p:nvSpPr>
          <p:spPr>
            <a:xfrm>
              <a:off x="3132008" y="5133023"/>
              <a:ext cx="1503013"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Dynamique</a:t>
              </a:r>
            </a:p>
          </p:txBody>
        </p:sp>
        <p:sp>
          <p:nvSpPr>
            <p:cNvPr id="445" name="Shape 445"/>
            <p:cNvSpPr/>
            <p:nvPr/>
          </p:nvSpPr>
          <p:spPr>
            <a:xfrm>
              <a:off x="167292" y="5133023"/>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Réactive</a:t>
              </a:r>
            </a:p>
          </p:txBody>
        </p:sp>
        <p:sp>
          <p:nvSpPr>
            <p:cNvPr id="446" name="Shape 446"/>
            <p:cNvSpPr/>
            <p:nvPr/>
          </p:nvSpPr>
          <p:spPr>
            <a:xfrm>
              <a:off x="346955" y="653035"/>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PIC</a:t>
              </a:r>
            </a:p>
          </p:txBody>
        </p:sp>
        <p:sp>
          <p:nvSpPr>
            <p:cNvPr id="447" name="Shape 447"/>
            <p:cNvSpPr/>
            <p:nvPr/>
          </p:nvSpPr>
          <p:spPr>
            <a:xfrm>
              <a:off x="1030238" y="2204864"/>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microentreprise</a:t>
              </a:r>
            </a:p>
          </p:txBody>
        </p:sp>
        <p:sp>
          <p:nvSpPr>
            <p:cNvPr id="448" name="Shape 448"/>
            <p:cNvSpPr/>
            <p:nvPr/>
          </p:nvSpPr>
          <p:spPr>
            <a:xfrm>
              <a:off x="1945036" y="581002"/>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CAP</a:t>
              </a:r>
            </a:p>
          </p:txBody>
        </p:sp>
        <p:sp>
          <p:nvSpPr>
            <p:cNvPr id="449" name="Shape 449"/>
            <p:cNvSpPr/>
            <p:nvPr/>
          </p:nvSpPr>
          <p:spPr>
            <a:xfrm>
              <a:off x="3016250" y="1184020"/>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Gazelle</a:t>
              </a:r>
            </a:p>
          </p:txBody>
        </p:sp>
        <p:sp>
          <p:nvSpPr>
            <p:cNvPr id="450" name="Shape 450"/>
            <p:cNvSpPr/>
            <p:nvPr/>
          </p:nvSpPr>
          <p:spPr>
            <a:xfrm>
              <a:off x="2628321" y="2142299"/>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TPE</a:t>
              </a:r>
            </a:p>
          </p:txBody>
        </p:sp>
        <p:sp>
          <p:nvSpPr>
            <p:cNvPr id="451" name="Shape 451"/>
            <p:cNvSpPr/>
            <p:nvPr/>
          </p:nvSpPr>
          <p:spPr>
            <a:xfrm>
              <a:off x="0" y="1505553"/>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ETI</a:t>
              </a:r>
            </a:p>
          </p:txBody>
        </p:sp>
        <p:sp>
          <p:nvSpPr>
            <p:cNvPr id="452" name="Shape 452"/>
            <p:cNvSpPr/>
            <p:nvPr/>
          </p:nvSpPr>
          <p:spPr>
            <a:xfrm>
              <a:off x="7110067" y="5426671"/>
              <a:ext cx="1366566"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Fragile</a:t>
              </a:r>
            </a:p>
          </p:txBody>
        </p:sp>
        <p:cxnSp>
          <p:nvCxnSpPr>
            <p:cNvPr id="453" name="Shape 453"/>
            <p:cNvCxnSpPr>
              <a:stCxn id="430" idx="0"/>
              <a:endCxn id="448" idx="4"/>
            </p:cNvCxnSpPr>
            <p:nvPr/>
          </p:nvCxnSpPr>
          <p:spPr>
            <a:xfrm rot="10800000" flipH="1">
              <a:off x="2179636" y="1111846"/>
              <a:ext cx="448800" cy="372600"/>
            </a:xfrm>
            <a:prstGeom prst="straightConnector1">
              <a:avLst/>
            </a:prstGeom>
            <a:noFill/>
            <a:ln w="11425" cap="flat" cmpd="sng">
              <a:solidFill>
                <a:schemeClr val="dk1"/>
              </a:solidFill>
              <a:prstDash val="dash"/>
              <a:round/>
              <a:headEnd type="none" w="med" len="med"/>
              <a:tailEnd type="none" w="med" len="med"/>
            </a:ln>
            <a:effectLst>
              <a:outerShdw blurRad="50799" dist="25400" dir="5400000" rotWithShape="0">
                <a:srgbClr val="000000">
                  <a:alpha val="34901"/>
                </a:srgbClr>
              </a:outerShdw>
            </a:effectLst>
          </p:spPr>
        </p:cxnSp>
        <p:cxnSp>
          <p:nvCxnSpPr>
            <p:cNvPr id="454" name="Shape 454"/>
            <p:cNvCxnSpPr>
              <a:stCxn id="430" idx="6"/>
              <a:endCxn id="449" idx="3"/>
            </p:cNvCxnSpPr>
            <p:nvPr/>
          </p:nvCxnSpPr>
          <p:spPr>
            <a:xfrm rot="10800000" flipH="1">
              <a:off x="2862920" y="1637138"/>
              <a:ext cx="353400" cy="1128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55" name="Shape 455"/>
            <p:cNvCxnSpPr>
              <a:stCxn id="430" idx="5"/>
              <a:endCxn id="450" idx="0"/>
            </p:cNvCxnSpPr>
            <p:nvPr/>
          </p:nvCxnSpPr>
          <p:spPr>
            <a:xfrm>
              <a:off x="2662790" y="1937670"/>
              <a:ext cx="648600" cy="2046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56" name="Shape 456"/>
            <p:cNvCxnSpPr>
              <a:stCxn id="430" idx="4"/>
              <a:endCxn id="447" idx="0"/>
            </p:cNvCxnSpPr>
            <p:nvPr/>
          </p:nvCxnSpPr>
          <p:spPr>
            <a:xfrm flipH="1">
              <a:off x="1713736" y="2015430"/>
              <a:ext cx="465900" cy="1893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57" name="Shape 457"/>
            <p:cNvCxnSpPr>
              <a:stCxn id="430" idx="2"/>
              <a:endCxn id="451" idx="6"/>
            </p:cNvCxnSpPr>
            <p:nvPr/>
          </p:nvCxnSpPr>
          <p:spPr>
            <a:xfrm flipH="1">
              <a:off x="1366453" y="1749938"/>
              <a:ext cx="129900" cy="210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58" name="Shape 458"/>
            <p:cNvCxnSpPr>
              <a:stCxn id="430" idx="1"/>
            </p:cNvCxnSpPr>
            <p:nvPr/>
          </p:nvCxnSpPr>
          <p:spPr>
            <a:xfrm rot="10800000">
              <a:off x="1366782" y="1183907"/>
              <a:ext cx="329700" cy="3783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59" name="Shape 459"/>
            <p:cNvCxnSpPr>
              <a:stCxn id="434" idx="2"/>
              <a:endCxn id="436" idx="6"/>
            </p:cNvCxnSpPr>
            <p:nvPr/>
          </p:nvCxnSpPr>
          <p:spPr>
            <a:xfrm rot="10800000">
              <a:off x="5891080" y="1636238"/>
              <a:ext cx="132000" cy="1137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60" name="Shape 460"/>
            <p:cNvCxnSpPr>
              <a:stCxn id="434" idx="0"/>
              <a:endCxn id="433" idx="4"/>
            </p:cNvCxnSpPr>
            <p:nvPr/>
          </p:nvCxnSpPr>
          <p:spPr>
            <a:xfrm rot="10800000">
              <a:off x="6706364" y="1377346"/>
              <a:ext cx="0" cy="1071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61" name="Shape 461"/>
            <p:cNvCxnSpPr>
              <a:stCxn id="435" idx="0"/>
              <a:endCxn id="434" idx="4"/>
            </p:cNvCxnSpPr>
            <p:nvPr/>
          </p:nvCxnSpPr>
          <p:spPr>
            <a:xfrm rot="10800000" flipH="1">
              <a:off x="5929272" y="2015369"/>
              <a:ext cx="777000" cy="2952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62" name="Shape 462"/>
            <p:cNvCxnSpPr>
              <a:stCxn id="434" idx="6"/>
              <a:endCxn id="437" idx="2"/>
            </p:cNvCxnSpPr>
            <p:nvPr/>
          </p:nvCxnSpPr>
          <p:spPr>
            <a:xfrm rot="10800000" flipH="1">
              <a:off x="7389647" y="1715138"/>
              <a:ext cx="132000" cy="348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63" name="Shape 463"/>
            <p:cNvCxnSpPr>
              <a:stCxn id="440" idx="4"/>
            </p:cNvCxnSpPr>
            <p:nvPr/>
          </p:nvCxnSpPr>
          <p:spPr>
            <a:xfrm flipH="1">
              <a:off x="6706548" y="4374313"/>
              <a:ext cx="267760" cy="2706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64" name="Shape 464"/>
            <p:cNvCxnSpPr>
              <a:stCxn id="439" idx="2"/>
              <a:endCxn id="431" idx="6"/>
            </p:cNvCxnSpPr>
            <p:nvPr/>
          </p:nvCxnSpPr>
          <p:spPr>
            <a:xfrm flipH="1">
              <a:off x="7389467" y="4639806"/>
              <a:ext cx="223200" cy="2706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65" name="Shape 465"/>
            <p:cNvCxnSpPr>
              <a:stCxn id="431" idx="5"/>
              <a:endCxn id="452" idx="0"/>
            </p:cNvCxnSpPr>
            <p:nvPr/>
          </p:nvCxnSpPr>
          <p:spPr>
            <a:xfrm>
              <a:off x="7189518" y="5098249"/>
              <a:ext cx="603900" cy="3285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66" name="Shape 466"/>
            <p:cNvCxnSpPr>
              <a:endCxn id="431" idx="3"/>
            </p:cNvCxnSpPr>
            <p:nvPr/>
          </p:nvCxnSpPr>
          <p:spPr>
            <a:xfrm rot="10800000" flipH="1">
              <a:off x="5890809" y="5098249"/>
              <a:ext cx="332400" cy="3285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67" name="Shape 467"/>
            <p:cNvCxnSpPr>
              <a:stCxn id="431" idx="2"/>
              <a:endCxn id="438" idx="6"/>
            </p:cNvCxnSpPr>
            <p:nvPr/>
          </p:nvCxnSpPr>
          <p:spPr>
            <a:xfrm rot="10800000">
              <a:off x="5891080" y="4645018"/>
              <a:ext cx="132000" cy="2655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68" name="Shape 468"/>
            <p:cNvCxnSpPr>
              <a:stCxn id="442" idx="4"/>
              <a:endCxn id="432" idx="0"/>
            </p:cNvCxnSpPr>
            <p:nvPr/>
          </p:nvCxnSpPr>
          <p:spPr>
            <a:xfrm>
              <a:off x="2332967" y="4927464"/>
              <a:ext cx="0" cy="2055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69" name="Shape 469"/>
            <p:cNvCxnSpPr>
              <a:stCxn id="444" idx="2"/>
              <a:endCxn id="432" idx="6"/>
            </p:cNvCxnSpPr>
            <p:nvPr/>
          </p:nvCxnSpPr>
          <p:spPr>
            <a:xfrm flipH="1">
              <a:off x="3016250" y="5398515"/>
              <a:ext cx="115758" cy="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70" name="Shape 470"/>
            <p:cNvCxnSpPr>
              <a:stCxn id="443" idx="0"/>
              <a:endCxn id="432" idx="4"/>
            </p:cNvCxnSpPr>
            <p:nvPr/>
          </p:nvCxnSpPr>
          <p:spPr>
            <a:xfrm rot="10800000">
              <a:off x="2332967" y="5664012"/>
              <a:ext cx="0" cy="8910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71" name="Shape 471"/>
            <p:cNvCxnSpPr>
              <a:stCxn id="445" idx="6"/>
              <a:endCxn id="432" idx="2"/>
            </p:cNvCxnSpPr>
            <p:nvPr/>
          </p:nvCxnSpPr>
          <p:spPr>
            <a:xfrm>
              <a:off x="1533858" y="5398515"/>
              <a:ext cx="115799" cy="0"/>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cxnSp>
          <p:nvCxnSpPr>
            <p:cNvPr id="472" name="Shape 472"/>
            <p:cNvCxnSpPr>
              <a:stCxn id="430" idx="4"/>
              <a:endCxn id="429" idx="1"/>
            </p:cNvCxnSpPr>
            <p:nvPr/>
          </p:nvCxnSpPr>
          <p:spPr>
            <a:xfrm>
              <a:off x="2179636" y="2015430"/>
              <a:ext cx="1233600" cy="10551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cxnSp>
          <p:nvCxnSpPr>
            <p:cNvPr id="473" name="Shape 473"/>
            <p:cNvCxnSpPr>
              <a:stCxn id="429" idx="5"/>
              <a:endCxn id="431" idx="1"/>
            </p:cNvCxnSpPr>
            <p:nvPr/>
          </p:nvCxnSpPr>
          <p:spPr>
            <a:xfrm>
              <a:off x="4782524" y="3529310"/>
              <a:ext cx="1440900" cy="11934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cxnSp>
          <p:nvCxnSpPr>
            <p:cNvPr id="474" name="Shape 474"/>
            <p:cNvCxnSpPr>
              <a:stCxn id="429" idx="7"/>
              <a:endCxn id="434" idx="3"/>
            </p:cNvCxnSpPr>
            <p:nvPr/>
          </p:nvCxnSpPr>
          <p:spPr>
            <a:xfrm rot="10800000" flipH="1">
              <a:off x="4782524" y="1937690"/>
              <a:ext cx="1440900" cy="11328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cxnSp>
          <p:nvCxnSpPr>
            <p:cNvPr id="475" name="Shape 475"/>
            <p:cNvCxnSpPr>
              <a:stCxn id="432" idx="7"/>
              <a:endCxn id="429" idx="3"/>
            </p:cNvCxnSpPr>
            <p:nvPr/>
          </p:nvCxnSpPr>
          <p:spPr>
            <a:xfrm rot="10800000" flipH="1">
              <a:off x="2816122" y="3529284"/>
              <a:ext cx="597299" cy="1681500"/>
            </a:xfrm>
            <a:prstGeom prst="straightConnector1">
              <a:avLst/>
            </a:prstGeom>
            <a:noFill/>
            <a:ln w="11425" cap="flat" cmpd="sng">
              <a:solidFill>
                <a:srgbClr val="C24F3E"/>
              </a:solidFill>
              <a:prstDash val="dash"/>
              <a:round/>
              <a:headEnd type="none" w="med" len="med"/>
              <a:tailEnd type="none" w="med" len="med"/>
            </a:ln>
            <a:effectLst>
              <a:outerShdw blurRad="50799" dist="25400" dir="5400000" rotWithShape="0">
                <a:srgbClr val="000000">
                  <a:alpha val="34901"/>
                </a:srgbClr>
              </a:outerShdw>
            </a:effectLst>
          </p:spPr>
        </p:cxnSp>
      </p:grpSp>
      <p:sp>
        <p:nvSpPr>
          <p:cNvPr id="476" name="Shape 476"/>
          <p:cNvSpPr/>
          <p:nvPr/>
        </p:nvSpPr>
        <p:spPr>
          <a:xfrm>
            <a:off x="5237682" y="2131094"/>
            <a:ext cx="1074558"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200">
                <a:solidFill>
                  <a:srgbClr val="000000"/>
                </a:solidFill>
                <a:latin typeface="Georgia"/>
                <a:ea typeface="Georgia"/>
                <a:cs typeface="Georgia"/>
                <a:sym typeface="Georgia"/>
              </a:rPr>
              <a:t>Manque de</a:t>
            </a:r>
          </a:p>
          <a:p>
            <a:pPr marL="0" marR="0" lvl="0" indent="0" algn="ctr" rtl="0">
              <a:spcBef>
                <a:spcPts val="0"/>
              </a:spcBef>
              <a:buSzPct val="25000"/>
              <a:buNone/>
            </a:pPr>
            <a:r>
              <a:rPr lang="fr-FR" sz="1200">
                <a:solidFill>
                  <a:srgbClr val="000000"/>
                </a:solidFill>
                <a:latin typeface="Georgia"/>
                <a:ea typeface="Georgia"/>
                <a:cs typeface="Georgia"/>
                <a:sym typeface="Georgia"/>
              </a:rPr>
              <a:t> financement</a:t>
            </a:r>
          </a:p>
        </p:txBody>
      </p:sp>
      <p:sp>
        <p:nvSpPr>
          <p:cNvPr id="477" name="Shape 477"/>
          <p:cNvSpPr/>
          <p:nvPr/>
        </p:nvSpPr>
        <p:spPr>
          <a:xfrm>
            <a:off x="7035753" y="2064184"/>
            <a:ext cx="1554638" cy="530983"/>
          </a:xfrm>
          <a:prstGeom prst="ellipse">
            <a:avLst/>
          </a:prstGeom>
          <a:noFill/>
          <a:ln w="9525" cap="flat" cmpd="sng">
            <a:solidFill>
              <a:srgbClr val="000000"/>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SzPct val="25000"/>
              <a:buNone/>
            </a:pPr>
            <a:r>
              <a:rPr lang="fr-FR" sz="1200">
                <a:solidFill>
                  <a:schemeClr val="dk1"/>
                </a:solidFill>
                <a:latin typeface="Georgia"/>
                <a:ea typeface="Georgia"/>
                <a:cs typeface="Georgia"/>
                <a:sym typeface="Georgia"/>
              </a:rPr>
              <a:t>Effet d’égotrophie</a:t>
            </a:r>
          </a:p>
        </p:txBody>
      </p:sp>
      <p:cxnSp>
        <p:nvCxnSpPr>
          <p:cNvPr id="478" name="Shape 478"/>
          <p:cNvCxnSpPr/>
          <p:nvPr/>
        </p:nvCxnSpPr>
        <p:spPr>
          <a:xfrm rot="10800000">
            <a:off x="6959803" y="1801022"/>
            <a:ext cx="784727" cy="224367"/>
          </a:xfrm>
          <a:prstGeom prst="straightConnector1">
            <a:avLst/>
          </a:prstGeom>
          <a:noFill/>
          <a:ln w="11425" cap="flat" cmpd="sng">
            <a:solidFill>
              <a:srgbClr val="000000"/>
            </a:solidFill>
            <a:prstDash val="dash"/>
            <a:round/>
            <a:headEnd type="none" w="med" len="med"/>
            <a:tailEnd type="none" w="med" len="med"/>
          </a:ln>
          <a:effectLst>
            <a:outerShdw blurRad="50799" dist="25400" dir="5400000" rotWithShape="0">
              <a:srgbClr val="000000">
                <a:alpha val="34901"/>
              </a:srgbClr>
            </a:outerShdw>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a:t>
            </a:fld>
            <a:endParaRPr lang="fr-FR" sz="1400">
              <a:solidFill>
                <a:srgbClr val="FFFFFF"/>
              </a:solidFill>
              <a:latin typeface="Georgia"/>
              <a:ea typeface="Georgia"/>
              <a:cs typeface="Georgia"/>
              <a:sym typeface="Georgia"/>
            </a:endParaRPr>
          </a:p>
        </p:txBody>
      </p:sp>
      <p:sp>
        <p:nvSpPr>
          <p:cNvPr id="182" name="Shape 182"/>
          <p:cNvSpPr txBox="1"/>
          <p:nvPr/>
        </p:nvSpPr>
        <p:spPr>
          <a:xfrm>
            <a:off x="412011" y="1482271"/>
            <a:ext cx="8337055" cy="4922712"/>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400" b="1" u="sng" dirty="0" smtClean="0">
                <a:solidFill>
                  <a:srgbClr val="C00000"/>
                </a:solidFill>
                <a:sym typeface="Arial"/>
              </a:rPr>
              <a:t>A quoi servent les épreuves écrites?</a:t>
            </a:r>
            <a:endParaRPr lang="fr-FR" sz="2000" b="1" dirty="0" smtClean="0">
              <a:solidFill>
                <a:schemeClr val="tx1"/>
              </a:solidFill>
              <a:sym typeface="Arial"/>
            </a:endParaRPr>
          </a:p>
          <a:p>
            <a:pPr marL="0" marR="0" lvl="0" indent="0" algn="ctr" rtl="0">
              <a:spcBef>
                <a:spcPts val="0"/>
              </a:spcBef>
              <a:buClr>
                <a:srgbClr val="000000"/>
              </a:buClr>
              <a:buSzPct val="25000"/>
              <a:buFont typeface="Arial"/>
              <a:buNone/>
            </a:pPr>
            <a:endParaRPr lang="fr-FR" sz="2000" b="1" dirty="0" smtClean="0">
              <a:solidFill>
                <a:schemeClr val="tx1"/>
              </a:solidFill>
            </a:endParaRPr>
          </a:p>
          <a:p>
            <a:pPr marR="0" lvl="0" algn="ctr" rtl="0">
              <a:spcBef>
                <a:spcPts val="0"/>
              </a:spcBef>
              <a:buClr>
                <a:srgbClr val="000000"/>
              </a:buClr>
              <a:buSzPct val="100000"/>
            </a:pPr>
            <a:r>
              <a:rPr lang="fr-FR" sz="2800" b="1" dirty="0" smtClean="0">
                <a:solidFill>
                  <a:srgbClr val="C00000"/>
                </a:solidFill>
              </a:rPr>
              <a:t>A éliminer les candidats (es) </a:t>
            </a:r>
          </a:p>
          <a:p>
            <a:pPr marR="0" lvl="0" algn="ctr" rtl="0">
              <a:spcBef>
                <a:spcPts val="0"/>
              </a:spcBef>
              <a:buClr>
                <a:srgbClr val="000000"/>
              </a:buClr>
              <a:buSzPct val="100000"/>
            </a:pPr>
            <a:endParaRPr lang="fr-FR" sz="2400" b="1" dirty="0" smtClean="0">
              <a:solidFill>
                <a:schemeClr val="tx1"/>
              </a:solidFill>
            </a:endParaRPr>
          </a:p>
          <a:p>
            <a:pPr marL="342900" marR="0" lvl="0" indent="-342900" algn="just" rtl="0">
              <a:spcBef>
                <a:spcPts val="0"/>
              </a:spcBef>
              <a:buClr>
                <a:srgbClr val="000000"/>
              </a:buClr>
              <a:buSzPct val="100000"/>
              <a:buFont typeface="Arial" panose="020B0604020202020204" pitchFamily="34" charset="0"/>
              <a:buChar char="•"/>
            </a:pPr>
            <a:endParaRPr lang="fr-FR" sz="2000" b="1" dirty="0" smtClean="0">
              <a:solidFill>
                <a:schemeClr val="tx1"/>
              </a:solidFill>
            </a:endParaRPr>
          </a:p>
          <a:p>
            <a:pPr marL="342900" marR="0" lvl="0" indent="-342900" algn="just" rtl="0">
              <a:spcBef>
                <a:spcPts val="0"/>
              </a:spcBef>
              <a:buClr>
                <a:srgbClr val="000000"/>
              </a:buClr>
              <a:buSzPct val="100000"/>
              <a:buFont typeface="Arial" panose="020B0604020202020204" pitchFamily="34" charset="0"/>
              <a:buChar char="•"/>
            </a:pPr>
            <a:r>
              <a:rPr lang="fr-FR" sz="2000" b="1" dirty="0" smtClean="0">
                <a:solidFill>
                  <a:schemeClr val="tx1"/>
                </a:solidFill>
              </a:rPr>
              <a:t>Qui ne possèdent pas le corpus théorique minimum</a:t>
            </a:r>
          </a:p>
          <a:p>
            <a:pPr marL="342900" marR="0" lvl="0" indent="-342900" algn="just" rtl="0">
              <a:spcBef>
                <a:spcPts val="0"/>
              </a:spcBef>
              <a:buClr>
                <a:srgbClr val="000000"/>
              </a:buClr>
              <a:buSzPct val="100000"/>
              <a:buFont typeface="Arial" panose="020B0604020202020204" pitchFamily="34" charset="0"/>
              <a:buChar char="•"/>
            </a:pPr>
            <a:endParaRPr lang="fr-FR" sz="2000" b="1" dirty="0">
              <a:solidFill>
                <a:schemeClr val="tx1"/>
              </a:solidFill>
            </a:endParaRPr>
          </a:p>
          <a:p>
            <a:pPr marL="342900" marR="0" lvl="0" indent="-342900" algn="just" rtl="0">
              <a:spcBef>
                <a:spcPts val="0"/>
              </a:spcBef>
              <a:buClr>
                <a:srgbClr val="000000"/>
              </a:buClr>
              <a:buSzPct val="100000"/>
              <a:buFont typeface="Arial" panose="020B0604020202020204" pitchFamily="34" charset="0"/>
              <a:buChar char="•"/>
            </a:pPr>
            <a:r>
              <a:rPr lang="fr-FR" sz="2000" b="1" dirty="0" smtClean="0">
                <a:solidFill>
                  <a:schemeClr val="tx1"/>
                </a:solidFill>
              </a:rPr>
              <a:t>Qui n’ont pas une culture suffisante de l’actualité</a:t>
            </a:r>
          </a:p>
          <a:p>
            <a:pPr marL="342900" marR="0" lvl="0" indent="-342900" algn="just" rtl="0">
              <a:spcBef>
                <a:spcPts val="0"/>
              </a:spcBef>
              <a:buClr>
                <a:srgbClr val="000000"/>
              </a:buClr>
              <a:buSzPct val="100000"/>
              <a:buFont typeface="Arial" panose="020B0604020202020204" pitchFamily="34" charset="0"/>
              <a:buChar char="•"/>
            </a:pPr>
            <a:endParaRPr lang="fr-FR" sz="2000" b="1" dirty="0" smtClean="0">
              <a:solidFill>
                <a:schemeClr val="tx1"/>
              </a:solidFill>
            </a:endParaRPr>
          </a:p>
          <a:p>
            <a:pPr marL="342900" marR="0" lvl="0" indent="-342900" algn="just" rtl="0">
              <a:spcBef>
                <a:spcPts val="0"/>
              </a:spcBef>
              <a:buClr>
                <a:srgbClr val="000000"/>
              </a:buClr>
              <a:buSzPct val="100000"/>
              <a:buFont typeface="Arial" panose="020B0604020202020204" pitchFamily="34" charset="0"/>
              <a:buChar char="•"/>
            </a:pPr>
            <a:r>
              <a:rPr lang="fr-FR" sz="2000" b="1" dirty="0" smtClean="0">
                <a:solidFill>
                  <a:schemeClr val="tx1"/>
                </a:solidFill>
              </a:rPr>
              <a:t>Qui ne s’expriment pas correctement à l’écrit</a:t>
            </a:r>
          </a:p>
          <a:p>
            <a:pPr marL="342900" marR="0" lvl="0" indent="-342900" algn="just" rtl="0">
              <a:spcBef>
                <a:spcPts val="0"/>
              </a:spcBef>
              <a:buClr>
                <a:srgbClr val="000000"/>
              </a:buClr>
              <a:buSzPct val="100000"/>
              <a:buFont typeface="Arial" panose="020B0604020202020204" pitchFamily="34" charset="0"/>
              <a:buChar char="•"/>
            </a:pPr>
            <a:endParaRPr lang="fr-FR" sz="2000" b="1" dirty="0" smtClean="0">
              <a:solidFill>
                <a:schemeClr val="tx1"/>
              </a:solidFill>
            </a:endParaRPr>
          </a:p>
          <a:p>
            <a:pPr marL="342900" marR="0" lvl="0" indent="-342900" algn="just" rtl="0">
              <a:spcBef>
                <a:spcPts val="0"/>
              </a:spcBef>
              <a:buClr>
                <a:srgbClr val="000000"/>
              </a:buClr>
              <a:buSzPct val="100000"/>
              <a:buFont typeface="Arial" panose="020B0604020202020204" pitchFamily="34" charset="0"/>
              <a:buChar char="•"/>
            </a:pPr>
            <a:r>
              <a:rPr lang="fr-FR" sz="2000" b="1" dirty="0" smtClean="0">
                <a:solidFill>
                  <a:schemeClr val="tx1"/>
                </a:solidFill>
              </a:rPr>
              <a:t>Qui ne savent pas interroger un sujet (et y répondre)</a:t>
            </a:r>
          </a:p>
          <a:p>
            <a:pPr marL="342900" marR="0" lvl="0" indent="-342900" algn="just" rtl="0">
              <a:spcBef>
                <a:spcPts val="0"/>
              </a:spcBef>
              <a:buClr>
                <a:srgbClr val="000000"/>
              </a:buClr>
              <a:buSzPct val="100000"/>
              <a:buFont typeface="Arial" panose="020B0604020202020204" pitchFamily="34" charset="0"/>
              <a:buChar char="•"/>
            </a:pPr>
            <a:endParaRPr lang="fr-FR" sz="2000" b="1" dirty="0">
              <a:solidFill>
                <a:schemeClr val="tx1"/>
              </a:solidFill>
            </a:endParaRPr>
          </a:p>
        </p:txBody>
      </p:sp>
      <p:sp>
        <p:nvSpPr>
          <p:cNvPr id="183" name="Shape 183"/>
          <p:cNvSpPr txBox="1">
            <a:spLocks noGrp="1"/>
          </p:cNvSpPr>
          <p:nvPr>
            <p:ph type="title"/>
          </p:nvPr>
        </p:nvSpPr>
        <p:spPr>
          <a:xfrm>
            <a:off x="212654" y="-43543"/>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smtClean="0">
                <a:solidFill>
                  <a:srgbClr val="7A9798"/>
                </a:solidFill>
                <a:latin typeface="Trebuchet MS"/>
                <a:ea typeface="Trebuchet MS"/>
                <a:cs typeface="Trebuchet MS"/>
                <a:sym typeface="Trebuchet MS"/>
              </a:rPr>
              <a:t>Quelques conseils</a:t>
            </a:r>
            <a:endParaRPr lang="fr-FR" sz="2800" b="1" i="0" u="none" strike="noStrike" cap="none" dirty="0">
              <a:solidFill>
                <a:srgbClr val="7A9798"/>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30</a:t>
            </a:fld>
            <a:endParaRPr lang="fr-FR" sz="1400">
              <a:solidFill>
                <a:srgbClr val="FFFFFF"/>
              </a:solidFill>
              <a:latin typeface="Georgia"/>
              <a:ea typeface="Georgia"/>
              <a:cs typeface="Georgia"/>
              <a:sym typeface="Georgia"/>
            </a:endParaRPr>
          </a:p>
        </p:txBody>
      </p:sp>
      <p:sp>
        <p:nvSpPr>
          <p:cNvPr id="485" name="Shape 485"/>
          <p:cNvSpPr txBox="1"/>
          <p:nvPr/>
        </p:nvSpPr>
        <p:spPr>
          <a:xfrm>
            <a:off x="207072" y="1587661"/>
            <a:ext cx="8752286" cy="4768690"/>
          </a:xfrm>
          <a:prstGeom prst="rect">
            <a:avLst/>
          </a:prstGeom>
          <a:noFill/>
          <a:ln>
            <a:noFill/>
          </a:ln>
        </p:spPr>
        <p:txBody>
          <a:bodyPr lIns="90000" tIns="45000" rIns="90000" bIns="45000" anchor="t" anchorCtr="0">
            <a:noAutofit/>
          </a:bodyPr>
          <a:lstStyle/>
          <a:p>
            <a:pPr marL="0" marR="0" lvl="0" indent="0" algn="ctr" rtl="0">
              <a:spcBef>
                <a:spcPts val="0"/>
              </a:spcBef>
              <a:buSzPct val="25000"/>
              <a:buNone/>
            </a:pPr>
            <a:r>
              <a:rPr lang="fr-FR" sz="1800" b="1" u="sng" dirty="0">
                <a:solidFill>
                  <a:srgbClr val="C24F3E"/>
                </a:solidFill>
                <a:latin typeface="Arial"/>
                <a:ea typeface="Arial"/>
                <a:cs typeface="Arial"/>
                <a:sym typeface="Arial"/>
              </a:rPr>
              <a:t>Méthode avec un manque de connaissances sur le sujet :</a:t>
            </a:r>
          </a:p>
          <a:p>
            <a:pPr marL="214313" marR="0" lvl="0" indent="-214313" algn="l" rtl="0">
              <a:spcBef>
                <a:spcPts val="0"/>
              </a:spcBef>
              <a:buClr>
                <a:srgbClr val="000000"/>
              </a:buClr>
              <a:buFont typeface="Arial"/>
              <a:buNone/>
            </a:pPr>
            <a:endParaRPr sz="1800" dirty="0">
              <a:solidFill>
                <a:srgbClr val="000000"/>
              </a:solidFill>
              <a:latin typeface="Arial"/>
              <a:ea typeface="Arial"/>
              <a:cs typeface="Arial"/>
              <a:sym typeface="Arial"/>
            </a:endParaRPr>
          </a:p>
          <a:p>
            <a:pPr marL="214313" marR="0" lvl="0" indent="-214313" algn="l" rtl="0">
              <a:spcBef>
                <a:spcPts val="0"/>
              </a:spcBef>
              <a:buClr>
                <a:srgbClr val="C24F3E"/>
              </a:buClr>
              <a:buSzPct val="45000"/>
              <a:buFont typeface="Noto Sans Symbols"/>
              <a:buChar char="●"/>
            </a:pPr>
            <a:r>
              <a:rPr lang="fr-FR" sz="1800" b="1" dirty="0">
                <a:solidFill>
                  <a:srgbClr val="C24F3E"/>
                </a:solidFill>
                <a:latin typeface="Arial"/>
                <a:ea typeface="Arial"/>
                <a:cs typeface="Arial"/>
                <a:sym typeface="Arial"/>
              </a:rPr>
              <a:t> Le Quintilien</a:t>
            </a:r>
          </a:p>
          <a:p>
            <a:pPr marL="0" marR="0" lvl="0" indent="0" algn="l" rtl="0">
              <a:spcBef>
                <a:spcPts val="0"/>
              </a:spcBef>
              <a:buNone/>
            </a:pPr>
            <a:endParaRPr sz="1800" dirty="0">
              <a:solidFill>
                <a:srgbClr val="000000"/>
              </a:solidFill>
              <a:latin typeface="Arial"/>
              <a:ea typeface="Arial"/>
              <a:cs typeface="Arial"/>
              <a:sym typeface="Arial"/>
            </a:endParaRPr>
          </a:p>
          <a:p>
            <a:pPr marL="646113" marR="0" lvl="2" indent="-227012" algn="just" rtl="0">
              <a:spcBef>
                <a:spcPts val="0"/>
              </a:spcBef>
              <a:buClr>
                <a:srgbClr val="000000"/>
              </a:buClr>
              <a:buSzPct val="45000"/>
              <a:buFont typeface="Noto Sans Symbols"/>
              <a:buChar char="●"/>
            </a:pPr>
            <a:r>
              <a:rPr lang="fr-FR" sz="1800" b="1" i="0" u="none" strike="noStrike" cap="none" dirty="0">
                <a:solidFill>
                  <a:srgbClr val="000000"/>
                </a:solidFill>
                <a:latin typeface="Arial"/>
                <a:ea typeface="Arial"/>
                <a:cs typeface="Arial"/>
                <a:sym typeface="Arial"/>
              </a:rPr>
              <a:t>Qui</a:t>
            </a:r>
            <a:r>
              <a:rPr lang="fr-FR" sz="1800" b="0" i="0" u="none" strike="noStrike" cap="none" dirty="0">
                <a:solidFill>
                  <a:srgbClr val="000000"/>
                </a:solidFill>
                <a:latin typeface="Arial"/>
                <a:ea typeface="Arial"/>
                <a:cs typeface="Arial"/>
                <a:sym typeface="Arial"/>
              </a:rPr>
              <a:t> : est concerné ? Influence ? Dans l’entreprise ? A l’extérieur ?</a:t>
            </a:r>
          </a:p>
          <a:p>
            <a:pPr marL="646113" marR="0" lvl="2" indent="-227012" algn="just" rtl="0">
              <a:spcBef>
                <a:spcPts val="0"/>
              </a:spcBef>
              <a:buClr>
                <a:srgbClr val="000000"/>
              </a:buClr>
              <a:buSzPct val="45000"/>
              <a:buFont typeface="Noto Sans Symbols"/>
              <a:buChar char="●"/>
            </a:pPr>
            <a:r>
              <a:rPr lang="fr-FR" sz="1800" b="1" i="0" u="none" strike="noStrike" cap="none" dirty="0">
                <a:solidFill>
                  <a:srgbClr val="000000"/>
                </a:solidFill>
                <a:latin typeface="Arial"/>
                <a:ea typeface="Arial"/>
                <a:cs typeface="Arial"/>
                <a:sym typeface="Arial"/>
              </a:rPr>
              <a:t>Quoi</a:t>
            </a:r>
            <a:r>
              <a:rPr lang="fr-FR" sz="1800" b="0" i="0" u="none" strike="noStrike" cap="none" dirty="0">
                <a:solidFill>
                  <a:srgbClr val="000000"/>
                </a:solidFill>
                <a:latin typeface="Arial"/>
                <a:ea typeface="Arial"/>
                <a:cs typeface="Arial"/>
                <a:sym typeface="Arial"/>
              </a:rPr>
              <a:t> : quel service ? Quel élément de l’entreprise ? </a:t>
            </a:r>
          </a:p>
          <a:p>
            <a:pPr marL="646113" marR="0" lvl="2" indent="-227012" algn="just" rtl="0">
              <a:spcBef>
                <a:spcPts val="0"/>
              </a:spcBef>
              <a:buClr>
                <a:srgbClr val="000000"/>
              </a:buClr>
              <a:buSzPct val="45000"/>
              <a:buFont typeface="Noto Sans Symbols"/>
              <a:buChar char="●"/>
            </a:pPr>
            <a:r>
              <a:rPr lang="fr-FR" sz="1800" b="1" i="0" u="none" strike="noStrike" cap="none" dirty="0">
                <a:solidFill>
                  <a:srgbClr val="000000"/>
                </a:solidFill>
                <a:latin typeface="Arial"/>
                <a:ea typeface="Arial"/>
                <a:cs typeface="Arial"/>
                <a:sym typeface="Arial"/>
              </a:rPr>
              <a:t>Où</a:t>
            </a:r>
            <a:r>
              <a:rPr lang="fr-FR" sz="1800" b="0" i="0" u="none" strike="noStrike" cap="none" dirty="0">
                <a:solidFill>
                  <a:srgbClr val="000000"/>
                </a:solidFill>
                <a:latin typeface="Arial"/>
                <a:ea typeface="Arial"/>
                <a:cs typeface="Arial"/>
                <a:sym typeface="Arial"/>
              </a:rPr>
              <a:t> : dans quelles entreprises ? Dans quel environnement ? </a:t>
            </a:r>
          </a:p>
          <a:p>
            <a:pPr marL="646113" marR="0" lvl="2" indent="-227012" algn="just" rtl="0">
              <a:spcBef>
                <a:spcPts val="0"/>
              </a:spcBef>
              <a:buClr>
                <a:srgbClr val="000000"/>
              </a:buClr>
              <a:buSzPct val="45000"/>
              <a:buFont typeface="Noto Sans Symbols"/>
              <a:buChar char="●"/>
            </a:pPr>
            <a:r>
              <a:rPr lang="fr-FR" sz="1800" b="1" i="0" u="none" strike="noStrike" cap="none" dirty="0">
                <a:solidFill>
                  <a:srgbClr val="000000"/>
                </a:solidFill>
                <a:latin typeface="Arial"/>
                <a:ea typeface="Arial"/>
                <a:cs typeface="Arial"/>
                <a:sym typeface="Arial"/>
              </a:rPr>
              <a:t>Quand</a:t>
            </a:r>
            <a:r>
              <a:rPr lang="fr-FR" sz="1800" b="0" i="0" u="none" strike="noStrike" cap="none" dirty="0">
                <a:solidFill>
                  <a:srgbClr val="000000"/>
                </a:solidFill>
                <a:latin typeface="Arial"/>
                <a:ea typeface="Arial"/>
                <a:cs typeface="Arial"/>
                <a:sym typeface="Arial"/>
              </a:rPr>
              <a:t> : a court/moyen/long terme ? Cycle de vie de l’entreprise ?</a:t>
            </a:r>
          </a:p>
          <a:p>
            <a:pPr marL="646113" marR="0" lvl="2" indent="-227012" algn="just" rtl="0">
              <a:spcBef>
                <a:spcPts val="0"/>
              </a:spcBef>
              <a:buClr>
                <a:srgbClr val="000000"/>
              </a:buClr>
              <a:buSzPct val="45000"/>
              <a:buFont typeface="Noto Sans Symbols"/>
              <a:buChar char="●"/>
            </a:pPr>
            <a:r>
              <a:rPr lang="fr-FR" sz="1800" b="1" i="0" u="none" strike="noStrike" cap="none" dirty="0">
                <a:solidFill>
                  <a:srgbClr val="000000"/>
                </a:solidFill>
                <a:latin typeface="Arial"/>
                <a:ea typeface="Arial"/>
                <a:cs typeface="Arial"/>
                <a:sym typeface="Arial"/>
              </a:rPr>
              <a:t>Comment</a:t>
            </a:r>
            <a:r>
              <a:rPr lang="fr-FR" sz="1800" b="0" i="0" u="none" strike="noStrike" cap="none" dirty="0">
                <a:solidFill>
                  <a:srgbClr val="000000"/>
                </a:solidFill>
                <a:latin typeface="Arial"/>
                <a:ea typeface="Arial"/>
                <a:cs typeface="Arial"/>
                <a:sym typeface="Arial"/>
              </a:rPr>
              <a:t> : Quels outils ? Processus ? Routines ? Moyens (financiers, humains, matériels, immatériels) ? </a:t>
            </a:r>
          </a:p>
          <a:p>
            <a:pPr marL="646113" marR="0" lvl="2" indent="-227012" algn="just" rtl="0">
              <a:spcBef>
                <a:spcPts val="0"/>
              </a:spcBef>
              <a:buClr>
                <a:srgbClr val="000000"/>
              </a:buClr>
              <a:buSzPct val="45000"/>
              <a:buFont typeface="Noto Sans Symbols"/>
              <a:buChar char="●"/>
            </a:pPr>
            <a:r>
              <a:rPr lang="fr-FR" sz="1800" b="1" i="0" u="none" strike="noStrike" cap="none" dirty="0">
                <a:solidFill>
                  <a:srgbClr val="000000"/>
                </a:solidFill>
                <a:latin typeface="Arial"/>
                <a:ea typeface="Arial"/>
                <a:cs typeface="Arial"/>
                <a:sym typeface="Arial"/>
              </a:rPr>
              <a:t>Combien</a:t>
            </a:r>
            <a:r>
              <a:rPr lang="fr-FR" sz="1800" b="0" i="0" u="none" strike="noStrike" cap="none" dirty="0">
                <a:solidFill>
                  <a:srgbClr val="000000"/>
                </a:solidFill>
                <a:latin typeface="Arial"/>
                <a:ea typeface="Arial"/>
                <a:cs typeface="Arial"/>
                <a:sym typeface="Arial"/>
              </a:rPr>
              <a:t> : de temps ? De ressources ? De compétences ? De moyens financiers ? Quels objectifs ?</a:t>
            </a:r>
          </a:p>
          <a:p>
            <a:pPr marL="646113" marR="0" lvl="2" indent="-227012" algn="just" rtl="0">
              <a:spcBef>
                <a:spcPts val="0"/>
              </a:spcBef>
              <a:buClr>
                <a:srgbClr val="000000"/>
              </a:buClr>
              <a:buSzPct val="45000"/>
              <a:buFont typeface="Noto Sans Symbols"/>
              <a:buChar char="●"/>
            </a:pPr>
            <a:r>
              <a:rPr lang="fr-FR" sz="1800" b="1" i="0" u="none" strike="noStrike" cap="none" dirty="0">
                <a:solidFill>
                  <a:srgbClr val="000000"/>
                </a:solidFill>
                <a:latin typeface="Arial"/>
                <a:ea typeface="Arial"/>
                <a:cs typeface="Arial"/>
                <a:sym typeface="Arial"/>
              </a:rPr>
              <a:t>Pourquoi</a:t>
            </a:r>
            <a:r>
              <a:rPr lang="fr-FR" sz="1800" b="0" i="0" u="none" strike="noStrike" cap="none" dirty="0">
                <a:solidFill>
                  <a:srgbClr val="000000"/>
                </a:solidFill>
                <a:latin typeface="Arial"/>
                <a:ea typeface="Arial"/>
                <a:cs typeface="Arial"/>
                <a:sym typeface="Arial"/>
              </a:rPr>
              <a:t> : Enjeux ? Mobilisation RH ? Environnement ? Concurrence ?</a:t>
            </a:r>
          </a:p>
          <a:p>
            <a:pPr marL="646113" marR="0" lvl="2" indent="-227012" algn="just" rtl="0">
              <a:spcBef>
                <a:spcPts val="0"/>
              </a:spcBef>
              <a:buClr>
                <a:srgbClr val="000000"/>
              </a:buClr>
              <a:buSzPct val="45000"/>
              <a:buFont typeface="Noto Sans Symbols"/>
              <a:buChar char="●"/>
            </a:pPr>
            <a:r>
              <a:rPr lang="fr-FR" sz="1800" b="1" i="0" u="none" strike="noStrike" cap="none" dirty="0">
                <a:solidFill>
                  <a:srgbClr val="000000"/>
                </a:solidFill>
                <a:latin typeface="Arial"/>
                <a:ea typeface="Arial"/>
                <a:cs typeface="Arial"/>
                <a:sym typeface="Arial"/>
              </a:rPr>
              <a:t>Pour quoi </a:t>
            </a:r>
            <a:r>
              <a:rPr lang="fr-FR" sz="1800" b="0" i="0" u="none" strike="noStrike" cap="none" dirty="0">
                <a:solidFill>
                  <a:srgbClr val="000000"/>
                </a:solidFill>
                <a:latin typeface="Arial"/>
                <a:ea typeface="Arial"/>
                <a:cs typeface="Arial"/>
                <a:sym typeface="Arial"/>
              </a:rPr>
              <a:t>: Profits ? Pérennité ? Image ? Crédibilité ? RSE (ou </a:t>
            </a:r>
            <a:r>
              <a:rPr lang="fr-FR" sz="1800" b="0" i="0" u="none" strike="noStrike" cap="none" dirty="0" err="1">
                <a:solidFill>
                  <a:srgbClr val="000000"/>
                </a:solidFill>
                <a:latin typeface="Arial"/>
                <a:ea typeface="Arial"/>
                <a:cs typeface="Arial"/>
                <a:sym typeface="Arial"/>
              </a:rPr>
              <a:t>greenwashing</a:t>
            </a:r>
            <a:r>
              <a:rPr lang="fr-FR" sz="1800" b="0" i="0" u="none" strike="noStrike" cap="none" dirty="0">
                <a:solidFill>
                  <a:srgbClr val="000000"/>
                </a:solidFill>
                <a:latin typeface="Arial"/>
                <a:ea typeface="Arial"/>
                <a:cs typeface="Arial"/>
                <a:sym typeface="Arial"/>
              </a:rPr>
              <a:t>) ? Croissance ?</a:t>
            </a:r>
          </a:p>
          <a:p>
            <a:pPr marL="646113" marR="0" lvl="2" indent="-227012" algn="just" rtl="0">
              <a:spcBef>
                <a:spcPts val="0"/>
              </a:spcBef>
              <a:buClr>
                <a:srgbClr val="000000"/>
              </a:buClr>
              <a:buSzPct val="45000"/>
              <a:buFont typeface="Noto Sans Symbols"/>
              <a:buChar char="●"/>
            </a:pPr>
            <a:r>
              <a:rPr lang="fr-FR" sz="1800" b="1" i="0" u="none" strike="noStrike" cap="none" dirty="0">
                <a:solidFill>
                  <a:srgbClr val="000000"/>
                </a:solidFill>
                <a:latin typeface="Arial"/>
                <a:ea typeface="Arial"/>
                <a:cs typeface="Arial"/>
                <a:sym typeface="Arial"/>
              </a:rPr>
              <a:t>Quelles théories mobiliser</a:t>
            </a:r>
            <a:r>
              <a:rPr lang="fr-FR" sz="1800" b="0" i="0" u="none" strike="noStrike" cap="none" dirty="0">
                <a:solidFill>
                  <a:srgbClr val="000000"/>
                </a:solidFill>
                <a:latin typeface="Arial"/>
                <a:ea typeface="Arial"/>
                <a:cs typeface="Arial"/>
                <a:sym typeface="Arial"/>
              </a:rPr>
              <a:t> ? </a:t>
            </a:r>
          </a:p>
          <a:p>
            <a:pPr marL="646113" marR="0" lvl="2" indent="-227012" algn="just" rtl="0">
              <a:spcBef>
                <a:spcPts val="0"/>
              </a:spcBef>
              <a:buClr>
                <a:srgbClr val="000000"/>
              </a:buClr>
              <a:buSzPct val="45000"/>
              <a:buFont typeface="Noto Sans Symbols"/>
              <a:buChar char="●"/>
            </a:pPr>
            <a:r>
              <a:rPr lang="fr-FR" sz="1800" b="1" i="0" u="none" strike="noStrike" cap="none" dirty="0">
                <a:solidFill>
                  <a:srgbClr val="000000"/>
                </a:solidFill>
                <a:latin typeface="Arial"/>
                <a:ea typeface="Arial"/>
                <a:cs typeface="Arial"/>
                <a:sym typeface="Arial"/>
              </a:rPr>
              <a:t>Que puis je proposer comme solutions</a:t>
            </a:r>
            <a:r>
              <a:rPr lang="fr-FR" sz="1800" b="0" i="0" u="none" strike="noStrike" cap="none" dirty="0">
                <a:solidFill>
                  <a:srgbClr val="000000"/>
                </a:solidFill>
                <a:latin typeface="Arial"/>
                <a:ea typeface="Arial"/>
                <a:cs typeface="Arial"/>
                <a:sym typeface="Arial"/>
              </a:rPr>
              <a:t> ?</a:t>
            </a:r>
          </a:p>
        </p:txBody>
      </p:sp>
      <p:sp>
        <p:nvSpPr>
          <p:cNvPr id="486" name="Shape 486"/>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 – </a:t>
            </a:r>
            <a:r>
              <a:rPr lang="fr-FR" sz="2800" b="1" i="0" u="none" strike="noStrike" cap="none" dirty="0">
                <a:solidFill>
                  <a:srgbClr val="7A9798"/>
                </a:solidFill>
                <a:latin typeface="Trebuchet MS"/>
                <a:ea typeface="Trebuchet MS"/>
                <a:cs typeface="Trebuchet MS"/>
                <a:sym typeface="Trebuchet MS"/>
              </a:rPr>
              <a:t>La mobilisation des connaissances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31</a:t>
            </a:fld>
            <a:endParaRPr lang="fr-FR" sz="1400">
              <a:solidFill>
                <a:srgbClr val="FFFFFF"/>
              </a:solidFill>
              <a:latin typeface="Georgia"/>
              <a:ea typeface="Georgia"/>
              <a:cs typeface="Georgia"/>
              <a:sym typeface="Georgia"/>
            </a:endParaRPr>
          </a:p>
        </p:txBody>
      </p:sp>
      <p:sp>
        <p:nvSpPr>
          <p:cNvPr id="493" name="Shape 493"/>
          <p:cNvSpPr txBox="1"/>
          <p:nvPr/>
        </p:nvSpPr>
        <p:spPr>
          <a:xfrm>
            <a:off x="207072" y="1587661"/>
            <a:ext cx="8752286" cy="4768690"/>
          </a:xfrm>
          <a:prstGeom prst="rect">
            <a:avLst/>
          </a:prstGeom>
          <a:noFill/>
          <a:ln>
            <a:noFill/>
          </a:ln>
        </p:spPr>
        <p:txBody>
          <a:bodyPr lIns="90000" tIns="45000" rIns="90000" bIns="45000" anchor="t" anchorCtr="0">
            <a:noAutofit/>
          </a:bodyPr>
          <a:lstStyle/>
          <a:p>
            <a:pPr marL="0" marR="0" lvl="0" indent="0" algn="ctr" rtl="0">
              <a:spcBef>
                <a:spcPts val="0"/>
              </a:spcBef>
              <a:buSzPct val="25000"/>
              <a:buNone/>
            </a:pPr>
            <a:r>
              <a:rPr lang="fr-FR" sz="1800" b="1" u="sng" dirty="0">
                <a:solidFill>
                  <a:srgbClr val="C24F3E"/>
                </a:solidFill>
                <a:latin typeface="Arial"/>
                <a:ea typeface="Arial"/>
                <a:cs typeface="Arial"/>
                <a:sym typeface="Arial"/>
              </a:rPr>
              <a:t>Méthode avec un manque de connaissances sur le sujet :</a:t>
            </a:r>
          </a:p>
          <a:p>
            <a:pPr marL="214313" marR="0" lvl="0" indent="-214313" algn="l" rtl="0">
              <a:spcBef>
                <a:spcPts val="0"/>
              </a:spcBef>
              <a:buClr>
                <a:srgbClr val="000000"/>
              </a:buClr>
              <a:buFont typeface="Arial"/>
              <a:buNone/>
            </a:pPr>
            <a:endParaRPr sz="1800" dirty="0">
              <a:solidFill>
                <a:srgbClr val="000000"/>
              </a:solidFill>
              <a:latin typeface="Arial"/>
              <a:ea typeface="Arial"/>
              <a:cs typeface="Arial"/>
              <a:sym typeface="Arial"/>
            </a:endParaRPr>
          </a:p>
          <a:p>
            <a:pPr marL="214313" marR="0" lvl="0" indent="-214313" algn="l" rtl="0">
              <a:spcBef>
                <a:spcPts val="0"/>
              </a:spcBef>
              <a:buClr>
                <a:srgbClr val="C24F3E"/>
              </a:buClr>
              <a:buSzPct val="45000"/>
              <a:buFont typeface="Noto Sans Symbols"/>
              <a:buChar char="●"/>
            </a:pPr>
            <a:r>
              <a:rPr lang="fr-FR" sz="1800" b="1" dirty="0">
                <a:solidFill>
                  <a:srgbClr val="C24F3E"/>
                </a:solidFill>
                <a:latin typeface="Arial"/>
                <a:ea typeface="Arial"/>
                <a:cs typeface="Arial"/>
                <a:sym typeface="Arial"/>
              </a:rPr>
              <a:t> L’extension du sujet suivant différents axes</a:t>
            </a:r>
          </a:p>
          <a:p>
            <a:pPr marL="0" marR="0" lvl="0" indent="0" algn="l" rtl="0">
              <a:spcBef>
                <a:spcPts val="0"/>
              </a:spcBef>
              <a:buNone/>
            </a:pPr>
            <a:endParaRPr sz="1800" dirty="0">
              <a:solidFill>
                <a:srgbClr val="000000"/>
              </a:solidFill>
              <a:latin typeface="Arial"/>
              <a:ea typeface="Arial"/>
              <a:cs typeface="Arial"/>
              <a:sym typeface="Arial"/>
            </a:endParaRPr>
          </a:p>
          <a:p>
            <a:pPr marL="646113" marR="0" lvl="2" indent="-227012" algn="just" rtl="0">
              <a:spcBef>
                <a:spcPts val="0"/>
              </a:spcBef>
              <a:buClr>
                <a:srgbClr val="C24F3E"/>
              </a:buClr>
              <a:buSzPct val="45000"/>
              <a:buFont typeface="Noto Sans Symbols"/>
              <a:buChar char="●"/>
            </a:pPr>
            <a:r>
              <a:rPr lang="fr-FR" sz="1800" b="1" i="0" u="none" strike="noStrike" cap="none" dirty="0">
                <a:solidFill>
                  <a:srgbClr val="C24F3E"/>
                </a:solidFill>
                <a:latin typeface="Arial"/>
                <a:ea typeface="Arial"/>
                <a:cs typeface="Arial"/>
                <a:sym typeface="Arial"/>
              </a:rPr>
              <a:t>Axe humain </a:t>
            </a:r>
            <a:r>
              <a:rPr lang="fr-FR" sz="1800" b="0" i="0" u="none" strike="noStrike" cap="none" dirty="0">
                <a:solidFill>
                  <a:srgbClr val="000000"/>
                </a:solidFill>
                <a:latin typeface="Arial"/>
                <a:ea typeface="Arial"/>
                <a:cs typeface="Arial"/>
                <a:sym typeface="Arial"/>
              </a:rPr>
              <a:t>: Compétences, implication, coordination, coopération…</a:t>
            </a:r>
          </a:p>
          <a:p>
            <a:pPr marL="430213" marR="0" lvl="2" indent="-11112" algn="just" rtl="0">
              <a:spcBef>
                <a:spcPts val="0"/>
              </a:spcBef>
              <a:buNone/>
            </a:pPr>
            <a:endParaRPr sz="1800" b="1" i="0" u="none" strike="noStrike" cap="none" dirty="0">
              <a:solidFill>
                <a:srgbClr val="000000"/>
              </a:solidFill>
              <a:latin typeface="Arial"/>
              <a:ea typeface="Arial"/>
              <a:cs typeface="Arial"/>
              <a:sym typeface="Arial"/>
            </a:endParaRPr>
          </a:p>
          <a:p>
            <a:pPr marL="646113" marR="0" lvl="2" indent="-227012" algn="just" rtl="0">
              <a:spcBef>
                <a:spcPts val="0"/>
              </a:spcBef>
              <a:buClr>
                <a:srgbClr val="C24F3E"/>
              </a:buClr>
              <a:buSzPct val="45000"/>
              <a:buFont typeface="Noto Sans Symbols"/>
              <a:buChar char="●"/>
            </a:pPr>
            <a:r>
              <a:rPr lang="fr-FR" sz="1800" b="1" i="0" u="none" strike="noStrike" cap="none" dirty="0">
                <a:solidFill>
                  <a:srgbClr val="C24F3E"/>
                </a:solidFill>
                <a:latin typeface="Arial"/>
                <a:ea typeface="Arial"/>
                <a:cs typeface="Arial"/>
                <a:sym typeface="Arial"/>
              </a:rPr>
              <a:t>Axe parties prenantes : </a:t>
            </a:r>
            <a:r>
              <a:rPr lang="fr-FR" sz="1800" b="0" i="0" u="none" strike="noStrike" cap="none" dirty="0">
                <a:solidFill>
                  <a:srgbClr val="000000"/>
                </a:solidFill>
                <a:latin typeface="Arial"/>
                <a:ea typeface="Arial"/>
                <a:cs typeface="Arial"/>
                <a:sym typeface="Arial"/>
              </a:rPr>
              <a:t>Financement, attentes du consommateur, partenariats, réseau, institutions…</a:t>
            </a:r>
          </a:p>
          <a:p>
            <a:pPr marL="430213" marR="0" lvl="2" indent="-11112" algn="just" rtl="0">
              <a:spcBef>
                <a:spcPts val="0"/>
              </a:spcBef>
              <a:buNone/>
            </a:pPr>
            <a:endParaRPr sz="1800" b="1" i="0" u="none" strike="noStrike" cap="none" dirty="0">
              <a:solidFill>
                <a:srgbClr val="000000"/>
              </a:solidFill>
              <a:latin typeface="Arial"/>
              <a:ea typeface="Arial"/>
              <a:cs typeface="Arial"/>
              <a:sym typeface="Arial"/>
            </a:endParaRPr>
          </a:p>
          <a:p>
            <a:pPr marL="646113" marR="0" lvl="2" indent="-227012" algn="just" rtl="0">
              <a:spcBef>
                <a:spcPts val="0"/>
              </a:spcBef>
              <a:buClr>
                <a:srgbClr val="C24F3E"/>
              </a:buClr>
              <a:buSzPct val="45000"/>
              <a:buFont typeface="Noto Sans Symbols"/>
              <a:buChar char="●"/>
            </a:pPr>
            <a:r>
              <a:rPr lang="fr-FR" sz="1800" b="1" i="0" u="none" strike="noStrike" cap="none" dirty="0">
                <a:solidFill>
                  <a:srgbClr val="C24F3E"/>
                </a:solidFill>
                <a:latin typeface="Arial"/>
                <a:ea typeface="Arial"/>
                <a:cs typeface="Arial"/>
                <a:sym typeface="Arial"/>
              </a:rPr>
              <a:t>Axe performance : </a:t>
            </a:r>
            <a:r>
              <a:rPr lang="fr-FR" sz="1800" b="0" i="0" u="none" strike="noStrike" cap="none" dirty="0">
                <a:solidFill>
                  <a:srgbClr val="000000"/>
                </a:solidFill>
                <a:latin typeface="Arial"/>
                <a:ea typeface="Arial"/>
                <a:cs typeface="Arial"/>
                <a:sym typeface="Arial"/>
              </a:rPr>
              <a:t>Coûts, ROI, part de marché, compétitivité…</a:t>
            </a:r>
          </a:p>
          <a:p>
            <a:pPr marL="430213" marR="0" lvl="2" indent="-11112" algn="just" rtl="0">
              <a:spcBef>
                <a:spcPts val="0"/>
              </a:spcBef>
              <a:buNone/>
            </a:pPr>
            <a:endParaRPr sz="1800" b="1" i="0" u="none" strike="noStrike" cap="none" dirty="0">
              <a:solidFill>
                <a:srgbClr val="000000"/>
              </a:solidFill>
              <a:latin typeface="Arial"/>
              <a:ea typeface="Arial"/>
              <a:cs typeface="Arial"/>
              <a:sym typeface="Arial"/>
            </a:endParaRPr>
          </a:p>
          <a:p>
            <a:pPr marL="646113" marR="0" lvl="2" indent="-227012" algn="just" rtl="0">
              <a:spcBef>
                <a:spcPts val="0"/>
              </a:spcBef>
              <a:buClr>
                <a:srgbClr val="C24F3E"/>
              </a:buClr>
              <a:buSzPct val="45000"/>
              <a:buFont typeface="Noto Sans Symbols"/>
              <a:buChar char="●"/>
            </a:pPr>
            <a:r>
              <a:rPr lang="fr-FR" sz="1800" b="1" i="0" u="none" strike="noStrike" cap="none" dirty="0">
                <a:solidFill>
                  <a:srgbClr val="C24F3E"/>
                </a:solidFill>
                <a:latin typeface="Arial"/>
                <a:ea typeface="Arial"/>
                <a:cs typeface="Arial"/>
                <a:sym typeface="Arial"/>
              </a:rPr>
              <a:t>Axe information/connaissances : </a:t>
            </a:r>
            <a:r>
              <a:rPr lang="fr-FR" sz="1800" b="0" i="0" u="none" strike="noStrike" cap="none" dirty="0">
                <a:solidFill>
                  <a:schemeClr val="dk1"/>
                </a:solidFill>
                <a:latin typeface="Arial"/>
                <a:ea typeface="Arial"/>
                <a:cs typeface="Arial"/>
                <a:sym typeface="Arial"/>
              </a:rPr>
              <a:t>Protection, échange, apprentissage …</a:t>
            </a:r>
          </a:p>
        </p:txBody>
      </p:sp>
      <p:sp>
        <p:nvSpPr>
          <p:cNvPr id="494" name="Shape 494"/>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 – </a:t>
            </a:r>
            <a:r>
              <a:rPr lang="fr-FR" sz="2800" b="1" i="0" u="none" strike="noStrike" cap="none" dirty="0">
                <a:solidFill>
                  <a:srgbClr val="7A9798"/>
                </a:solidFill>
                <a:latin typeface="Trebuchet MS"/>
                <a:ea typeface="Trebuchet MS"/>
                <a:cs typeface="Trebuchet MS"/>
                <a:sym typeface="Trebuchet MS"/>
              </a:rPr>
              <a:t>La mobilisation des connaissances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32</a:t>
            </a:fld>
            <a:endParaRPr lang="fr-FR" sz="1400">
              <a:solidFill>
                <a:srgbClr val="FFFFFF"/>
              </a:solidFill>
              <a:latin typeface="Georgia"/>
              <a:ea typeface="Georgia"/>
              <a:cs typeface="Georgia"/>
              <a:sym typeface="Georgia"/>
            </a:endParaRPr>
          </a:p>
        </p:txBody>
      </p:sp>
      <p:sp>
        <p:nvSpPr>
          <p:cNvPr id="501" name="Shape 501"/>
          <p:cNvSpPr txBox="1"/>
          <p:nvPr/>
        </p:nvSpPr>
        <p:spPr>
          <a:xfrm>
            <a:off x="207072" y="1587661"/>
            <a:ext cx="8684514" cy="4768690"/>
          </a:xfrm>
          <a:prstGeom prst="rect">
            <a:avLst/>
          </a:prstGeom>
          <a:noFill/>
          <a:ln>
            <a:noFill/>
          </a:ln>
        </p:spPr>
        <p:txBody>
          <a:bodyPr lIns="90000" tIns="45000" rIns="90000" bIns="45000" anchor="t" anchorCtr="0">
            <a:noAutofit/>
          </a:bodyPr>
          <a:lstStyle/>
          <a:p>
            <a:pPr marL="0" marR="0" lvl="0" indent="0" algn="ctr" rtl="0">
              <a:spcBef>
                <a:spcPts val="0"/>
              </a:spcBef>
              <a:buSzPct val="25000"/>
              <a:buNone/>
            </a:pPr>
            <a:r>
              <a:rPr lang="fr-FR" sz="1800" b="1" u="sng" dirty="0">
                <a:solidFill>
                  <a:srgbClr val="C24F3E"/>
                </a:solidFill>
                <a:latin typeface="Arial"/>
                <a:ea typeface="Arial"/>
                <a:cs typeface="Arial"/>
                <a:sym typeface="Arial"/>
              </a:rPr>
              <a:t>Méthode avec un manque de connaissances sur le sujet :</a:t>
            </a:r>
          </a:p>
          <a:p>
            <a:pPr marL="430213" marR="0" lvl="2" indent="-11112" algn="l" rtl="0">
              <a:spcBef>
                <a:spcPts val="0"/>
              </a:spcBef>
              <a:buNone/>
            </a:pPr>
            <a:endParaRPr sz="1800" b="0" i="0" u="none" strike="noStrike" cap="none" dirty="0">
              <a:solidFill>
                <a:srgbClr val="000000"/>
              </a:solidFill>
              <a:latin typeface="Arial"/>
              <a:ea typeface="Arial"/>
              <a:cs typeface="Arial"/>
              <a:sym typeface="Arial"/>
            </a:endParaRPr>
          </a:p>
          <a:p>
            <a:pPr marL="285750" marR="0" lvl="0" indent="-285750" algn="l" rtl="0">
              <a:spcBef>
                <a:spcPts val="0"/>
              </a:spcBef>
              <a:buClr>
                <a:srgbClr val="C24F3E"/>
              </a:buClr>
              <a:buSzPct val="100000"/>
              <a:buFont typeface="Arial"/>
              <a:buChar char="•"/>
            </a:pPr>
            <a:r>
              <a:rPr lang="fr-FR" sz="1800" b="1" dirty="0">
                <a:solidFill>
                  <a:srgbClr val="C24F3E"/>
                </a:solidFill>
                <a:latin typeface="Arial"/>
                <a:ea typeface="Arial"/>
                <a:cs typeface="Arial"/>
                <a:sym typeface="Arial"/>
              </a:rPr>
              <a:t>L’identification des différents aspects du sujet :</a:t>
            </a:r>
          </a:p>
          <a:p>
            <a:pPr marL="214313" marR="0" lvl="0" indent="-214313" algn="l" rtl="0">
              <a:spcBef>
                <a:spcPts val="0"/>
              </a:spcBef>
              <a:buClr>
                <a:srgbClr val="000000"/>
              </a:buClr>
              <a:buFont typeface="Arial"/>
              <a:buNone/>
            </a:pPr>
            <a:endParaRPr sz="1800" dirty="0">
              <a:solidFill>
                <a:srgbClr val="C24F3E"/>
              </a:solidFill>
              <a:latin typeface="Arial"/>
              <a:ea typeface="Arial"/>
              <a:cs typeface="Arial"/>
              <a:sym typeface="Arial"/>
            </a:endParaRPr>
          </a:p>
          <a:p>
            <a:pPr marL="573088" marR="0" lvl="0" indent="-217487" algn="just" rtl="0">
              <a:lnSpc>
                <a:spcPct val="150000"/>
              </a:lnSpc>
              <a:spcBef>
                <a:spcPts val="0"/>
              </a:spcBef>
              <a:buClr>
                <a:srgbClr val="C24F3E"/>
              </a:buClr>
              <a:buSzPct val="45000"/>
              <a:buFont typeface="Noto Sans Symbols"/>
              <a:buChar char="•"/>
            </a:pPr>
            <a:r>
              <a:rPr lang="fr-FR" sz="1800" b="1" dirty="0">
                <a:solidFill>
                  <a:srgbClr val="C24F3E"/>
                </a:solidFill>
                <a:latin typeface="Arial"/>
                <a:ea typeface="Arial"/>
                <a:cs typeface="Arial"/>
                <a:sym typeface="Arial"/>
              </a:rPr>
              <a:t>Théories mobilisables </a:t>
            </a:r>
            <a:r>
              <a:rPr lang="fr-FR" sz="1800" b="1" dirty="0">
                <a:solidFill>
                  <a:schemeClr val="dk1"/>
                </a:solidFill>
                <a:latin typeface="Arial"/>
                <a:ea typeface="Arial"/>
                <a:cs typeface="Arial"/>
                <a:sym typeface="Arial"/>
              </a:rPr>
              <a:t>: </a:t>
            </a:r>
            <a:r>
              <a:rPr lang="fr-FR" sz="1800" b="1" dirty="0">
                <a:solidFill>
                  <a:srgbClr val="000000"/>
                </a:solidFill>
                <a:latin typeface="Arial"/>
                <a:ea typeface="Arial"/>
                <a:cs typeface="Arial"/>
                <a:sym typeface="Arial"/>
              </a:rPr>
              <a:t>(</a:t>
            </a:r>
            <a:r>
              <a:rPr lang="fr-FR" sz="1800" dirty="0">
                <a:solidFill>
                  <a:srgbClr val="000000"/>
                </a:solidFill>
                <a:latin typeface="Arial"/>
                <a:ea typeface="Arial"/>
                <a:cs typeface="Arial"/>
                <a:sym typeface="Arial"/>
              </a:rPr>
              <a:t>Porter (stratégie générique, clusters) , Mintzberg, </a:t>
            </a:r>
            <a:r>
              <a:rPr lang="fr-FR" sz="1800" dirty="0" err="1">
                <a:solidFill>
                  <a:srgbClr val="000000"/>
                </a:solidFill>
                <a:latin typeface="Arial"/>
                <a:ea typeface="Arial"/>
                <a:cs typeface="Arial"/>
                <a:sym typeface="Arial"/>
              </a:rPr>
              <a:t>Prahalad</a:t>
            </a:r>
            <a:r>
              <a:rPr lang="fr-FR" sz="1800" dirty="0">
                <a:solidFill>
                  <a:srgbClr val="000000"/>
                </a:solidFill>
                <a:latin typeface="Arial"/>
                <a:ea typeface="Arial"/>
                <a:cs typeface="Arial"/>
                <a:sym typeface="Arial"/>
              </a:rPr>
              <a:t> et </a:t>
            </a:r>
            <a:r>
              <a:rPr lang="fr-FR" sz="1800" dirty="0" err="1">
                <a:solidFill>
                  <a:srgbClr val="000000"/>
                </a:solidFill>
                <a:latin typeface="Arial"/>
                <a:ea typeface="Arial"/>
                <a:cs typeface="Arial"/>
                <a:sym typeface="Arial"/>
              </a:rPr>
              <a:t>Hammel</a:t>
            </a:r>
            <a:r>
              <a:rPr lang="fr-FR" sz="1800" dirty="0">
                <a:solidFill>
                  <a:srgbClr val="000000"/>
                </a:solidFill>
                <a:latin typeface="Arial"/>
                <a:ea typeface="Arial"/>
                <a:cs typeface="Arial"/>
                <a:sym typeface="Arial"/>
              </a:rPr>
              <a:t>, Schumpeter, D’</a:t>
            </a:r>
            <a:r>
              <a:rPr lang="fr-FR" sz="1800" dirty="0" err="1">
                <a:solidFill>
                  <a:srgbClr val="000000"/>
                </a:solidFill>
                <a:latin typeface="Arial"/>
                <a:ea typeface="Arial"/>
                <a:cs typeface="Arial"/>
                <a:sym typeface="Arial"/>
              </a:rPr>
              <a:t>Aveni</a:t>
            </a:r>
            <a:r>
              <a:rPr lang="fr-FR" sz="1800" dirty="0">
                <a:solidFill>
                  <a:srgbClr val="000000"/>
                </a:solidFill>
                <a:latin typeface="Arial"/>
                <a:ea typeface="Arial"/>
                <a:cs typeface="Arial"/>
                <a:sym typeface="Arial"/>
              </a:rPr>
              <a:t>, </a:t>
            </a:r>
            <a:r>
              <a:rPr lang="fr-FR" sz="1800" dirty="0" err="1">
                <a:solidFill>
                  <a:srgbClr val="000000"/>
                </a:solidFill>
                <a:latin typeface="Arial"/>
                <a:ea typeface="Arial"/>
                <a:cs typeface="Arial"/>
                <a:sym typeface="Arial"/>
              </a:rPr>
              <a:t>Marchesnay</a:t>
            </a:r>
            <a:r>
              <a:rPr lang="fr-FR" sz="1800" dirty="0">
                <a:solidFill>
                  <a:srgbClr val="000000"/>
                </a:solidFill>
                <a:latin typeface="Arial"/>
                <a:ea typeface="Arial"/>
                <a:cs typeface="Arial"/>
                <a:sym typeface="Arial"/>
              </a:rPr>
              <a:t>, </a:t>
            </a:r>
            <a:r>
              <a:rPr lang="fr-FR" sz="1800" dirty="0" err="1">
                <a:solidFill>
                  <a:srgbClr val="000000"/>
                </a:solidFill>
                <a:latin typeface="Arial"/>
                <a:ea typeface="Arial"/>
                <a:cs typeface="Arial"/>
                <a:sym typeface="Arial"/>
              </a:rPr>
              <a:t>Callon</a:t>
            </a:r>
            <a:r>
              <a:rPr lang="fr-FR" sz="1800" dirty="0">
                <a:solidFill>
                  <a:srgbClr val="000000"/>
                </a:solidFill>
                <a:latin typeface="Arial"/>
                <a:ea typeface="Arial"/>
                <a:cs typeface="Arial"/>
                <a:sym typeface="Arial"/>
              </a:rPr>
              <a:t> et </a:t>
            </a:r>
            <a:r>
              <a:rPr lang="fr-FR" sz="1800" dirty="0" err="1">
                <a:solidFill>
                  <a:srgbClr val="000000"/>
                </a:solidFill>
                <a:latin typeface="Arial"/>
                <a:ea typeface="Arial"/>
                <a:cs typeface="Arial"/>
                <a:sym typeface="Arial"/>
              </a:rPr>
              <a:t>Latour</a:t>
            </a:r>
            <a:r>
              <a:rPr lang="fr-FR" sz="1800" dirty="0">
                <a:solidFill>
                  <a:srgbClr val="000000"/>
                </a:solidFill>
                <a:latin typeface="Arial"/>
                <a:ea typeface="Arial"/>
                <a:cs typeface="Arial"/>
                <a:sym typeface="Arial"/>
              </a:rPr>
              <a:t>…).</a:t>
            </a:r>
          </a:p>
          <a:p>
            <a:pPr marL="573088" marR="0" lvl="0" indent="-217487" algn="just" rtl="0">
              <a:spcBef>
                <a:spcPts val="0"/>
              </a:spcBef>
              <a:buClr>
                <a:srgbClr val="000000"/>
              </a:buClr>
              <a:buSzPct val="45000"/>
              <a:buFont typeface="Noto Sans Symbols"/>
              <a:buChar char="•"/>
            </a:pPr>
            <a:r>
              <a:rPr lang="fr-FR" sz="1800" b="1" dirty="0">
                <a:solidFill>
                  <a:srgbClr val="000000"/>
                </a:solidFill>
                <a:latin typeface="Arial"/>
                <a:ea typeface="Arial"/>
                <a:cs typeface="Arial"/>
                <a:sym typeface="Arial"/>
              </a:rPr>
              <a:t> </a:t>
            </a:r>
            <a:r>
              <a:rPr lang="fr-FR" sz="1800" b="1" dirty="0">
                <a:solidFill>
                  <a:srgbClr val="C24F3E"/>
                </a:solidFill>
                <a:latin typeface="Arial"/>
                <a:ea typeface="Arial"/>
                <a:cs typeface="Arial"/>
                <a:sym typeface="Arial"/>
              </a:rPr>
              <a:t>Liens avec d'autres thèmes </a:t>
            </a:r>
            <a:r>
              <a:rPr lang="fr-FR" sz="1800" b="1" dirty="0">
                <a:solidFill>
                  <a:schemeClr val="dk1"/>
                </a:solidFill>
                <a:latin typeface="Arial"/>
                <a:ea typeface="Arial"/>
                <a:cs typeface="Arial"/>
                <a:sym typeface="Arial"/>
              </a:rPr>
              <a:t>:</a:t>
            </a:r>
            <a:r>
              <a:rPr lang="fr-FR" sz="1800" b="1" dirty="0">
                <a:solidFill>
                  <a:srgbClr val="C24F3E"/>
                </a:solidFill>
                <a:latin typeface="Arial"/>
                <a:ea typeface="Arial"/>
                <a:cs typeface="Arial"/>
                <a:sym typeface="Arial"/>
              </a:rPr>
              <a:t> </a:t>
            </a:r>
            <a:r>
              <a:rPr lang="fr-FR" sz="1800" dirty="0">
                <a:solidFill>
                  <a:srgbClr val="000000"/>
                </a:solidFill>
                <a:latin typeface="Arial"/>
                <a:ea typeface="Arial"/>
                <a:cs typeface="Arial"/>
                <a:sym typeface="Arial"/>
              </a:rPr>
              <a:t>(stratégie, organisation, gestion opérationnelle).</a:t>
            </a:r>
          </a:p>
          <a:p>
            <a:pPr marL="573088" marR="0" lvl="0" indent="-217487" algn="l" rtl="0">
              <a:lnSpc>
                <a:spcPct val="150000"/>
              </a:lnSpc>
              <a:spcBef>
                <a:spcPts val="0"/>
              </a:spcBef>
              <a:buClr>
                <a:srgbClr val="000000"/>
              </a:buClr>
              <a:buSzPct val="45000"/>
              <a:buFont typeface="Noto Sans Symbols"/>
              <a:buChar char="•"/>
            </a:pPr>
            <a:r>
              <a:rPr lang="fr-FR" sz="1800" b="1" dirty="0">
                <a:solidFill>
                  <a:srgbClr val="000000"/>
                </a:solidFill>
                <a:latin typeface="Arial"/>
                <a:ea typeface="Arial"/>
                <a:cs typeface="Arial"/>
                <a:sym typeface="Arial"/>
              </a:rPr>
              <a:t> </a:t>
            </a:r>
            <a:r>
              <a:rPr lang="fr-FR" sz="1800" b="1" dirty="0">
                <a:solidFill>
                  <a:srgbClr val="C24F3E"/>
                </a:solidFill>
                <a:latin typeface="Arial"/>
                <a:ea typeface="Arial"/>
                <a:cs typeface="Arial"/>
                <a:sym typeface="Arial"/>
              </a:rPr>
              <a:t>Actualité</a:t>
            </a:r>
            <a:r>
              <a:rPr lang="fr-FR" sz="1800" b="1" dirty="0">
                <a:solidFill>
                  <a:srgbClr val="000000"/>
                </a:solidFill>
                <a:latin typeface="Arial"/>
                <a:ea typeface="Arial"/>
                <a:cs typeface="Arial"/>
                <a:sym typeface="Arial"/>
              </a:rPr>
              <a:t> : </a:t>
            </a:r>
            <a:r>
              <a:rPr lang="fr-FR" sz="1800" dirty="0">
                <a:solidFill>
                  <a:srgbClr val="000000"/>
                </a:solidFill>
                <a:latin typeface="Arial"/>
                <a:ea typeface="Arial"/>
                <a:cs typeface="Arial"/>
                <a:sym typeface="Arial"/>
              </a:rPr>
              <a:t>(BPI, CICE, French </a:t>
            </a:r>
            <a:r>
              <a:rPr lang="fr-FR" sz="1800" dirty="0" err="1">
                <a:solidFill>
                  <a:srgbClr val="000000"/>
                </a:solidFill>
                <a:latin typeface="Arial"/>
                <a:ea typeface="Arial"/>
                <a:cs typeface="Arial"/>
                <a:sym typeface="Arial"/>
              </a:rPr>
              <a:t>tech</a:t>
            </a:r>
            <a:r>
              <a:rPr lang="fr-FR" sz="1800" dirty="0">
                <a:solidFill>
                  <a:srgbClr val="000000"/>
                </a:solidFill>
                <a:latin typeface="Arial"/>
                <a:ea typeface="Arial"/>
                <a:cs typeface="Arial"/>
                <a:sym typeface="Arial"/>
              </a:rPr>
              <a:t>, …).</a:t>
            </a:r>
          </a:p>
          <a:p>
            <a:pPr marL="573088" marR="0" lvl="0" indent="-217487" algn="just" rtl="0">
              <a:lnSpc>
                <a:spcPct val="150000"/>
              </a:lnSpc>
              <a:spcBef>
                <a:spcPts val="0"/>
              </a:spcBef>
              <a:buClr>
                <a:srgbClr val="000000"/>
              </a:buClr>
              <a:buSzPct val="45000"/>
              <a:buFont typeface="Noto Sans Symbols"/>
              <a:buChar char="•"/>
            </a:pPr>
            <a:r>
              <a:rPr lang="fr-FR" sz="1800" b="1" dirty="0">
                <a:solidFill>
                  <a:srgbClr val="000000"/>
                </a:solidFill>
                <a:latin typeface="Arial"/>
                <a:ea typeface="Arial"/>
                <a:cs typeface="Arial"/>
                <a:sym typeface="Arial"/>
              </a:rPr>
              <a:t> </a:t>
            </a:r>
            <a:r>
              <a:rPr lang="fr-FR" sz="1800" b="1" dirty="0">
                <a:solidFill>
                  <a:srgbClr val="C24F3E"/>
                </a:solidFill>
                <a:latin typeface="Arial"/>
                <a:ea typeface="Arial"/>
                <a:cs typeface="Arial"/>
                <a:sym typeface="Arial"/>
              </a:rPr>
              <a:t>Comparaison géographique et spatiale </a:t>
            </a:r>
            <a:r>
              <a:rPr lang="fr-FR" sz="1800" b="1" dirty="0">
                <a:solidFill>
                  <a:schemeClr val="dk1"/>
                </a:solidFill>
                <a:latin typeface="Arial"/>
                <a:ea typeface="Arial"/>
                <a:cs typeface="Arial"/>
                <a:sym typeface="Arial"/>
              </a:rPr>
              <a:t>:</a:t>
            </a:r>
            <a:r>
              <a:rPr lang="fr-FR" sz="1800" b="1" dirty="0">
                <a:solidFill>
                  <a:srgbClr val="C24F3E"/>
                </a:solidFill>
                <a:latin typeface="Arial"/>
                <a:ea typeface="Arial"/>
                <a:cs typeface="Arial"/>
                <a:sym typeface="Arial"/>
              </a:rPr>
              <a:t> </a:t>
            </a:r>
            <a:r>
              <a:rPr lang="fr-FR" sz="1800" dirty="0">
                <a:solidFill>
                  <a:srgbClr val="000000"/>
                </a:solidFill>
                <a:latin typeface="Arial"/>
                <a:ea typeface="Arial"/>
                <a:cs typeface="Arial"/>
                <a:sym typeface="Arial"/>
              </a:rPr>
              <a:t>(pays développés/ émergents, innovation inversée, frontière technologique…).</a:t>
            </a:r>
          </a:p>
          <a:p>
            <a:pPr marL="573088" marR="0" lvl="0" indent="-217487" algn="l" rtl="0">
              <a:lnSpc>
                <a:spcPct val="150000"/>
              </a:lnSpc>
              <a:spcBef>
                <a:spcPts val="0"/>
              </a:spcBef>
              <a:buClr>
                <a:srgbClr val="000000"/>
              </a:buClr>
              <a:buSzPct val="45000"/>
              <a:buFont typeface="Noto Sans Symbols"/>
              <a:buChar char="•"/>
            </a:pPr>
            <a:r>
              <a:rPr lang="fr-FR" sz="1800" b="1" dirty="0">
                <a:solidFill>
                  <a:srgbClr val="000000"/>
                </a:solidFill>
                <a:latin typeface="Arial"/>
                <a:ea typeface="Arial"/>
                <a:cs typeface="Arial"/>
                <a:sym typeface="Arial"/>
              </a:rPr>
              <a:t> </a:t>
            </a:r>
            <a:r>
              <a:rPr lang="fr-FR" sz="1800" b="1" dirty="0">
                <a:solidFill>
                  <a:srgbClr val="C24F3E"/>
                </a:solidFill>
                <a:latin typeface="Arial"/>
                <a:ea typeface="Arial"/>
                <a:cs typeface="Arial"/>
                <a:sym typeface="Arial"/>
              </a:rPr>
              <a:t>Aspect financiers, sociaux, éthiques.</a:t>
            </a:r>
          </a:p>
          <a:p>
            <a:pPr marL="573088" marR="0" lvl="0" indent="-217487" algn="l" rtl="0">
              <a:lnSpc>
                <a:spcPct val="150000"/>
              </a:lnSpc>
              <a:spcBef>
                <a:spcPts val="0"/>
              </a:spcBef>
              <a:buClr>
                <a:srgbClr val="000000"/>
              </a:buClr>
              <a:buSzPct val="45000"/>
              <a:buFont typeface="Noto Sans Symbols"/>
              <a:buChar char="•"/>
            </a:pPr>
            <a:r>
              <a:rPr lang="fr-FR" sz="1800" b="1" dirty="0">
                <a:solidFill>
                  <a:srgbClr val="000000"/>
                </a:solidFill>
                <a:latin typeface="Arial"/>
                <a:ea typeface="Arial"/>
                <a:cs typeface="Arial"/>
                <a:sym typeface="Arial"/>
              </a:rPr>
              <a:t> </a:t>
            </a:r>
            <a:r>
              <a:rPr lang="fr-FR" sz="1800" b="1" dirty="0">
                <a:solidFill>
                  <a:srgbClr val="C24F3E"/>
                </a:solidFill>
                <a:latin typeface="Arial"/>
                <a:ea typeface="Arial"/>
                <a:cs typeface="Arial"/>
                <a:sym typeface="Arial"/>
              </a:rPr>
              <a:t>Critiques possibles... </a:t>
            </a:r>
            <a:r>
              <a:rPr lang="fr-FR" sz="1800" b="1" dirty="0">
                <a:solidFill>
                  <a:schemeClr val="dk1"/>
                </a:solidFill>
                <a:latin typeface="Arial"/>
                <a:ea typeface="Arial"/>
                <a:cs typeface="Arial"/>
                <a:sym typeface="Arial"/>
              </a:rPr>
              <a:t>:</a:t>
            </a:r>
            <a:r>
              <a:rPr lang="fr-FR" sz="1800" b="1" dirty="0">
                <a:solidFill>
                  <a:srgbClr val="C24F3E"/>
                </a:solidFill>
                <a:latin typeface="Arial"/>
                <a:ea typeface="Arial"/>
                <a:cs typeface="Arial"/>
                <a:sym typeface="Arial"/>
              </a:rPr>
              <a:t> </a:t>
            </a:r>
            <a:r>
              <a:rPr lang="fr-FR" sz="1800" dirty="0">
                <a:solidFill>
                  <a:srgbClr val="000000"/>
                </a:solidFill>
                <a:latin typeface="Arial"/>
                <a:ea typeface="Arial"/>
                <a:cs typeface="Arial"/>
                <a:sym typeface="Arial"/>
              </a:rPr>
              <a:t>(protection de l’innovation, fragilité des PME…).</a:t>
            </a:r>
          </a:p>
          <a:p>
            <a:pPr marL="646113" marR="0" lvl="2" indent="-227012" algn="l" rtl="0">
              <a:spcBef>
                <a:spcPts val="0"/>
              </a:spcBef>
              <a:buClr>
                <a:srgbClr val="000000"/>
              </a:buClr>
              <a:buFont typeface="Noto Sans Symbols"/>
              <a:buNone/>
            </a:pPr>
            <a:endParaRPr sz="1800" b="0" i="0" u="none" strike="noStrike" cap="none" dirty="0">
              <a:solidFill>
                <a:srgbClr val="000000"/>
              </a:solidFill>
              <a:latin typeface="Arial"/>
              <a:ea typeface="Arial"/>
              <a:cs typeface="Arial"/>
              <a:sym typeface="Arial"/>
            </a:endParaRPr>
          </a:p>
        </p:txBody>
      </p:sp>
      <p:sp>
        <p:nvSpPr>
          <p:cNvPr id="502" name="Shape 502"/>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 – </a:t>
            </a:r>
            <a:r>
              <a:rPr lang="fr-FR" sz="2800" b="1" i="0" u="none" strike="noStrike" cap="none" dirty="0">
                <a:solidFill>
                  <a:srgbClr val="7A9798"/>
                </a:solidFill>
                <a:latin typeface="Trebuchet MS"/>
                <a:ea typeface="Trebuchet MS"/>
                <a:cs typeface="Trebuchet MS"/>
                <a:sym typeface="Trebuchet MS"/>
              </a:rPr>
              <a:t>La mobilisation des connaissances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33</a:t>
            </a:fld>
            <a:endParaRPr lang="fr-FR" sz="1400">
              <a:solidFill>
                <a:srgbClr val="FFFFFF"/>
              </a:solidFill>
              <a:latin typeface="Georgia"/>
              <a:ea typeface="Georgia"/>
              <a:cs typeface="Georgia"/>
              <a:sym typeface="Georgia"/>
            </a:endParaRPr>
          </a:p>
        </p:txBody>
      </p:sp>
      <p:sp>
        <p:nvSpPr>
          <p:cNvPr id="509" name="Shape 509"/>
          <p:cNvSpPr txBox="1"/>
          <p:nvPr/>
        </p:nvSpPr>
        <p:spPr>
          <a:xfrm>
            <a:off x="234684" y="1487562"/>
            <a:ext cx="8601468" cy="4775907"/>
          </a:xfrm>
          <a:prstGeom prst="rect">
            <a:avLst/>
          </a:prstGeom>
          <a:noFill/>
          <a:ln>
            <a:noFill/>
          </a:ln>
        </p:spPr>
        <p:txBody>
          <a:bodyPr lIns="90000" tIns="45000" rIns="90000" bIns="45000" anchor="t" anchorCtr="0">
            <a:noAutofit/>
          </a:bodyPr>
          <a:lstStyle/>
          <a:p>
            <a:pPr marL="0" marR="0" lvl="0" indent="0" algn="ctr" rtl="0">
              <a:spcBef>
                <a:spcPts val="0"/>
              </a:spcBef>
              <a:buSzPct val="25000"/>
              <a:buNone/>
            </a:pPr>
            <a:r>
              <a:rPr lang="fr-FR" sz="2000" b="1" u="sng" dirty="0">
                <a:solidFill>
                  <a:srgbClr val="C24F3E"/>
                </a:solidFill>
                <a:sym typeface="Arial"/>
              </a:rPr>
              <a:t>Méthode avec un bon niveau de connaissance sur le sujet</a:t>
            </a:r>
          </a:p>
          <a:p>
            <a:pPr marL="0" marR="0" lvl="0" indent="0" algn="just" rtl="0">
              <a:spcBef>
                <a:spcPts val="0"/>
              </a:spcBef>
              <a:buNone/>
            </a:pPr>
            <a:endParaRPr sz="2000" dirty="0">
              <a:solidFill>
                <a:srgbClr val="000000"/>
              </a:solidFill>
              <a:sym typeface="Arial"/>
            </a:endParaRPr>
          </a:p>
          <a:p>
            <a:pPr marL="0" marR="0" lvl="0" indent="0" algn="just" rtl="0">
              <a:spcBef>
                <a:spcPts val="0"/>
              </a:spcBef>
              <a:buSzPct val="25000"/>
              <a:buNone/>
            </a:pPr>
            <a:r>
              <a:rPr lang="fr-FR" sz="2000" dirty="0" smtClean="0">
                <a:solidFill>
                  <a:srgbClr val="000000"/>
                </a:solidFill>
                <a:sym typeface="Arial"/>
              </a:rPr>
              <a:t>Pour ne pas </a:t>
            </a:r>
            <a:r>
              <a:rPr lang="fr-FR" sz="2000" dirty="0">
                <a:solidFill>
                  <a:srgbClr val="000000"/>
                </a:solidFill>
                <a:sym typeface="Arial"/>
              </a:rPr>
              <a:t>s’éloigner de ce qui est attendu par le sujet, </a:t>
            </a:r>
            <a:r>
              <a:rPr lang="fr-FR" sz="2000" b="1" dirty="0" smtClean="0">
                <a:solidFill>
                  <a:srgbClr val="000000"/>
                </a:solidFill>
                <a:sym typeface="Arial"/>
              </a:rPr>
              <a:t>répondre avant tout à </a:t>
            </a:r>
            <a:r>
              <a:rPr lang="fr-FR" sz="2000" b="1" dirty="0">
                <a:solidFill>
                  <a:srgbClr val="000000"/>
                </a:solidFill>
                <a:sym typeface="Arial"/>
              </a:rPr>
              <a:t>quelques questions essentielles </a:t>
            </a:r>
            <a:r>
              <a:rPr lang="fr-FR" sz="2000" dirty="0">
                <a:solidFill>
                  <a:srgbClr val="000000"/>
                </a:solidFill>
                <a:sym typeface="Arial"/>
              </a:rPr>
              <a:t>:</a:t>
            </a:r>
          </a:p>
          <a:p>
            <a:pPr marL="0" marR="0" lvl="0" indent="0" algn="just" rtl="0">
              <a:spcBef>
                <a:spcPts val="0"/>
              </a:spcBef>
              <a:buNone/>
            </a:pPr>
            <a:endParaRPr sz="2000" dirty="0">
              <a:solidFill>
                <a:srgbClr val="000000"/>
              </a:solidFill>
              <a:sym typeface="Arial"/>
            </a:endParaRPr>
          </a:p>
          <a:p>
            <a:pPr marL="0" marR="0" lvl="0" indent="0" algn="just" rtl="0">
              <a:spcBef>
                <a:spcPts val="0"/>
              </a:spcBef>
              <a:buClr>
                <a:srgbClr val="C24F3E"/>
              </a:buClr>
              <a:buSzPct val="45000"/>
              <a:buFont typeface="Noto Sans Symbols"/>
              <a:buChar char="●"/>
            </a:pPr>
            <a:r>
              <a:rPr lang="fr-FR" sz="2000" b="1" dirty="0">
                <a:solidFill>
                  <a:srgbClr val="C24F3E"/>
                </a:solidFill>
                <a:sym typeface="Arial"/>
              </a:rPr>
              <a:t> Quel est l’étendue de mon sujet ? (A partir des concepts).</a:t>
            </a:r>
          </a:p>
          <a:p>
            <a:pPr marL="0" marR="0" lvl="0" indent="0" algn="just" rtl="0">
              <a:spcBef>
                <a:spcPts val="0"/>
              </a:spcBef>
              <a:buNone/>
            </a:pPr>
            <a:endParaRPr sz="2000" b="1" dirty="0">
              <a:solidFill>
                <a:srgbClr val="C24F3E"/>
              </a:solidFill>
              <a:sym typeface="Arial"/>
            </a:endParaRPr>
          </a:p>
          <a:p>
            <a:pPr marL="0" marR="0" lvl="0" indent="0" algn="just" rtl="0">
              <a:spcBef>
                <a:spcPts val="0"/>
              </a:spcBef>
              <a:buSzPct val="25000"/>
              <a:buNone/>
            </a:pPr>
            <a:r>
              <a:rPr lang="fr-FR" sz="2000" dirty="0" smtClean="0">
                <a:solidFill>
                  <a:srgbClr val="000000"/>
                </a:solidFill>
                <a:sym typeface="Wingdings"/>
              </a:rPr>
              <a:t> </a:t>
            </a:r>
            <a:r>
              <a:rPr lang="fr-FR" sz="2000" b="1" dirty="0"/>
              <a:t>D</a:t>
            </a:r>
            <a:r>
              <a:rPr lang="fr-FR" sz="2000" b="1" dirty="0" smtClean="0">
                <a:solidFill>
                  <a:srgbClr val="000000"/>
                </a:solidFill>
                <a:sym typeface="Arial"/>
              </a:rPr>
              <a:t>éfinir les </a:t>
            </a:r>
            <a:r>
              <a:rPr lang="fr-FR" sz="2000" b="1" dirty="0">
                <a:solidFill>
                  <a:srgbClr val="000000"/>
                </a:solidFill>
                <a:sym typeface="Arial"/>
              </a:rPr>
              <a:t>concepts </a:t>
            </a:r>
            <a:r>
              <a:rPr lang="fr-FR" sz="2000" dirty="0">
                <a:solidFill>
                  <a:srgbClr val="000000"/>
                </a:solidFill>
                <a:sym typeface="Arial"/>
              </a:rPr>
              <a:t>de mon sujet et </a:t>
            </a:r>
            <a:r>
              <a:rPr lang="fr-FR" sz="2000" b="1" dirty="0">
                <a:solidFill>
                  <a:srgbClr val="000000"/>
                </a:solidFill>
                <a:sym typeface="Arial"/>
              </a:rPr>
              <a:t>identifier la typologie </a:t>
            </a:r>
            <a:r>
              <a:rPr lang="fr-FR" sz="2000" dirty="0">
                <a:solidFill>
                  <a:srgbClr val="000000"/>
                </a:solidFill>
                <a:sym typeface="Arial"/>
              </a:rPr>
              <a:t>de ces concepts.</a:t>
            </a:r>
          </a:p>
          <a:p>
            <a:pPr marL="0" marR="0" lvl="0" indent="0" algn="just" rtl="0">
              <a:spcBef>
                <a:spcPts val="0"/>
              </a:spcBef>
              <a:buNone/>
            </a:pPr>
            <a:endParaRPr sz="2000" dirty="0">
              <a:solidFill>
                <a:srgbClr val="000000"/>
              </a:solidFill>
              <a:sym typeface="Arial"/>
            </a:endParaRPr>
          </a:p>
          <a:p>
            <a:pPr marL="0" marR="0" lvl="0" indent="0" algn="just" rtl="0">
              <a:spcBef>
                <a:spcPts val="0"/>
              </a:spcBef>
              <a:buClr>
                <a:srgbClr val="C24F3E"/>
              </a:buClr>
              <a:buSzPct val="45000"/>
              <a:buFont typeface="Noto Sans Symbols"/>
              <a:buChar char="●"/>
            </a:pPr>
            <a:r>
              <a:rPr lang="fr-FR" sz="2000" b="1" dirty="0">
                <a:solidFill>
                  <a:srgbClr val="C24F3E"/>
                </a:solidFill>
                <a:sym typeface="Arial"/>
              </a:rPr>
              <a:t> Quel est l'intérêt du sujet, en quoi soulève-t-il un (ou des) problèmes intéressant ? (A partir de la problématisation).</a:t>
            </a:r>
          </a:p>
          <a:p>
            <a:pPr marL="0" marR="0" lvl="0" indent="0" algn="just" rtl="0">
              <a:spcBef>
                <a:spcPts val="0"/>
              </a:spcBef>
              <a:buClr>
                <a:schemeClr val="lt1"/>
              </a:buClr>
              <a:buFont typeface="Noto Sans Symbols"/>
              <a:buNone/>
            </a:pPr>
            <a:endParaRPr sz="2000" b="1" dirty="0">
              <a:solidFill>
                <a:srgbClr val="C24F3E"/>
              </a:solidFill>
              <a:sym typeface="Arial"/>
            </a:endParaRPr>
          </a:p>
          <a:p>
            <a:pPr marL="0" marR="0" lvl="0" indent="0" algn="just" rtl="0">
              <a:spcBef>
                <a:spcPts val="0"/>
              </a:spcBef>
              <a:buSzPct val="25000"/>
              <a:buNone/>
            </a:pPr>
            <a:r>
              <a:rPr lang="fr-FR" sz="2000" dirty="0" smtClean="0">
                <a:solidFill>
                  <a:srgbClr val="000000"/>
                </a:solidFill>
                <a:sym typeface="Wingdings"/>
              </a:rPr>
              <a:t> </a:t>
            </a:r>
            <a:r>
              <a:rPr lang="fr-FR" sz="2000" b="1" dirty="0"/>
              <a:t>M</a:t>
            </a:r>
            <a:r>
              <a:rPr lang="fr-FR" sz="2000" b="1" dirty="0" smtClean="0">
                <a:solidFill>
                  <a:srgbClr val="000000"/>
                </a:solidFill>
                <a:sym typeface="Arial"/>
              </a:rPr>
              <a:t>ontrer </a:t>
            </a:r>
            <a:r>
              <a:rPr lang="fr-FR" sz="2000" b="1" dirty="0">
                <a:solidFill>
                  <a:srgbClr val="000000"/>
                </a:solidFill>
                <a:sym typeface="Arial"/>
              </a:rPr>
              <a:t>à quel point le sujet est problématique et soulève des </a:t>
            </a:r>
            <a:r>
              <a:rPr lang="fr-FR" sz="2000" b="1">
                <a:solidFill>
                  <a:srgbClr val="000000"/>
                </a:solidFill>
                <a:sym typeface="Arial"/>
              </a:rPr>
              <a:t>enjeux </a:t>
            </a:r>
            <a:r>
              <a:rPr lang="fr-FR" sz="2000" b="1" smtClean="0">
                <a:solidFill>
                  <a:srgbClr val="000000"/>
                </a:solidFill>
                <a:sym typeface="Arial"/>
              </a:rPr>
              <a:t>contemporains</a:t>
            </a:r>
            <a:r>
              <a:rPr lang="fr-FR" sz="2000" smtClean="0">
                <a:solidFill>
                  <a:srgbClr val="000000"/>
                </a:solidFill>
                <a:sym typeface="Arial"/>
              </a:rPr>
              <a:t> </a:t>
            </a:r>
            <a:r>
              <a:rPr lang="fr-FR" sz="2000" dirty="0" smtClean="0">
                <a:solidFill>
                  <a:srgbClr val="000000"/>
                </a:solidFill>
                <a:sym typeface="Arial"/>
              </a:rPr>
              <a:t>(à partir des sens des concepts).</a:t>
            </a:r>
            <a:endParaRPr lang="fr-FR" sz="2000" dirty="0">
              <a:solidFill>
                <a:srgbClr val="000000"/>
              </a:solidFill>
              <a:sym typeface="Arial"/>
            </a:endParaRPr>
          </a:p>
          <a:p>
            <a:pPr marL="0" marR="0" lvl="0" indent="0" algn="l" rtl="0">
              <a:spcBef>
                <a:spcPts val="0"/>
              </a:spcBef>
              <a:buClr>
                <a:schemeClr val="lt1"/>
              </a:buClr>
              <a:buFont typeface="Noto Sans Symbols"/>
              <a:buNone/>
            </a:pPr>
            <a:endParaRPr sz="2000" dirty="0">
              <a:solidFill>
                <a:srgbClr val="000000"/>
              </a:solidFill>
              <a:sym typeface="Arial"/>
            </a:endParaRPr>
          </a:p>
        </p:txBody>
      </p:sp>
      <p:sp>
        <p:nvSpPr>
          <p:cNvPr id="510" name="Shape 510"/>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 – </a:t>
            </a:r>
            <a:r>
              <a:rPr lang="fr-FR" sz="2800" b="1" i="0" u="none" strike="noStrike" cap="none" dirty="0">
                <a:solidFill>
                  <a:srgbClr val="7A9798"/>
                </a:solidFill>
                <a:latin typeface="Trebuchet MS"/>
                <a:ea typeface="Trebuchet MS"/>
                <a:cs typeface="Trebuchet MS"/>
                <a:sym typeface="Trebuchet MS"/>
              </a:rPr>
              <a:t>La mobilisation des connaissances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5"/>
        <p:cNvGrpSpPr/>
        <p:nvPr/>
      </p:nvGrpSpPr>
      <p:grpSpPr>
        <a:xfrm>
          <a:off x="0" y="0"/>
          <a:ext cx="0" cy="0"/>
          <a:chOff x="0" y="0"/>
          <a:chExt cx="0" cy="0"/>
        </a:xfrm>
      </p:grpSpPr>
      <p:sp>
        <p:nvSpPr>
          <p:cNvPr id="518" name="Shape 518"/>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 – </a:t>
            </a:r>
            <a:r>
              <a:rPr lang="fr-FR" sz="2800" b="1" i="0" u="none" strike="noStrike" cap="none" dirty="0">
                <a:solidFill>
                  <a:srgbClr val="7A9798"/>
                </a:solidFill>
                <a:latin typeface="Trebuchet MS"/>
                <a:ea typeface="Trebuchet MS"/>
                <a:cs typeface="Trebuchet MS"/>
                <a:sym typeface="Trebuchet MS"/>
              </a:rPr>
              <a:t>La mobilisation des connaissances</a:t>
            </a:r>
          </a:p>
        </p:txBody>
      </p:sp>
      <p:sp>
        <p:nvSpPr>
          <p:cNvPr id="516" name="Shape 516"/>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34</a:t>
            </a:fld>
            <a:endParaRPr lang="fr-FR" sz="1400">
              <a:solidFill>
                <a:srgbClr val="FFFFFF"/>
              </a:solidFill>
              <a:latin typeface="Georgia"/>
              <a:ea typeface="Georgia"/>
              <a:cs typeface="Georgia"/>
              <a:sym typeface="Georgia"/>
            </a:endParaRPr>
          </a:p>
        </p:txBody>
      </p:sp>
      <p:sp>
        <p:nvSpPr>
          <p:cNvPr id="517" name="Shape 517"/>
          <p:cNvSpPr txBox="1"/>
          <p:nvPr/>
        </p:nvSpPr>
        <p:spPr>
          <a:xfrm>
            <a:off x="468729" y="1612575"/>
            <a:ext cx="8367420" cy="3694363"/>
          </a:xfrm>
          <a:prstGeom prst="rect">
            <a:avLst/>
          </a:prstGeom>
          <a:noFill/>
          <a:ln>
            <a:noFill/>
          </a:ln>
        </p:spPr>
        <p:txBody>
          <a:bodyPr lIns="90000" tIns="45000" rIns="90000" bIns="45000" anchor="t" anchorCtr="0">
            <a:noAutofit/>
          </a:bodyPr>
          <a:lstStyle/>
          <a:p>
            <a:pPr marL="215900" marR="0" lvl="0" indent="-215900" algn="ctr" rtl="0">
              <a:spcBef>
                <a:spcPts val="0"/>
              </a:spcBef>
              <a:buClr>
                <a:srgbClr val="C24F3E"/>
              </a:buClr>
              <a:buSzPct val="25000"/>
              <a:buFont typeface="Arial"/>
              <a:buNone/>
            </a:pPr>
            <a:r>
              <a:rPr lang="fr-FR" sz="2400" b="1" dirty="0">
                <a:solidFill>
                  <a:srgbClr val="C24F3E"/>
                </a:solidFill>
                <a:latin typeface="Arial"/>
                <a:ea typeface="Arial"/>
                <a:cs typeface="Arial"/>
                <a:sym typeface="Arial"/>
              </a:rPr>
              <a:t>Trois erreurs à éviter :</a:t>
            </a:r>
          </a:p>
          <a:p>
            <a:pPr marL="215900" marR="0" lvl="0" indent="-215900" algn="l" rtl="0">
              <a:spcBef>
                <a:spcPts val="0"/>
              </a:spcBef>
              <a:buClr>
                <a:srgbClr val="000000"/>
              </a:buClr>
              <a:buFont typeface="Arial"/>
              <a:buNone/>
            </a:pPr>
            <a:endParaRPr sz="2400" b="1" dirty="0">
              <a:solidFill>
                <a:srgbClr val="C24F3E"/>
              </a:solidFill>
              <a:latin typeface="Arial"/>
              <a:ea typeface="Arial"/>
              <a:cs typeface="Arial"/>
              <a:sym typeface="Arial"/>
            </a:endParaRPr>
          </a:p>
          <a:p>
            <a:pPr marL="214313" marR="0" lvl="0" indent="-214313" algn="just" rtl="0">
              <a:spcBef>
                <a:spcPts val="0"/>
              </a:spcBef>
              <a:buClr>
                <a:srgbClr val="000000"/>
              </a:buClr>
              <a:buSzPct val="45000"/>
              <a:buFont typeface="Noto Sans Symbols"/>
              <a:buChar char="●"/>
            </a:pPr>
            <a:r>
              <a:rPr lang="fr-FR" sz="2400" b="1" dirty="0" smtClean="0">
                <a:solidFill>
                  <a:srgbClr val="000000"/>
                </a:solidFill>
                <a:latin typeface="Arial"/>
                <a:ea typeface="Arial"/>
                <a:cs typeface="Arial"/>
                <a:sym typeface="Arial"/>
              </a:rPr>
              <a:t>Rédiger </a:t>
            </a:r>
            <a:r>
              <a:rPr lang="fr-FR" sz="2400" b="1" dirty="0">
                <a:solidFill>
                  <a:srgbClr val="000000"/>
                </a:solidFill>
                <a:latin typeface="Arial"/>
                <a:ea typeface="Arial"/>
                <a:cs typeface="Arial"/>
                <a:sym typeface="Arial"/>
              </a:rPr>
              <a:t>l'intégralité des connaissances au </a:t>
            </a:r>
            <a:r>
              <a:rPr lang="fr-FR" sz="2400" b="1" dirty="0" smtClean="0">
                <a:solidFill>
                  <a:srgbClr val="000000"/>
                </a:solidFill>
                <a:latin typeface="Arial"/>
                <a:ea typeface="Arial"/>
                <a:cs typeface="Arial"/>
                <a:sym typeface="Arial"/>
              </a:rPr>
              <a:t>brouillon</a:t>
            </a:r>
            <a:r>
              <a:rPr lang="fr-FR" sz="2400" dirty="0" smtClean="0">
                <a:solidFill>
                  <a:srgbClr val="000000"/>
                </a:solidFill>
                <a:latin typeface="Arial"/>
                <a:ea typeface="Arial"/>
                <a:cs typeface="Arial"/>
                <a:sym typeface="Arial"/>
              </a:rPr>
              <a:t>: </a:t>
            </a:r>
            <a:r>
              <a:rPr lang="fr-FR" sz="2400" dirty="0">
                <a:solidFill>
                  <a:srgbClr val="000000"/>
                </a:solidFill>
                <a:latin typeface="Arial"/>
                <a:ea typeface="Arial"/>
                <a:cs typeface="Arial"/>
                <a:sym typeface="Arial"/>
              </a:rPr>
              <a:t>écrivez seulement les idées principales.</a:t>
            </a:r>
          </a:p>
          <a:p>
            <a:pPr marL="215900" marR="0" lvl="0" indent="-215900" algn="just" rtl="0">
              <a:spcBef>
                <a:spcPts val="0"/>
              </a:spcBef>
              <a:buClr>
                <a:srgbClr val="000000"/>
              </a:buClr>
              <a:buFont typeface="Arial"/>
              <a:buNone/>
            </a:pPr>
            <a:endParaRPr sz="2400" dirty="0">
              <a:solidFill>
                <a:srgbClr val="000000"/>
              </a:solidFill>
              <a:latin typeface="Arial"/>
              <a:ea typeface="Arial"/>
              <a:cs typeface="Arial"/>
              <a:sym typeface="Arial"/>
            </a:endParaRPr>
          </a:p>
          <a:p>
            <a:pPr marL="214313" marR="0" lvl="0" indent="-214313" algn="just" rtl="0">
              <a:spcBef>
                <a:spcPts val="0"/>
              </a:spcBef>
              <a:buClr>
                <a:srgbClr val="000000"/>
              </a:buClr>
              <a:buSzPct val="45000"/>
              <a:buFont typeface="Noto Sans Symbols"/>
              <a:buChar char="●"/>
            </a:pPr>
            <a:r>
              <a:rPr lang="fr-FR" sz="2400" b="1" dirty="0" smtClean="0">
                <a:solidFill>
                  <a:srgbClr val="000000"/>
                </a:solidFill>
                <a:latin typeface="Arial"/>
                <a:ea typeface="Arial"/>
                <a:cs typeface="Arial"/>
                <a:sym typeface="Arial"/>
              </a:rPr>
              <a:t>Intégrer à tout prix une </a:t>
            </a:r>
            <a:r>
              <a:rPr lang="fr-FR" sz="2400" b="1" dirty="0">
                <a:solidFill>
                  <a:srgbClr val="000000"/>
                </a:solidFill>
                <a:latin typeface="Arial"/>
                <a:ea typeface="Arial"/>
                <a:cs typeface="Arial"/>
                <a:sym typeface="Arial"/>
              </a:rPr>
              <a:t>idée</a:t>
            </a:r>
            <a:r>
              <a:rPr lang="fr-FR" sz="2400" dirty="0">
                <a:solidFill>
                  <a:srgbClr val="000000"/>
                </a:solidFill>
                <a:latin typeface="Arial"/>
                <a:ea typeface="Arial"/>
                <a:cs typeface="Arial"/>
                <a:sym typeface="Arial"/>
              </a:rPr>
              <a:t> qui vous semble importante par rapport à une </a:t>
            </a:r>
            <a:r>
              <a:rPr lang="fr-FR" sz="2400" dirty="0" smtClean="0">
                <a:solidFill>
                  <a:srgbClr val="000000"/>
                </a:solidFill>
                <a:latin typeface="Arial"/>
                <a:ea typeface="Arial"/>
                <a:cs typeface="Arial"/>
                <a:sym typeface="Arial"/>
              </a:rPr>
              <a:t>notion: si </a:t>
            </a:r>
            <a:r>
              <a:rPr lang="fr-FR" sz="2400" dirty="0">
                <a:solidFill>
                  <a:srgbClr val="000000"/>
                </a:solidFill>
                <a:latin typeface="Arial"/>
                <a:ea typeface="Arial"/>
                <a:cs typeface="Arial"/>
                <a:sym typeface="Arial"/>
              </a:rPr>
              <a:t>elle ne répond pas au sujet, vous serez pénalisé.</a:t>
            </a:r>
          </a:p>
          <a:p>
            <a:pPr marL="215900" marR="0" lvl="0" indent="-215900" algn="just" rtl="0">
              <a:spcBef>
                <a:spcPts val="0"/>
              </a:spcBef>
              <a:buClr>
                <a:srgbClr val="000000"/>
              </a:buClr>
              <a:buFont typeface="Arial"/>
              <a:buNone/>
            </a:pPr>
            <a:endParaRPr sz="2400" dirty="0">
              <a:solidFill>
                <a:srgbClr val="000000"/>
              </a:solidFill>
              <a:latin typeface="Arial"/>
              <a:ea typeface="Arial"/>
              <a:cs typeface="Arial"/>
              <a:sym typeface="Arial"/>
            </a:endParaRPr>
          </a:p>
          <a:p>
            <a:pPr marL="214313" marR="0" lvl="0" indent="-214313" algn="just" rtl="0">
              <a:spcBef>
                <a:spcPts val="0"/>
              </a:spcBef>
              <a:buClr>
                <a:srgbClr val="000000"/>
              </a:buClr>
              <a:buSzPct val="45000"/>
              <a:buFont typeface="Noto Sans Symbols"/>
              <a:buChar char="●"/>
            </a:pPr>
            <a:r>
              <a:rPr lang="fr-FR" sz="2400" b="1" dirty="0" smtClean="0">
                <a:solidFill>
                  <a:srgbClr val="000000"/>
                </a:solidFill>
                <a:latin typeface="Arial"/>
                <a:ea typeface="Arial"/>
                <a:cs typeface="Arial"/>
                <a:sym typeface="Arial"/>
              </a:rPr>
              <a:t>Réaliser </a:t>
            </a:r>
            <a:r>
              <a:rPr lang="fr-FR" sz="2400" b="1" dirty="0">
                <a:solidFill>
                  <a:srgbClr val="000000"/>
                </a:solidFill>
                <a:latin typeface="Arial"/>
                <a:ea typeface="Arial"/>
                <a:cs typeface="Arial"/>
                <a:sym typeface="Arial"/>
              </a:rPr>
              <a:t>le plan </a:t>
            </a:r>
            <a:r>
              <a:rPr lang="fr-FR" sz="2400" b="1" dirty="0" smtClean="0">
                <a:solidFill>
                  <a:srgbClr val="000000"/>
                </a:solidFill>
                <a:latin typeface="Arial"/>
                <a:ea typeface="Arial"/>
                <a:cs typeface="Arial"/>
                <a:sym typeface="Arial"/>
              </a:rPr>
              <a:t>avant la </a:t>
            </a:r>
            <a:r>
              <a:rPr lang="fr-FR" sz="2400" b="1" dirty="0">
                <a:solidFill>
                  <a:srgbClr val="000000"/>
                </a:solidFill>
                <a:latin typeface="Arial"/>
                <a:ea typeface="Arial"/>
                <a:cs typeface="Arial"/>
                <a:sym typeface="Arial"/>
              </a:rPr>
              <a:t>mobilisation des </a:t>
            </a:r>
            <a:r>
              <a:rPr lang="fr-FR" sz="2400" b="1" dirty="0" smtClean="0">
                <a:solidFill>
                  <a:srgbClr val="000000"/>
                </a:solidFill>
                <a:latin typeface="Arial"/>
                <a:ea typeface="Arial"/>
                <a:cs typeface="Arial"/>
                <a:sym typeface="Arial"/>
              </a:rPr>
              <a:t>connaissances</a:t>
            </a:r>
            <a:r>
              <a:rPr lang="fr-FR" sz="2400" dirty="0" smtClean="0"/>
              <a:t>:</a:t>
            </a:r>
            <a:r>
              <a:rPr lang="fr-FR" sz="2400" dirty="0" smtClean="0">
                <a:solidFill>
                  <a:srgbClr val="000000"/>
                </a:solidFill>
                <a:latin typeface="Arial"/>
                <a:ea typeface="Arial"/>
                <a:cs typeface="Arial"/>
                <a:sym typeface="Arial"/>
              </a:rPr>
              <a:t> </a:t>
            </a:r>
            <a:r>
              <a:rPr lang="fr-FR" sz="2400" dirty="0">
                <a:solidFill>
                  <a:srgbClr val="000000"/>
                </a:solidFill>
                <a:latin typeface="Arial"/>
                <a:ea typeface="Arial"/>
                <a:cs typeface="Arial"/>
                <a:sym typeface="Arial"/>
              </a:rPr>
              <a:t>le regroupement de celles ci peut vous permettre d'identifier la structure que vous allez choisir.</a:t>
            </a:r>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35</a:t>
            </a:fld>
            <a:endParaRPr lang="fr-FR" sz="1400">
              <a:solidFill>
                <a:srgbClr val="FFFFFF"/>
              </a:solidFill>
              <a:latin typeface="Georgia"/>
              <a:ea typeface="Georgia"/>
              <a:cs typeface="Georgia"/>
              <a:sym typeface="Georgia"/>
            </a:endParaRPr>
          </a:p>
        </p:txBody>
      </p:sp>
      <p:sp>
        <p:nvSpPr>
          <p:cNvPr id="525" name="Shape 525"/>
          <p:cNvSpPr txBox="1"/>
          <p:nvPr/>
        </p:nvSpPr>
        <p:spPr>
          <a:xfrm>
            <a:off x="427952" y="1543581"/>
            <a:ext cx="8408200" cy="4542087"/>
          </a:xfrm>
          <a:prstGeom prst="rect">
            <a:avLst/>
          </a:prstGeom>
          <a:noFill/>
          <a:ln>
            <a:noFill/>
          </a:ln>
        </p:spPr>
        <p:txBody>
          <a:bodyPr lIns="90000" tIns="45000" rIns="90000" bIns="45000" anchor="t" anchorCtr="0">
            <a:noAutofit/>
          </a:bodyPr>
          <a:lstStyle/>
          <a:p>
            <a:pPr algn="ctr"/>
            <a:r>
              <a:rPr lang="fr-FR" sz="2400" b="1" dirty="0" smtClean="0">
                <a:solidFill>
                  <a:srgbClr val="00B050"/>
                </a:solidFill>
              </a:rPr>
              <a:t>« L’introduction </a:t>
            </a:r>
            <a:r>
              <a:rPr lang="fr-FR" sz="2400" b="1" dirty="0">
                <a:solidFill>
                  <a:srgbClr val="00B050"/>
                </a:solidFill>
              </a:rPr>
              <a:t>est une étape </a:t>
            </a:r>
            <a:r>
              <a:rPr lang="fr-FR" sz="2400" b="1" dirty="0" smtClean="0">
                <a:solidFill>
                  <a:srgbClr val="00B050"/>
                </a:solidFill>
              </a:rPr>
              <a:t>fondamentale</a:t>
            </a:r>
            <a:r>
              <a:rPr lang="fr-FR" sz="2400" b="1" dirty="0">
                <a:solidFill>
                  <a:srgbClr val="00B050"/>
                </a:solidFill>
              </a:rPr>
              <a:t>. </a:t>
            </a:r>
            <a:endParaRPr lang="fr-FR" sz="2400" b="1" dirty="0" smtClean="0">
              <a:solidFill>
                <a:srgbClr val="00B050"/>
              </a:solidFill>
            </a:endParaRPr>
          </a:p>
          <a:p>
            <a:pPr algn="ctr"/>
            <a:endParaRPr lang="fr-FR" sz="2400" b="1" dirty="0" smtClean="0">
              <a:solidFill>
                <a:srgbClr val="00B050"/>
              </a:solidFill>
            </a:endParaRPr>
          </a:p>
          <a:p>
            <a:pPr algn="ctr"/>
            <a:r>
              <a:rPr lang="fr-FR" sz="2400" b="1" dirty="0" smtClean="0">
                <a:solidFill>
                  <a:srgbClr val="00B050"/>
                </a:solidFill>
              </a:rPr>
              <a:t>Elle </a:t>
            </a:r>
            <a:r>
              <a:rPr lang="fr-FR" sz="2400" b="1" dirty="0">
                <a:solidFill>
                  <a:srgbClr val="00B050"/>
                </a:solidFill>
              </a:rPr>
              <a:t>doit permettre de montrer l’intérêt et </a:t>
            </a:r>
            <a:r>
              <a:rPr lang="fr-FR" sz="2400" b="1" dirty="0" smtClean="0">
                <a:solidFill>
                  <a:srgbClr val="00B050"/>
                </a:solidFill>
              </a:rPr>
              <a:t>l’actualité </a:t>
            </a:r>
            <a:r>
              <a:rPr lang="fr-FR" sz="2400" b="1" dirty="0">
                <a:solidFill>
                  <a:srgbClr val="00B050"/>
                </a:solidFill>
              </a:rPr>
              <a:t>du sujet, d’en définir précisément les termes. </a:t>
            </a:r>
            <a:endParaRPr lang="fr-FR" sz="2400" b="1" dirty="0" smtClean="0">
              <a:solidFill>
                <a:srgbClr val="00B050"/>
              </a:solidFill>
            </a:endParaRPr>
          </a:p>
          <a:p>
            <a:pPr algn="ctr"/>
            <a:endParaRPr lang="fr-FR" sz="2400" b="1" dirty="0">
              <a:solidFill>
                <a:srgbClr val="00B050"/>
              </a:solidFill>
            </a:endParaRPr>
          </a:p>
          <a:p>
            <a:pPr algn="ctr"/>
            <a:r>
              <a:rPr lang="fr-FR" sz="2400" b="1" dirty="0" smtClean="0">
                <a:solidFill>
                  <a:srgbClr val="00B050"/>
                </a:solidFill>
              </a:rPr>
              <a:t>Une </a:t>
            </a:r>
            <a:r>
              <a:rPr lang="fr-FR" sz="2400" b="1" dirty="0">
                <a:solidFill>
                  <a:srgbClr val="00B050"/>
                </a:solidFill>
              </a:rPr>
              <a:t>bonne copie montre un </a:t>
            </a:r>
            <a:r>
              <a:rPr lang="fr-FR" sz="2400" b="1" dirty="0" smtClean="0">
                <a:solidFill>
                  <a:srgbClr val="00B050"/>
                </a:solidFill>
              </a:rPr>
              <a:t>cheminement </a:t>
            </a:r>
            <a:r>
              <a:rPr lang="fr-FR" sz="2400" b="1" dirty="0">
                <a:solidFill>
                  <a:srgbClr val="00B050"/>
                </a:solidFill>
              </a:rPr>
              <a:t>clair depuis la contextualisation du sujet, la définition des termes, leur mise en </a:t>
            </a:r>
            <a:r>
              <a:rPr lang="fr-FR" sz="2400" b="1" dirty="0" smtClean="0">
                <a:solidFill>
                  <a:srgbClr val="00B050"/>
                </a:solidFill>
              </a:rPr>
              <a:t>tension </a:t>
            </a:r>
            <a:r>
              <a:rPr lang="fr-FR" sz="2400" b="1" dirty="0">
                <a:solidFill>
                  <a:srgbClr val="00B050"/>
                </a:solidFill>
              </a:rPr>
              <a:t>jusqu’à la </a:t>
            </a:r>
            <a:r>
              <a:rPr lang="fr-FR" sz="2400" b="1" dirty="0" smtClean="0">
                <a:solidFill>
                  <a:srgbClr val="00B050"/>
                </a:solidFill>
              </a:rPr>
              <a:t>problématique </a:t>
            </a:r>
            <a:r>
              <a:rPr lang="fr-FR" sz="2400" b="1" dirty="0">
                <a:solidFill>
                  <a:srgbClr val="00B050"/>
                </a:solidFill>
              </a:rPr>
              <a:t>qui en découle. </a:t>
            </a:r>
            <a:endParaRPr lang="fr-FR" sz="2400" b="1" dirty="0" smtClean="0">
              <a:solidFill>
                <a:srgbClr val="00B050"/>
              </a:solidFill>
            </a:endParaRPr>
          </a:p>
          <a:p>
            <a:pPr algn="ctr"/>
            <a:endParaRPr lang="fr-FR" sz="2400" b="1" dirty="0" smtClean="0">
              <a:solidFill>
                <a:srgbClr val="00B050"/>
              </a:solidFill>
            </a:endParaRPr>
          </a:p>
          <a:p>
            <a:pPr algn="ctr"/>
            <a:r>
              <a:rPr lang="fr-FR" sz="2400" b="1" dirty="0" smtClean="0">
                <a:solidFill>
                  <a:srgbClr val="00B050"/>
                </a:solidFill>
              </a:rPr>
              <a:t>La </a:t>
            </a:r>
            <a:r>
              <a:rPr lang="fr-FR" sz="2400" b="1" dirty="0">
                <a:solidFill>
                  <a:srgbClr val="00B050"/>
                </a:solidFill>
              </a:rPr>
              <a:t>problématique ne saurait donc se </a:t>
            </a:r>
            <a:r>
              <a:rPr lang="fr-FR" sz="2400" b="1" dirty="0" smtClean="0">
                <a:solidFill>
                  <a:srgbClr val="00B050"/>
                </a:solidFill>
              </a:rPr>
              <a:t>résumer </a:t>
            </a:r>
            <a:r>
              <a:rPr lang="fr-FR" sz="2400" b="1" dirty="0">
                <a:solidFill>
                  <a:srgbClr val="00B050"/>
                </a:solidFill>
              </a:rPr>
              <a:t>à une question reprenant plus ou moins habilement l’intitulé du sujet. </a:t>
            </a:r>
            <a:r>
              <a:rPr lang="fr-FR" sz="2400" b="1" dirty="0" smtClean="0">
                <a:solidFill>
                  <a:srgbClr val="00B050"/>
                </a:solidFill>
              </a:rPr>
              <a:t> »</a:t>
            </a:r>
            <a:endParaRPr lang="fr-FR" sz="2400" b="1" dirty="0">
              <a:solidFill>
                <a:srgbClr val="00B050"/>
              </a:solidFill>
            </a:endParaRPr>
          </a:p>
          <a:p>
            <a:pPr marL="1587" marR="0" lvl="0" indent="-1587" algn="l" rtl="0">
              <a:spcBef>
                <a:spcPts val="850"/>
              </a:spcBef>
              <a:spcAft>
                <a:spcPts val="0"/>
              </a:spcAft>
              <a:buNone/>
            </a:pPr>
            <a:endParaRPr sz="1800" dirty="0">
              <a:solidFill>
                <a:srgbClr val="000000"/>
              </a:solidFill>
              <a:latin typeface="Arial"/>
              <a:ea typeface="Arial"/>
              <a:cs typeface="Arial"/>
              <a:sym typeface="Arial"/>
            </a:endParaRPr>
          </a:p>
        </p:txBody>
      </p:sp>
      <p:sp>
        <p:nvSpPr>
          <p:cNvPr id="526" name="Shape 526"/>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extLst>
      <p:ext uri="{BB962C8B-B14F-4D97-AF65-F5344CB8AC3E}">
        <p14:creationId xmlns:p14="http://schemas.microsoft.com/office/powerpoint/2010/main" val="876784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36</a:t>
            </a:fld>
            <a:endParaRPr lang="fr-FR" sz="1400">
              <a:solidFill>
                <a:srgbClr val="FFFFFF"/>
              </a:solidFill>
              <a:latin typeface="Georgia"/>
              <a:ea typeface="Georgia"/>
              <a:cs typeface="Georgia"/>
              <a:sym typeface="Georgia"/>
            </a:endParaRPr>
          </a:p>
        </p:txBody>
      </p:sp>
      <p:sp>
        <p:nvSpPr>
          <p:cNvPr id="525" name="Shape 525"/>
          <p:cNvSpPr txBox="1"/>
          <p:nvPr/>
        </p:nvSpPr>
        <p:spPr>
          <a:xfrm>
            <a:off x="427950" y="1739523"/>
            <a:ext cx="8408200" cy="4542087"/>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000" b="1" u="sng" dirty="0" smtClean="0">
                <a:solidFill>
                  <a:srgbClr val="000000"/>
                </a:solidFill>
                <a:sym typeface="Arial"/>
              </a:rPr>
              <a:t>Conseil</a:t>
            </a:r>
            <a:r>
              <a:rPr lang="fr-FR" sz="2000" dirty="0" smtClean="0">
                <a:solidFill>
                  <a:srgbClr val="000000"/>
                </a:solidFill>
                <a:sym typeface="Arial"/>
              </a:rPr>
              <a:t>: Rédiger </a:t>
            </a:r>
            <a:r>
              <a:rPr lang="fr-FR" sz="2000" dirty="0">
                <a:solidFill>
                  <a:srgbClr val="000000"/>
                </a:solidFill>
                <a:sym typeface="Arial"/>
              </a:rPr>
              <a:t>l’introduction une fois la problématique et le plan construit et </a:t>
            </a:r>
            <a:r>
              <a:rPr lang="fr-FR" sz="2000" dirty="0" smtClean="0">
                <a:solidFill>
                  <a:srgbClr val="000000"/>
                </a:solidFill>
                <a:sym typeface="Arial"/>
              </a:rPr>
              <a:t>y </a:t>
            </a:r>
            <a:r>
              <a:rPr lang="fr-FR" sz="2000" dirty="0">
                <a:solidFill>
                  <a:srgbClr val="000000"/>
                </a:solidFill>
                <a:sym typeface="Arial"/>
              </a:rPr>
              <a:t>intégrer </a:t>
            </a:r>
            <a:r>
              <a:rPr lang="fr-FR" sz="2000" dirty="0" smtClean="0">
                <a:solidFill>
                  <a:srgbClr val="000000"/>
                </a:solidFill>
                <a:sym typeface="Arial"/>
              </a:rPr>
              <a:t>les parties</a:t>
            </a:r>
            <a:r>
              <a:rPr lang="fr-FR" sz="2000" dirty="0">
                <a:solidFill>
                  <a:srgbClr val="000000"/>
                </a:solidFill>
                <a:sym typeface="Arial"/>
              </a:rPr>
              <a:t> </a:t>
            </a:r>
            <a:r>
              <a:rPr lang="fr-FR" sz="2000" dirty="0" smtClean="0">
                <a:solidFill>
                  <a:srgbClr val="000000"/>
                </a:solidFill>
                <a:sym typeface="Arial"/>
              </a:rPr>
              <a:t>suivantes:</a:t>
            </a:r>
            <a:endParaRPr lang="fr-FR" sz="2000" dirty="0">
              <a:solidFill>
                <a:srgbClr val="000000"/>
              </a:solidFill>
              <a:sym typeface="Arial"/>
            </a:endParaRPr>
          </a:p>
          <a:p>
            <a:pPr marL="215900" marR="0" lvl="0" indent="-215900" algn="l" rtl="0">
              <a:spcBef>
                <a:spcPts val="0"/>
              </a:spcBef>
              <a:buClr>
                <a:schemeClr val="lt1"/>
              </a:buClr>
              <a:buFont typeface="Arial"/>
              <a:buNone/>
            </a:pPr>
            <a:endParaRPr sz="2000" dirty="0">
              <a:solidFill>
                <a:srgbClr val="000000"/>
              </a:solidFill>
              <a:sym typeface="Arial"/>
            </a:endParaRPr>
          </a:p>
          <a:p>
            <a:pPr marL="215900" marR="0" lvl="0" indent="-215900" algn="l" rtl="0">
              <a:spcBef>
                <a:spcPts val="0"/>
              </a:spcBef>
              <a:buClr>
                <a:schemeClr val="lt1"/>
              </a:buClr>
              <a:buFont typeface="Arial"/>
              <a:buNone/>
            </a:pPr>
            <a:endParaRPr sz="2000" dirty="0">
              <a:solidFill>
                <a:srgbClr val="000000"/>
              </a:solidFill>
              <a:sym typeface="Arial"/>
            </a:endParaRPr>
          </a:p>
          <a:p>
            <a:pPr marL="914400" marR="0" lvl="2" indent="0" algn="l" rtl="0">
              <a:spcBef>
                <a:spcPts val="0"/>
              </a:spcBef>
              <a:spcAft>
                <a:spcPts val="0"/>
              </a:spcAft>
              <a:buClr>
                <a:srgbClr val="C24F3E"/>
              </a:buClr>
              <a:buSzPct val="45000"/>
              <a:buFont typeface="Noto Sans Symbols"/>
              <a:buChar char="●"/>
            </a:pPr>
            <a:r>
              <a:rPr lang="fr-FR" sz="2000" b="1" i="0" u="none" strike="noStrike" cap="none" dirty="0">
                <a:solidFill>
                  <a:srgbClr val="C24F3E"/>
                </a:solidFill>
                <a:sym typeface="Arial"/>
              </a:rPr>
              <a:t> L'accroche</a:t>
            </a:r>
            <a:r>
              <a:rPr lang="fr-FR" sz="2000" b="0" i="0" u="none" strike="noStrike" cap="none" dirty="0">
                <a:solidFill>
                  <a:srgbClr val="C24F3E"/>
                </a:solidFill>
                <a:sym typeface="Arial"/>
              </a:rPr>
              <a:t>.</a:t>
            </a:r>
          </a:p>
          <a:p>
            <a:pPr marL="914400" marR="0" lvl="2" indent="0" algn="l" rtl="0">
              <a:spcBef>
                <a:spcPts val="850"/>
              </a:spcBef>
              <a:spcAft>
                <a:spcPts val="0"/>
              </a:spcAft>
              <a:buClr>
                <a:srgbClr val="C24F3E"/>
              </a:buClr>
              <a:buSzPct val="45000"/>
              <a:buFont typeface="Noto Sans Symbols"/>
              <a:buChar char="●"/>
            </a:pPr>
            <a:r>
              <a:rPr lang="fr-FR" sz="2000" b="1" i="0" u="none" strike="noStrike" cap="none" dirty="0">
                <a:solidFill>
                  <a:srgbClr val="C24F3E"/>
                </a:solidFill>
                <a:sym typeface="Arial"/>
              </a:rPr>
              <a:t> Le contexte</a:t>
            </a:r>
            <a:r>
              <a:rPr lang="fr-FR" sz="2000" b="1" i="0" u="none" strike="noStrike" cap="none" dirty="0" smtClean="0">
                <a:solidFill>
                  <a:srgbClr val="C24F3E"/>
                </a:solidFill>
                <a:sym typeface="Arial"/>
              </a:rPr>
              <a:t>.</a:t>
            </a:r>
            <a:endParaRPr lang="fr-FR" sz="2000" b="1" i="0" u="none" strike="noStrike" cap="none" dirty="0">
              <a:solidFill>
                <a:srgbClr val="C24F3E"/>
              </a:solidFill>
              <a:sym typeface="Arial"/>
            </a:endParaRPr>
          </a:p>
          <a:p>
            <a:pPr marL="914400" marR="0" lvl="2" indent="0" algn="l" rtl="0">
              <a:spcBef>
                <a:spcPts val="850"/>
              </a:spcBef>
              <a:spcAft>
                <a:spcPts val="0"/>
              </a:spcAft>
              <a:buClr>
                <a:srgbClr val="C24F3E"/>
              </a:buClr>
              <a:buSzPct val="45000"/>
              <a:buFont typeface="Noto Sans Symbols"/>
              <a:buChar char="●"/>
            </a:pPr>
            <a:r>
              <a:rPr lang="fr-FR" sz="2000" b="1" i="0" u="none" strike="noStrike" cap="none" dirty="0">
                <a:solidFill>
                  <a:srgbClr val="C24F3E"/>
                </a:solidFill>
                <a:sym typeface="Arial"/>
              </a:rPr>
              <a:t> La définition des concepts.</a:t>
            </a:r>
          </a:p>
          <a:p>
            <a:pPr marL="914400" lvl="2">
              <a:spcBef>
                <a:spcPts val="850"/>
              </a:spcBef>
              <a:buClr>
                <a:srgbClr val="C24F3E"/>
              </a:buClr>
              <a:buSzPct val="45000"/>
              <a:buFont typeface="Noto Sans Symbols"/>
              <a:buChar char="●"/>
            </a:pPr>
            <a:r>
              <a:rPr lang="fr-FR" sz="2000" b="1" i="0" u="none" strike="noStrike" cap="none" dirty="0">
                <a:solidFill>
                  <a:srgbClr val="C24F3E"/>
                </a:solidFill>
                <a:sym typeface="Arial"/>
              </a:rPr>
              <a:t> Le centrage du </a:t>
            </a:r>
            <a:r>
              <a:rPr lang="fr-FR" sz="2000" b="1" i="0" u="none" strike="noStrike" cap="none" dirty="0" smtClean="0">
                <a:solidFill>
                  <a:srgbClr val="C24F3E"/>
                </a:solidFill>
                <a:sym typeface="Arial"/>
              </a:rPr>
              <a:t>sujet / </a:t>
            </a:r>
            <a:r>
              <a:rPr lang="fr-FR" sz="2000" b="1" dirty="0" smtClean="0">
                <a:solidFill>
                  <a:srgbClr val="C24F3E"/>
                </a:solidFill>
              </a:rPr>
              <a:t>cadrage </a:t>
            </a:r>
            <a:r>
              <a:rPr lang="fr-FR" sz="2000" b="1" dirty="0">
                <a:solidFill>
                  <a:srgbClr val="C24F3E"/>
                </a:solidFill>
              </a:rPr>
              <a:t>spatio-temporel</a:t>
            </a:r>
            <a:endParaRPr lang="fr-FR" sz="2000" b="1" i="0" u="none" strike="noStrike" cap="none" dirty="0">
              <a:solidFill>
                <a:srgbClr val="C24F3E"/>
              </a:solidFill>
              <a:sym typeface="Arial"/>
            </a:endParaRPr>
          </a:p>
          <a:p>
            <a:pPr marL="914400" marR="0" lvl="2" indent="0" algn="l" rtl="0">
              <a:spcBef>
                <a:spcPts val="850"/>
              </a:spcBef>
              <a:spcAft>
                <a:spcPts val="0"/>
              </a:spcAft>
              <a:buClr>
                <a:srgbClr val="C24F3E"/>
              </a:buClr>
              <a:buSzPct val="45000"/>
              <a:buFont typeface="Noto Sans Symbols"/>
              <a:buChar char="●"/>
            </a:pPr>
            <a:r>
              <a:rPr lang="fr-FR" sz="2000" b="1" i="0" u="none" strike="noStrike" cap="none" dirty="0">
                <a:solidFill>
                  <a:srgbClr val="C24F3E"/>
                </a:solidFill>
                <a:sym typeface="Arial"/>
              </a:rPr>
              <a:t> La problématisation.</a:t>
            </a:r>
          </a:p>
          <a:p>
            <a:pPr marL="914400" marR="0" lvl="2" indent="0" algn="l" rtl="0">
              <a:spcBef>
                <a:spcPts val="850"/>
              </a:spcBef>
              <a:spcAft>
                <a:spcPts val="0"/>
              </a:spcAft>
              <a:buClr>
                <a:srgbClr val="C24F3E"/>
              </a:buClr>
              <a:buSzPct val="45000"/>
              <a:buFont typeface="Noto Sans Symbols"/>
              <a:buChar char="●"/>
            </a:pPr>
            <a:r>
              <a:rPr lang="fr-FR" sz="2000" b="1" i="0" u="none" strike="noStrike" cap="none" dirty="0">
                <a:solidFill>
                  <a:srgbClr val="C24F3E"/>
                </a:solidFill>
                <a:sym typeface="Arial"/>
              </a:rPr>
              <a:t> L ’annonce de la problématique.</a:t>
            </a:r>
          </a:p>
          <a:p>
            <a:pPr marL="914400" marR="0" lvl="2" indent="0" algn="l" rtl="0">
              <a:spcBef>
                <a:spcPts val="850"/>
              </a:spcBef>
              <a:spcAft>
                <a:spcPts val="0"/>
              </a:spcAft>
              <a:buClr>
                <a:srgbClr val="C24F3E"/>
              </a:buClr>
              <a:buSzPct val="45000"/>
              <a:buFont typeface="Noto Sans Symbols"/>
              <a:buChar char="●"/>
            </a:pPr>
            <a:r>
              <a:rPr lang="fr-FR" sz="2000" b="1" i="0" u="none" strike="noStrike" cap="none" dirty="0">
                <a:solidFill>
                  <a:srgbClr val="C24F3E"/>
                </a:solidFill>
                <a:sym typeface="Arial"/>
              </a:rPr>
              <a:t> L’annonce du plan.</a:t>
            </a:r>
          </a:p>
          <a:p>
            <a:pPr marL="1587" marR="0" lvl="0" indent="-1587" algn="l" rtl="0">
              <a:spcBef>
                <a:spcPts val="850"/>
              </a:spcBef>
              <a:spcAft>
                <a:spcPts val="0"/>
              </a:spcAft>
              <a:buNone/>
            </a:pPr>
            <a:endParaRPr sz="2000" dirty="0">
              <a:solidFill>
                <a:srgbClr val="000000"/>
              </a:solidFill>
              <a:sym typeface="Arial"/>
            </a:endParaRPr>
          </a:p>
        </p:txBody>
      </p:sp>
      <p:sp>
        <p:nvSpPr>
          <p:cNvPr id="526" name="Shape 526"/>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extLst>
      <p:ext uri="{BB962C8B-B14F-4D97-AF65-F5344CB8AC3E}">
        <p14:creationId xmlns:p14="http://schemas.microsoft.com/office/powerpoint/2010/main" val="2057820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37</a:t>
            </a:fld>
            <a:endParaRPr lang="fr-FR" sz="1400">
              <a:solidFill>
                <a:srgbClr val="FFFFFF"/>
              </a:solidFill>
              <a:latin typeface="Georgia"/>
              <a:ea typeface="Georgia"/>
              <a:cs typeface="Georgia"/>
              <a:sym typeface="Georgia"/>
            </a:endParaRPr>
          </a:p>
        </p:txBody>
      </p:sp>
      <p:sp>
        <p:nvSpPr>
          <p:cNvPr id="525" name="Shape 525"/>
          <p:cNvSpPr txBox="1"/>
          <p:nvPr/>
        </p:nvSpPr>
        <p:spPr>
          <a:xfrm>
            <a:off x="-2" y="1598008"/>
            <a:ext cx="8836151" cy="4542087"/>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400" b="1" u="sng" dirty="0" smtClean="0">
                <a:solidFill>
                  <a:srgbClr val="000000"/>
                </a:solidFill>
                <a:sym typeface="Arial"/>
              </a:rPr>
              <a:t>En détail, pour débuter l’introduction: </a:t>
            </a:r>
          </a:p>
          <a:p>
            <a:pPr marL="0" marR="0" lvl="0" indent="0" algn="ctr" rtl="0">
              <a:spcBef>
                <a:spcPts val="0"/>
              </a:spcBef>
              <a:buClr>
                <a:srgbClr val="000000"/>
              </a:buClr>
              <a:buSzPct val="25000"/>
              <a:buFont typeface="Arial"/>
              <a:buNone/>
            </a:pPr>
            <a:endParaRPr lang="fr-FR" sz="2400" b="1" u="sng" dirty="0"/>
          </a:p>
          <a:p>
            <a:pPr marL="0" marR="0" lvl="0" indent="0" algn="ctr" rtl="0">
              <a:spcBef>
                <a:spcPts val="0"/>
              </a:spcBef>
              <a:buClr>
                <a:srgbClr val="000000"/>
              </a:buClr>
              <a:buSzPct val="25000"/>
              <a:buFont typeface="Arial"/>
              <a:buNone/>
            </a:pPr>
            <a:endParaRPr sz="2400" dirty="0">
              <a:solidFill>
                <a:srgbClr val="000000"/>
              </a:solidFill>
              <a:sym typeface="Arial"/>
            </a:endParaRPr>
          </a:p>
          <a:p>
            <a:pPr marL="914400" marR="0" lvl="2" indent="0" algn="l" rtl="0">
              <a:spcBef>
                <a:spcPts val="0"/>
              </a:spcBef>
              <a:spcAft>
                <a:spcPts val="0"/>
              </a:spcAft>
              <a:buClr>
                <a:srgbClr val="C24F3E"/>
              </a:buClr>
              <a:buSzPct val="45000"/>
              <a:buFont typeface="Noto Sans Symbols"/>
              <a:buChar char="●"/>
            </a:pPr>
            <a:r>
              <a:rPr lang="fr-FR" sz="2400" b="1" i="0" u="none" strike="noStrike" cap="none" dirty="0">
                <a:solidFill>
                  <a:srgbClr val="C24F3E"/>
                </a:solidFill>
                <a:sym typeface="Arial"/>
              </a:rPr>
              <a:t> L'accroche</a:t>
            </a:r>
            <a:r>
              <a:rPr lang="fr-FR" sz="2400" b="0" i="0" u="none" strike="noStrike" cap="none" dirty="0">
                <a:solidFill>
                  <a:srgbClr val="C24F3E"/>
                </a:solidFill>
                <a:sym typeface="Arial"/>
              </a:rPr>
              <a:t>.</a:t>
            </a:r>
          </a:p>
          <a:p>
            <a:pPr marL="914400" marR="0" lvl="2" indent="0" algn="l" rtl="0">
              <a:spcBef>
                <a:spcPts val="850"/>
              </a:spcBef>
              <a:spcAft>
                <a:spcPts val="0"/>
              </a:spcAft>
              <a:buClr>
                <a:srgbClr val="C24F3E"/>
              </a:buClr>
              <a:buSzPct val="45000"/>
              <a:buFont typeface="Noto Sans Symbols"/>
              <a:buChar char="●"/>
            </a:pPr>
            <a:r>
              <a:rPr lang="fr-FR" sz="2400" b="1" i="0" u="none" strike="noStrike" cap="none" dirty="0">
                <a:solidFill>
                  <a:srgbClr val="C24F3E"/>
                </a:solidFill>
                <a:sym typeface="Arial"/>
              </a:rPr>
              <a:t> Le contexte.</a:t>
            </a:r>
          </a:p>
          <a:p>
            <a:pPr marL="914400" marR="0" lvl="2" indent="0" algn="l" rtl="0">
              <a:spcBef>
                <a:spcPts val="850"/>
              </a:spcBef>
              <a:spcAft>
                <a:spcPts val="0"/>
              </a:spcAft>
              <a:buClr>
                <a:srgbClr val="C24F3E"/>
              </a:buClr>
              <a:buSzPct val="45000"/>
            </a:pPr>
            <a:endParaRPr lang="fr-FR" sz="2400" b="1" dirty="0" smtClean="0">
              <a:solidFill>
                <a:srgbClr val="C24F3E"/>
              </a:solidFill>
            </a:endParaRPr>
          </a:p>
          <a:p>
            <a:pPr marL="914400" algn="ctr">
              <a:spcBef>
                <a:spcPts val="850"/>
              </a:spcBef>
              <a:buClr>
                <a:srgbClr val="C24F3E"/>
              </a:buClr>
              <a:buSzPct val="45000"/>
            </a:pPr>
            <a:r>
              <a:rPr lang="fr-FR" sz="2400" b="1" dirty="0" smtClean="0">
                <a:solidFill>
                  <a:srgbClr val="00B050"/>
                </a:solidFill>
                <a:sym typeface="Arial"/>
              </a:rPr>
              <a:t>« La première partie de l’introduction doit permettre de montrer l’intérêt et l’actualité du sujet »</a:t>
            </a:r>
            <a:endParaRPr sz="2400" b="1" dirty="0">
              <a:solidFill>
                <a:srgbClr val="00B050"/>
              </a:solidFill>
              <a:sym typeface="Arial"/>
            </a:endParaRPr>
          </a:p>
        </p:txBody>
      </p:sp>
      <p:sp>
        <p:nvSpPr>
          <p:cNvPr id="526" name="Shape 526"/>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extLst>
      <p:ext uri="{BB962C8B-B14F-4D97-AF65-F5344CB8AC3E}">
        <p14:creationId xmlns:p14="http://schemas.microsoft.com/office/powerpoint/2010/main" val="2371746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38</a:t>
            </a:fld>
            <a:endParaRPr lang="fr-FR" sz="1400">
              <a:solidFill>
                <a:srgbClr val="FFFFFF"/>
              </a:solidFill>
              <a:latin typeface="Georgia"/>
              <a:ea typeface="Georgia"/>
              <a:cs typeface="Georgia"/>
              <a:sym typeface="Georgia"/>
            </a:endParaRPr>
          </a:p>
        </p:txBody>
      </p:sp>
      <p:sp>
        <p:nvSpPr>
          <p:cNvPr id="533" name="Shape 533"/>
          <p:cNvSpPr txBox="1"/>
          <p:nvPr/>
        </p:nvSpPr>
        <p:spPr>
          <a:xfrm>
            <a:off x="220877" y="1629076"/>
            <a:ext cx="8615274" cy="4775907"/>
          </a:xfrm>
          <a:prstGeom prst="rect">
            <a:avLst/>
          </a:prstGeom>
          <a:noFill/>
          <a:ln>
            <a:noFill/>
          </a:ln>
        </p:spPr>
        <p:txBody>
          <a:bodyPr lIns="90000" tIns="45000" rIns="90000" bIns="45000" anchor="t" anchorCtr="0">
            <a:noAutofit/>
          </a:bodyPr>
          <a:lstStyle/>
          <a:p>
            <a:pPr marL="241300" marR="0" lvl="1" indent="0" algn="ctr" rtl="0">
              <a:spcBef>
                <a:spcPts val="0"/>
              </a:spcBef>
              <a:buSzPct val="25000"/>
              <a:buNone/>
            </a:pPr>
            <a:r>
              <a:rPr lang="fr-FR" sz="1800" b="1" i="0" u="sng" strike="noStrike" cap="none" dirty="0">
                <a:solidFill>
                  <a:srgbClr val="C24F3E"/>
                </a:solidFill>
                <a:latin typeface="Arial"/>
                <a:ea typeface="Arial"/>
                <a:cs typeface="Arial"/>
                <a:sym typeface="Arial"/>
              </a:rPr>
              <a:t>L'accroche</a:t>
            </a:r>
            <a:r>
              <a:rPr lang="fr-FR" sz="1800" b="0" i="0" u="sng" strike="noStrike" cap="none" dirty="0">
                <a:solidFill>
                  <a:srgbClr val="C24F3E"/>
                </a:solidFill>
                <a:latin typeface="Arial"/>
                <a:ea typeface="Arial"/>
                <a:cs typeface="Arial"/>
                <a:sym typeface="Arial"/>
              </a:rPr>
              <a:t> </a:t>
            </a:r>
          </a:p>
          <a:p>
            <a:pPr marL="241300" marR="0" lvl="1" indent="0" algn="l" rtl="0">
              <a:spcBef>
                <a:spcPts val="0"/>
              </a:spcBef>
              <a:buNone/>
            </a:pPr>
            <a:endParaRPr sz="1800" b="0" i="0" u="sng" strike="noStrike" cap="none" dirty="0">
              <a:solidFill>
                <a:srgbClr val="C24F3E"/>
              </a:solidFill>
              <a:latin typeface="Arial"/>
              <a:ea typeface="Arial"/>
              <a:cs typeface="Arial"/>
              <a:sym typeface="Arial"/>
            </a:endParaRPr>
          </a:p>
          <a:p>
            <a:pPr marL="241300" marR="0" lvl="1" indent="0" algn="l" rtl="0">
              <a:spcBef>
                <a:spcPts val="0"/>
              </a:spcBef>
              <a:buSzPct val="25000"/>
              <a:buNone/>
            </a:pPr>
            <a:r>
              <a:rPr lang="fr-FR" sz="1800" b="0" i="0" u="none" strike="noStrike" cap="none" dirty="0">
                <a:solidFill>
                  <a:schemeClr val="dk1"/>
                </a:solidFill>
                <a:latin typeface="Arial"/>
                <a:ea typeface="Arial"/>
                <a:cs typeface="Arial"/>
                <a:sym typeface="Arial"/>
              </a:rPr>
              <a:t>L’accroche doit susciter l’intérêt du jury par rapport à votre compréhension du sujet, pour cela elle doit être multidimensionnelle (au moins un élément pour le CAPET/PLP et deux éléments pour l’Agrégation) :</a:t>
            </a:r>
          </a:p>
          <a:p>
            <a:pPr marL="241300" marR="0" lvl="1" indent="0" algn="l" rtl="0">
              <a:spcBef>
                <a:spcPts val="0"/>
              </a:spcBef>
              <a:buNone/>
            </a:pPr>
            <a:endParaRPr sz="1800" b="0" i="0" u="sng" strike="noStrike" cap="none" dirty="0">
              <a:solidFill>
                <a:srgbClr val="C24F3E"/>
              </a:solidFill>
              <a:latin typeface="Arial"/>
              <a:ea typeface="Arial"/>
              <a:cs typeface="Arial"/>
              <a:sym typeface="Arial"/>
            </a:endParaRPr>
          </a:p>
          <a:p>
            <a:pPr marL="527050" marR="0" lvl="1" indent="-285750" algn="just" rtl="0">
              <a:spcBef>
                <a:spcPts val="0"/>
              </a:spcBef>
              <a:buClr>
                <a:srgbClr val="C24F3E"/>
              </a:buClr>
              <a:buSzPct val="100000"/>
              <a:buFont typeface="Arial"/>
              <a:buChar char="•"/>
            </a:pPr>
            <a:r>
              <a:rPr lang="fr-FR" sz="1800" b="1" i="0" u="none" strike="noStrike" cap="none" dirty="0">
                <a:solidFill>
                  <a:srgbClr val="C24F3E"/>
                </a:solidFill>
                <a:latin typeface="Arial"/>
                <a:ea typeface="Arial"/>
                <a:cs typeface="Arial"/>
                <a:sym typeface="Arial"/>
              </a:rPr>
              <a:t>Accroche par la théorie </a:t>
            </a:r>
            <a:r>
              <a:rPr lang="fr-FR" sz="1800" b="0" i="0" u="none" strike="noStrike" cap="none" dirty="0">
                <a:solidFill>
                  <a:srgbClr val="000000"/>
                </a:solidFill>
                <a:latin typeface="Arial"/>
                <a:ea typeface="Arial"/>
                <a:cs typeface="Arial"/>
                <a:sym typeface="Arial"/>
              </a:rPr>
              <a:t>: utilise la théorie pour montrer l’intérêt du sujet par la littérature en management. </a:t>
            </a:r>
          </a:p>
          <a:p>
            <a:pPr marL="527050" marR="0" lvl="1" indent="-285750" algn="just" rtl="0">
              <a:spcBef>
                <a:spcPts val="0"/>
              </a:spcBef>
              <a:buClr>
                <a:schemeClr val="lt1"/>
              </a:buClr>
              <a:buFont typeface="Arial"/>
              <a:buNone/>
            </a:pPr>
            <a:endParaRPr sz="1800" b="0" i="0" u="none" strike="noStrike" cap="none" dirty="0">
              <a:solidFill>
                <a:srgbClr val="000000"/>
              </a:solidFill>
              <a:latin typeface="Arial"/>
              <a:ea typeface="Arial"/>
              <a:cs typeface="Arial"/>
              <a:sym typeface="Arial"/>
            </a:endParaRPr>
          </a:p>
          <a:p>
            <a:pPr marL="527050" marR="0" lvl="1" indent="-285750" algn="l" rtl="0">
              <a:spcBef>
                <a:spcPts val="0"/>
              </a:spcBef>
              <a:buClr>
                <a:srgbClr val="C24F3E"/>
              </a:buClr>
              <a:buSzPct val="100000"/>
              <a:buFont typeface="Arial"/>
              <a:buChar char="•"/>
            </a:pPr>
            <a:r>
              <a:rPr lang="fr-FR" sz="1800" b="1" i="0" u="none" strike="noStrike" cap="none" dirty="0">
                <a:solidFill>
                  <a:srgbClr val="C24F3E"/>
                </a:solidFill>
                <a:latin typeface="Arial"/>
                <a:ea typeface="Arial"/>
                <a:cs typeface="Arial"/>
                <a:sym typeface="Arial"/>
              </a:rPr>
              <a:t>Accroche par l’événement </a:t>
            </a:r>
            <a:r>
              <a:rPr lang="fr-FR" sz="1800" b="0" i="0" u="none" strike="noStrike" cap="none" dirty="0">
                <a:solidFill>
                  <a:srgbClr val="000000"/>
                </a:solidFill>
                <a:latin typeface="Arial"/>
                <a:ea typeface="Arial"/>
                <a:cs typeface="Arial"/>
                <a:sym typeface="Arial"/>
              </a:rPr>
              <a:t>: utilise un exemple d’événement récent pour montrer l’actualité du sujet.</a:t>
            </a:r>
          </a:p>
          <a:p>
            <a:pPr marL="527050" marR="0" lvl="1" indent="-285750" algn="l" rtl="0">
              <a:spcBef>
                <a:spcPts val="0"/>
              </a:spcBef>
              <a:buClr>
                <a:schemeClr val="lt1"/>
              </a:buClr>
              <a:buFont typeface="Arial"/>
              <a:buNone/>
            </a:pPr>
            <a:endParaRPr sz="1800" b="0" i="0" u="none" strike="noStrike" cap="none" dirty="0">
              <a:solidFill>
                <a:srgbClr val="000000"/>
              </a:solidFill>
              <a:latin typeface="Arial"/>
              <a:ea typeface="Arial"/>
              <a:cs typeface="Arial"/>
              <a:sym typeface="Arial"/>
            </a:endParaRPr>
          </a:p>
          <a:p>
            <a:pPr marL="527050" marR="0" lvl="1" indent="-285750" algn="l" rtl="0">
              <a:spcBef>
                <a:spcPts val="0"/>
              </a:spcBef>
              <a:buClr>
                <a:srgbClr val="C24F3E"/>
              </a:buClr>
              <a:buSzPct val="100000"/>
              <a:buFont typeface="Arial"/>
              <a:buChar char="•"/>
            </a:pPr>
            <a:r>
              <a:rPr lang="fr-FR" sz="1800" b="1" i="0" u="none" strike="noStrike" cap="none" dirty="0">
                <a:solidFill>
                  <a:srgbClr val="C24F3E"/>
                </a:solidFill>
                <a:latin typeface="Arial"/>
                <a:ea typeface="Arial"/>
                <a:cs typeface="Arial"/>
                <a:sym typeface="Arial"/>
              </a:rPr>
              <a:t>Accroche par l'histoire </a:t>
            </a:r>
            <a:r>
              <a:rPr lang="fr-FR" sz="1800" b="0" i="0" u="none" strike="noStrike" cap="none" dirty="0">
                <a:solidFill>
                  <a:srgbClr val="000000"/>
                </a:solidFill>
                <a:latin typeface="Arial"/>
                <a:ea typeface="Arial"/>
                <a:cs typeface="Arial"/>
                <a:sym typeface="Arial"/>
              </a:rPr>
              <a:t>: utilise le contexte historique pour montrer l’importance portée par le sujet. </a:t>
            </a:r>
          </a:p>
          <a:p>
            <a:pPr marL="241300" marR="0" lvl="1" indent="0" algn="l" rtl="0">
              <a:spcBef>
                <a:spcPts val="0"/>
              </a:spcBef>
              <a:buNone/>
            </a:pPr>
            <a:endParaRPr sz="1800" b="0" i="0" u="sng" strike="noStrike" cap="none" dirty="0">
              <a:solidFill>
                <a:srgbClr val="C24F3E"/>
              </a:solidFill>
              <a:latin typeface="Arial"/>
              <a:ea typeface="Arial"/>
              <a:cs typeface="Arial"/>
              <a:sym typeface="Arial"/>
            </a:endParaRPr>
          </a:p>
          <a:p>
            <a:pPr marL="1587" marR="0" lvl="0" indent="-1587" algn="ctr" rtl="0">
              <a:spcBef>
                <a:spcPts val="0"/>
              </a:spcBef>
              <a:spcAft>
                <a:spcPts val="0"/>
              </a:spcAft>
              <a:buSzPct val="25000"/>
              <a:buNone/>
            </a:pPr>
            <a:r>
              <a:rPr lang="fr-FR" sz="1800" b="1" dirty="0">
                <a:solidFill>
                  <a:srgbClr val="FF0000"/>
                </a:solidFill>
                <a:latin typeface="Arial"/>
                <a:ea typeface="Arial"/>
                <a:cs typeface="Arial"/>
                <a:sym typeface="Arial"/>
              </a:rPr>
              <a:t>Une fois l’accroche posée faire obligatoirement un lien avec le sujet proposé</a:t>
            </a:r>
          </a:p>
          <a:p>
            <a:pPr marL="1587" marR="0" lvl="0" indent="-1587" algn="l" rtl="0">
              <a:spcBef>
                <a:spcPts val="850"/>
              </a:spcBef>
              <a:spcAft>
                <a:spcPts val="0"/>
              </a:spcAft>
              <a:buNone/>
            </a:pPr>
            <a:endParaRPr sz="1800" dirty="0">
              <a:solidFill>
                <a:srgbClr val="000000"/>
              </a:solidFill>
              <a:latin typeface="Arial"/>
              <a:ea typeface="Arial"/>
              <a:cs typeface="Arial"/>
              <a:sym typeface="Arial"/>
            </a:endParaRPr>
          </a:p>
        </p:txBody>
      </p:sp>
      <p:sp>
        <p:nvSpPr>
          <p:cNvPr id="534" name="Shape 534"/>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39</a:t>
            </a:fld>
            <a:endParaRPr lang="fr-FR" sz="1400">
              <a:solidFill>
                <a:srgbClr val="FFFFFF"/>
              </a:solidFill>
              <a:latin typeface="Georgia"/>
              <a:ea typeface="Georgia"/>
              <a:cs typeface="Georgia"/>
              <a:sym typeface="Georgia"/>
            </a:endParaRPr>
          </a:p>
        </p:txBody>
      </p:sp>
      <p:sp>
        <p:nvSpPr>
          <p:cNvPr id="541" name="Shape 541"/>
          <p:cNvSpPr txBox="1"/>
          <p:nvPr/>
        </p:nvSpPr>
        <p:spPr>
          <a:xfrm>
            <a:off x="220877" y="1629076"/>
            <a:ext cx="8615274" cy="4775907"/>
          </a:xfrm>
          <a:prstGeom prst="rect">
            <a:avLst/>
          </a:prstGeom>
          <a:noFill/>
          <a:ln>
            <a:noFill/>
          </a:ln>
        </p:spPr>
        <p:txBody>
          <a:bodyPr lIns="90000" tIns="45000" rIns="90000" bIns="45000" anchor="t" anchorCtr="0">
            <a:noAutofit/>
          </a:bodyPr>
          <a:lstStyle/>
          <a:p>
            <a:pPr marL="241300" marR="0" lvl="1" indent="0" algn="l" rtl="0">
              <a:spcBef>
                <a:spcPts val="0"/>
              </a:spcBef>
              <a:buSzPct val="25000"/>
              <a:buNone/>
            </a:pPr>
            <a:r>
              <a:rPr lang="fr-FR" sz="1800" b="1" i="0" u="sng" strike="noStrike" cap="none" dirty="0">
                <a:solidFill>
                  <a:srgbClr val="C24F3E"/>
                </a:solidFill>
                <a:latin typeface="Arial"/>
                <a:ea typeface="Arial"/>
                <a:cs typeface="Arial"/>
                <a:sym typeface="Arial"/>
              </a:rPr>
              <a:t>L'accroche</a:t>
            </a:r>
            <a:r>
              <a:rPr lang="fr-FR" sz="1800" b="0" i="0" u="sng" strike="noStrike" cap="none" dirty="0">
                <a:solidFill>
                  <a:srgbClr val="C24F3E"/>
                </a:solidFill>
                <a:latin typeface="Arial"/>
                <a:ea typeface="Arial"/>
                <a:cs typeface="Arial"/>
                <a:sym typeface="Arial"/>
              </a:rPr>
              <a:t> </a:t>
            </a:r>
          </a:p>
          <a:p>
            <a:pPr marL="241300" marR="0" lvl="1" indent="0" algn="l" rtl="0">
              <a:spcBef>
                <a:spcPts val="0"/>
              </a:spcBef>
              <a:buNone/>
            </a:pPr>
            <a:endParaRPr sz="1800" b="0" i="0" u="sng" strike="noStrike" cap="none" dirty="0">
              <a:solidFill>
                <a:srgbClr val="C24F3E"/>
              </a:solidFill>
              <a:latin typeface="Arial"/>
              <a:ea typeface="Arial"/>
              <a:cs typeface="Arial"/>
              <a:sym typeface="Arial"/>
            </a:endParaRPr>
          </a:p>
          <a:p>
            <a:pPr marL="527050" marR="0" lvl="1" indent="-285750" algn="just" rtl="0">
              <a:spcBef>
                <a:spcPts val="0"/>
              </a:spcBef>
              <a:buClr>
                <a:srgbClr val="C24F3E"/>
              </a:buClr>
              <a:buSzPct val="100000"/>
              <a:buFont typeface="Arial"/>
              <a:buChar char="•"/>
            </a:pPr>
            <a:r>
              <a:rPr lang="fr-FR" sz="1800" b="1" i="0" u="none" strike="noStrike" cap="none" dirty="0">
                <a:solidFill>
                  <a:srgbClr val="C24F3E"/>
                </a:solidFill>
                <a:latin typeface="Arial"/>
                <a:ea typeface="Arial"/>
                <a:cs typeface="Arial"/>
                <a:sym typeface="Arial"/>
              </a:rPr>
              <a:t>Accroche par la théorie </a:t>
            </a:r>
            <a:r>
              <a:rPr lang="fr-FR" sz="1800" b="0" i="0" u="none" strike="noStrike" cap="none" dirty="0">
                <a:solidFill>
                  <a:srgbClr val="C24F3E"/>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 Selon </a:t>
            </a:r>
            <a:r>
              <a:rPr lang="fr-FR" sz="1800" b="0" i="0" u="none" strike="noStrike" cap="none" dirty="0" err="1">
                <a:solidFill>
                  <a:srgbClr val="000000"/>
                </a:solidFill>
                <a:latin typeface="Arial"/>
                <a:ea typeface="Arial"/>
                <a:cs typeface="Arial"/>
                <a:sym typeface="Arial"/>
              </a:rPr>
              <a:t>Marchesnay</a:t>
            </a:r>
            <a:r>
              <a:rPr lang="fr-FR" sz="1800" b="0" i="0" u="none" strike="noStrike" cap="none" dirty="0">
                <a:solidFill>
                  <a:srgbClr val="000000"/>
                </a:solidFill>
                <a:latin typeface="Arial"/>
                <a:ea typeface="Arial"/>
                <a:cs typeface="Arial"/>
                <a:sym typeface="Arial"/>
              </a:rPr>
              <a:t>, il existe deux types de PME, les PME PIC qui cherchent avant tout à assurer leur pérennité et leur indépendance, en évitant de prendre des risques et les PME CAP cherchant à prendre des risques pour conquérir les marchés. Selon lui le deuxième type d’entreprise est à même de gagner en compétitivité par l’innovation.»</a:t>
            </a:r>
          </a:p>
          <a:p>
            <a:pPr marL="241300" marR="0" lvl="1" indent="0" algn="l" rtl="0">
              <a:spcBef>
                <a:spcPts val="0"/>
              </a:spcBef>
              <a:buNone/>
            </a:pPr>
            <a:endParaRPr sz="1800" b="0" i="0" u="none" strike="noStrike" cap="none" dirty="0">
              <a:solidFill>
                <a:srgbClr val="000000"/>
              </a:solidFill>
              <a:latin typeface="Arial"/>
              <a:ea typeface="Arial"/>
              <a:cs typeface="Arial"/>
              <a:sym typeface="Arial"/>
            </a:endParaRPr>
          </a:p>
          <a:p>
            <a:pPr marL="527050" marR="0" lvl="1" indent="-285750" algn="l" rtl="0">
              <a:spcBef>
                <a:spcPts val="0"/>
              </a:spcBef>
              <a:buClr>
                <a:srgbClr val="C24F3E"/>
              </a:buClr>
              <a:buSzPct val="100000"/>
              <a:buFont typeface="Arial"/>
              <a:buChar char="•"/>
            </a:pPr>
            <a:r>
              <a:rPr lang="fr-FR" sz="1800" b="1" i="0" u="none" strike="noStrike" cap="none" dirty="0">
                <a:solidFill>
                  <a:srgbClr val="C24F3E"/>
                </a:solidFill>
                <a:latin typeface="Arial"/>
                <a:ea typeface="Arial"/>
                <a:cs typeface="Arial"/>
                <a:sym typeface="Arial"/>
              </a:rPr>
              <a:t>Accroche par l’événement </a:t>
            </a:r>
            <a:r>
              <a:rPr lang="fr-FR" sz="1800" b="0" i="0" u="none" strike="noStrike" cap="none" dirty="0">
                <a:solidFill>
                  <a:srgbClr val="000000"/>
                </a:solidFill>
                <a:latin typeface="Arial"/>
                <a:ea typeface="Arial"/>
                <a:cs typeface="Arial"/>
                <a:sym typeface="Arial"/>
              </a:rPr>
              <a:t>: « </a:t>
            </a:r>
            <a:r>
              <a:rPr lang="fr-FR" sz="1800" b="0" i="0" u="none" strike="noStrike" cap="none" dirty="0" smtClean="0">
                <a:solidFill>
                  <a:srgbClr val="000000"/>
                </a:solidFill>
                <a:latin typeface="Arial"/>
                <a:ea typeface="Arial"/>
                <a:cs typeface="Arial"/>
                <a:sym typeface="Arial"/>
              </a:rPr>
              <a:t>Loi </a:t>
            </a:r>
            <a:r>
              <a:rPr lang="fr-FR" sz="1800" b="0" i="0" u="none" strike="noStrike" cap="none" dirty="0">
                <a:solidFill>
                  <a:srgbClr val="000000"/>
                </a:solidFill>
                <a:latin typeface="Arial"/>
                <a:ea typeface="Arial"/>
                <a:cs typeface="Arial"/>
                <a:sym typeface="Arial"/>
              </a:rPr>
              <a:t>sur le secret des affaires (ou QOOQ</a:t>
            </a:r>
            <a:r>
              <a:rPr lang="fr-FR" sz="1800" b="0" i="0" u="none" strike="noStrike" cap="none" dirty="0" smtClean="0">
                <a:solidFill>
                  <a:srgbClr val="000000"/>
                </a:solidFill>
                <a:latin typeface="Arial"/>
                <a:ea typeface="Arial"/>
                <a:cs typeface="Arial"/>
                <a:sym typeface="Arial"/>
              </a:rPr>
              <a:t>).»</a:t>
            </a:r>
            <a:endParaRPr lang="fr-FR" sz="1800" b="0" i="0" u="none" strike="noStrike" cap="none" dirty="0">
              <a:solidFill>
                <a:srgbClr val="000000"/>
              </a:solidFill>
              <a:latin typeface="Arial"/>
              <a:ea typeface="Arial"/>
              <a:cs typeface="Arial"/>
              <a:sym typeface="Arial"/>
            </a:endParaRPr>
          </a:p>
          <a:p>
            <a:pPr marL="527050" marR="0" lvl="1" indent="-285750" algn="l" rtl="0">
              <a:spcBef>
                <a:spcPts val="0"/>
              </a:spcBef>
              <a:buClr>
                <a:schemeClr val="lt1"/>
              </a:buClr>
              <a:buFont typeface="Arial"/>
              <a:buNone/>
            </a:pPr>
            <a:endParaRPr sz="1800" b="0" i="0" u="none" strike="noStrike" cap="none" dirty="0">
              <a:solidFill>
                <a:srgbClr val="000000"/>
              </a:solidFill>
              <a:latin typeface="Arial"/>
              <a:ea typeface="Arial"/>
              <a:cs typeface="Arial"/>
              <a:sym typeface="Arial"/>
            </a:endParaRPr>
          </a:p>
          <a:p>
            <a:pPr marL="527050" marR="0" lvl="1" indent="-285750" algn="l" rtl="0">
              <a:spcBef>
                <a:spcPts val="0"/>
              </a:spcBef>
              <a:buClr>
                <a:srgbClr val="C24F3E"/>
              </a:buClr>
              <a:buSzPct val="100000"/>
              <a:buFont typeface="Arial"/>
              <a:buChar char="•"/>
            </a:pPr>
            <a:r>
              <a:rPr lang="fr-FR" sz="1800" b="1" i="0" u="none" strike="noStrike" cap="none" dirty="0">
                <a:solidFill>
                  <a:srgbClr val="C24F3E"/>
                </a:solidFill>
                <a:latin typeface="Arial"/>
                <a:ea typeface="Arial"/>
                <a:cs typeface="Arial"/>
                <a:sym typeface="Arial"/>
              </a:rPr>
              <a:t>Accroche par l'histoire </a:t>
            </a:r>
            <a:r>
              <a:rPr lang="fr-FR" sz="1800" b="0" i="0" u="none" strike="noStrike" cap="none" dirty="0">
                <a:solidFill>
                  <a:srgbClr val="000000"/>
                </a:solidFill>
                <a:latin typeface="Arial"/>
                <a:ea typeface="Arial"/>
                <a:cs typeface="Arial"/>
                <a:sym typeface="Arial"/>
              </a:rPr>
              <a:t>: (voir </a:t>
            </a:r>
            <a:r>
              <a:rPr lang="fr-FR" sz="1800" b="0" i="0" u="none" strike="noStrike" cap="none" dirty="0" smtClean="0">
                <a:solidFill>
                  <a:srgbClr val="000000"/>
                </a:solidFill>
                <a:latin typeface="Arial"/>
                <a:ea typeface="Arial"/>
                <a:cs typeface="Arial"/>
                <a:sym typeface="Arial"/>
              </a:rPr>
              <a:t>contexte ci-après).</a:t>
            </a:r>
            <a:endParaRPr lang="fr-FR" sz="1800" b="0" i="0" u="none" strike="noStrike" cap="none" dirty="0">
              <a:solidFill>
                <a:srgbClr val="000000"/>
              </a:solidFill>
              <a:latin typeface="Arial"/>
              <a:ea typeface="Arial"/>
              <a:cs typeface="Arial"/>
              <a:sym typeface="Arial"/>
            </a:endParaRPr>
          </a:p>
          <a:p>
            <a:pPr marL="241300" marR="0" lvl="1" indent="0" algn="l" rtl="0">
              <a:spcBef>
                <a:spcPts val="0"/>
              </a:spcBef>
              <a:buNone/>
            </a:pPr>
            <a:endParaRPr sz="1800" b="0" i="0" u="sng" strike="noStrike" cap="none" dirty="0">
              <a:solidFill>
                <a:srgbClr val="C24F3E"/>
              </a:solidFill>
              <a:latin typeface="Arial"/>
              <a:ea typeface="Arial"/>
              <a:cs typeface="Arial"/>
              <a:sym typeface="Arial"/>
            </a:endParaRPr>
          </a:p>
          <a:p>
            <a:pPr marL="1587" marR="0" lvl="0" indent="-1587" algn="ctr" rtl="0">
              <a:spcBef>
                <a:spcPts val="0"/>
              </a:spcBef>
              <a:spcAft>
                <a:spcPts val="0"/>
              </a:spcAft>
              <a:buSzPct val="25000"/>
              <a:buNone/>
            </a:pPr>
            <a:r>
              <a:rPr lang="fr-FR" sz="1800" b="1" dirty="0">
                <a:solidFill>
                  <a:srgbClr val="FF0000"/>
                </a:solidFill>
                <a:latin typeface="Arial"/>
                <a:ea typeface="Arial"/>
                <a:cs typeface="Arial"/>
                <a:sym typeface="Arial"/>
              </a:rPr>
              <a:t>Une fois l’accroche posée, faire obligatoirement un lien avec le sujet proposé.</a:t>
            </a:r>
          </a:p>
          <a:p>
            <a:pPr marL="1587" marR="0" lvl="0" indent="-1587" algn="l" rtl="0">
              <a:spcBef>
                <a:spcPts val="850"/>
              </a:spcBef>
              <a:spcAft>
                <a:spcPts val="0"/>
              </a:spcAft>
              <a:buNone/>
            </a:pPr>
            <a:endParaRPr sz="1800" dirty="0">
              <a:solidFill>
                <a:srgbClr val="000000"/>
              </a:solidFill>
              <a:latin typeface="Arial"/>
              <a:ea typeface="Arial"/>
              <a:cs typeface="Arial"/>
              <a:sym typeface="Arial"/>
            </a:endParaRPr>
          </a:p>
        </p:txBody>
      </p:sp>
      <p:sp>
        <p:nvSpPr>
          <p:cNvPr id="542" name="Shape 542"/>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a:t>
            </a:fld>
            <a:endParaRPr lang="fr-FR" sz="1400">
              <a:solidFill>
                <a:srgbClr val="FFFFFF"/>
              </a:solidFill>
              <a:latin typeface="Georgia"/>
              <a:ea typeface="Georgia"/>
              <a:cs typeface="Georgia"/>
              <a:sym typeface="Georgia"/>
            </a:endParaRPr>
          </a:p>
        </p:txBody>
      </p:sp>
      <p:sp>
        <p:nvSpPr>
          <p:cNvPr id="182" name="Shape 182"/>
          <p:cNvSpPr txBox="1"/>
          <p:nvPr/>
        </p:nvSpPr>
        <p:spPr>
          <a:xfrm>
            <a:off x="412011" y="1482271"/>
            <a:ext cx="8337055" cy="4922712"/>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400" b="1" u="sng" dirty="0" smtClean="0">
                <a:solidFill>
                  <a:srgbClr val="C00000"/>
                </a:solidFill>
                <a:sym typeface="Arial"/>
              </a:rPr>
              <a:t>A quoi servent les épreuves orales?</a:t>
            </a:r>
          </a:p>
          <a:p>
            <a:pPr marL="0" marR="0" lvl="0" indent="0" algn="ctr" rtl="0">
              <a:spcBef>
                <a:spcPts val="0"/>
              </a:spcBef>
              <a:buClr>
                <a:srgbClr val="000000"/>
              </a:buClr>
              <a:buSzPct val="25000"/>
              <a:buFont typeface="Arial"/>
              <a:buNone/>
            </a:pPr>
            <a:endParaRPr lang="fr-FR" sz="2000" b="1" dirty="0" smtClean="0">
              <a:solidFill>
                <a:schemeClr val="tx1"/>
              </a:solidFill>
            </a:endParaRPr>
          </a:p>
          <a:p>
            <a:pPr marL="0" marR="0" lvl="0" indent="0" algn="ctr" rtl="0">
              <a:spcBef>
                <a:spcPts val="0"/>
              </a:spcBef>
              <a:buClr>
                <a:srgbClr val="000000"/>
              </a:buClr>
              <a:buSzPct val="25000"/>
              <a:buFont typeface="Arial"/>
              <a:buNone/>
            </a:pPr>
            <a:endParaRPr lang="fr-FR" sz="2000" b="1" dirty="0" smtClean="0">
              <a:solidFill>
                <a:schemeClr val="tx1"/>
              </a:solidFill>
            </a:endParaRPr>
          </a:p>
          <a:p>
            <a:pPr marL="0" marR="0" lvl="0" indent="0" algn="ctr" rtl="0">
              <a:spcBef>
                <a:spcPts val="0"/>
              </a:spcBef>
              <a:buClr>
                <a:srgbClr val="000000"/>
              </a:buClr>
              <a:buSzPct val="25000"/>
              <a:buFont typeface="Arial"/>
              <a:buNone/>
            </a:pPr>
            <a:endParaRPr lang="fr-FR" sz="2000" b="1" dirty="0" smtClean="0">
              <a:solidFill>
                <a:schemeClr val="tx1"/>
              </a:solidFill>
            </a:endParaRPr>
          </a:p>
          <a:p>
            <a:pPr marR="0" lvl="0" algn="ctr" rtl="0">
              <a:spcBef>
                <a:spcPts val="0"/>
              </a:spcBef>
              <a:buClr>
                <a:srgbClr val="000000"/>
              </a:buClr>
              <a:buSzPct val="100000"/>
            </a:pPr>
            <a:r>
              <a:rPr lang="fr-FR" sz="2800" b="1" dirty="0" smtClean="0">
                <a:solidFill>
                  <a:srgbClr val="C00000"/>
                </a:solidFill>
              </a:rPr>
              <a:t>A choisir les candidats (es) </a:t>
            </a:r>
          </a:p>
          <a:p>
            <a:pPr marR="0" lvl="0" algn="ctr" rtl="0">
              <a:spcBef>
                <a:spcPts val="0"/>
              </a:spcBef>
              <a:buClr>
                <a:srgbClr val="000000"/>
              </a:buClr>
              <a:buSzPct val="100000"/>
            </a:pPr>
            <a:r>
              <a:rPr lang="fr-FR" sz="2400" b="1" dirty="0" smtClean="0">
                <a:solidFill>
                  <a:schemeClr val="tx1"/>
                </a:solidFill>
              </a:rPr>
              <a:t>avec qui le jury aurait envie de travailler</a:t>
            </a:r>
          </a:p>
          <a:p>
            <a:pPr marR="0" lvl="0" algn="ctr" rtl="0">
              <a:spcBef>
                <a:spcPts val="0"/>
              </a:spcBef>
              <a:buClr>
                <a:srgbClr val="000000"/>
              </a:buClr>
              <a:buSzPct val="100000"/>
            </a:pPr>
            <a:endParaRPr lang="fr-FR" sz="2400" b="1" dirty="0">
              <a:solidFill>
                <a:schemeClr val="tx1"/>
              </a:solidFill>
            </a:endParaRPr>
          </a:p>
          <a:p>
            <a:pPr marR="0" lvl="0" algn="ctr" rtl="0">
              <a:spcBef>
                <a:spcPts val="0"/>
              </a:spcBef>
              <a:buClr>
                <a:srgbClr val="000000"/>
              </a:buClr>
              <a:buSzPct val="100000"/>
            </a:pPr>
            <a:endParaRPr lang="fr-FR" sz="2400" b="1" dirty="0" smtClean="0">
              <a:solidFill>
                <a:schemeClr val="tx1"/>
              </a:solidFill>
            </a:endParaRPr>
          </a:p>
          <a:p>
            <a:pPr marR="0" lvl="0" algn="ctr" rtl="0">
              <a:spcBef>
                <a:spcPts val="0"/>
              </a:spcBef>
              <a:buClr>
                <a:srgbClr val="000000"/>
              </a:buClr>
              <a:buSzPct val="100000"/>
            </a:pPr>
            <a:endParaRPr lang="fr-FR" sz="2400" b="1" dirty="0">
              <a:solidFill>
                <a:schemeClr val="tx1"/>
              </a:solidFill>
            </a:endParaRPr>
          </a:p>
          <a:p>
            <a:pPr marR="0" lvl="0" algn="ctr" rtl="0">
              <a:spcBef>
                <a:spcPts val="0"/>
              </a:spcBef>
              <a:buClr>
                <a:srgbClr val="000000"/>
              </a:buClr>
              <a:buSzPct val="100000"/>
            </a:pPr>
            <a:r>
              <a:rPr lang="fr-FR" sz="2400" b="1" dirty="0" smtClean="0">
                <a:solidFill>
                  <a:schemeClr val="tx1"/>
                </a:solidFill>
                <a:sym typeface="Wingdings"/>
              </a:rPr>
              <a:t> D’où des notes à décrypter!</a:t>
            </a:r>
            <a:endParaRPr lang="fr-FR" sz="2400" b="1" dirty="0" smtClean="0">
              <a:solidFill>
                <a:schemeClr val="tx1"/>
              </a:solidFill>
            </a:endParaRPr>
          </a:p>
          <a:p>
            <a:pPr marL="342900" marR="0" lvl="0" indent="-342900" algn="just" rtl="0">
              <a:spcBef>
                <a:spcPts val="0"/>
              </a:spcBef>
              <a:buClr>
                <a:srgbClr val="000000"/>
              </a:buClr>
              <a:buSzPct val="100000"/>
              <a:buFont typeface="Arial" panose="020B0604020202020204" pitchFamily="34" charset="0"/>
              <a:buChar char="•"/>
            </a:pPr>
            <a:endParaRPr lang="fr-FR" sz="2000" b="1" dirty="0" smtClean="0">
              <a:solidFill>
                <a:schemeClr val="tx1"/>
              </a:solidFill>
            </a:endParaRPr>
          </a:p>
        </p:txBody>
      </p:sp>
      <p:sp>
        <p:nvSpPr>
          <p:cNvPr id="183" name="Shape 183"/>
          <p:cNvSpPr txBox="1">
            <a:spLocks noGrp="1"/>
          </p:cNvSpPr>
          <p:nvPr>
            <p:ph type="title"/>
          </p:nvPr>
        </p:nvSpPr>
        <p:spPr>
          <a:xfrm>
            <a:off x="212654" y="-43543"/>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smtClean="0">
                <a:solidFill>
                  <a:srgbClr val="7A9798"/>
                </a:solidFill>
                <a:latin typeface="Trebuchet MS"/>
                <a:ea typeface="Trebuchet MS"/>
                <a:cs typeface="Trebuchet MS"/>
                <a:sym typeface="Trebuchet MS"/>
              </a:rPr>
              <a:t>Quelques conseils</a:t>
            </a:r>
            <a:endParaRPr lang="fr-FR" sz="2800" b="1" i="0" u="none" strike="noStrike" cap="none" dirty="0">
              <a:solidFill>
                <a:srgbClr val="7A9798"/>
              </a:solidFill>
              <a:latin typeface="Trebuchet MS"/>
              <a:ea typeface="Trebuchet MS"/>
              <a:cs typeface="Trebuchet MS"/>
              <a:sym typeface="Trebuchet MS"/>
            </a:endParaRPr>
          </a:p>
        </p:txBody>
      </p:sp>
    </p:spTree>
    <p:extLst>
      <p:ext uri="{BB962C8B-B14F-4D97-AF65-F5344CB8AC3E}">
        <p14:creationId xmlns:p14="http://schemas.microsoft.com/office/powerpoint/2010/main" val="3877417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40</a:t>
            </a:fld>
            <a:endParaRPr lang="fr-FR" sz="1400">
              <a:solidFill>
                <a:srgbClr val="FFFFFF"/>
              </a:solidFill>
              <a:latin typeface="Georgia"/>
              <a:ea typeface="Georgia"/>
              <a:cs typeface="Georgia"/>
              <a:sym typeface="Georgia"/>
            </a:endParaRPr>
          </a:p>
        </p:txBody>
      </p:sp>
      <p:sp>
        <p:nvSpPr>
          <p:cNvPr id="549" name="Shape 549"/>
          <p:cNvSpPr txBox="1"/>
          <p:nvPr/>
        </p:nvSpPr>
        <p:spPr>
          <a:xfrm>
            <a:off x="193267" y="1421991"/>
            <a:ext cx="8779897" cy="4982992"/>
          </a:xfrm>
          <a:prstGeom prst="rect">
            <a:avLst/>
          </a:prstGeom>
          <a:noFill/>
          <a:ln>
            <a:noFill/>
          </a:ln>
        </p:spPr>
        <p:txBody>
          <a:bodyPr lIns="90000" tIns="45000" rIns="90000" bIns="45000" anchor="t" anchorCtr="0">
            <a:noAutofit/>
          </a:bodyPr>
          <a:lstStyle/>
          <a:p>
            <a:pPr marL="457200" marR="0" lvl="1" indent="0" algn="ctr" rtl="0">
              <a:spcBef>
                <a:spcPts val="0"/>
              </a:spcBef>
              <a:spcAft>
                <a:spcPts val="0"/>
              </a:spcAft>
              <a:buSzPct val="25000"/>
              <a:buNone/>
            </a:pPr>
            <a:r>
              <a:rPr lang="fr-FR" sz="1800" b="1" i="0" u="sng" strike="noStrike" cap="none" dirty="0">
                <a:solidFill>
                  <a:srgbClr val="C24F3E"/>
                </a:solidFill>
                <a:latin typeface="Arial"/>
                <a:ea typeface="Arial"/>
                <a:cs typeface="Arial"/>
                <a:sym typeface="Arial"/>
              </a:rPr>
              <a:t>Le contexte</a:t>
            </a:r>
          </a:p>
          <a:p>
            <a:pPr marL="457200" marR="0" lvl="1" indent="0" algn="just" rtl="0">
              <a:spcBef>
                <a:spcPts val="850"/>
              </a:spcBef>
              <a:spcAft>
                <a:spcPts val="0"/>
              </a:spcAft>
              <a:buSzPct val="25000"/>
              <a:buNone/>
            </a:pPr>
            <a:r>
              <a:rPr lang="fr-FR" sz="1800" b="0" i="0" u="none" strike="noStrike" cap="none" dirty="0">
                <a:solidFill>
                  <a:srgbClr val="000000"/>
                </a:solidFill>
                <a:latin typeface="Arial"/>
                <a:ea typeface="Arial"/>
                <a:cs typeface="Arial"/>
                <a:sym typeface="Arial"/>
              </a:rPr>
              <a:t>Le contexte consiste à placer la situation de l’entreprise par rapport au sujet proposé en fonction de différents éléments :</a:t>
            </a:r>
          </a:p>
          <a:p>
            <a:pPr marL="457200" marR="0" lvl="1" indent="0" algn="l" rtl="0">
              <a:spcBef>
                <a:spcPts val="850"/>
              </a:spcBef>
              <a:spcAft>
                <a:spcPts val="0"/>
              </a:spcAft>
              <a:buNone/>
            </a:pPr>
            <a:endParaRPr sz="1800" b="0" i="0" u="none" strike="noStrike" cap="none" dirty="0">
              <a:solidFill>
                <a:srgbClr val="000000"/>
              </a:solidFill>
              <a:latin typeface="Arial"/>
              <a:ea typeface="Arial"/>
              <a:cs typeface="Arial"/>
              <a:sym typeface="Arial"/>
            </a:endParaRPr>
          </a:p>
          <a:p>
            <a:pPr marL="742950" marR="0" lvl="1" indent="-285750" algn="just" rtl="0">
              <a:spcBef>
                <a:spcPts val="850"/>
              </a:spcBef>
              <a:spcAft>
                <a:spcPts val="0"/>
              </a:spcAft>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L’évolution du sujet </a:t>
            </a:r>
            <a:r>
              <a:rPr lang="fr-FR" sz="1800" b="0" i="0" u="none" strike="noStrike" cap="none" dirty="0">
                <a:solidFill>
                  <a:srgbClr val="000000"/>
                </a:solidFill>
                <a:latin typeface="Arial"/>
                <a:ea typeface="Arial"/>
                <a:cs typeface="Arial"/>
                <a:sym typeface="Arial"/>
              </a:rPr>
              <a:t>:</a:t>
            </a:r>
            <a:r>
              <a:rPr lang="fr-FR" sz="1800" b="1" i="0" u="none" strike="noStrike" cap="none" dirty="0">
                <a:solidFill>
                  <a:srgbClr val="000000"/>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en rappelant les grandes étapes ayant fait évoluer le sujet.</a:t>
            </a:r>
          </a:p>
          <a:p>
            <a:pPr marL="742950" marR="0" lvl="1" indent="-285750" algn="l" rtl="0">
              <a:spcBef>
                <a:spcPts val="850"/>
              </a:spcBef>
              <a:spcAft>
                <a:spcPts val="0"/>
              </a:spcAft>
              <a:buClr>
                <a:schemeClr val="lt1"/>
              </a:buClr>
              <a:buFont typeface="Arial"/>
              <a:buNone/>
            </a:pPr>
            <a:endParaRPr sz="1800" b="0" i="0" u="none" strike="noStrike" cap="none" dirty="0">
              <a:solidFill>
                <a:srgbClr val="000000"/>
              </a:solidFill>
              <a:latin typeface="Arial"/>
              <a:ea typeface="Arial"/>
              <a:cs typeface="Arial"/>
              <a:sym typeface="Arial"/>
            </a:endParaRPr>
          </a:p>
          <a:p>
            <a:pPr marL="742950" marR="0" lvl="1" indent="-285750" algn="just" rtl="0">
              <a:spcBef>
                <a:spcPts val="850"/>
              </a:spcBef>
              <a:spcAft>
                <a:spcPts val="0"/>
              </a:spcAft>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Le macro-environnement du sujet</a:t>
            </a:r>
            <a:r>
              <a:rPr lang="fr-FR" sz="1800" b="0" i="0" u="none" strike="noStrike" cap="none" dirty="0">
                <a:solidFill>
                  <a:srgbClr val="C24F3E"/>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 en montrant les éléments Politique, Economique, Socioculturel, Technologique, Ecologique, Légal (PESTEL) qui ont une réelle influence sur le traitement du sujet. </a:t>
            </a:r>
          </a:p>
          <a:p>
            <a:pPr marL="742950" marR="0" lvl="1" indent="-285750" algn="l" rtl="0">
              <a:spcBef>
                <a:spcPts val="850"/>
              </a:spcBef>
              <a:spcAft>
                <a:spcPts val="0"/>
              </a:spcAft>
              <a:buClr>
                <a:schemeClr val="lt1"/>
              </a:buClr>
              <a:buFont typeface="Arial"/>
              <a:buNone/>
            </a:pPr>
            <a:endParaRPr sz="1800" b="1" i="0" u="none" strike="noStrike" cap="none" dirty="0">
              <a:solidFill>
                <a:srgbClr val="000000"/>
              </a:solidFill>
              <a:latin typeface="Arial"/>
              <a:ea typeface="Arial"/>
              <a:cs typeface="Arial"/>
              <a:sym typeface="Arial"/>
            </a:endParaRPr>
          </a:p>
          <a:p>
            <a:pPr marL="742950" marR="0" lvl="1" indent="-285750" algn="just" rtl="0">
              <a:spcBef>
                <a:spcPts val="850"/>
              </a:spcBef>
              <a:spcAft>
                <a:spcPts val="0"/>
              </a:spcAft>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L’intérêt porté par la théorie sur le sujet</a:t>
            </a:r>
            <a:r>
              <a:rPr lang="fr-FR" sz="1800" b="1" i="0" u="none" strike="noStrike" cap="none" dirty="0">
                <a:solidFill>
                  <a:srgbClr val="000000"/>
                </a:solidFill>
                <a:latin typeface="Arial"/>
                <a:ea typeface="Arial"/>
                <a:cs typeface="Arial"/>
                <a:sym typeface="Arial"/>
              </a:rPr>
              <a:t> : </a:t>
            </a:r>
            <a:r>
              <a:rPr lang="fr-FR" sz="1800" b="0" i="0" u="none" strike="noStrike" cap="none" dirty="0">
                <a:solidFill>
                  <a:srgbClr val="000000"/>
                </a:solidFill>
                <a:latin typeface="Arial"/>
                <a:ea typeface="Arial"/>
                <a:cs typeface="Arial"/>
                <a:sym typeface="Arial"/>
              </a:rPr>
              <a:t>en confrontant les courants de pensée sur le sujet</a:t>
            </a:r>
            <a:r>
              <a:rPr lang="fr-FR" sz="1800" b="0" i="0" u="none" strike="noStrike" cap="none" dirty="0" smtClean="0">
                <a:solidFill>
                  <a:srgbClr val="000000"/>
                </a:solidFill>
                <a:latin typeface="Arial"/>
                <a:ea typeface="Arial"/>
                <a:cs typeface="Arial"/>
                <a:sym typeface="Arial"/>
              </a:rPr>
              <a:t>.</a:t>
            </a:r>
            <a:endParaRPr sz="1800" dirty="0">
              <a:solidFill>
                <a:srgbClr val="000000"/>
              </a:solidFill>
              <a:latin typeface="Arial"/>
              <a:ea typeface="Arial"/>
              <a:cs typeface="Arial"/>
              <a:sym typeface="Arial"/>
            </a:endParaRPr>
          </a:p>
          <a:p>
            <a:pPr marL="215900" marR="0" lvl="0" indent="-215900" algn="ctr" rtl="0">
              <a:spcBef>
                <a:spcPts val="850"/>
              </a:spcBef>
              <a:spcAft>
                <a:spcPts val="0"/>
              </a:spcAft>
              <a:buSzPct val="25000"/>
              <a:buNone/>
            </a:pPr>
            <a:r>
              <a:rPr lang="fr-FR" sz="1800" b="1" dirty="0">
                <a:solidFill>
                  <a:srgbClr val="FF0000"/>
                </a:solidFill>
                <a:latin typeface="Arial"/>
                <a:ea typeface="Arial"/>
                <a:cs typeface="Arial"/>
                <a:sym typeface="Arial"/>
              </a:rPr>
              <a:t>Une fois le contexte posé, faire obligatoirement un lien avec le sujet proposé.</a:t>
            </a:r>
          </a:p>
          <a:p>
            <a:pPr marL="457200" marR="0" lvl="1" indent="0" algn="l" rtl="0">
              <a:spcBef>
                <a:spcPts val="850"/>
              </a:spcBef>
              <a:spcAft>
                <a:spcPts val="0"/>
              </a:spcAft>
              <a:buNone/>
            </a:pPr>
            <a:endParaRPr sz="1800" b="1" i="0" u="sng" strike="noStrike" cap="none" dirty="0">
              <a:solidFill>
                <a:srgbClr val="C24F3E"/>
              </a:solidFill>
              <a:latin typeface="Arial"/>
              <a:ea typeface="Arial"/>
              <a:cs typeface="Arial"/>
              <a:sym typeface="Arial"/>
            </a:endParaRPr>
          </a:p>
          <a:p>
            <a:pPr marL="215900" marR="0" lvl="0" indent="-215900" algn="l" rtl="0">
              <a:spcBef>
                <a:spcPts val="850"/>
              </a:spcBef>
              <a:spcAft>
                <a:spcPts val="0"/>
              </a:spcAft>
              <a:buNone/>
            </a:pPr>
            <a:endParaRPr sz="1800" b="1" u="sng" dirty="0">
              <a:solidFill>
                <a:srgbClr val="C24F3E"/>
              </a:solidFill>
              <a:latin typeface="Arial"/>
              <a:ea typeface="Arial"/>
              <a:cs typeface="Arial"/>
              <a:sym typeface="Arial"/>
            </a:endParaRPr>
          </a:p>
        </p:txBody>
      </p:sp>
      <p:sp>
        <p:nvSpPr>
          <p:cNvPr id="550" name="Shape 550"/>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41</a:t>
            </a:fld>
            <a:endParaRPr lang="fr-FR" sz="1400">
              <a:solidFill>
                <a:srgbClr val="FFFFFF"/>
              </a:solidFill>
              <a:latin typeface="Georgia"/>
              <a:ea typeface="Georgia"/>
              <a:cs typeface="Georgia"/>
              <a:sym typeface="Georgia"/>
            </a:endParaRPr>
          </a:p>
        </p:txBody>
      </p:sp>
      <p:sp>
        <p:nvSpPr>
          <p:cNvPr id="557" name="Shape 557"/>
          <p:cNvSpPr txBox="1"/>
          <p:nvPr/>
        </p:nvSpPr>
        <p:spPr>
          <a:xfrm>
            <a:off x="56255" y="1421991"/>
            <a:ext cx="8779897" cy="4982992"/>
          </a:xfrm>
          <a:prstGeom prst="rect">
            <a:avLst/>
          </a:prstGeom>
          <a:noFill/>
          <a:ln>
            <a:noFill/>
          </a:ln>
        </p:spPr>
        <p:txBody>
          <a:bodyPr lIns="90000" tIns="45000" rIns="90000" bIns="45000" anchor="t" anchorCtr="0">
            <a:noAutofit/>
          </a:bodyPr>
          <a:lstStyle/>
          <a:p>
            <a:pPr marL="457200" marR="0" lvl="1" indent="0" algn="ctr" rtl="0">
              <a:spcBef>
                <a:spcPts val="0"/>
              </a:spcBef>
              <a:spcAft>
                <a:spcPts val="0"/>
              </a:spcAft>
              <a:buSzPct val="25000"/>
              <a:buNone/>
            </a:pPr>
            <a:r>
              <a:rPr lang="fr-FR" sz="1800" b="1" i="0" u="sng" strike="noStrike" cap="none" dirty="0">
                <a:solidFill>
                  <a:srgbClr val="C24F3E"/>
                </a:solidFill>
                <a:latin typeface="Arial"/>
                <a:ea typeface="Arial"/>
                <a:cs typeface="Arial"/>
                <a:sym typeface="Arial"/>
              </a:rPr>
              <a:t>Le contexte</a:t>
            </a:r>
          </a:p>
          <a:p>
            <a:pPr marL="742950" marR="0" lvl="1" indent="-285750" algn="l" rtl="0">
              <a:spcBef>
                <a:spcPts val="850"/>
              </a:spcBef>
              <a:spcAft>
                <a:spcPts val="0"/>
              </a:spcAft>
              <a:buClr>
                <a:srgbClr val="C24F3E"/>
              </a:buClr>
              <a:buSzPct val="45000"/>
              <a:buFont typeface="Arial"/>
              <a:buChar char="•"/>
            </a:pPr>
            <a:r>
              <a:rPr lang="fr-FR" sz="1800" b="0" i="0" u="none" strike="noStrike" cap="none" dirty="0">
                <a:solidFill>
                  <a:srgbClr val="C24F3E"/>
                </a:solidFill>
                <a:latin typeface="Arial"/>
                <a:ea typeface="Arial"/>
                <a:cs typeface="Arial"/>
                <a:sym typeface="Arial"/>
              </a:rPr>
              <a:t>Evolution et intérêt porté par la théorie sur le sujet :</a:t>
            </a:r>
          </a:p>
          <a:p>
            <a:pPr marL="0" marR="0" lvl="0" indent="0" algn="just" rtl="0">
              <a:spcBef>
                <a:spcPts val="850"/>
              </a:spcBef>
              <a:buSzPct val="25000"/>
              <a:buNone/>
            </a:pPr>
            <a:r>
              <a:rPr lang="fr-FR" sz="1800" dirty="0">
                <a:solidFill>
                  <a:srgbClr val="000000"/>
                </a:solidFill>
                <a:latin typeface="Arial"/>
                <a:ea typeface="Arial"/>
                <a:cs typeface="Arial"/>
                <a:sym typeface="Arial"/>
              </a:rPr>
              <a:t>		L’évolution de la pensée économique a conduit à des changements dans l’analyse du processus d’innovation. Ainsi, </a:t>
            </a:r>
            <a:r>
              <a:rPr lang="fr-FR" sz="1800" b="1" dirty="0">
                <a:solidFill>
                  <a:srgbClr val="000000"/>
                </a:solidFill>
                <a:latin typeface="Arial"/>
                <a:ea typeface="Arial"/>
                <a:cs typeface="Arial"/>
                <a:sym typeface="Arial"/>
              </a:rPr>
              <a:t>selon A. Smith</a:t>
            </a:r>
            <a:r>
              <a:rPr lang="fr-FR" sz="1800" dirty="0">
                <a:solidFill>
                  <a:srgbClr val="000000"/>
                </a:solidFill>
                <a:latin typeface="Arial"/>
                <a:ea typeface="Arial"/>
                <a:cs typeface="Arial"/>
                <a:sym typeface="Arial"/>
              </a:rPr>
              <a:t>, l’innovation est permise par l’accroissement des savoir-faire ouvriers et des travaux de recherche, sources d’économie et d’amélioration de la productivité</a:t>
            </a:r>
            <a:r>
              <a:rPr lang="fr-FR" sz="1800" b="1" dirty="0">
                <a:solidFill>
                  <a:srgbClr val="000000"/>
                </a:solidFill>
                <a:latin typeface="Arial"/>
                <a:ea typeface="Arial"/>
                <a:cs typeface="Arial"/>
                <a:sym typeface="Arial"/>
              </a:rPr>
              <a:t>. Ricardo </a:t>
            </a:r>
            <a:r>
              <a:rPr lang="fr-FR" sz="1800" dirty="0">
                <a:solidFill>
                  <a:srgbClr val="000000"/>
                </a:solidFill>
                <a:latin typeface="Arial"/>
                <a:ea typeface="Arial"/>
                <a:cs typeface="Arial"/>
                <a:sym typeface="Arial"/>
              </a:rPr>
              <a:t>insiste lui sur la nécessité de l’innovation technologique pour améliorer la mécanisation du travail. Les apports de </a:t>
            </a:r>
            <a:r>
              <a:rPr lang="fr-FR" sz="1800" b="1" dirty="0">
                <a:solidFill>
                  <a:srgbClr val="000000"/>
                </a:solidFill>
                <a:latin typeface="Arial"/>
                <a:ea typeface="Arial"/>
                <a:cs typeface="Arial"/>
                <a:sym typeface="Arial"/>
              </a:rPr>
              <a:t>Schumpeter,</a:t>
            </a:r>
            <a:r>
              <a:rPr lang="fr-FR" sz="1800" dirty="0">
                <a:solidFill>
                  <a:srgbClr val="000000"/>
                </a:solidFill>
                <a:latin typeface="Arial"/>
                <a:ea typeface="Arial"/>
                <a:cs typeface="Arial"/>
                <a:sym typeface="Arial"/>
              </a:rPr>
              <a:t> vont ensuite se montrer déterminants dans le processus d’innovation, il montre le rôle clé de l’entrepreneur dans la genèse de l’innovation. Enfin </a:t>
            </a:r>
            <a:r>
              <a:rPr lang="fr-FR" sz="1800" b="1" dirty="0" err="1">
                <a:solidFill>
                  <a:srgbClr val="000000"/>
                </a:solidFill>
                <a:latin typeface="Arial"/>
                <a:ea typeface="Arial"/>
                <a:cs typeface="Arial"/>
                <a:sym typeface="Arial"/>
              </a:rPr>
              <a:t>Callon</a:t>
            </a:r>
            <a:r>
              <a:rPr lang="fr-FR" sz="1800" b="1" dirty="0">
                <a:solidFill>
                  <a:srgbClr val="000000"/>
                </a:solidFill>
                <a:latin typeface="Arial"/>
                <a:ea typeface="Arial"/>
                <a:cs typeface="Arial"/>
                <a:sym typeface="Arial"/>
              </a:rPr>
              <a:t> et </a:t>
            </a:r>
            <a:r>
              <a:rPr lang="fr-FR" sz="1800" b="1" dirty="0" err="1">
                <a:solidFill>
                  <a:srgbClr val="000000"/>
                </a:solidFill>
                <a:latin typeface="Arial"/>
                <a:ea typeface="Arial"/>
                <a:cs typeface="Arial"/>
                <a:sym typeface="Arial"/>
              </a:rPr>
              <a:t>Latour</a:t>
            </a:r>
            <a:r>
              <a:rPr lang="fr-FR" sz="1800" b="1" dirty="0">
                <a:solidFill>
                  <a:srgbClr val="000000"/>
                </a:solidFill>
                <a:latin typeface="Arial"/>
                <a:ea typeface="Arial"/>
                <a:cs typeface="Arial"/>
                <a:sym typeface="Arial"/>
              </a:rPr>
              <a:t> puis Alter</a:t>
            </a:r>
            <a:r>
              <a:rPr lang="fr-FR" sz="1800" dirty="0">
                <a:solidFill>
                  <a:srgbClr val="000000"/>
                </a:solidFill>
                <a:latin typeface="Arial"/>
                <a:ea typeface="Arial"/>
                <a:cs typeface="Arial"/>
                <a:sym typeface="Arial"/>
              </a:rPr>
              <a:t>, vont montrer que c’est par la constitutions d’alliés (réseau d’acteurs) que l’innovation parvient à émerger et à s’imposer sur le marché.</a:t>
            </a:r>
          </a:p>
          <a:p>
            <a:pPr marL="0" marR="0" lvl="0" indent="0" algn="just" rtl="0">
              <a:spcBef>
                <a:spcPts val="0"/>
              </a:spcBef>
              <a:buNone/>
            </a:pPr>
            <a:endParaRPr sz="1050" dirty="0">
              <a:solidFill>
                <a:srgbClr val="000000"/>
              </a:solidFill>
              <a:latin typeface="Arial"/>
              <a:ea typeface="Arial"/>
              <a:cs typeface="Arial"/>
              <a:sym typeface="Arial"/>
            </a:endParaRPr>
          </a:p>
          <a:p>
            <a:pPr marL="985837" marR="0" lvl="3" indent="-287337" algn="just" rtl="0">
              <a:spcBef>
                <a:spcPts val="0"/>
              </a:spcBef>
              <a:buClr>
                <a:srgbClr val="C24F3E"/>
              </a:buClr>
              <a:buSzPct val="45000"/>
              <a:buFont typeface="Arial"/>
              <a:buChar char="•"/>
            </a:pPr>
            <a:r>
              <a:rPr lang="fr-FR" sz="1800" b="0" i="0" u="none" strike="noStrike" cap="none" dirty="0">
                <a:solidFill>
                  <a:srgbClr val="C24F3E"/>
                </a:solidFill>
                <a:latin typeface="Arial"/>
                <a:ea typeface="Arial"/>
                <a:cs typeface="Arial"/>
                <a:sym typeface="Arial"/>
              </a:rPr>
              <a:t>Contexte macro-environnemental du sujet</a:t>
            </a:r>
          </a:p>
          <a:p>
            <a:pPr marL="0" marR="0" lvl="0" indent="0" algn="just" rtl="0">
              <a:spcBef>
                <a:spcPts val="0"/>
              </a:spcBef>
              <a:buSzPct val="25000"/>
              <a:buNone/>
            </a:pPr>
            <a:r>
              <a:rPr lang="fr-FR" sz="1800" dirty="0">
                <a:solidFill>
                  <a:srgbClr val="000000"/>
                </a:solidFill>
                <a:latin typeface="Arial"/>
                <a:ea typeface="Arial"/>
                <a:cs typeface="Arial"/>
                <a:sym typeface="Arial"/>
              </a:rPr>
              <a:t>		P : BPI, CICE, French Tech; E : faiblesse de l’investissement; S : pression dans les techno centres; T : nouvelles technologiques, 3.0; E: ? L : secret des affaires, protection industrielle.</a:t>
            </a:r>
          </a:p>
          <a:p>
            <a:pPr marL="0" marR="0" lvl="0" indent="0" algn="just" rtl="0">
              <a:spcBef>
                <a:spcPts val="0"/>
              </a:spcBef>
              <a:buNone/>
            </a:pPr>
            <a:endParaRPr sz="1100" dirty="0">
              <a:solidFill>
                <a:srgbClr val="000000"/>
              </a:solidFill>
              <a:latin typeface="Arial"/>
              <a:ea typeface="Arial"/>
              <a:cs typeface="Arial"/>
              <a:sym typeface="Arial"/>
            </a:endParaRPr>
          </a:p>
          <a:p>
            <a:pPr marL="215900" marR="0" lvl="0" indent="-215900" algn="ctr" rtl="0">
              <a:spcBef>
                <a:spcPts val="0"/>
              </a:spcBef>
              <a:spcAft>
                <a:spcPts val="0"/>
              </a:spcAft>
              <a:buSzPct val="25000"/>
              <a:buNone/>
            </a:pPr>
            <a:r>
              <a:rPr lang="fr-FR" sz="1800" b="1" dirty="0">
                <a:solidFill>
                  <a:srgbClr val="FF0000"/>
                </a:solidFill>
                <a:latin typeface="Arial"/>
                <a:ea typeface="Arial"/>
                <a:cs typeface="Arial"/>
                <a:sym typeface="Arial"/>
              </a:rPr>
              <a:t>Une fois le contexte posé, faire obligatoirement un lien avec le sujet proposé.</a:t>
            </a:r>
          </a:p>
          <a:p>
            <a:pPr marL="457200" marR="0" lvl="1" indent="0" algn="l" rtl="0">
              <a:spcBef>
                <a:spcPts val="850"/>
              </a:spcBef>
              <a:spcAft>
                <a:spcPts val="0"/>
              </a:spcAft>
              <a:buNone/>
            </a:pPr>
            <a:endParaRPr sz="1800" b="1" i="0" u="sng" strike="noStrike" cap="none" dirty="0">
              <a:solidFill>
                <a:srgbClr val="C24F3E"/>
              </a:solidFill>
              <a:latin typeface="Arial"/>
              <a:ea typeface="Arial"/>
              <a:cs typeface="Arial"/>
              <a:sym typeface="Arial"/>
            </a:endParaRPr>
          </a:p>
          <a:p>
            <a:pPr marL="215900" marR="0" lvl="0" indent="-215900" algn="l" rtl="0">
              <a:spcBef>
                <a:spcPts val="850"/>
              </a:spcBef>
              <a:spcAft>
                <a:spcPts val="0"/>
              </a:spcAft>
              <a:buNone/>
            </a:pPr>
            <a:endParaRPr sz="1800" b="1" u="sng" dirty="0">
              <a:solidFill>
                <a:srgbClr val="C24F3E"/>
              </a:solidFill>
              <a:latin typeface="Arial"/>
              <a:ea typeface="Arial"/>
              <a:cs typeface="Arial"/>
              <a:sym typeface="Arial"/>
            </a:endParaRPr>
          </a:p>
        </p:txBody>
      </p:sp>
      <p:sp>
        <p:nvSpPr>
          <p:cNvPr id="558" name="Shape 558"/>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42</a:t>
            </a:fld>
            <a:endParaRPr lang="fr-FR" sz="1400">
              <a:solidFill>
                <a:srgbClr val="FFFFFF"/>
              </a:solidFill>
              <a:latin typeface="Georgia"/>
              <a:ea typeface="Georgia"/>
              <a:cs typeface="Georgia"/>
              <a:sym typeface="Georgia"/>
            </a:endParaRPr>
          </a:p>
        </p:txBody>
      </p:sp>
      <p:sp>
        <p:nvSpPr>
          <p:cNvPr id="565" name="Shape 565"/>
          <p:cNvSpPr txBox="1"/>
          <p:nvPr/>
        </p:nvSpPr>
        <p:spPr>
          <a:xfrm>
            <a:off x="234682" y="1449603"/>
            <a:ext cx="8601470" cy="4803518"/>
          </a:xfrm>
          <a:prstGeom prst="rect">
            <a:avLst/>
          </a:prstGeom>
          <a:noFill/>
          <a:ln>
            <a:noFill/>
          </a:ln>
        </p:spPr>
        <p:txBody>
          <a:bodyPr lIns="90000" tIns="45000" rIns="90000" bIns="45000" anchor="t" anchorCtr="0">
            <a:noAutofit/>
          </a:bodyPr>
          <a:lstStyle/>
          <a:p>
            <a:pPr marL="457200" marR="0" lvl="1" indent="0" algn="ctr" rtl="0">
              <a:spcBef>
                <a:spcPts val="0"/>
              </a:spcBef>
              <a:spcAft>
                <a:spcPts val="0"/>
              </a:spcAft>
              <a:buSzPct val="25000"/>
              <a:buNone/>
            </a:pPr>
            <a:r>
              <a:rPr lang="fr-FR" sz="2000" b="1" i="0" u="sng" strike="noStrike" cap="none" dirty="0">
                <a:solidFill>
                  <a:srgbClr val="C24F3E"/>
                </a:solidFill>
                <a:latin typeface="Arial"/>
                <a:ea typeface="Arial"/>
                <a:cs typeface="Arial"/>
                <a:sym typeface="Arial"/>
              </a:rPr>
              <a:t>La définition des </a:t>
            </a:r>
            <a:r>
              <a:rPr lang="fr-FR" sz="2000" b="1" i="0" u="sng" strike="noStrike" cap="none" dirty="0" smtClean="0">
                <a:solidFill>
                  <a:srgbClr val="C24F3E"/>
                </a:solidFill>
                <a:latin typeface="Arial"/>
                <a:ea typeface="Arial"/>
                <a:cs typeface="Arial"/>
                <a:sym typeface="Arial"/>
              </a:rPr>
              <a:t>concepts</a:t>
            </a:r>
            <a:endParaRPr sz="100" b="1" i="0" u="sng" strike="noStrike" cap="none" dirty="0">
              <a:solidFill>
                <a:srgbClr val="C24F3E"/>
              </a:solidFill>
              <a:latin typeface="Arial"/>
              <a:ea typeface="Arial"/>
              <a:cs typeface="Arial"/>
              <a:sym typeface="Arial"/>
            </a:endParaRPr>
          </a:p>
          <a:p>
            <a:pPr marL="0" marR="0" lvl="0" indent="0" algn="ctr" rtl="0">
              <a:spcBef>
                <a:spcPts val="850"/>
              </a:spcBef>
              <a:buClr>
                <a:schemeClr val="dk1"/>
              </a:buClr>
              <a:buSzPct val="25000"/>
              <a:buFont typeface="Arial"/>
              <a:buNone/>
            </a:pPr>
            <a:r>
              <a:rPr lang="fr-FR" sz="2000" dirty="0" smtClean="0">
                <a:solidFill>
                  <a:srgbClr val="00B050"/>
                </a:solidFill>
              </a:rPr>
              <a:t>« La définition des termes du sujet est expéditive, comme pour s’en débarrasser »</a:t>
            </a:r>
            <a:endParaRPr lang="fr-FR" sz="2000" dirty="0" smtClean="0">
              <a:solidFill>
                <a:srgbClr val="00B050"/>
              </a:solidFill>
              <a:sym typeface="Arial"/>
            </a:endParaRPr>
          </a:p>
          <a:p>
            <a:pPr marL="0" marR="0" lvl="0" indent="0" algn="just" rtl="0">
              <a:spcBef>
                <a:spcPts val="850"/>
              </a:spcBef>
              <a:buClr>
                <a:schemeClr val="dk1"/>
              </a:buClr>
              <a:buSzPct val="25000"/>
              <a:buFont typeface="Arial"/>
              <a:buNone/>
            </a:pPr>
            <a:r>
              <a:rPr lang="fr-FR" sz="2000" dirty="0" smtClean="0">
                <a:solidFill>
                  <a:schemeClr val="dk1"/>
                </a:solidFill>
                <a:latin typeface="Arial"/>
                <a:ea typeface="Arial"/>
                <a:cs typeface="Arial"/>
                <a:sym typeface="Arial"/>
              </a:rPr>
              <a:t>La </a:t>
            </a:r>
            <a:r>
              <a:rPr lang="fr-FR" sz="2000" dirty="0">
                <a:solidFill>
                  <a:schemeClr val="dk1"/>
                </a:solidFill>
                <a:latin typeface="Arial"/>
                <a:ea typeface="Arial"/>
                <a:cs typeface="Arial"/>
                <a:sym typeface="Arial"/>
              </a:rPr>
              <a:t>présentation du sujet consiste à définir les concepts du sujet en montrant spécifiquement le sens qu’ils prennent par rapport au sujet proposé. Il faut en cela présenter différents éléments :</a:t>
            </a:r>
          </a:p>
          <a:p>
            <a:pPr marL="341313" marR="0" lvl="0" indent="-290513" algn="l" rtl="0">
              <a:spcBef>
                <a:spcPts val="0"/>
              </a:spcBef>
              <a:buClr>
                <a:schemeClr val="lt1"/>
              </a:buClr>
              <a:buFont typeface="Arial"/>
              <a:buNone/>
            </a:pPr>
            <a:endParaRPr sz="2000" dirty="0">
              <a:solidFill>
                <a:schemeClr val="dk1"/>
              </a:solidFill>
              <a:latin typeface="Arial"/>
              <a:ea typeface="Arial"/>
              <a:cs typeface="Arial"/>
              <a:sym typeface="Arial"/>
            </a:endParaRPr>
          </a:p>
          <a:p>
            <a:pPr marL="517525" marR="0" lvl="0" indent="-466725" algn="l" rtl="0">
              <a:spcBef>
                <a:spcPts val="0"/>
              </a:spcBef>
              <a:buClr>
                <a:schemeClr val="dk1"/>
              </a:buClr>
              <a:buSzPct val="100000"/>
              <a:buFont typeface="Arial"/>
              <a:buChar char="•"/>
            </a:pPr>
            <a:r>
              <a:rPr lang="fr-FR" sz="2000" b="1" dirty="0">
                <a:solidFill>
                  <a:schemeClr val="dk1"/>
                </a:solidFill>
                <a:latin typeface="Arial"/>
                <a:ea typeface="Arial"/>
                <a:cs typeface="Arial"/>
                <a:sym typeface="Arial"/>
              </a:rPr>
              <a:t>Une définition des concepts.</a:t>
            </a:r>
          </a:p>
          <a:p>
            <a:pPr marL="517525" marR="0" lvl="0" indent="-466725" algn="l" rtl="0">
              <a:spcBef>
                <a:spcPts val="0"/>
              </a:spcBef>
              <a:buClr>
                <a:schemeClr val="lt1"/>
              </a:buClr>
              <a:buFont typeface="Arial"/>
              <a:buNone/>
            </a:pPr>
            <a:endParaRPr sz="2000" dirty="0">
              <a:solidFill>
                <a:schemeClr val="dk1"/>
              </a:solidFill>
              <a:latin typeface="Arial"/>
              <a:ea typeface="Arial"/>
              <a:cs typeface="Arial"/>
              <a:sym typeface="Arial"/>
            </a:endParaRPr>
          </a:p>
          <a:p>
            <a:pPr marL="517525" marR="0" lvl="0" indent="-466725" algn="l" rtl="0">
              <a:spcBef>
                <a:spcPts val="0"/>
              </a:spcBef>
              <a:buClr>
                <a:schemeClr val="dk1"/>
              </a:buClr>
              <a:buSzPct val="100000"/>
              <a:buFont typeface="Arial"/>
              <a:buChar char="•"/>
            </a:pPr>
            <a:r>
              <a:rPr lang="fr-FR" sz="2000" b="1" dirty="0">
                <a:solidFill>
                  <a:schemeClr val="dk1"/>
                </a:solidFill>
                <a:latin typeface="Arial"/>
                <a:ea typeface="Arial"/>
                <a:cs typeface="Arial"/>
                <a:sym typeface="Arial"/>
              </a:rPr>
              <a:t>Une typologie du concept.</a:t>
            </a:r>
          </a:p>
          <a:p>
            <a:pPr marL="60325" marR="0" lvl="0" indent="-9525" algn="l" rtl="0">
              <a:spcBef>
                <a:spcPts val="0"/>
              </a:spcBef>
              <a:buNone/>
            </a:pPr>
            <a:endParaRPr sz="2000" b="1" dirty="0">
              <a:solidFill>
                <a:schemeClr val="dk1"/>
              </a:solidFill>
              <a:latin typeface="Arial"/>
              <a:ea typeface="Arial"/>
              <a:cs typeface="Arial"/>
              <a:sym typeface="Arial"/>
            </a:endParaRPr>
          </a:p>
          <a:p>
            <a:pPr marL="517525" marR="0" lvl="0" indent="-466725" algn="l" rtl="0">
              <a:spcBef>
                <a:spcPts val="0"/>
              </a:spcBef>
              <a:buClr>
                <a:schemeClr val="dk1"/>
              </a:buClr>
              <a:buSzPct val="100000"/>
              <a:buFont typeface="Arial"/>
              <a:buChar char="•"/>
            </a:pPr>
            <a:r>
              <a:rPr lang="fr-FR" sz="2000" b="1" dirty="0">
                <a:solidFill>
                  <a:schemeClr val="dk1"/>
                </a:solidFill>
                <a:latin typeface="Arial"/>
                <a:ea typeface="Arial"/>
                <a:cs typeface="Arial"/>
                <a:sym typeface="Arial"/>
              </a:rPr>
              <a:t>Les enjeux de ces définitions par rapport au sujet.</a:t>
            </a:r>
          </a:p>
          <a:p>
            <a:pPr marL="457200" marR="0" lvl="1" indent="0" algn="l" rtl="0">
              <a:spcBef>
                <a:spcPts val="0"/>
              </a:spcBef>
              <a:spcAft>
                <a:spcPts val="0"/>
              </a:spcAft>
              <a:buNone/>
            </a:pPr>
            <a:endParaRPr sz="1600" b="1" i="0" u="sng" strike="noStrike" cap="none" dirty="0">
              <a:solidFill>
                <a:schemeClr val="dk1"/>
              </a:solidFill>
              <a:latin typeface="Arial"/>
              <a:ea typeface="Arial"/>
              <a:cs typeface="Arial"/>
              <a:sym typeface="Arial"/>
            </a:endParaRPr>
          </a:p>
          <a:p>
            <a:pPr marL="457200" marR="0" lvl="1" indent="0" algn="l" rtl="0">
              <a:spcBef>
                <a:spcPts val="850"/>
              </a:spcBef>
              <a:spcAft>
                <a:spcPts val="0"/>
              </a:spcAft>
              <a:buNone/>
            </a:pPr>
            <a:endParaRPr sz="1800" b="1" i="0" u="sng" strike="noStrike" cap="none" dirty="0">
              <a:solidFill>
                <a:srgbClr val="C24F3E"/>
              </a:solidFill>
              <a:latin typeface="Arial"/>
              <a:ea typeface="Arial"/>
              <a:cs typeface="Arial"/>
              <a:sym typeface="Arial"/>
            </a:endParaRPr>
          </a:p>
          <a:p>
            <a:pPr marL="457200" marR="0" lvl="1" indent="0" algn="l" rtl="0">
              <a:spcBef>
                <a:spcPts val="850"/>
              </a:spcBef>
              <a:spcAft>
                <a:spcPts val="0"/>
              </a:spcAft>
              <a:buNone/>
            </a:pPr>
            <a:endParaRPr sz="1800" b="1" i="0" u="sng" strike="noStrike" cap="none" dirty="0">
              <a:solidFill>
                <a:srgbClr val="C24F3E"/>
              </a:solidFill>
              <a:latin typeface="Arial"/>
              <a:ea typeface="Arial"/>
              <a:cs typeface="Arial"/>
              <a:sym typeface="Arial"/>
            </a:endParaRPr>
          </a:p>
          <a:p>
            <a:pPr marL="457200" marR="0" lvl="1" indent="0" algn="l" rtl="0">
              <a:spcBef>
                <a:spcPts val="850"/>
              </a:spcBef>
              <a:spcAft>
                <a:spcPts val="0"/>
              </a:spcAft>
              <a:buNone/>
            </a:pPr>
            <a:endParaRPr sz="1800" b="1" i="0" u="sng" strike="noStrike" cap="none" dirty="0">
              <a:solidFill>
                <a:srgbClr val="C24F3E"/>
              </a:solidFill>
              <a:latin typeface="Arial"/>
              <a:ea typeface="Arial"/>
              <a:cs typeface="Arial"/>
              <a:sym typeface="Arial"/>
            </a:endParaRPr>
          </a:p>
          <a:p>
            <a:pPr marL="457200" marR="0" lvl="1" indent="0" algn="l" rtl="0">
              <a:spcBef>
                <a:spcPts val="850"/>
              </a:spcBef>
              <a:spcAft>
                <a:spcPts val="0"/>
              </a:spcAft>
              <a:buNone/>
            </a:pPr>
            <a:endParaRPr sz="1800" b="1" i="0" u="sng" strike="noStrike" cap="none" dirty="0">
              <a:solidFill>
                <a:srgbClr val="C24F3E"/>
              </a:solidFill>
              <a:latin typeface="Arial"/>
              <a:ea typeface="Arial"/>
              <a:cs typeface="Arial"/>
              <a:sym typeface="Arial"/>
            </a:endParaRPr>
          </a:p>
        </p:txBody>
      </p:sp>
      <p:sp>
        <p:nvSpPr>
          <p:cNvPr id="566" name="Shape 566"/>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43</a:t>
            </a:fld>
            <a:endParaRPr lang="fr-FR" sz="1400">
              <a:solidFill>
                <a:srgbClr val="FFFFFF"/>
              </a:solidFill>
              <a:latin typeface="Georgia"/>
              <a:ea typeface="Georgia"/>
              <a:cs typeface="Georgia"/>
              <a:sym typeface="Georgia"/>
            </a:endParaRPr>
          </a:p>
        </p:txBody>
      </p:sp>
      <p:sp>
        <p:nvSpPr>
          <p:cNvPr id="573" name="Shape 573"/>
          <p:cNvSpPr txBox="1"/>
          <p:nvPr/>
        </p:nvSpPr>
        <p:spPr>
          <a:xfrm>
            <a:off x="234682" y="1449601"/>
            <a:ext cx="8601470" cy="5190957"/>
          </a:xfrm>
          <a:prstGeom prst="rect">
            <a:avLst/>
          </a:prstGeom>
          <a:noFill/>
          <a:ln>
            <a:noFill/>
          </a:ln>
        </p:spPr>
        <p:txBody>
          <a:bodyPr lIns="90000" tIns="45000" rIns="90000" bIns="45000" anchor="t" anchorCtr="0">
            <a:noAutofit/>
          </a:bodyPr>
          <a:lstStyle/>
          <a:p>
            <a:pPr marL="341313" marR="0" lvl="0" indent="-290513" algn="ctr" rtl="0">
              <a:spcBef>
                <a:spcPts val="0"/>
              </a:spcBef>
              <a:buClr>
                <a:srgbClr val="C24F3E"/>
              </a:buClr>
              <a:buSzPct val="25000"/>
              <a:buFont typeface="Arial"/>
              <a:buNone/>
            </a:pPr>
            <a:r>
              <a:rPr lang="fr-FR" sz="2400" b="1" dirty="0">
                <a:solidFill>
                  <a:srgbClr val="C24F3E"/>
                </a:solidFill>
                <a:latin typeface="Arial"/>
                <a:ea typeface="Arial"/>
                <a:cs typeface="Arial"/>
                <a:sym typeface="Arial"/>
              </a:rPr>
              <a:t>Innovation</a:t>
            </a:r>
          </a:p>
          <a:p>
            <a:pPr marL="341313" marR="0" lvl="0" indent="-290513" algn="l" rtl="0">
              <a:spcBef>
                <a:spcPts val="0"/>
              </a:spcBef>
              <a:buClr>
                <a:schemeClr val="lt1"/>
              </a:buClr>
              <a:buFont typeface="Arial"/>
              <a:buNone/>
            </a:pPr>
            <a:endParaRPr sz="2000" b="1" dirty="0">
              <a:solidFill>
                <a:srgbClr val="C24F3E"/>
              </a:solidFill>
              <a:latin typeface="Arial"/>
              <a:ea typeface="Arial"/>
              <a:cs typeface="Arial"/>
              <a:sym typeface="Arial"/>
            </a:endParaRPr>
          </a:p>
          <a:p>
            <a:pPr marL="341313" marR="0" lvl="0" indent="-290513" algn="l" rtl="0">
              <a:spcBef>
                <a:spcPts val="0"/>
              </a:spcBef>
              <a:buClr>
                <a:schemeClr val="lt1"/>
              </a:buClr>
              <a:buFont typeface="Arial"/>
              <a:buNone/>
            </a:pPr>
            <a:endParaRPr sz="2000" dirty="0">
              <a:solidFill>
                <a:schemeClr val="dk1"/>
              </a:solidFill>
              <a:latin typeface="Arial"/>
              <a:ea typeface="Arial"/>
              <a:cs typeface="Arial"/>
              <a:sym typeface="Arial"/>
            </a:endParaRPr>
          </a:p>
          <a:p>
            <a:pPr marL="517525" marR="0" lvl="0" indent="-466725" algn="just" rtl="0">
              <a:spcBef>
                <a:spcPts val="0"/>
              </a:spcBef>
              <a:buClr>
                <a:srgbClr val="C24F3E"/>
              </a:buClr>
              <a:buSzPct val="100000"/>
              <a:buFont typeface="Arial"/>
              <a:buChar char="•"/>
            </a:pPr>
            <a:r>
              <a:rPr lang="fr-FR" sz="2000" dirty="0">
                <a:solidFill>
                  <a:srgbClr val="C24F3E"/>
                </a:solidFill>
                <a:latin typeface="Arial"/>
                <a:ea typeface="Arial"/>
                <a:cs typeface="Arial"/>
                <a:sym typeface="Arial"/>
              </a:rPr>
              <a:t>Une définition des concepts </a:t>
            </a:r>
          </a:p>
          <a:p>
            <a:pPr marL="517525" marR="0" lvl="0" indent="-466725" algn="just" rtl="0">
              <a:spcBef>
                <a:spcPts val="0"/>
              </a:spcBef>
              <a:buClr>
                <a:schemeClr val="lt1"/>
              </a:buClr>
              <a:buFont typeface="Arial"/>
              <a:buNone/>
            </a:pPr>
            <a:endParaRPr sz="2000" dirty="0">
              <a:solidFill>
                <a:srgbClr val="C24F3E"/>
              </a:solidFill>
              <a:latin typeface="Arial"/>
              <a:ea typeface="Arial"/>
              <a:cs typeface="Arial"/>
              <a:sym typeface="Arial"/>
            </a:endParaRPr>
          </a:p>
          <a:p>
            <a:pPr marL="60325" marR="0" lvl="0" indent="-9525" algn="just" rtl="0">
              <a:spcBef>
                <a:spcPts val="0"/>
              </a:spcBef>
              <a:buSzPct val="25000"/>
              <a:buNone/>
            </a:pPr>
            <a:r>
              <a:rPr lang="fr-FR" sz="2000" dirty="0">
                <a:solidFill>
                  <a:schemeClr val="dk1"/>
                </a:solidFill>
                <a:latin typeface="Arial"/>
                <a:ea typeface="Arial"/>
                <a:cs typeface="Arial"/>
                <a:sym typeface="Arial"/>
              </a:rPr>
              <a:t>« Pour </a:t>
            </a:r>
            <a:r>
              <a:rPr lang="fr-FR" sz="2000" dirty="0" err="1" smtClean="0">
                <a:solidFill>
                  <a:schemeClr val="dk1"/>
                </a:solidFill>
                <a:latin typeface="Arial"/>
                <a:ea typeface="Arial"/>
                <a:cs typeface="Arial"/>
                <a:sym typeface="Arial"/>
              </a:rPr>
              <a:t>J.Schumpeter</a:t>
            </a:r>
            <a:r>
              <a:rPr lang="fr-FR" sz="2000" dirty="0">
                <a:solidFill>
                  <a:schemeClr val="dk1"/>
                </a:solidFill>
                <a:latin typeface="Arial"/>
                <a:ea typeface="Arial"/>
                <a:cs typeface="Arial"/>
                <a:sym typeface="Arial"/>
              </a:rPr>
              <a:t>, l’innovation représente l’ensemble des actions mises en œuvre pour faire passer une invention sur le marché, ces actions supposant l’élaboration de combinaisons nouvelles entre les différentes ressources dont dispose l’entreprise. Il conçoit l’innovation comme une « destruction créatrice » des réalisations antérieures reposant sur « le coup d’œil et l’intuition » de l’entrepreneur plus que sur ses qualités de gestionnaire. »</a:t>
            </a:r>
          </a:p>
          <a:p>
            <a:pPr marL="517525" marR="0" lvl="0" indent="-466725" algn="l" rtl="0">
              <a:spcBef>
                <a:spcPts val="0"/>
              </a:spcBef>
              <a:buClr>
                <a:schemeClr val="lt1"/>
              </a:buClr>
              <a:buFont typeface="Arial"/>
              <a:buNone/>
            </a:pPr>
            <a:endParaRPr sz="2000" dirty="0">
              <a:solidFill>
                <a:schemeClr val="dk1"/>
              </a:solidFill>
              <a:latin typeface="Arial"/>
              <a:ea typeface="Arial"/>
              <a:cs typeface="Arial"/>
              <a:sym typeface="Arial"/>
            </a:endParaRPr>
          </a:p>
          <a:p>
            <a:pPr marL="457200" marR="0" lvl="1" indent="0" algn="l" rtl="0">
              <a:spcBef>
                <a:spcPts val="0"/>
              </a:spcBef>
              <a:spcAft>
                <a:spcPts val="0"/>
              </a:spcAft>
              <a:buNone/>
            </a:pPr>
            <a:endParaRPr sz="1800" b="1" i="0" u="sng" strike="noStrike" cap="none" dirty="0">
              <a:solidFill>
                <a:srgbClr val="C24F3E"/>
              </a:solidFill>
              <a:latin typeface="Arial"/>
              <a:ea typeface="Arial"/>
              <a:cs typeface="Arial"/>
              <a:sym typeface="Arial"/>
            </a:endParaRPr>
          </a:p>
          <a:p>
            <a:pPr marL="457200" marR="0" lvl="1" indent="0" algn="l" rtl="0">
              <a:spcBef>
                <a:spcPts val="850"/>
              </a:spcBef>
              <a:spcAft>
                <a:spcPts val="0"/>
              </a:spcAft>
              <a:buNone/>
            </a:pPr>
            <a:endParaRPr sz="1800" b="1" i="0" u="sng" strike="noStrike" cap="none" dirty="0">
              <a:solidFill>
                <a:srgbClr val="C24F3E"/>
              </a:solidFill>
              <a:latin typeface="Arial"/>
              <a:ea typeface="Arial"/>
              <a:cs typeface="Arial"/>
              <a:sym typeface="Arial"/>
            </a:endParaRPr>
          </a:p>
          <a:p>
            <a:pPr marL="457200" marR="0" lvl="1" indent="0" algn="l" rtl="0">
              <a:spcBef>
                <a:spcPts val="850"/>
              </a:spcBef>
              <a:spcAft>
                <a:spcPts val="0"/>
              </a:spcAft>
              <a:buNone/>
            </a:pPr>
            <a:endParaRPr sz="1800" b="1" i="0" u="sng" strike="noStrike" cap="none" dirty="0">
              <a:solidFill>
                <a:srgbClr val="C24F3E"/>
              </a:solidFill>
              <a:latin typeface="Arial"/>
              <a:ea typeface="Arial"/>
              <a:cs typeface="Arial"/>
              <a:sym typeface="Arial"/>
            </a:endParaRPr>
          </a:p>
        </p:txBody>
      </p:sp>
      <p:sp>
        <p:nvSpPr>
          <p:cNvPr id="574" name="Shape 574"/>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44</a:t>
            </a:fld>
            <a:endParaRPr lang="fr-FR" sz="1400">
              <a:solidFill>
                <a:srgbClr val="FFFFFF"/>
              </a:solidFill>
              <a:latin typeface="Georgia"/>
              <a:ea typeface="Georgia"/>
              <a:cs typeface="Georgia"/>
              <a:sym typeface="Georgia"/>
            </a:endParaRPr>
          </a:p>
        </p:txBody>
      </p:sp>
      <p:sp>
        <p:nvSpPr>
          <p:cNvPr id="581" name="Shape 581"/>
          <p:cNvSpPr txBox="1"/>
          <p:nvPr/>
        </p:nvSpPr>
        <p:spPr>
          <a:xfrm>
            <a:off x="234682" y="1449601"/>
            <a:ext cx="8601470" cy="5190957"/>
          </a:xfrm>
          <a:prstGeom prst="rect">
            <a:avLst/>
          </a:prstGeom>
          <a:noFill/>
          <a:ln>
            <a:noFill/>
          </a:ln>
        </p:spPr>
        <p:txBody>
          <a:bodyPr lIns="90000" tIns="45000" rIns="90000" bIns="45000" anchor="t" anchorCtr="0">
            <a:noAutofit/>
          </a:bodyPr>
          <a:lstStyle/>
          <a:p>
            <a:pPr marL="341313" marR="0" lvl="0" indent="-290513" algn="ctr" rtl="0">
              <a:spcBef>
                <a:spcPts val="0"/>
              </a:spcBef>
              <a:buClr>
                <a:srgbClr val="C24F3E"/>
              </a:buClr>
              <a:buSzPct val="25000"/>
              <a:buFont typeface="Arial"/>
              <a:buNone/>
            </a:pPr>
            <a:r>
              <a:rPr lang="fr-FR" sz="2400" b="1" dirty="0">
                <a:solidFill>
                  <a:srgbClr val="C24F3E"/>
                </a:solidFill>
                <a:latin typeface="Arial"/>
                <a:ea typeface="Arial"/>
                <a:cs typeface="Arial"/>
                <a:sym typeface="Arial"/>
              </a:rPr>
              <a:t>Innovation</a:t>
            </a:r>
          </a:p>
          <a:p>
            <a:pPr marL="517525" marR="0" lvl="0" indent="-466725" algn="l" rtl="0">
              <a:spcBef>
                <a:spcPts val="0"/>
              </a:spcBef>
              <a:buClr>
                <a:srgbClr val="C24F3E"/>
              </a:buClr>
              <a:buSzPct val="100000"/>
              <a:buFont typeface="Arial"/>
              <a:buChar char="•"/>
            </a:pPr>
            <a:r>
              <a:rPr lang="fr-FR" sz="2000" dirty="0">
                <a:solidFill>
                  <a:srgbClr val="C24F3E"/>
                </a:solidFill>
                <a:latin typeface="Arial"/>
                <a:ea typeface="Arial"/>
                <a:cs typeface="Arial"/>
                <a:sym typeface="Arial"/>
              </a:rPr>
              <a:t>Une typologie du concept </a:t>
            </a:r>
          </a:p>
          <a:p>
            <a:pPr marL="60325" marR="0" lvl="0" indent="-9525" algn="l" rtl="0">
              <a:spcBef>
                <a:spcPts val="0"/>
              </a:spcBef>
              <a:buNone/>
            </a:pPr>
            <a:endParaRPr sz="2000" dirty="0">
              <a:solidFill>
                <a:srgbClr val="C24F3E"/>
              </a:solidFill>
              <a:latin typeface="Arial"/>
              <a:ea typeface="Arial"/>
              <a:cs typeface="Arial"/>
              <a:sym typeface="Arial"/>
            </a:endParaRPr>
          </a:p>
          <a:p>
            <a:pPr marL="60325" marR="0" lvl="0" indent="-9525" algn="just" rtl="0">
              <a:spcBef>
                <a:spcPts val="0"/>
              </a:spcBef>
              <a:buSzPct val="25000"/>
              <a:buNone/>
            </a:pPr>
            <a:r>
              <a:rPr lang="fr-FR" sz="2000" dirty="0">
                <a:solidFill>
                  <a:schemeClr val="dk1"/>
                </a:solidFill>
                <a:latin typeface="Arial"/>
                <a:ea typeface="Arial"/>
                <a:cs typeface="Arial"/>
                <a:sym typeface="Arial"/>
              </a:rPr>
              <a:t>«</a:t>
            </a:r>
            <a:r>
              <a:rPr lang="fr-FR" sz="1900" dirty="0">
                <a:solidFill>
                  <a:schemeClr val="dk1"/>
                </a:solidFill>
                <a:latin typeface="Arial"/>
                <a:ea typeface="Arial"/>
                <a:cs typeface="Arial"/>
                <a:sym typeface="Arial"/>
              </a:rPr>
              <a:t> Schumpeter a proposé une typologie des cinq principales formes d’innovation : la création d’un produit nouveau, la réalisation d’une nouvelle organisation, la conception d’une nouvelle méthode de production, la conquête de débouchés nouveaux et la découverte d’une nouvelle source de matières premières. »</a:t>
            </a:r>
          </a:p>
          <a:p>
            <a:pPr marL="457200" marR="0" lvl="1" indent="0" algn="l" rtl="0">
              <a:spcBef>
                <a:spcPts val="0"/>
              </a:spcBef>
              <a:spcAft>
                <a:spcPts val="0"/>
              </a:spcAft>
              <a:buNone/>
            </a:pPr>
            <a:endParaRPr sz="1900" b="1" i="0" u="sng" strike="noStrike" cap="none" dirty="0">
              <a:solidFill>
                <a:srgbClr val="C24F3E"/>
              </a:solidFill>
              <a:latin typeface="Arial"/>
              <a:ea typeface="Arial"/>
              <a:cs typeface="Arial"/>
              <a:sym typeface="Arial"/>
            </a:endParaRPr>
          </a:p>
          <a:p>
            <a:pPr marL="0" marR="0" lvl="0" indent="0" algn="l" rtl="0">
              <a:spcBef>
                <a:spcPts val="850"/>
              </a:spcBef>
              <a:buSzPct val="25000"/>
              <a:buNone/>
            </a:pPr>
            <a:r>
              <a:rPr lang="fr-FR" sz="1900" dirty="0">
                <a:solidFill>
                  <a:srgbClr val="000000"/>
                </a:solidFill>
                <a:latin typeface="Arial"/>
                <a:ea typeface="Arial"/>
                <a:cs typeface="Arial"/>
                <a:sym typeface="Arial"/>
              </a:rPr>
              <a:t>De manière générale, on peut classer les innovations selon trois principales typologies :</a:t>
            </a:r>
          </a:p>
          <a:p>
            <a:pPr marL="71437" marR="0" lvl="0" indent="-71437" algn="just" rtl="0">
              <a:spcBef>
                <a:spcPts val="0"/>
              </a:spcBef>
              <a:buClr>
                <a:srgbClr val="C24F3E"/>
              </a:buClr>
              <a:buSzPct val="45000"/>
              <a:buFont typeface="Arial"/>
              <a:buChar char="•"/>
            </a:pPr>
            <a:r>
              <a:rPr lang="fr-FR" sz="1900" dirty="0">
                <a:solidFill>
                  <a:srgbClr val="C24F3E"/>
                </a:solidFill>
                <a:latin typeface="Arial"/>
                <a:ea typeface="Arial"/>
                <a:cs typeface="Arial"/>
                <a:sym typeface="Arial"/>
              </a:rPr>
              <a:t>Selon le temps et la rupture </a:t>
            </a:r>
            <a:r>
              <a:rPr lang="fr-FR" sz="1900" dirty="0">
                <a:solidFill>
                  <a:srgbClr val="000000"/>
                </a:solidFill>
                <a:latin typeface="Arial"/>
                <a:ea typeface="Arial"/>
                <a:cs typeface="Arial"/>
                <a:sym typeface="Arial"/>
              </a:rPr>
              <a:t>: oppose les innovations de continuité aux innovations de rupture.</a:t>
            </a:r>
          </a:p>
          <a:p>
            <a:pPr marL="71437" marR="0" lvl="0" indent="-71437" algn="l" rtl="0">
              <a:spcBef>
                <a:spcPts val="0"/>
              </a:spcBef>
              <a:buClr>
                <a:srgbClr val="C24F3E"/>
              </a:buClr>
              <a:buSzPct val="45000"/>
              <a:buFont typeface="Arial"/>
              <a:buChar char="•"/>
            </a:pPr>
            <a:r>
              <a:rPr lang="fr-FR" sz="1900" dirty="0">
                <a:solidFill>
                  <a:srgbClr val="C24F3E"/>
                </a:solidFill>
                <a:latin typeface="Arial"/>
                <a:ea typeface="Arial"/>
                <a:cs typeface="Arial"/>
                <a:sym typeface="Arial"/>
              </a:rPr>
              <a:t>Selon l’objet </a:t>
            </a:r>
            <a:r>
              <a:rPr lang="fr-FR" sz="1900" dirty="0">
                <a:solidFill>
                  <a:srgbClr val="000000"/>
                </a:solidFill>
                <a:latin typeface="Arial"/>
                <a:ea typeface="Arial"/>
                <a:cs typeface="Arial"/>
                <a:sym typeface="Arial"/>
              </a:rPr>
              <a:t>: différencie les innovations produits, services et de procédés.</a:t>
            </a:r>
          </a:p>
          <a:p>
            <a:pPr marL="71437" marR="0" lvl="0" indent="-71437" algn="just" rtl="0">
              <a:spcBef>
                <a:spcPts val="0"/>
              </a:spcBef>
              <a:buClr>
                <a:srgbClr val="C24F3E"/>
              </a:buClr>
              <a:buSzPct val="45000"/>
              <a:buFont typeface="Arial"/>
              <a:buChar char="•"/>
            </a:pPr>
            <a:r>
              <a:rPr lang="fr-FR" sz="1900" dirty="0">
                <a:solidFill>
                  <a:srgbClr val="C24F3E"/>
                </a:solidFill>
                <a:latin typeface="Arial"/>
                <a:ea typeface="Arial"/>
                <a:cs typeface="Arial"/>
                <a:sym typeface="Arial"/>
              </a:rPr>
              <a:t>Selon l’intensité </a:t>
            </a:r>
            <a:r>
              <a:rPr lang="fr-FR" sz="1900" dirty="0">
                <a:solidFill>
                  <a:srgbClr val="000000"/>
                </a:solidFill>
                <a:latin typeface="Arial"/>
                <a:ea typeface="Arial"/>
                <a:cs typeface="Arial"/>
                <a:sym typeface="Arial"/>
              </a:rPr>
              <a:t>: distingue les innovations incrémentales, radicales et architecturales.</a:t>
            </a:r>
          </a:p>
          <a:p>
            <a:pPr marL="215900" marR="0" lvl="0" indent="-215900" algn="l" rtl="0">
              <a:spcBef>
                <a:spcPts val="0"/>
              </a:spcBef>
              <a:spcAft>
                <a:spcPts val="0"/>
              </a:spcAft>
              <a:buNone/>
            </a:pPr>
            <a:endParaRPr sz="1900" dirty="0">
              <a:solidFill>
                <a:srgbClr val="000000"/>
              </a:solidFill>
              <a:latin typeface="Arial"/>
              <a:ea typeface="Arial"/>
              <a:cs typeface="Arial"/>
              <a:sym typeface="Arial"/>
            </a:endParaRPr>
          </a:p>
          <a:p>
            <a:pPr marL="457200" marR="0" lvl="1" indent="0" algn="l" rtl="0">
              <a:spcBef>
                <a:spcPts val="850"/>
              </a:spcBef>
              <a:spcAft>
                <a:spcPts val="0"/>
              </a:spcAft>
              <a:buNone/>
            </a:pPr>
            <a:endParaRPr sz="1900" b="1" i="0" u="sng" strike="noStrike" cap="none" dirty="0">
              <a:solidFill>
                <a:srgbClr val="C24F3E"/>
              </a:solidFill>
              <a:latin typeface="Arial"/>
              <a:ea typeface="Arial"/>
              <a:cs typeface="Arial"/>
              <a:sym typeface="Arial"/>
            </a:endParaRPr>
          </a:p>
          <a:p>
            <a:pPr marL="457200" marR="0" lvl="1" indent="0" algn="l" rtl="0">
              <a:spcBef>
                <a:spcPts val="850"/>
              </a:spcBef>
              <a:spcAft>
                <a:spcPts val="0"/>
              </a:spcAft>
              <a:buNone/>
            </a:pPr>
            <a:endParaRPr sz="1900" b="1" i="0" u="sng" strike="noStrike" cap="none" dirty="0">
              <a:solidFill>
                <a:srgbClr val="C24F3E"/>
              </a:solidFill>
              <a:latin typeface="Arial"/>
              <a:ea typeface="Arial"/>
              <a:cs typeface="Arial"/>
              <a:sym typeface="Arial"/>
            </a:endParaRPr>
          </a:p>
        </p:txBody>
      </p:sp>
      <p:sp>
        <p:nvSpPr>
          <p:cNvPr id="582" name="Shape 582"/>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45</a:t>
            </a:fld>
            <a:endParaRPr lang="fr-FR" sz="1400">
              <a:solidFill>
                <a:srgbClr val="FFFFFF"/>
              </a:solidFill>
              <a:latin typeface="Georgia"/>
              <a:ea typeface="Georgia"/>
              <a:cs typeface="Georgia"/>
              <a:sym typeface="Georgia"/>
            </a:endParaRPr>
          </a:p>
        </p:txBody>
      </p:sp>
      <p:sp>
        <p:nvSpPr>
          <p:cNvPr id="589" name="Shape 589"/>
          <p:cNvSpPr txBox="1"/>
          <p:nvPr/>
        </p:nvSpPr>
        <p:spPr>
          <a:xfrm>
            <a:off x="234682" y="1449601"/>
            <a:ext cx="8601470" cy="5190957"/>
          </a:xfrm>
          <a:prstGeom prst="rect">
            <a:avLst/>
          </a:prstGeom>
          <a:noFill/>
          <a:ln>
            <a:noFill/>
          </a:ln>
        </p:spPr>
        <p:txBody>
          <a:bodyPr lIns="90000" tIns="45000" rIns="90000" bIns="45000" anchor="t" anchorCtr="0">
            <a:noAutofit/>
          </a:bodyPr>
          <a:lstStyle/>
          <a:p>
            <a:pPr marL="341313" marR="0" lvl="0" indent="-290513" algn="ctr" rtl="0">
              <a:spcBef>
                <a:spcPts val="0"/>
              </a:spcBef>
              <a:buClr>
                <a:srgbClr val="C24F3E"/>
              </a:buClr>
              <a:buSzPct val="25000"/>
              <a:buFont typeface="Arial"/>
              <a:buNone/>
            </a:pPr>
            <a:r>
              <a:rPr lang="fr-FR" sz="2400" b="1" dirty="0">
                <a:solidFill>
                  <a:srgbClr val="C24F3E"/>
                </a:solidFill>
                <a:latin typeface="Arial"/>
                <a:ea typeface="Arial"/>
                <a:cs typeface="Arial"/>
                <a:sym typeface="Arial"/>
              </a:rPr>
              <a:t>Innovation</a:t>
            </a:r>
          </a:p>
          <a:p>
            <a:pPr marL="341313" marR="0" lvl="0" indent="-290513" algn="l" rtl="0">
              <a:spcBef>
                <a:spcPts val="0"/>
              </a:spcBef>
              <a:buClr>
                <a:schemeClr val="lt1"/>
              </a:buClr>
              <a:buFont typeface="Arial"/>
              <a:buNone/>
            </a:pPr>
            <a:endParaRPr sz="2000" dirty="0">
              <a:solidFill>
                <a:schemeClr val="dk1"/>
              </a:solidFill>
              <a:latin typeface="Arial"/>
              <a:ea typeface="Arial"/>
              <a:cs typeface="Arial"/>
              <a:sym typeface="Arial"/>
            </a:endParaRPr>
          </a:p>
          <a:p>
            <a:pPr marL="517525" marR="0" lvl="0" indent="-466725" algn="l" rtl="0">
              <a:spcBef>
                <a:spcPts val="0"/>
              </a:spcBef>
              <a:buClr>
                <a:srgbClr val="C24F3E"/>
              </a:buClr>
              <a:buSzPct val="100000"/>
              <a:buFont typeface="Arial"/>
              <a:buChar char="•"/>
            </a:pPr>
            <a:r>
              <a:rPr lang="fr-FR" sz="2000" dirty="0">
                <a:solidFill>
                  <a:srgbClr val="C24F3E"/>
                </a:solidFill>
                <a:latin typeface="Arial"/>
                <a:ea typeface="Arial"/>
                <a:cs typeface="Arial"/>
                <a:sym typeface="Arial"/>
              </a:rPr>
              <a:t>Les enjeux dans le cadre du sujet</a:t>
            </a:r>
          </a:p>
          <a:p>
            <a:pPr marL="517525" marR="0" lvl="0" indent="-466725" algn="l" rtl="0">
              <a:spcBef>
                <a:spcPts val="0"/>
              </a:spcBef>
              <a:buClr>
                <a:schemeClr val="lt1"/>
              </a:buClr>
              <a:buFont typeface="Arial"/>
              <a:buNone/>
            </a:pPr>
            <a:endParaRPr sz="2000" dirty="0">
              <a:solidFill>
                <a:srgbClr val="C24F3E"/>
              </a:solidFill>
              <a:latin typeface="Arial"/>
              <a:ea typeface="Arial"/>
              <a:cs typeface="Arial"/>
              <a:sym typeface="Arial"/>
            </a:endParaRPr>
          </a:p>
          <a:p>
            <a:pPr marL="60325" marR="0" lvl="0" indent="-9525" algn="just" rtl="0">
              <a:spcBef>
                <a:spcPts val="0"/>
              </a:spcBef>
              <a:buNone/>
            </a:pPr>
            <a:endParaRPr sz="1900" dirty="0">
              <a:solidFill>
                <a:srgbClr val="000000"/>
              </a:solidFill>
              <a:latin typeface="Arial"/>
              <a:ea typeface="Arial"/>
              <a:cs typeface="Arial"/>
              <a:sym typeface="Arial"/>
            </a:endParaRPr>
          </a:p>
          <a:p>
            <a:pPr marL="0" marR="0" lvl="0" indent="0" algn="just" rtl="0">
              <a:spcBef>
                <a:spcPts val="0"/>
              </a:spcBef>
              <a:buSzPct val="25000"/>
              <a:buNone/>
            </a:pPr>
            <a:r>
              <a:rPr lang="fr-FR" sz="1900" b="1" dirty="0">
                <a:solidFill>
                  <a:srgbClr val="000000"/>
                </a:solidFill>
                <a:latin typeface="Arial"/>
                <a:ea typeface="Arial"/>
                <a:cs typeface="Arial"/>
                <a:sym typeface="Arial"/>
              </a:rPr>
              <a:t>L’innovation</a:t>
            </a:r>
            <a:r>
              <a:rPr lang="fr-FR" sz="1900" dirty="0">
                <a:solidFill>
                  <a:srgbClr val="000000"/>
                </a:solidFill>
                <a:latin typeface="Arial"/>
                <a:ea typeface="Arial"/>
                <a:cs typeface="Arial"/>
                <a:sym typeface="Arial"/>
              </a:rPr>
              <a:t> est donc bien une source de compétitivité pour l’entreprise dans la mesure où elle va permettre à la fois de faire face à la concurrence, mais également de sortir de son environnement concurrentiel pour être en situation de monopole.</a:t>
            </a:r>
          </a:p>
          <a:p>
            <a:pPr marL="0" marR="0" lvl="0" indent="0" algn="just" rtl="0">
              <a:spcBef>
                <a:spcPts val="0"/>
              </a:spcBef>
              <a:buNone/>
            </a:pPr>
            <a:endParaRPr sz="1900" b="1" u="sng" dirty="0">
              <a:solidFill>
                <a:srgbClr val="000000"/>
              </a:solidFill>
              <a:latin typeface="Arial"/>
              <a:ea typeface="Arial"/>
              <a:cs typeface="Arial"/>
              <a:sym typeface="Arial"/>
            </a:endParaRPr>
          </a:p>
          <a:p>
            <a:pPr marL="0" marR="0" lvl="0" indent="0" algn="just" rtl="0">
              <a:spcBef>
                <a:spcPts val="0"/>
              </a:spcBef>
              <a:buSzPct val="25000"/>
              <a:buNone/>
            </a:pPr>
            <a:r>
              <a:rPr lang="fr-FR" sz="1900" b="1" dirty="0">
                <a:solidFill>
                  <a:srgbClr val="000000"/>
                </a:solidFill>
                <a:latin typeface="Arial"/>
                <a:ea typeface="Arial"/>
                <a:cs typeface="Arial"/>
                <a:sym typeface="Arial"/>
              </a:rPr>
              <a:t>Cependant</a:t>
            </a:r>
            <a:r>
              <a:rPr lang="fr-FR" sz="1900" dirty="0">
                <a:solidFill>
                  <a:srgbClr val="000000"/>
                </a:solidFill>
                <a:latin typeface="Arial"/>
                <a:ea typeface="Arial"/>
                <a:cs typeface="Arial"/>
                <a:sym typeface="Arial"/>
              </a:rPr>
              <a:t> l’innovation ne sera source de compétitivité que si cette dernière correspond aux attentes du marché et bénéficie d’une image et d’une notoriété suffisante souvent </a:t>
            </a:r>
            <a:r>
              <a:rPr lang="fr-FR" sz="1900" dirty="0" smtClean="0">
                <a:solidFill>
                  <a:srgbClr val="000000"/>
                </a:solidFill>
                <a:latin typeface="Arial"/>
                <a:ea typeface="Arial"/>
                <a:cs typeface="Arial"/>
                <a:sym typeface="Arial"/>
              </a:rPr>
              <a:t>accordée </a:t>
            </a:r>
            <a:r>
              <a:rPr lang="fr-FR" sz="1900" dirty="0">
                <a:solidFill>
                  <a:srgbClr val="000000"/>
                </a:solidFill>
                <a:latin typeface="Arial"/>
                <a:ea typeface="Arial"/>
                <a:cs typeface="Arial"/>
                <a:sym typeface="Arial"/>
              </a:rPr>
              <a:t>uniquement au premier arrivant.</a:t>
            </a:r>
          </a:p>
        </p:txBody>
      </p:sp>
      <p:sp>
        <p:nvSpPr>
          <p:cNvPr id="590" name="Shape 590"/>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46</a:t>
            </a:fld>
            <a:endParaRPr lang="fr-FR" sz="1400">
              <a:solidFill>
                <a:srgbClr val="FFFFFF"/>
              </a:solidFill>
              <a:latin typeface="Georgia"/>
              <a:ea typeface="Georgia"/>
              <a:cs typeface="Georgia"/>
              <a:sym typeface="Georgia"/>
            </a:endParaRPr>
          </a:p>
        </p:txBody>
      </p:sp>
      <p:sp>
        <p:nvSpPr>
          <p:cNvPr id="597" name="Shape 597"/>
          <p:cNvSpPr txBox="1"/>
          <p:nvPr/>
        </p:nvSpPr>
        <p:spPr>
          <a:xfrm>
            <a:off x="234682" y="1449601"/>
            <a:ext cx="8601470" cy="5190957"/>
          </a:xfrm>
          <a:prstGeom prst="rect">
            <a:avLst/>
          </a:prstGeom>
          <a:noFill/>
          <a:ln>
            <a:noFill/>
          </a:ln>
        </p:spPr>
        <p:txBody>
          <a:bodyPr lIns="90000" tIns="45000" rIns="90000" bIns="45000" anchor="t" anchorCtr="0">
            <a:noAutofit/>
          </a:bodyPr>
          <a:lstStyle/>
          <a:p>
            <a:pPr marL="341313" marR="0" lvl="0" indent="-290513" algn="ctr" rtl="0">
              <a:spcBef>
                <a:spcPts val="0"/>
              </a:spcBef>
              <a:buClr>
                <a:srgbClr val="C24F3E"/>
              </a:buClr>
              <a:buSzPct val="25000"/>
              <a:buFont typeface="Arial"/>
              <a:buNone/>
            </a:pPr>
            <a:r>
              <a:rPr lang="fr-FR" sz="2800" b="1" dirty="0">
                <a:solidFill>
                  <a:srgbClr val="C24F3E"/>
                </a:solidFill>
                <a:latin typeface="Arial"/>
                <a:ea typeface="Arial"/>
                <a:cs typeface="Arial"/>
                <a:sym typeface="Arial"/>
              </a:rPr>
              <a:t>Compétitivité</a:t>
            </a:r>
          </a:p>
          <a:p>
            <a:pPr marL="341313" marR="0" lvl="0" indent="-290513" algn="l" rtl="0">
              <a:spcBef>
                <a:spcPts val="0"/>
              </a:spcBef>
              <a:buClr>
                <a:schemeClr val="lt1"/>
              </a:buClr>
              <a:buFont typeface="Arial"/>
              <a:buNone/>
            </a:pPr>
            <a:endParaRPr sz="2400" dirty="0">
              <a:solidFill>
                <a:schemeClr val="dk1"/>
              </a:solidFill>
              <a:latin typeface="Arial"/>
              <a:ea typeface="Arial"/>
              <a:cs typeface="Arial"/>
              <a:sym typeface="Arial"/>
            </a:endParaRPr>
          </a:p>
          <a:p>
            <a:pPr marL="517525" marR="0" lvl="0" indent="-466725" algn="just" rtl="0">
              <a:spcBef>
                <a:spcPts val="0"/>
              </a:spcBef>
              <a:buClr>
                <a:srgbClr val="C24F3E"/>
              </a:buClr>
              <a:buSzPct val="100000"/>
              <a:buFont typeface="Arial"/>
              <a:buChar char="•"/>
            </a:pPr>
            <a:r>
              <a:rPr lang="fr-FR" sz="2400" dirty="0">
                <a:solidFill>
                  <a:srgbClr val="C24F3E"/>
                </a:solidFill>
                <a:latin typeface="Arial"/>
                <a:ea typeface="Arial"/>
                <a:cs typeface="Arial"/>
                <a:sym typeface="Arial"/>
              </a:rPr>
              <a:t>Une définition des concepts </a:t>
            </a:r>
          </a:p>
          <a:p>
            <a:pPr marL="60325" marR="0" lvl="0" indent="-9525" algn="just" rtl="0">
              <a:spcBef>
                <a:spcPts val="0"/>
              </a:spcBef>
              <a:buNone/>
            </a:pPr>
            <a:endParaRPr sz="2400" dirty="0">
              <a:solidFill>
                <a:schemeClr val="dk1"/>
              </a:solidFill>
              <a:latin typeface="Arial"/>
              <a:ea typeface="Arial"/>
              <a:cs typeface="Arial"/>
              <a:sym typeface="Arial"/>
            </a:endParaRPr>
          </a:p>
          <a:p>
            <a:pPr marL="457200" marR="0" lvl="1" indent="0" algn="just" rtl="0">
              <a:spcBef>
                <a:spcPts val="0"/>
              </a:spcBef>
              <a:spcAft>
                <a:spcPts val="0"/>
              </a:spcAft>
              <a:buSzPct val="25000"/>
              <a:buNone/>
            </a:pPr>
            <a:r>
              <a:rPr lang="fr-FR" sz="2000" b="0" i="0" u="none" strike="noStrike" cap="none" dirty="0">
                <a:solidFill>
                  <a:srgbClr val="000000"/>
                </a:solidFill>
                <a:latin typeface="Arial"/>
                <a:ea typeface="Arial"/>
                <a:cs typeface="Arial"/>
                <a:sym typeface="Arial"/>
              </a:rPr>
              <a:t>« </a:t>
            </a:r>
            <a:r>
              <a:rPr lang="fr-FR" sz="2000" b="1" i="0" u="none" strike="noStrike" cap="none" dirty="0">
                <a:solidFill>
                  <a:srgbClr val="000000"/>
                </a:solidFill>
                <a:latin typeface="Arial"/>
                <a:ea typeface="Arial"/>
                <a:cs typeface="Arial"/>
                <a:sym typeface="Arial"/>
              </a:rPr>
              <a:t> Pour </a:t>
            </a:r>
            <a:r>
              <a:rPr lang="fr-FR" sz="2000" b="1" i="0" u="none" strike="noStrike" cap="none" dirty="0" err="1">
                <a:solidFill>
                  <a:srgbClr val="000000"/>
                </a:solidFill>
                <a:latin typeface="Arial"/>
                <a:ea typeface="Arial"/>
                <a:cs typeface="Arial"/>
                <a:sym typeface="Arial"/>
              </a:rPr>
              <a:t>M.Porter</a:t>
            </a:r>
            <a:r>
              <a:rPr lang="fr-FR" sz="2000" b="1" i="0" u="none" strike="noStrike" cap="none" dirty="0">
                <a:solidFill>
                  <a:srgbClr val="000000"/>
                </a:solidFill>
                <a:latin typeface="Arial"/>
                <a:ea typeface="Arial"/>
                <a:cs typeface="Arial"/>
                <a:sym typeface="Arial"/>
              </a:rPr>
              <a:t> </a:t>
            </a:r>
            <a:r>
              <a:rPr lang="fr-FR" sz="2000" b="0" i="0" u="none" strike="noStrike" cap="none" dirty="0">
                <a:solidFill>
                  <a:srgbClr val="000000"/>
                </a:solidFill>
                <a:latin typeface="Arial"/>
                <a:ea typeface="Arial"/>
                <a:cs typeface="Arial"/>
                <a:sym typeface="Arial"/>
              </a:rPr>
              <a:t>la compétitivité consiste à la capacité de l’entreprise à faire face à la concurrence en développant des avantages compétitifs défendables ».</a:t>
            </a:r>
          </a:p>
          <a:p>
            <a:pPr marL="457200" marR="0" lvl="1" indent="0" algn="l" rtl="0">
              <a:spcBef>
                <a:spcPts val="850"/>
              </a:spcBef>
              <a:spcAft>
                <a:spcPts val="0"/>
              </a:spcAft>
              <a:buNone/>
            </a:pPr>
            <a:endParaRPr sz="2000" b="0" i="0" u="none" strike="noStrike" cap="none" dirty="0">
              <a:solidFill>
                <a:srgbClr val="000000"/>
              </a:solidFill>
              <a:latin typeface="Arial"/>
              <a:ea typeface="Arial"/>
              <a:cs typeface="Arial"/>
              <a:sym typeface="Arial"/>
            </a:endParaRPr>
          </a:p>
          <a:p>
            <a:pPr marL="457200" marR="0" lvl="1" indent="0" algn="just" rtl="0">
              <a:spcBef>
                <a:spcPts val="850"/>
              </a:spcBef>
              <a:spcAft>
                <a:spcPts val="0"/>
              </a:spcAft>
              <a:buSzPct val="25000"/>
              <a:buNone/>
            </a:pPr>
            <a:r>
              <a:rPr lang="fr-FR" sz="2000" b="0" i="0" u="none" strike="noStrike" cap="none" dirty="0">
                <a:solidFill>
                  <a:srgbClr val="000000"/>
                </a:solidFill>
                <a:latin typeface="Arial"/>
                <a:ea typeface="Arial"/>
                <a:cs typeface="Arial"/>
                <a:sym typeface="Arial"/>
              </a:rPr>
              <a:t>« </a:t>
            </a:r>
            <a:r>
              <a:rPr lang="fr-FR" sz="2000" b="1" i="0" u="none" strike="noStrike" cap="none" dirty="0">
                <a:solidFill>
                  <a:srgbClr val="000000"/>
                </a:solidFill>
                <a:latin typeface="Arial"/>
                <a:ea typeface="Arial"/>
                <a:cs typeface="Arial"/>
                <a:sym typeface="Arial"/>
              </a:rPr>
              <a:t>D’</a:t>
            </a:r>
            <a:r>
              <a:rPr lang="fr-FR" sz="2000" b="1" i="0" u="none" strike="noStrike" cap="none" dirty="0" err="1">
                <a:solidFill>
                  <a:srgbClr val="000000"/>
                </a:solidFill>
                <a:latin typeface="Arial"/>
                <a:ea typeface="Arial"/>
                <a:cs typeface="Arial"/>
                <a:sym typeface="Arial"/>
              </a:rPr>
              <a:t>Aveni</a:t>
            </a:r>
            <a:r>
              <a:rPr lang="fr-FR" sz="2000" b="1" i="0" u="none" strike="noStrike" cap="none" dirty="0">
                <a:solidFill>
                  <a:srgbClr val="000000"/>
                </a:solidFill>
                <a:latin typeface="Arial"/>
                <a:ea typeface="Arial"/>
                <a:cs typeface="Arial"/>
                <a:sym typeface="Arial"/>
              </a:rPr>
              <a:t> </a:t>
            </a:r>
            <a:r>
              <a:rPr lang="fr-FR" sz="2000" b="0" i="0" u="none" strike="noStrike" cap="none" dirty="0">
                <a:solidFill>
                  <a:srgbClr val="000000"/>
                </a:solidFill>
                <a:latin typeface="Arial"/>
                <a:ea typeface="Arial"/>
                <a:cs typeface="Arial"/>
                <a:sym typeface="Arial"/>
              </a:rPr>
              <a:t>prolonge le concept dans un environnement hyperconcurrentiel en précisant que l’entreprise doit développer des avantages multiples pour être compétitive. La compétitivité repose alors sur l’adaptation permanente du positionnement de l’entreprise au jeu concurrentiel</a:t>
            </a:r>
            <a:r>
              <a:rPr lang="fr-FR" sz="2000" b="0" i="0" u="none" strike="noStrike" cap="none" dirty="0" smtClean="0">
                <a:solidFill>
                  <a:srgbClr val="000000"/>
                </a:solidFill>
                <a:latin typeface="Arial"/>
                <a:ea typeface="Arial"/>
                <a:cs typeface="Arial"/>
                <a:sym typeface="Arial"/>
              </a:rPr>
              <a:t>. »</a:t>
            </a:r>
            <a:endParaRPr lang="fr-FR" sz="2000" b="0" i="0" u="none" strike="noStrike" cap="none" dirty="0">
              <a:solidFill>
                <a:srgbClr val="000000"/>
              </a:solidFill>
              <a:latin typeface="Arial"/>
              <a:ea typeface="Arial"/>
              <a:cs typeface="Arial"/>
              <a:sym typeface="Arial"/>
            </a:endParaRPr>
          </a:p>
          <a:p>
            <a:pPr marL="457200" marR="0" lvl="1" indent="0" algn="l" rtl="0">
              <a:spcBef>
                <a:spcPts val="850"/>
              </a:spcBef>
              <a:spcAft>
                <a:spcPts val="0"/>
              </a:spcAft>
              <a:buNone/>
            </a:pPr>
            <a:endParaRPr sz="2000" b="1" i="0" u="sng" strike="noStrike" cap="none" dirty="0">
              <a:solidFill>
                <a:srgbClr val="C24F3E"/>
              </a:solidFill>
              <a:latin typeface="Arial"/>
              <a:ea typeface="Arial"/>
              <a:cs typeface="Arial"/>
              <a:sym typeface="Arial"/>
            </a:endParaRPr>
          </a:p>
          <a:p>
            <a:pPr marL="457200" marR="0" lvl="1" indent="0" algn="l" rtl="0">
              <a:spcBef>
                <a:spcPts val="850"/>
              </a:spcBef>
              <a:spcAft>
                <a:spcPts val="0"/>
              </a:spcAft>
              <a:buNone/>
            </a:pPr>
            <a:endParaRPr sz="2000" b="1" i="0" u="sng" strike="noStrike" cap="none" dirty="0">
              <a:solidFill>
                <a:srgbClr val="C24F3E"/>
              </a:solidFill>
              <a:latin typeface="Arial"/>
              <a:ea typeface="Arial"/>
              <a:cs typeface="Arial"/>
              <a:sym typeface="Arial"/>
            </a:endParaRPr>
          </a:p>
        </p:txBody>
      </p:sp>
      <p:sp>
        <p:nvSpPr>
          <p:cNvPr id="598" name="Shape 598"/>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47</a:t>
            </a:fld>
            <a:endParaRPr lang="fr-FR" sz="1400">
              <a:solidFill>
                <a:srgbClr val="FFFFFF"/>
              </a:solidFill>
              <a:latin typeface="Georgia"/>
              <a:ea typeface="Georgia"/>
              <a:cs typeface="Georgia"/>
              <a:sym typeface="Georgia"/>
            </a:endParaRPr>
          </a:p>
        </p:txBody>
      </p:sp>
      <p:sp>
        <p:nvSpPr>
          <p:cNvPr id="605" name="Shape 605"/>
          <p:cNvSpPr txBox="1"/>
          <p:nvPr/>
        </p:nvSpPr>
        <p:spPr>
          <a:xfrm>
            <a:off x="234682" y="1449601"/>
            <a:ext cx="8601470" cy="5190957"/>
          </a:xfrm>
          <a:prstGeom prst="rect">
            <a:avLst/>
          </a:prstGeom>
          <a:noFill/>
          <a:ln>
            <a:noFill/>
          </a:ln>
        </p:spPr>
        <p:txBody>
          <a:bodyPr lIns="90000" tIns="45000" rIns="90000" bIns="45000" anchor="t" anchorCtr="0">
            <a:noAutofit/>
          </a:bodyPr>
          <a:lstStyle/>
          <a:p>
            <a:pPr marL="341313" marR="0" lvl="0" indent="-290513" algn="ctr" rtl="0">
              <a:spcBef>
                <a:spcPts val="0"/>
              </a:spcBef>
              <a:buClr>
                <a:srgbClr val="C24F3E"/>
              </a:buClr>
              <a:buSzPct val="25000"/>
              <a:buFont typeface="Arial"/>
              <a:buNone/>
            </a:pPr>
            <a:r>
              <a:rPr lang="fr-FR" sz="2400" b="1" dirty="0">
                <a:solidFill>
                  <a:srgbClr val="C24F3E"/>
                </a:solidFill>
                <a:latin typeface="Arial"/>
                <a:ea typeface="Arial"/>
                <a:cs typeface="Arial"/>
                <a:sym typeface="Arial"/>
              </a:rPr>
              <a:t>Compétitivité</a:t>
            </a:r>
          </a:p>
          <a:p>
            <a:pPr marL="341313" marR="0" lvl="0" indent="-290513" algn="l" rtl="0">
              <a:spcBef>
                <a:spcPts val="0"/>
              </a:spcBef>
              <a:buClr>
                <a:schemeClr val="lt1"/>
              </a:buClr>
              <a:buFont typeface="Arial"/>
              <a:buNone/>
            </a:pPr>
            <a:endParaRPr sz="2000" dirty="0">
              <a:solidFill>
                <a:schemeClr val="dk1"/>
              </a:solidFill>
              <a:latin typeface="Arial"/>
              <a:ea typeface="Arial"/>
              <a:cs typeface="Arial"/>
              <a:sym typeface="Arial"/>
            </a:endParaRPr>
          </a:p>
          <a:p>
            <a:pPr marL="517525" marR="0" lvl="0" indent="-466725" algn="l" rtl="0">
              <a:spcBef>
                <a:spcPts val="0"/>
              </a:spcBef>
              <a:buClr>
                <a:srgbClr val="C24F3E"/>
              </a:buClr>
              <a:buSzPct val="100000"/>
              <a:buFont typeface="Arial"/>
              <a:buChar char="•"/>
            </a:pPr>
            <a:r>
              <a:rPr lang="fr-FR" sz="2000" dirty="0">
                <a:solidFill>
                  <a:srgbClr val="C24F3E"/>
                </a:solidFill>
                <a:latin typeface="Arial"/>
                <a:ea typeface="Arial"/>
                <a:cs typeface="Arial"/>
                <a:sym typeface="Arial"/>
              </a:rPr>
              <a:t>Une typologie du concept </a:t>
            </a:r>
          </a:p>
          <a:p>
            <a:pPr marL="60325" marR="0" lvl="0" indent="-9525" algn="l" rtl="0">
              <a:spcBef>
                <a:spcPts val="0"/>
              </a:spcBef>
              <a:buNone/>
            </a:pPr>
            <a:endParaRPr sz="1600" dirty="0">
              <a:solidFill>
                <a:srgbClr val="C24F3E"/>
              </a:solidFill>
              <a:latin typeface="Arial"/>
              <a:ea typeface="Arial"/>
              <a:cs typeface="Arial"/>
              <a:sym typeface="Arial"/>
            </a:endParaRPr>
          </a:p>
          <a:p>
            <a:pPr marL="60325" marR="0" lvl="0" indent="-9525" algn="just" rtl="0">
              <a:spcBef>
                <a:spcPts val="0"/>
              </a:spcBef>
              <a:buSzPct val="25000"/>
              <a:buNone/>
            </a:pPr>
            <a:r>
              <a:rPr lang="fr-FR" sz="2000" b="1" dirty="0">
                <a:solidFill>
                  <a:srgbClr val="000000"/>
                </a:solidFill>
                <a:latin typeface="Arial"/>
                <a:ea typeface="Arial"/>
                <a:cs typeface="Arial"/>
                <a:sym typeface="Arial"/>
              </a:rPr>
              <a:t>Selon Fitoussi</a:t>
            </a:r>
            <a:r>
              <a:rPr lang="fr-FR" sz="2000" dirty="0">
                <a:solidFill>
                  <a:srgbClr val="000000"/>
                </a:solidFill>
                <a:latin typeface="Arial"/>
                <a:ea typeface="Arial"/>
                <a:cs typeface="Arial"/>
                <a:sym typeface="Arial"/>
              </a:rPr>
              <a:t>, on peut classer les sources de compétitivité selon :</a:t>
            </a:r>
          </a:p>
          <a:p>
            <a:pPr marL="403225" marR="0" lvl="0" indent="-352425" algn="just" rtl="0">
              <a:spcBef>
                <a:spcPts val="0"/>
              </a:spcBef>
              <a:buClr>
                <a:srgbClr val="000000"/>
              </a:buClr>
              <a:buSzPct val="100000"/>
              <a:buFont typeface="Arial"/>
              <a:buChar char="•"/>
            </a:pPr>
            <a:r>
              <a:rPr lang="fr-FR" sz="2000" dirty="0">
                <a:solidFill>
                  <a:srgbClr val="000000"/>
                </a:solidFill>
                <a:latin typeface="Arial"/>
                <a:ea typeface="Arial"/>
                <a:cs typeface="Arial"/>
                <a:sym typeface="Arial"/>
              </a:rPr>
              <a:t>La dimension (l’économie d’échelle, la taille critique).</a:t>
            </a:r>
          </a:p>
          <a:p>
            <a:pPr marL="403225" marR="0" lvl="0" indent="-352425" algn="just" rtl="0">
              <a:spcBef>
                <a:spcPts val="0"/>
              </a:spcBef>
              <a:buClr>
                <a:srgbClr val="000000"/>
              </a:buClr>
              <a:buSzPct val="100000"/>
              <a:buFont typeface="Arial"/>
              <a:buChar char="•"/>
            </a:pPr>
            <a:r>
              <a:rPr lang="fr-FR" sz="2000" dirty="0">
                <a:solidFill>
                  <a:srgbClr val="000000"/>
                </a:solidFill>
                <a:latin typeface="Arial"/>
                <a:ea typeface="Arial"/>
                <a:cs typeface="Arial"/>
                <a:sym typeface="Arial"/>
              </a:rPr>
              <a:t>La performance des ressources et compétences.</a:t>
            </a:r>
          </a:p>
          <a:p>
            <a:pPr marL="403225" marR="0" lvl="0" indent="-352425" algn="just" rtl="0">
              <a:spcBef>
                <a:spcPts val="0"/>
              </a:spcBef>
              <a:buClr>
                <a:srgbClr val="000000"/>
              </a:buClr>
              <a:buSzPct val="100000"/>
              <a:buFont typeface="Arial"/>
              <a:buChar char="•"/>
            </a:pPr>
            <a:r>
              <a:rPr lang="fr-FR" sz="2000" dirty="0">
                <a:solidFill>
                  <a:srgbClr val="000000"/>
                </a:solidFill>
                <a:latin typeface="Arial"/>
                <a:ea typeface="Arial"/>
                <a:cs typeface="Arial"/>
                <a:sym typeface="Arial"/>
              </a:rPr>
              <a:t>L’innovation.</a:t>
            </a:r>
          </a:p>
          <a:p>
            <a:pPr marL="403225" marR="0" lvl="0" indent="-352425" algn="just" rtl="0">
              <a:spcBef>
                <a:spcPts val="0"/>
              </a:spcBef>
              <a:buClr>
                <a:schemeClr val="lt1"/>
              </a:buClr>
              <a:buFont typeface="Arial"/>
              <a:buNone/>
            </a:pPr>
            <a:endParaRPr sz="2000" dirty="0">
              <a:solidFill>
                <a:srgbClr val="000000"/>
              </a:solidFill>
              <a:latin typeface="Arial"/>
              <a:ea typeface="Arial"/>
              <a:cs typeface="Arial"/>
              <a:sym typeface="Arial"/>
            </a:endParaRPr>
          </a:p>
          <a:p>
            <a:pPr marL="60325" marR="0" lvl="0" indent="-9525" algn="just" rtl="0">
              <a:spcBef>
                <a:spcPts val="0"/>
              </a:spcBef>
              <a:buSzPct val="25000"/>
              <a:buNone/>
            </a:pPr>
            <a:r>
              <a:rPr lang="fr-FR" sz="2000" b="1" dirty="0">
                <a:solidFill>
                  <a:srgbClr val="000000"/>
                </a:solidFill>
                <a:latin typeface="Arial"/>
                <a:ea typeface="Arial"/>
                <a:cs typeface="Arial"/>
                <a:sym typeface="Arial"/>
              </a:rPr>
              <a:t>D’</a:t>
            </a:r>
            <a:r>
              <a:rPr lang="fr-FR" sz="2000" b="1" dirty="0" err="1">
                <a:solidFill>
                  <a:srgbClr val="000000"/>
                </a:solidFill>
                <a:latin typeface="Arial"/>
                <a:ea typeface="Arial"/>
                <a:cs typeface="Arial"/>
                <a:sym typeface="Arial"/>
              </a:rPr>
              <a:t>Aveni</a:t>
            </a:r>
            <a:r>
              <a:rPr lang="fr-FR" sz="2000" dirty="0">
                <a:solidFill>
                  <a:srgbClr val="000000"/>
                </a:solidFill>
                <a:latin typeface="Arial"/>
                <a:ea typeface="Arial"/>
                <a:cs typeface="Arial"/>
                <a:sym typeface="Arial"/>
              </a:rPr>
              <a:t>, </a:t>
            </a:r>
            <a:r>
              <a:rPr lang="fr-FR" sz="2000" dirty="0" smtClean="0">
                <a:solidFill>
                  <a:srgbClr val="000000"/>
                </a:solidFill>
                <a:latin typeface="Arial"/>
                <a:ea typeface="Arial"/>
                <a:cs typeface="Arial"/>
                <a:sym typeface="Arial"/>
              </a:rPr>
              <a:t>décompose les </a:t>
            </a:r>
            <a:r>
              <a:rPr lang="fr-FR" sz="2000" dirty="0">
                <a:solidFill>
                  <a:srgbClr val="000000"/>
                </a:solidFill>
                <a:latin typeface="Arial"/>
                <a:ea typeface="Arial"/>
                <a:cs typeface="Arial"/>
                <a:sym typeface="Arial"/>
              </a:rPr>
              <a:t>sources de compétitivité de l’entreprise </a:t>
            </a:r>
            <a:r>
              <a:rPr lang="fr-FR" sz="2000" dirty="0" smtClean="0">
                <a:solidFill>
                  <a:srgbClr val="000000"/>
                </a:solidFill>
                <a:latin typeface="Arial"/>
                <a:ea typeface="Arial"/>
                <a:cs typeface="Arial"/>
                <a:sym typeface="Arial"/>
              </a:rPr>
              <a:t>en: </a:t>
            </a:r>
            <a:endParaRPr lang="fr-FR" sz="2000" dirty="0">
              <a:solidFill>
                <a:srgbClr val="000000"/>
              </a:solidFill>
              <a:latin typeface="Arial"/>
              <a:ea typeface="Arial"/>
              <a:cs typeface="Arial"/>
              <a:sym typeface="Arial"/>
            </a:endParaRPr>
          </a:p>
          <a:p>
            <a:pPr marL="344487" marR="0" lvl="0" indent="-344487" algn="just" rtl="0">
              <a:spcBef>
                <a:spcPts val="0"/>
              </a:spcBef>
              <a:buClr>
                <a:srgbClr val="000000"/>
              </a:buClr>
              <a:buSzPct val="100000"/>
              <a:buFont typeface="Arial"/>
              <a:buChar char="•"/>
            </a:pPr>
            <a:r>
              <a:rPr lang="fr-FR" sz="2000" dirty="0">
                <a:solidFill>
                  <a:srgbClr val="000000"/>
                </a:solidFill>
                <a:latin typeface="Arial"/>
                <a:ea typeface="Arial"/>
                <a:cs typeface="Arial"/>
                <a:sym typeface="Arial"/>
              </a:rPr>
              <a:t>Compétitivité des capacités financières.</a:t>
            </a:r>
          </a:p>
          <a:p>
            <a:pPr marL="344487" marR="0" lvl="0" indent="-344487" algn="just" rtl="0">
              <a:spcBef>
                <a:spcPts val="0"/>
              </a:spcBef>
              <a:buClr>
                <a:srgbClr val="000000"/>
              </a:buClr>
              <a:buSzPct val="100000"/>
              <a:buFont typeface="Arial"/>
              <a:buChar char="•"/>
            </a:pPr>
            <a:r>
              <a:rPr lang="fr-FR" sz="2000" dirty="0">
                <a:solidFill>
                  <a:srgbClr val="000000"/>
                </a:solidFill>
                <a:latin typeface="Arial"/>
                <a:ea typeface="Arial"/>
                <a:cs typeface="Arial"/>
                <a:sym typeface="Arial"/>
              </a:rPr>
              <a:t>compétitivité par création, invasion de places fortes.</a:t>
            </a:r>
          </a:p>
          <a:p>
            <a:pPr marL="344487" marR="0" lvl="0" indent="-344487" algn="just" rtl="0">
              <a:spcBef>
                <a:spcPts val="0"/>
              </a:spcBef>
              <a:buClr>
                <a:srgbClr val="000000"/>
              </a:buClr>
              <a:buSzPct val="100000"/>
              <a:buFont typeface="Arial"/>
              <a:buChar char="•"/>
            </a:pPr>
            <a:r>
              <a:rPr lang="fr-FR" sz="2000" dirty="0">
                <a:solidFill>
                  <a:srgbClr val="000000"/>
                </a:solidFill>
                <a:latin typeface="Arial"/>
                <a:ea typeface="Arial"/>
                <a:cs typeface="Arial"/>
                <a:sym typeface="Arial"/>
              </a:rPr>
              <a:t>compétitivité prix.</a:t>
            </a:r>
          </a:p>
          <a:p>
            <a:pPr marL="344487" marR="0" lvl="0" indent="-344487" algn="just" rtl="0">
              <a:spcBef>
                <a:spcPts val="0"/>
              </a:spcBef>
              <a:buClr>
                <a:srgbClr val="000000"/>
              </a:buClr>
              <a:buSzPct val="100000"/>
              <a:buFont typeface="Arial"/>
              <a:buChar char="•"/>
            </a:pPr>
            <a:r>
              <a:rPr lang="fr-FR" sz="2000" dirty="0">
                <a:solidFill>
                  <a:srgbClr val="000000"/>
                </a:solidFill>
                <a:latin typeface="Arial"/>
                <a:ea typeface="Arial"/>
                <a:cs typeface="Arial"/>
                <a:sym typeface="Arial"/>
              </a:rPr>
              <a:t>compétitivité qualité.</a:t>
            </a:r>
          </a:p>
          <a:p>
            <a:pPr marL="344487" marR="0" lvl="0" indent="-344487" algn="just" rtl="0">
              <a:spcBef>
                <a:spcPts val="0"/>
              </a:spcBef>
              <a:buClr>
                <a:srgbClr val="000000"/>
              </a:buClr>
              <a:buSzPct val="100000"/>
              <a:buFont typeface="Arial"/>
              <a:buChar char="•"/>
            </a:pPr>
            <a:r>
              <a:rPr lang="fr-FR" sz="2000" dirty="0">
                <a:solidFill>
                  <a:srgbClr val="000000"/>
                </a:solidFill>
                <a:latin typeface="Arial"/>
                <a:ea typeface="Arial"/>
                <a:cs typeface="Arial"/>
                <a:sym typeface="Arial"/>
              </a:rPr>
              <a:t>compétitivité savoir faire.</a:t>
            </a:r>
          </a:p>
          <a:p>
            <a:pPr marL="344487" marR="0" lvl="0" indent="-344487" algn="just" rtl="0">
              <a:spcBef>
                <a:spcPts val="0"/>
              </a:spcBef>
              <a:buClr>
                <a:srgbClr val="000000"/>
              </a:buClr>
              <a:buSzPct val="100000"/>
              <a:buFont typeface="Arial"/>
              <a:buChar char="•"/>
            </a:pPr>
            <a:r>
              <a:rPr lang="fr-FR" sz="2000" dirty="0">
                <a:solidFill>
                  <a:srgbClr val="000000"/>
                </a:solidFill>
                <a:latin typeface="Arial"/>
                <a:ea typeface="Arial"/>
                <a:cs typeface="Arial"/>
                <a:sym typeface="Arial"/>
              </a:rPr>
              <a:t>Chrono compétitivité (</a:t>
            </a:r>
            <a:r>
              <a:rPr lang="fr-FR" sz="2000" dirty="0" err="1">
                <a:solidFill>
                  <a:srgbClr val="000000"/>
                </a:solidFill>
                <a:latin typeface="Arial"/>
                <a:ea typeface="Arial"/>
                <a:cs typeface="Arial"/>
                <a:sym typeface="Arial"/>
              </a:rPr>
              <a:t>Stalk</a:t>
            </a:r>
            <a:r>
              <a:rPr lang="fr-FR" sz="2000" dirty="0">
                <a:solidFill>
                  <a:srgbClr val="000000"/>
                </a:solidFill>
                <a:latin typeface="Arial"/>
                <a:ea typeface="Arial"/>
                <a:cs typeface="Arial"/>
                <a:sym typeface="Arial"/>
              </a:rPr>
              <a:t>).</a:t>
            </a:r>
          </a:p>
          <a:p>
            <a:pPr marL="60325" marR="0" lvl="0" indent="-9525" algn="just" rtl="0">
              <a:spcBef>
                <a:spcPts val="0"/>
              </a:spcBef>
              <a:buNone/>
            </a:pPr>
            <a:endParaRPr sz="2000" dirty="0">
              <a:solidFill>
                <a:srgbClr val="000000"/>
              </a:solidFill>
              <a:latin typeface="Arial"/>
              <a:ea typeface="Arial"/>
              <a:cs typeface="Arial"/>
              <a:sym typeface="Arial"/>
            </a:endParaRPr>
          </a:p>
          <a:p>
            <a:pPr marL="403225" marR="0" lvl="0" indent="-352425" algn="just" rtl="0">
              <a:spcBef>
                <a:spcPts val="0"/>
              </a:spcBef>
              <a:buClr>
                <a:schemeClr val="lt1"/>
              </a:buClr>
              <a:buFont typeface="Arial"/>
              <a:buNone/>
            </a:pPr>
            <a:endParaRPr sz="2000" dirty="0">
              <a:solidFill>
                <a:srgbClr val="000000"/>
              </a:solidFill>
              <a:latin typeface="Arial"/>
              <a:ea typeface="Arial"/>
              <a:cs typeface="Arial"/>
              <a:sym typeface="Arial"/>
            </a:endParaRPr>
          </a:p>
          <a:p>
            <a:pPr marL="60325" marR="0" lvl="0" indent="-9525" algn="just" rtl="0">
              <a:spcBef>
                <a:spcPts val="0"/>
              </a:spcBef>
              <a:buNone/>
            </a:pPr>
            <a:endParaRPr sz="1900" dirty="0">
              <a:solidFill>
                <a:srgbClr val="000000"/>
              </a:solidFill>
              <a:latin typeface="Arial"/>
              <a:ea typeface="Arial"/>
              <a:cs typeface="Arial"/>
              <a:sym typeface="Arial"/>
            </a:endParaRPr>
          </a:p>
          <a:p>
            <a:pPr marL="457200" marR="0" lvl="1" indent="0" algn="l" rtl="0">
              <a:spcBef>
                <a:spcPts val="0"/>
              </a:spcBef>
              <a:spcAft>
                <a:spcPts val="0"/>
              </a:spcAft>
              <a:buNone/>
            </a:pPr>
            <a:endParaRPr sz="1900" b="1" i="0" u="sng" strike="noStrike" cap="none" dirty="0">
              <a:solidFill>
                <a:srgbClr val="C24F3E"/>
              </a:solidFill>
              <a:latin typeface="Arial"/>
              <a:ea typeface="Arial"/>
              <a:cs typeface="Arial"/>
              <a:sym typeface="Arial"/>
            </a:endParaRPr>
          </a:p>
          <a:p>
            <a:pPr marL="457200" marR="0" lvl="1" indent="0" algn="l" rtl="0">
              <a:spcBef>
                <a:spcPts val="850"/>
              </a:spcBef>
              <a:spcAft>
                <a:spcPts val="0"/>
              </a:spcAft>
              <a:buNone/>
            </a:pPr>
            <a:endParaRPr sz="1900" b="1" i="0" u="sng" strike="noStrike" cap="none" dirty="0">
              <a:solidFill>
                <a:srgbClr val="C24F3E"/>
              </a:solidFill>
              <a:latin typeface="Arial"/>
              <a:ea typeface="Arial"/>
              <a:cs typeface="Arial"/>
              <a:sym typeface="Arial"/>
            </a:endParaRPr>
          </a:p>
        </p:txBody>
      </p:sp>
      <p:sp>
        <p:nvSpPr>
          <p:cNvPr id="606" name="Shape 606"/>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400" b="0" i="0" u="none" strike="noStrike" cap="none">
                <a:solidFill>
                  <a:srgbClr val="7A9798"/>
                </a:solidFill>
                <a:latin typeface="Georgia"/>
                <a:ea typeface="Georgia"/>
                <a:cs typeface="Georgia"/>
                <a:sym typeface="Georgia"/>
              </a:rPr>
              <a:t>III – </a:t>
            </a:r>
            <a:r>
              <a:rPr lang="fr-FR" sz="2400" b="0" i="0" u="none" strike="noStrike" cap="none">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48</a:t>
            </a:fld>
            <a:endParaRPr lang="fr-FR" sz="1400">
              <a:solidFill>
                <a:srgbClr val="FFFFFF"/>
              </a:solidFill>
              <a:latin typeface="Georgia"/>
              <a:ea typeface="Georgia"/>
              <a:cs typeface="Georgia"/>
              <a:sym typeface="Georgia"/>
            </a:endParaRPr>
          </a:p>
        </p:txBody>
      </p:sp>
      <p:sp>
        <p:nvSpPr>
          <p:cNvPr id="613" name="Shape 613"/>
          <p:cNvSpPr txBox="1"/>
          <p:nvPr/>
        </p:nvSpPr>
        <p:spPr>
          <a:xfrm>
            <a:off x="234682" y="1449601"/>
            <a:ext cx="8601470" cy="5190957"/>
          </a:xfrm>
          <a:prstGeom prst="rect">
            <a:avLst/>
          </a:prstGeom>
          <a:noFill/>
          <a:ln>
            <a:noFill/>
          </a:ln>
        </p:spPr>
        <p:txBody>
          <a:bodyPr lIns="90000" tIns="45000" rIns="90000" bIns="45000" anchor="t" anchorCtr="0">
            <a:noAutofit/>
          </a:bodyPr>
          <a:lstStyle/>
          <a:p>
            <a:pPr marL="341313" marR="0" lvl="0" indent="-290513" algn="ctr" rtl="0">
              <a:spcBef>
                <a:spcPts val="0"/>
              </a:spcBef>
              <a:buClr>
                <a:srgbClr val="C24F3E"/>
              </a:buClr>
              <a:buSzPct val="25000"/>
              <a:buFont typeface="Arial"/>
              <a:buNone/>
            </a:pPr>
            <a:r>
              <a:rPr lang="fr-FR" sz="2400" b="1" dirty="0">
                <a:solidFill>
                  <a:srgbClr val="C24F3E"/>
                </a:solidFill>
                <a:latin typeface="Arial"/>
                <a:ea typeface="Arial"/>
                <a:cs typeface="Arial"/>
                <a:sym typeface="Arial"/>
              </a:rPr>
              <a:t>Compétitivité</a:t>
            </a:r>
          </a:p>
          <a:p>
            <a:pPr marL="341313" marR="0" lvl="0" indent="-290513" algn="l" rtl="0">
              <a:spcBef>
                <a:spcPts val="0"/>
              </a:spcBef>
              <a:buClr>
                <a:schemeClr val="lt1"/>
              </a:buClr>
              <a:buFont typeface="Arial"/>
              <a:buNone/>
            </a:pPr>
            <a:endParaRPr sz="2000" dirty="0">
              <a:solidFill>
                <a:schemeClr val="dk1"/>
              </a:solidFill>
              <a:latin typeface="Arial"/>
              <a:ea typeface="Arial"/>
              <a:cs typeface="Arial"/>
              <a:sym typeface="Arial"/>
            </a:endParaRPr>
          </a:p>
          <a:p>
            <a:pPr marL="517525" marR="0" lvl="0" indent="-466725" algn="l" rtl="0">
              <a:spcBef>
                <a:spcPts val="0"/>
              </a:spcBef>
              <a:buClr>
                <a:srgbClr val="C24F3E"/>
              </a:buClr>
              <a:buSzPct val="100000"/>
              <a:buFont typeface="Arial"/>
              <a:buChar char="•"/>
            </a:pPr>
            <a:r>
              <a:rPr lang="fr-FR" sz="2000" dirty="0">
                <a:solidFill>
                  <a:srgbClr val="C24F3E"/>
                </a:solidFill>
                <a:latin typeface="Arial"/>
                <a:ea typeface="Arial"/>
                <a:cs typeface="Arial"/>
                <a:sym typeface="Arial"/>
              </a:rPr>
              <a:t>Les enjeux dans le cadre du sujet</a:t>
            </a:r>
          </a:p>
          <a:p>
            <a:pPr marL="517525" marR="0" lvl="0" indent="-466725" algn="l" rtl="0">
              <a:spcBef>
                <a:spcPts val="0"/>
              </a:spcBef>
              <a:buClr>
                <a:schemeClr val="lt1"/>
              </a:buClr>
              <a:buFont typeface="Arial"/>
              <a:buNone/>
            </a:pPr>
            <a:endParaRPr sz="2000" dirty="0">
              <a:solidFill>
                <a:srgbClr val="C24F3E"/>
              </a:solidFill>
              <a:latin typeface="Arial"/>
              <a:ea typeface="Arial"/>
              <a:cs typeface="Arial"/>
              <a:sym typeface="Arial"/>
            </a:endParaRPr>
          </a:p>
          <a:p>
            <a:pPr marL="60325" marR="0" lvl="0" indent="-9525" algn="just" rtl="0">
              <a:spcBef>
                <a:spcPts val="0"/>
              </a:spcBef>
              <a:buNone/>
            </a:pPr>
            <a:endParaRPr sz="1900" dirty="0">
              <a:solidFill>
                <a:srgbClr val="000000"/>
              </a:solidFill>
              <a:latin typeface="Arial"/>
              <a:ea typeface="Arial"/>
              <a:cs typeface="Arial"/>
              <a:sym typeface="Arial"/>
            </a:endParaRPr>
          </a:p>
          <a:p>
            <a:pPr marL="0" marR="0" lvl="0" indent="0" algn="just" rtl="0">
              <a:spcBef>
                <a:spcPts val="0"/>
              </a:spcBef>
              <a:buSzPct val="25000"/>
              <a:buNone/>
            </a:pPr>
            <a:r>
              <a:rPr lang="fr-FR" sz="1900" b="1" dirty="0">
                <a:solidFill>
                  <a:srgbClr val="000000"/>
                </a:solidFill>
                <a:latin typeface="Arial"/>
                <a:ea typeface="Arial"/>
                <a:cs typeface="Arial"/>
                <a:sym typeface="Arial"/>
              </a:rPr>
              <a:t>Les sources de la compétitivité </a:t>
            </a:r>
            <a:r>
              <a:rPr lang="fr-FR" sz="1900" dirty="0">
                <a:solidFill>
                  <a:srgbClr val="000000"/>
                </a:solidFill>
                <a:latin typeface="Arial"/>
                <a:ea typeface="Arial"/>
                <a:cs typeface="Arial"/>
                <a:sym typeface="Arial"/>
              </a:rPr>
              <a:t>sont donc basées sur la capacité de l’entreprise à développer de l’innovation produits (qualité, savoirs faires, création ..) et de l’innovation organisationnelle (réduction des coûts, chrono compétitivité). La capacité de l’entreprise à se renouveler va donc être une source de l’avantage concurrentiel.</a:t>
            </a:r>
          </a:p>
          <a:p>
            <a:pPr marL="0" marR="0" lvl="0" indent="0" algn="just" rtl="0">
              <a:spcBef>
                <a:spcPts val="0"/>
              </a:spcBef>
              <a:buNone/>
            </a:pPr>
            <a:endParaRPr sz="1900" b="1" u="sng" dirty="0">
              <a:solidFill>
                <a:srgbClr val="000000"/>
              </a:solidFill>
              <a:latin typeface="Arial"/>
              <a:ea typeface="Arial"/>
              <a:cs typeface="Arial"/>
              <a:sym typeface="Arial"/>
            </a:endParaRPr>
          </a:p>
          <a:p>
            <a:pPr marL="0" marR="0" lvl="0" indent="0" algn="just" rtl="0">
              <a:spcBef>
                <a:spcPts val="0"/>
              </a:spcBef>
              <a:buSzPct val="25000"/>
              <a:buNone/>
            </a:pPr>
            <a:r>
              <a:rPr lang="fr-FR" sz="1900" b="1" dirty="0">
                <a:solidFill>
                  <a:srgbClr val="000000"/>
                </a:solidFill>
                <a:latin typeface="Arial"/>
                <a:ea typeface="Arial"/>
                <a:cs typeface="Arial"/>
                <a:sym typeface="Arial"/>
              </a:rPr>
              <a:t>Dans ce contexte, </a:t>
            </a:r>
            <a:r>
              <a:rPr lang="fr-FR" sz="1900" dirty="0">
                <a:solidFill>
                  <a:srgbClr val="000000"/>
                </a:solidFill>
                <a:latin typeface="Arial"/>
                <a:ea typeface="Arial"/>
                <a:cs typeface="Arial"/>
                <a:sym typeface="Arial"/>
              </a:rPr>
              <a:t>les atouts de la PME (réactivité, flexibilité,…) peut l’amener à résister et à se démarquer de la concurrence dans un environnement hypercompétitif.</a:t>
            </a:r>
          </a:p>
        </p:txBody>
      </p:sp>
      <p:sp>
        <p:nvSpPr>
          <p:cNvPr id="614" name="Shape 614"/>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49</a:t>
            </a:fld>
            <a:endParaRPr lang="fr-FR" sz="1400">
              <a:solidFill>
                <a:srgbClr val="FFFFFF"/>
              </a:solidFill>
              <a:latin typeface="Georgia"/>
              <a:ea typeface="Georgia"/>
              <a:cs typeface="Georgia"/>
              <a:sym typeface="Georgia"/>
            </a:endParaRPr>
          </a:p>
        </p:txBody>
      </p:sp>
      <p:sp>
        <p:nvSpPr>
          <p:cNvPr id="621" name="Shape 621"/>
          <p:cNvSpPr txBox="1"/>
          <p:nvPr/>
        </p:nvSpPr>
        <p:spPr>
          <a:xfrm>
            <a:off x="234682" y="1449601"/>
            <a:ext cx="8601470" cy="5190957"/>
          </a:xfrm>
          <a:prstGeom prst="rect">
            <a:avLst/>
          </a:prstGeom>
          <a:noFill/>
          <a:ln>
            <a:noFill/>
          </a:ln>
        </p:spPr>
        <p:txBody>
          <a:bodyPr lIns="90000" tIns="45000" rIns="90000" bIns="45000" anchor="t" anchorCtr="0">
            <a:noAutofit/>
          </a:bodyPr>
          <a:lstStyle/>
          <a:p>
            <a:pPr marL="341313" marR="0" lvl="0" indent="-290513" algn="ctr" rtl="0">
              <a:spcBef>
                <a:spcPts val="0"/>
              </a:spcBef>
              <a:buClr>
                <a:srgbClr val="C24F3E"/>
              </a:buClr>
              <a:buSzPct val="25000"/>
              <a:buFont typeface="Arial"/>
              <a:buNone/>
            </a:pPr>
            <a:r>
              <a:rPr lang="fr-FR" sz="2400" b="1" dirty="0">
                <a:solidFill>
                  <a:srgbClr val="C24F3E"/>
                </a:solidFill>
                <a:latin typeface="Arial"/>
                <a:ea typeface="Arial"/>
                <a:cs typeface="Arial"/>
                <a:sym typeface="Arial"/>
              </a:rPr>
              <a:t>Les PME</a:t>
            </a:r>
          </a:p>
          <a:p>
            <a:pPr marL="341313" marR="0" lvl="0" indent="-290513" algn="l" rtl="0">
              <a:spcBef>
                <a:spcPts val="0"/>
              </a:spcBef>
              <a:buClr>
                <a:schemeClr val="lt1"/>
              </a:buClr>
              <a:buFont typeface="Arial"/>
              <a:buNone/>
            </a:pPr>
            <a:endParaRPr sz="2000" b="1" dirty="0">
              <a:solidFill>
                <a:srgbClr val="C24F3E"/>
              </a:solidFill>
              <a:latin typeface="Arial"/>
              <a:ea typeface="Arial"/>
              <a:cs typeface="Arial"/>
              <a:sym typeface="Arial"/>
            </a:endParaRPr>
          </a:p>
          <a:p>
            <a:pPr marL="341313" marR="0" lvl="0" indent="-290513" algn="l" rtl="0">
              <a:spcBef>
                <a:spcPts val="0"/>
              </a:spcBef>
              <a:buClr>
                <a:schemeClr val="lt1"/>
              </a:buClr>
              <a:buFont typeface="Arial"/>
              <a:buNone/>
            </a:pPr>
            <a:endParaRPr sz="2000" dirty="0">
              <a:solidFill>
                <a:schemeClr val="dk1"/>
              </a:solidFill>
              <a:latin typeface="Arial"/>
              <a:ea typeface="Arial"/>
              <a:cs typeface="Arial"/>
              <a:sym typeface="Arial"/>
            </a:endParaRPr>
          </a:p>
          <a:p>
            <a:pPr marL="517525" marR="0" lvl="0" indent="-466725" algn="just" rtl="0">
              <a:spcBef>
                <a:spcPts val="0"/>
              </a:spcBef>
              <a:buClr>
                <a:srgbClr val="C24F3E"/>
              </a:buClr>
              <a:buSzPct val="100000"/>
              <a:buFont typeface="Arial"/>
              <a:buChar char="•"/>
            </a:pPr>
            <a:r>
              <a:rPr lang="fr-FR" sz="2000" dirty="0">
                <a:solidFill>
                  <a:srgbClr val="C24F3E"/>
                </a:solidFill>
                <a:latin typeface="Arial"/>
                <a:ea typeface="Arial"/>
                <a:cs typeface="Arial"/>
                <a:sym typeface="Arial"/>
              </a:rPr>
              <a:t>Une définition des concepts </a:t>
            </a:r>
          </a:p>
          <a:p>
            <a:pPr marL="517525" marR="0" lvl="0" indent="-466725" algn="just" rtl="0">
              <a:spcBef>
                <a:spcPts val="0"/>
              </a:spcBef>
              <a:buClr>
                <a:schemeClr val="lt1"/>
              </a:buClr>
              <a:buFont typeface="Arial"/>
              <a:buNone/>
            </a:pPr>
            <a:endParaRPr sz="2000" dirty="0">
              <a:solidFill>
                <a:srgbClr val="C24F3E"/>
              </a:solidFill>
              <a:latin typeface="Arial"/>
              <a:ea typeface="Arial"/>
              <a:cs typeface="Arial"/>
              <a:sym typeface="Arial"/>
            </a:endParaRPr>
          </a:p>
          <a:p>
            <a:pPr marL="0" marR="0" lvl="0" indent="0" algn="just" rtl="0">
              <a:spcBef>
                <a:spcPts val="0"/>
              </a:spcBef>
              <a:buSzPct val="25000"/>
              <a:buNone/>
            </a:pPr>
            <a:r>
              <a:rPr lang="fr-FR" sz="2000" dirty="0">
                <a:solidFill>
                  <a:srgbClr val="000000"/>
                </a:solidFill>
                <a:latin typeface="Arial"/>
                <a:ea typeface="Arial"/>
                <a:cs typeface="Arial"/>
                <a:sym typeface="Arial"/>
              </a:rPr>
              <a:t>« </a:t>
            </a:r>
            <a:r>
              <a:rPr lang="fr-FR" sz="2000" dirty="0" smtClean="0">
                <a:solidFill>
                  <a:srgbClr val="000000"/>
                </a:solidFill>
                <a:latin typeface="Arial"/>
                <a:ea typeface="Arial"/>
                <a:cs typeface="Arial"/>
                <a:sym typeface="Arial"/>
              </a:rPr>
              <a:t>La </a:t>
            </a:r>
            <a:r>
              <a:rPr lang="fr-FR" sz="2000" dirty="0">
                <a:solidFill>
                  <a:srgbClr val="000000"/>
                </a:solidFill>
                <a:latin typeface="Arial"/>
                <a:ea typeface="Arial"/>
                <a:cs typeface="Arial"/>
                <a:sym typeface="Arial"/>
              </a:rPr>
              <a:t>recommandation du 30 avril 1996 de la communauté européenne définit la PME comme une entreprise indépendante financièrement employant moins de 250 salariés avec un chiffre d'affaire plafonné à quarante millions </a:t>
            </a:r>
            <a:r>
              <a:rPr lang="fr-FR" sz="2000" dirty="0" smtClean="0">
                <a:solidFill>
                  <a:srgbClr val="000000"/>
                </a:solidFill>
                <a:latin typeface="Arial"/>
                <a:ea typeface="Arial"/>
                <a:cs typeface="Arial"/>
                <a:sym typeface="Arial"/>
              </a:rPr>
              <a:t>d'Euros. </a:t>
            </a:r>
            <a:r>
              <a:rPr lang="fr-FR" sz="2000" dirty="0">
                <a:solidFill>
                  <a:srgbClr val="000000"/>
                </a:solidFill>
                <a:latin typeface="Arial"/>
                <a:ea typeface="Arial"/>
                <a:cs typeface="Arial"/>
                <a:sym typeface="Arial"/>
              </a:rPr>
              <a:t>Ces critères peuvent toujours être contestés, ils posent le problème de la définition de seuils. Elle a cependant le mérite d'harmoniser les conceptions au sein de la communauté européenne. »</a:t>
            </a:r>
          </a:p>
          <a:p>
            <a:pPr marL="0" marR="0" lvl="1" indent="0" algn="just" rtl="0">
              <a:spcBef>
                <a:spcPts val="0"/>
              </a:spcBef>
              <a:buNone/>
            </a:pPr>
            <a:endParaRPr sz="1800" b="1" i="0" u="sng" strike="noStrike" cap="none" dirty="0">
              <a:solidFill>
                <a:srgbClr val="C24F3E"/>
              </a:solidFill>
              <a:latin typeface="Arial"/>
              <a:ea typeface="Arial"/>
              <a:cs typeface="Arial"/>
              <a:sym typeface="Arial"/>
            </a:endParaRPr>
          </a:p>
          <a:p>
            <a:pPr marL="215900" marR="0" lvl="0" indent="-215900" algn="l" rtl="0">
              <a:spcBef>
                <a:spcPts val="0"/>
              </a:spcBef>
              <a:spcAft>
                <a:spcPts val="0"/>
              </a:spcAft>
              <a:buNone/>
            </a:pPr>
            <a:endParaRPr sz="1800" dirty="0">
              <a:solidFill>
                <a:srgbClr val="C24F3E"/>
              </a:solidFill>
              <a:latin typeface="Arial"/>
              <a:ea typeface="Arial"/>
              <a:cs typeface="Arial"/>
              <a:sym typeface="Arial"/>
            </a:endParaRPr>
          </a:p>
          <a:p>
            <a:pPr marL="457200" marR="0" lvl="1" indent="0" algn="l" rtl="0">
              <a:spcBef>
                <a:spcPts val="850"/>
              </a:spcBef>
              <a:spcAft>
                <a:spcPts val="0"/>
              </a:spcAft>
              <a:buNone/>
            </a:pPr>
            <a:endParaRPr sz="1800" b="1" i="0" u="sng" strike="noStrike" cap="none" dirty="0">
              <a:solidFill>
                <a:srgbClr val="C24F3E"/>
              </a:solidFill>
              <a:latin typeface="Arial"/>
              <a:ea typeface="Arial"/>
              <a:cs typeface="Arial"/>
              <a:sym typeface="Arial"/>
            </a:endParaRPr>
          </a:p>
        </p:txBody>
      </p:sp>
      <p:sp>
        <p:nvSpPr>
          <p:cNvPr id="622" name="Shape 622"/>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a:t>
            </a:fld>
            <a:endParaRPr lang="fr-FR" sz="1400">
              <a:solidFill>
                <a:srgbClr val="FFFFFF"/>
              </a:solidFill>
              <a:latin typeface="Georgia"/>
              <a:ea typeface="Georgia"/>
              <a:cs typeface="Georgia"/>
              <a:sym typeface="Georgia"/>
            </a:endParaRPr>
          </a:p>
        </p:txBody>
      </p:sp>
      <p:sp>
        <p:nvSpPr>
          <p:cNvPr id="182" name="Shape 182"/>
          <p:cNvSpPr txBox="1"/>
          <p:nvPr/>
        </p:nvSpPr>
        <p:spPr>
          <a:xfrm>
            <a:off x="412011" y="1482271"/>
            <a:ext cx="8337055" cy="4922712"/>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400" b="1" u="sng" dirty="0" smtClean="0">
                <a:solidFill>
                  <a:srgbClr val="C00000"/>
                </a:solidFill>
                <a:sym typeface="Arial"/>
              </a:rPr>
              <a:t>Sur la forme:</a:t>
            </a:r>
          </a:p>
          <a:p>
            <a:pPr marL="0" marR="0" lvl="0" indent="0" algn="ctr" rtl="0">
              <a:spcBef>
                <a:spcPts val="0"/>
              </a:spcBef>
              <a:buClr>
                <a:srgbClr val="000000"/>
              </a:buClr>
              <a:buSzPct val="25000"/>
              <a:buFont typeface="Arial"/>
              <a:buNone/>
            </a:pPr>
            <a:endParaRPr lang="fr-FR" sz="2000" b="1" dirty="0" smtClean="0">
              <a:solidFill>
                <a:schemeClr val="tx1"/>
              </a:solidFill>
              <a:sym typeface="Arial"/>
            </a:endParaRPr>
          </a:p>
          <a:p>
            <a:pPr marL="0" marR="0" lvl="0" indent="0" algn="ctr" rtl="0">
              <a:spcBef>
                <a:spcPts val="0"/>
              </a:spcBef>
              <a:buClr>
                <a:srgbClr val="000000"/>
              </a:buClr>
              <a:buSzPct val="25000"/>
              <a:buFont typeface="Arial"/>
              <a:buNone/>
            </a:pPr>
            <a:r>
              <a:rPr lang="fr-FR" sz="2400" b="1" dirty="0" smtClean="0">
                <a:solidFill>
                  <a:srgbClr val="C00000"/>
                </a:solidFill>
              </a:rPr>
              <a:t>Mettez vous à la place des correcteurs!</a:t>
            </a:r>
          </a:p>
          <a:p>
            <a:pPr marL="0" marR="0" lvl="0" indent="0" algn="ctr" rtl="0">
              <a:spcBef>
                <a:spcPts val="0"/>
              </a:spcBef>
              <a:buClr>
                <a:srgbClr val="000000"/>
              </a:buClr>
              <a:buSzPct val="25000"/>
              <a:buFont typeface="Arial"/>
              <a:buNone/>
            </a:pPr>
            <a:endParaRPr lang="fr-FR" sz="2000" b="1" dirty="0" smtClean="0">
              <a:solidFill>
                <a:schemeClr val="tx1"/>
              </a:solidFill>
            </a:endParaRPr>
          </a:p>
          <a:p>
            <a:pPr marL="342900" marR="0" lvl="0" indent="-342900" algn="just" rtl="0">
              <a:spcBef>
                <a:spcPts val="0"/>
              </a:spcBef>
              <a:buClr>
                <a:srgbClr val="000000"/>
              </a:buClr>
              <a:buSzPct val="100000"/>
              <a:buFont typeface="Arial" panose="020B0604020202020204" pitchFamily="34" charset="0"/>
              <a:buChar char="•"/>
            </a:pPr>
            <a:r>
              <a:rPr lang="fr-FR" sz="2000" b="1" dirty="0" smtClean="0">
                <a:solidFill>
                  <a:schemeClr val="tx1"/>
                </a:solidFill>
              </a:rPr>
              <a:t>Une ou plusieurs centaines de copies à corriger</a:t>
            </a:r>
          </a:p>
          <a:p>
            <a:pPr marL="342900" marR="0" lvl="0" indent="-342900" algn="just" rtl="0">
              <a:spcBef>
                <a:spcPts val="0"/>
              </a:spcBef>
              <a:buClr>
                <a:srgbClr val="000000"/>
              </a:buClr>
              <a:buSzPct val="100000"/>
              <a:buFont typeface="Arial" panose="020B0604020202020204" pitchFamily="34" charset="0"/>
              <a:buChar char="•"/>
            </a:pPr>
            <a:endParaRPr lang="fr-FR" sz="2000" b="1" dirty="0" smtClean="0">
              <a:solidFill>
                <a:schemeClr val="tx1"/>
              </a:solidFill>
            </a:endParaRPr>
          </a:p>
          <a:p>
            <a:pPr marL="342900" marR="0" lvl="0" indent="-342900" algn="just" rtl="0">
              <a:spcBef>
                <a:spcPts val="0"/>
              </a:spcBef>
              <a:buClr>
                <a:srgbClr val="000000"/>
              </a:buClr>
              <a:buSzPct val="100000"/>
              <a:buFont typeface="Arial" panose="020B0604020202020204" pitchFamily="34" charset="0"/>
              <a:buChar char="•"/>
            </a:pPr>
            <a:r>
              <a:rPr lang="fr-FR" sz="2000" b="1" dirty="0" smtClean="0">
                <a:solidFill>
                  <a:schemeClr val="tx1"/>
                </a:solidFill>
              </a:rPr>
              <a:t>Dans un temps limité</a:t>
            </a:r>
          </a:p>
          <a:p>
            <a:pPr marL="342900" marR="0" lvl="0" indent="-342900" algn="just" rtl="0">
              <a:spcBef>
                <a:spcPts val="0"/>
              </a:spcBef>
              <a:buClr>
                <a:srgbClr val="000000"/>
              </a:buClr>
              <a:buSzPct val="100000"/>
              <a:buFont typeface="Arial" panose="020B0604020202020204" pitchFamily="34" charset="0"/>
              <a:buChar char="•"/>
            </a:pPr>
            <a:endParaRPr lang="fr-FR" sz="2000" b="1" dirty="0" smtClean="0">
              <a:solidFill>
                <a:schemeClr val="tx1"/>
              </a:solidFill>
            </a:endParaRPr>
          </a:p>
          <a:p>
            <a:pPr marL="342900" marR="0" lvl="0" indent="-342900" algn="just" rtl="0">
              <a:spcBef>
                <a:spcPts val="0"/>
              </a:spcBef>
              <a:buClr>
                <a:srgbClr val="000000"/>
              </a:buClr>
              <a:buSzPct val="100000"/>
              <a:buFont typeface="Arial" panose="020B0604020202020204" pitchFamily="34" charset="0"/>
              <a:buChar char="•"/>
            </a:pPr>
            <a:r>
              <a:rPr lang="fr-FR" sz="2000" b="1" dirty="0" smtClean="0">
                <a:solidFill>
                  <a:schemeClr val="tx1"/>
                </a:solidFill>
              </a:rPr>
              <a:t>En parallèle avec les activités professionnelles habituelles</a:t>
            </a:r>
          </a:p>
          <a:p>
            <a:pPr marL="342900" marR="0" lvl="0" indent="-342900" algn="just" rtl="0">
              <a:spcBef>
                <a:spcPts val="0"/>
              </a:spcBef>
              <a:buClr>
                <a:srgbClr val="000000"/>
              </a:buClr>
              <a:buSzPct val="100000"/>
              <a:buFont typeface="Arial" panose="020B0604020202020204" pitchFamily="34" charset="0"/>
              <a:buChar char="•"/>
            </a:pPr>
            <a:endParaRPr lang="fr-FR" sz="2000" b="1" dirty="0" smtClean="0">
              <a:solidFill>
                <a:schemeClr val="tx1"/>
              </a:solidFill>
            </a:endParaRPr>
          </a:p>
          <a:p>
            <a:pPr marL="342900" marR="0" lvl="0" indent="-342900" algn="just" rtl="0">
              <a:spcBef>
                <a:spcPts val="0"/>
              </a:spcBef>
              <a:buClr>
                <a:srgbClr val="000000"/>
              </a:buClr>
              <a:buSzPct val="100000"/>
              <a:buFont typeface="Arial" panose="020B0604020202020204" pitchFamily="34" charset="0"/>
              <a:buChar char="•"/>
            </a:pPr>
            <a:r>
              <a:rPr lang="fr-FR" sz="2000" b="1" dirty="0" smtClean="0">
                <a:solidFill>
                  <a:schemeClr val="tx1"/>
                </a:solidFill>
              </a:rPr>
              <a:t>Avec des copies qu’il faut « déchiffrer » et pour lesquelles il faut sans cesse se demander où on en est!</a:t>
            </a:r>
          </a:p>
          <a:p>
            <a:pPr marL="342900" marR="0" lvl="0" indent="-342900" algn="just" rtl="0">
              <a:spcBef>
                <a:spcPts val="0"/>
              </a:spcBef>
              <a:buClr>
                <a:srgbClr val="000000"/>
              </a:buClr>
              <a:buSzPct val="100000"/>
              <a:buFont typeface="Arial" panose="020B0604020202020204" pitchFamily="34" charset="0"/>
              <a:buChar char="•"/>
            </a:pPr>
            <a:endParaRPr lang="fr-FR" sz="2000" b="1" dirty="0" smtClean="0">
              <a:solidFill>
                <a:schemeClr val="tx1"/>
              </a:solidFill>
            </a:endParaRPr>
          </a:p>
          <a:p>
            <a:pPr marR="0" lvl="0" algn="ctr" rtl="0">
              <a:spcBef>
                <a:spcPts val="0"/>
              </a:spcBef>
              <a:buClr>
                <a:srgbClr val="000000"/>
              </a:buClr>
              <a:buSzPct val="100000"/>
            </a:pPr>
            <a:r>
              <a:rPr lang="fr-FR" sz="2400" b="1" dirty="0" smtClean="0">
                <a:solidFill>
                  <a:srgbClr val="C00000"/>
                </a:solidFill>
              </a:rPr>
              <a:t>Pensez docimologie… et évitez à votre correcteur le mal de tête!</a:t>
            </a:r>
          </a:p>
        </p:txBody>
      </p:sp>
      <p:sp>
        <p:nvSpPr>
          <p:cNvPr id="183" name="Shape 183"/>
          <p:cNvSpPr txBox="1">
            <a:spLocks noGrp="1"/>
          </p:cNvSpPr>
          <p:nvPr>
            <p:ph type="title"/>
          </p:nvPr>
        </p:nvSpPr>
        <p:spPr>
          <a:xfrm>
            <a:off x="212654" y="-43543"/>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smtClean="0">
                <a:solidFill>
                  <a:srgbClr val="7A9798"/>
                </a:solidFill>
                <a:latin typeface="Trebuchet MS"/>
                <a:ea typeface="Trebuchet MS"/>
                <a:cs typeface="Trebuchet MS"/>
                <a:sym typeface="Trebuchet MS"/>
              </a:rPr>
              <a:t>Quelques conseils</a:t>
            </a:r>
            <a:endParaRPr lang="fr-FR" sz="2800" b="1" i="0" u="none" strike="noStrike" cap="none" dirty="0">
              <a:solidFill>
                <a:srgbClr val="7A9798"/>
              </a:solidFill>
              <a:latin typeface="Trebuchet MS"/>
              <a:ea typeface="Trebuchet MS"/>
              <a:cs typeface="Trebuchet MS"/>
              <a:sym typeface="Trebuchet MS"/>
            </a:endParaRPr>
          </a:p>
        </p:txBody>
      </p:sp>
    </p:spTree>
    <p:extLst>
      <p:ext uri="{BB962C8B-B14F-4D97-AF65-F5344CB8AC3E}">
        <p14:creationId xmlns:p14="http://schemas.microsoft.com/office/powerpoint/2010/main" val="1263132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50</a:t>
            </a:fld>
            <a:endParaRPr lang="fr-FR" sz="1400">
              <a:solidFill>
                <a:srgbClr val="FFFFFF"/>
              </a:solidFill>
              <a:latin typeface="Georgia"/>
              <a:ea typeface="Georgia"/>
              <a:cs typeface="Georgia"/>
              <a:sym typeface="Georgia"/>
            </a:endParaRPr>
          </a:p>
        </p:txBody>
      </p:sp>
      <p:sp>
        <p:nvSpPr>
          <p:cNvPr id="629" name="Shape 629"/>
          <p:cNvSpPr txBox="1"/>
          <p:nvPr/>
        </p:nvSpPr>
        <p:spPr>
          <a:xfrm>
            <a:off x="234682" y="1449601"/>
            <a:ext cx="8601470" cy="5190957"/>
          </a:xfrm>
          <a:prstGeom prst="rect">
            <a:avLst/>
          </a:prstGeom>
          <a:noFill/>
          <a:ln>
            <a:noFill/>
          </a:ln>
        </p:spPr>
        <p:txBody>
          <a:bodyPr lIns="90000" tIns="45000" rIns="90000" bIns="45000" anchor="t" anchorCtr="0">
            <a:noAutofit/>
          </a:bodyPr>
          <a:lstStyle/>
          <a:p>
            <a:pPr marL="341313" marR="0" lvl="0" indent="-290513" algn="ctr" rtl="0">
              <a:spcBef>
                <a:spcPts val="0"/>
              </a:spcBef>
              <a:buClr>
                <a:srgbClr val="C24F3E"/>
              </a:buClr>
              <a:buSzPct val="25000"/>
              <a:buFont typeface="Arial"/>
              <a:buNone/>
            </a:pPr>
            <a:r>
              <a:rPr lang="fr-FR" sz="2400" b="1" dirty="0">
                <a:solidFill>
                  <a:srgbClr val="C24F3E"/>
                </a:solidFill>
                <a:latin typeface="Arial"/>
                <a:ea typeface="Arial"/>
                <a:cs typeface="Arial"/>
                <a:sym typeface="Arial"/>
              </a:rPr>
              <a:t>Les PME</a:t>
            </a:r>
          </a:p>
          <a:p>
            <a:pPr marL="341313" marR="0" lvl="0" indent="-290513" algn="l" rtl="0">
              <a:spcBef>
                <a:spcPts val="0"/>
              </a:spcBef>
              <a:buClr>
                <a:schemeClr val="lt1"/>
              </a:buClr>
              <a:buFont typeface="Arial"/>
              <a:buNone/>
            </a:pPr>
            <a:endParaRPr sz="2000" dirty="0">
              <a:solidFill>
                <a:schemeClr val="dk1"/>
              </a:solidFill>
              <a:latin typeface="Arial"/>
              <a:ea typeface="Arial"/>
              <a:cs typeface="Arial"/>
              <a:sym typeface="Arial"/>
            </a:endParaRPr>
          </a:p>
          <a:p>
            <a:pPr marL="517525" marR="0" lvl="0" indent="-466725" algn="l" rtl="0">
              <a:spcBef>
                <a:spcPts val="0"/>
              </a:spcBef>
              <a:buClr>
                <a:srgbClr val="C24F3E"/>
              </a:buClr>
              <a:buSzPct val="100000"/>
              <a:buFont typeface="Arial"/>
              <a:buChar char="•"/>
            </a:pPr>
            <a:r>
              <a:rPr lang="fr-FR" sz="2000" dirty="0">
                <a:solidFill>
                  <a:srgbClr val="C24F3E"/>
                </a:solidFill>
                <a:latin typeface="Arial"/>
                <a:ea typeface="Arial"/>
                <a:cs typeface="Arial"/>
                <a:sym typeface="Arial"/>
              </a:rPr>
              <a:t>Une typologie du concept </a:t>
            </a:r>
          </a:p>
          <a:p>
            <a:pPr marL="60325" marR="0" lvl="0" indent="-9525" algn="l" rtl="0">
              <a:spcBef>
                <a:spcPts val="0"/>
              </a:spcBef>
              <a:buNone/>
            </a:pPr>
            <a:endParaRPr sz="2000" dirty="0">
              <a:solidFill>
                <a:srgbClr val="C24F3E"/>
              </a:solidFill>
              <a:latin typeface="Arial"/>
              <a:ea typeface="Arial"/>
              <a:cs typeface="Arial"/>
              <a:sym typeface="Arial"/>
            </a:endParaRPr>
          </a:p>
          <a:p>
            <a:pPr marL="0" marR="0" lvl="0" indent="0" algn="just" rtl="0">
              <a:spcBef>
                <a:spcPts val="0"/>
              </a:spcBef>
              <a:buSzPct val="25000"/>
              <a:buNone/>
            </a:pPr>
            <a:r>
              <a:rPr lang="fr-FR" sz="1900" b="1" dirty="0">
                <a:solidFill>
                  <a:srgbClr val="C24F3E"/>
                </a:solidFill>
                <a:latin typeface="Arial"/>
                <a:ea typeface="Arial"/>
                <a:cs typeface="Arial"/>
                <a:sym typeface="Arial"/>
              </a:rPr>
              <a:t>Les PME </a:t>
            </a:r>
            <a:r>
              <a:rPr lang="fr-FR" sz="1900" dirty="0">
                <a:solidFill>
                  <a:srgbClr val="000000"/>
                </a:solidFill>
                <a:latin typeface="Arial"/>
                <a:ea typeface="Arial"/>
                <a:cs typeface="Arial"/>
                <a:sym typeface="Arial"/>
              </a:rPr>
              <a:t>peuvent être classées en plusieurs catégories, en associant des critères de taille à des critères financiers :</a:t>
            </a:r>
          </a:p>
          <a:p>
            <a:pPr marL="0" marR="0" lvl="0" indent="0" algn="l" rtl="0">
              <a:spcBef>
                <a:spcPts val="0"/>
              </a:spcBef>
              <a:buNone/>
            </a:pPr>
            <a:endParaRPr sz="1900" dirty="0">
              <a:solidFill>
                <a:srgbClr val="000000"/>
              </a:solidFill>
              <a:latin typeface="Arial"/>
              <a:ea typeface="Arial"/>
              <a:cs typeface="Arial"/>
              <a:sym typeface="Arial"/>
            </a:endParaRPr>
          </a:p>
          <a:p>
            <a:pPr marL="369887" marR="0" lvl="1" indent="-344487" algn="just" rtl="0">
              <a:spcBef>
                <a:spcPts val="0"/>
              </a:spcBef>
              <a:buClr>
                <a:srgbClr val="C24F3E"/>
              </a:buClr>
              <a:buSzPct val="45000"/>
              <a:buFont typeface="Arial"/>
              <a:buChar char="•"/>
            </a:pPr>
            <a:r>
              <a:rPr lang="fr-FR" sz="1900" b="0" i="0" u="none" strike="noStrike" cap="none" dirty="0">
                <a:solidFill>
                  <a:srgbClr val="C24F3E"/>
                </a:solidFill>
                <a:latin typeface="Arial"/>
                <a:ea typeface="Arial"/>
                <a:cs typeface="Arial"/>
                <a:sym typeface="Arial"/>
              </a:rPr>
              <a:t>Les Moyennes entreprises </a:t>
            </a:r>
            <a:r>
              <a:rPr lang="fr-FR" sz="1900" b="0" i="0" u="none" strike="noStrike" cap="none" dirty="0">
                <a:solidFill>
                  <a:srgbClr val="000000"/>
                </a:solidFill>
                <a:latin typeface="Arial"/>
                <a:ea typeface="Arial"/>
                <a:cs typeface="Arial"/>
                <a:sym typeface="Arial"/>
              </a:rPr>
              <a:t>: effectif inférieur à 250 salariés et dont le CA n’excède pas 10 millions d’euros.</a:t>
            </a:r>
          </a:p>
          <a:p>
            <a:pPr marL="369887" marR="0" lvl="1" indent="-344487" algn="l" rtl="0">
              <a:spcBef>
                <a:spcPts val="0"/>
              </a:spcBef>
              <a:buClr>
                <a:schemeClr val="lt1"/>
              </a:buClr>
              <a:buFont typeface="Arial"/>
              <a:buNone/>
            </a:pPr>
            <a:endParaRPr sz="1900" b="0" i="0" u="none" strike="noStrike" cap="none" dirty="0">
              <a:solidFill>
                <a:srgbClr val="000000"/>
              </a:solidFill>
              <a:latin typeface="Arial"/>
              <a:ea typeface="Arial"/>
              <a:cs typeface="Arial"/>
              <a:sym typeface="Arial"/>
            </a:endParaRPr>
          </a:p>
          <a:p>
            <a:pPr marL="369887" marR="0" lvl="1" indent="-344487" algn="just" rtl="0">
              <a:spcBef>
                <a:spcPts val="0"/>
              </a:spcBef>
              <a:buClr>
                <a:srgbClr val="C24F3E"/>
              </a:buClr>
              <a:buSzPct val="45000"/>
              <a:buFont typeface="Arial"/>
              <a:buChar char="•"/>
            </a:pPr>
            <a:r>
              <a:rPr lang="fr-FR" sz="1900" b="0" i="0" u="none" strike="noStrike" cap="none" dirty="0">
                <a:solidFill>
                  <a:srgbClr val="C24F3E"/>
                </a:solidFill>
                <a:latin typeface="Arial"/>
                <a:ea typeface="Arial"/>
                <a:cs typeface="Arial"/>
                <a:sym typeface="Arial"/>
              </a:rPr>
              <a:t>Les Petites entreprises </a:t>
            </a:r>
            <a:r>
              <a:rPr lang="fr-FR" sz="1900" b="0" i="0" u="none" strike="noStrike" cap="none" dirty="0">
                <a:solidFill>
                  <a:srgbClr val="000000"/>
                </a:solidFill>
                <a:latin typeface="Arial"/>
                <a:ea typeface="Arial"/>
                <a:cs typeface="Arial"/>
                <a:sym typeface="Arial"/>
              </a:rPr>
              <a:t>: effectif inférieur à 50 salariés et dont le chiffre d’affaires n’excède pas 2 millions d’euros.</a:t>
            </a:r>
          </a:p>
          <a:p>
            <a:pPr marL="369887" marR="0" lvl="1" indent="-344487" algn="l" rtl="0">
              <a:spcBef>
                <a:spcPts val="0"/>
              </a:spcBef>
              <a:buClr>
                <a:schemeClr val="lt1"/>
              </a:buClr>
              <a:buFont typeface="Arial"/>
              <a:buNone/>
            </a:pPr>
            <a:endParaRPr sz="1900" b="0" i="0" u="none" strike="noStrike" cap="none" dirty="0">
              <a:solidFill>
                <a:srgbClr val="000000"/>
              </a:solidFill>
              <a:latin typeface="Arial"/>
              <a:ea typeface="Arial"/>
              <a:cs typeface="Arial"/>
              <a:sym typeface="Arial"/>
            </a:endParaRPr>
          </a:p>
          <a:p>
            <a:pPr marL="369887" marR="0" lvl="1" indent="-344487" algn="just" rtl="0">
              <a:spcBef>
                <a:spcPts val="0"/>
              </a:spcBef>
              <a:buClr>
                <a:srgbClr val="C24F3E"/>
              </a:buClr>
              <a:buSzPct val="45000"/>
              <a:buFont typeface="Arial"/>
              <a:buChar char="•"/>
            </a:pPr>
            <a:r>
              <a:rPr lang="fr-FR" sz="1900" b="0" i="0" u="none" strike="noStrike" cap="none" dirty="0">
                <a:solidFill>
                  <a:srgbClr val="C24F3E"/>
                </a:solidFill>
                <a:latin typeface="Arial"/>
                <a:ea typeface="Arial"/>
                <a:cs typeface="Arial"/>
                <a:sym typeface="Arial"/>
              </a:rPr>
              <a:t>Les Micro entreprises </a:t>
            </a:r>
            <a:r>
              <a:rPr lang="fr-FR" sz="1900" b="0" i="0" u="none" strike="noStrike" cap="none" dirty="0">
                <a:solidFill>
                  <a:srgbClr val="000000"/>
                </a:solidFill>
                <a:latin typeface="Arial"/>
                <a:ea typeface="Arial"/>
                <a:cs typeface="Arial"/>
                <a:sym typeface="Arial"/>
              </a:rPr>
              <a:t>: effectif inférieur à 10 salariés et dont le chiffre d’affaires n’excède pas 2 millions d’euros.</a:t>
            </a:r>
          </a:p>
          <a:p>
            <a:pPr marL="215900" marR="0" lvl="0" indent="-215900" algn="l" rtl="0">
              <a:spcBef>
                <a:spcPts val="0"/>
              </a:spcBef>
              <a:spcAft>
                <a:spcPts val="0"/>
              </a:spcAft>
              <a:buNone/>
            </a:pPr>
            <a:endParaRPr sz="1900" dirty="0">
              <a:solidFill>
                <a:srgbClr val="000000"/>
              </a:solidFill>
              <a:latin typeface="Arial"/>
              <a:ea typeface="Arial"/>
              <a:cs typeface="Arial"/>
              <a:sym typeface="Arial"/>
            </a:endParaRPr>
          </a:p>
          <a:p>
            <a:pPr marL="457200" marR="0" lvl="1" indent="0" algn="l" rtl="0">
              <a:spcBef>
                <a:spcPts val="850"/>
              </a:spcBef>
              <a:spcAft>
                <a:spcPts val="0"/>
              </a:spcAft>
              <a:buNone/>
            </a:pPr>
            <a:endParaRPr sz="1900" b="1" i="0" u="sng" strike="noStrike" cap="none" dirty="0">
              <a:solidFill>
                <a:srgbClr val="C24F3E"/>
              </a:solidFill>
              <a:latin typeface="Arial"/>
              <a:ea typeface="Arial"/>
              <a:cs typeface="Arial"/>
              <a:sym typeface="Arial"/>
            </a:endParaRPr>
          </a:p>
          <a:p>
            <a:pPr marL="457200" marR="0" lvl="1" indent="0" algn="l" rtl="0">
              <a:spcBef>
                <a:spcPts val="850"/>
              </a:spcBef>
              <a:spcAft>
                <a:spcPts val="0"/>
              </a:spcAft>
              <a:buNone/>
            </a:pPr>
            <a:endParaRPr sz="1900" b="1" i="0" u="sng" strike="noStrike" cap="none" dirty="0">
              <a:solidFill>
                <a:srgbClr val="C24F3E"/>
              </a:solidFill>
              <a:latin typeface="Arial"/>
              <a:ea typeface="Arial"/>
              <a:cs typeface="Arial"/>
              <a:sym typeface="Arial"/>
            </a:endParaRPr>
          </a:p>
        </p:txBody>
      </p:sp>
      <p:sp>
        <p:nvSpPr>
          <p:cNvPr id="630" name="Shape 630"/>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51</a:t>
            </a:fld>
            <a:endParaRPr lang="fr-FR" sz="1400">
              <a:solidFill>
                <a:srgbClr val="FFFFFF"/>
              </a:solidFill>
              <a:latin typeface="Georgia"/>
              <a:ea typeface="Georgia"/>
              <a:cs typeface="Georgia"/>
              <a:sym typeface="Georgia"/>
            </a:endParaRPr>
          </a:p>
        </p:txBody>
      </p:sp>
      <p:sp>
        <p:nvSpPr>
          <p:cNvPr id="637" name="Shape 637"/>
          <p:cNvSpPr txBox="1"/>
          <p:nvPr/>
        </p:nvSpPr>
        <p:spPr>
          <a:xfrm>
            <a:off x="234682" y="1449601"/>
            <a:ext cx="8601470" cy="5190957"/>
          </a:xfrm>
          <a:prstGeom prst="rect">
            <a:avLst/>
          </a:prstGeom>
          <a:noFill/>
          <a:ln>
            <a:noFill/>
          </a:ln>
        </p:spPr>
        <p:txBody>
          <a:bodyPr lIns="90000" tIns="45000" rIns="90000" bIns="45000" anchor="t" anchorCtr="0">
            <a:noAutofit/>
          </a:bodyPr>
          <a:lstStyle/>
          <a:p>
            <a:pPr marL="341313" marR="0" lvl="0" indent="-290513" algn="ctr" rtl="0">
              <a:spcBef>
                <a:spcPts val="0"/>
              </a:spcBef>
              <a:buClr>
                <a:srgbClr val="C24F3E"/>
              </a:buClr>
              <a:buSzPct val="25000"/>
              <a:buFont typeface="Arial"/>
              <a:buNone/>
            </a:pPr>
            <a:r>
              <a:rPr lang="fr-FR" sz="2400" b="1" dirty="0">
                <a:solidFill>
                  <a:srgbClr val="C24F3E"/>
                </a:solidFill>
                <a:latin typeface="Arial"/>
                <a:ea typeface="Arial"/>
                <a:cs typeface="Arial"/>
                <a:sym typeface="Arial"/>
              </a:rPr>
              <a:t>Les PME</a:t>
            </a:r>
          </a:p>
          <a:p>
            <a:pPr marL="341313" marR="0" lvl="0" indent="-290513" algn="l" rtl="0">
              <a:spcBef>
                <a:spcPts val="0"/>
              </a:spcBef>
              <a:buClr>
                <a:schemeClr val="lt1"/>
              </a:buClr>
              <a:buFont typeface="Arial"/>
              <a:buNone/>
            </a:pPr>
            <a:endParaRPr sz="2000" dirty="0">
              <a:solidFill>
                <a:schemeClr val="dk1"/>
              </a:solidFill>
              <a:latin typeface="Arial"/>
              <a:ea typeface="Arial"/>
              <a:cs typeface="Arial"/>
              <a:sym typeface="Arial"/>
            </a:endParaRPr>
          </a:p>
          <a:p>
            <a:pPr marL="517525" marR="0" lvl="0" indent="-466725" algn="l" rtl="0">
              <a:spcBef>
                <a:spcPts val="0"/>
              </a:spcBef>
              <a:buClr>
                <a:srgbClr val="C24F3E"/>
              </a:buClr>
              <a:buSzPct val="100000"/>
              <a:buFont typeface="Arial"/>
              <a:buChar char="•"/>
            </a:pPr>
            <a:r>
              <a:rPr lang="fr-FR" sz="2000" dirty="0">
                <a:solidFill>
                  <a:srgbClr val="C24F3E"/>
                </a:solidFill>
                <a:latin typeface="Arial"/>
                <a:ea typeface="Arial"/>
                <a:cs typeface="Arial"/>
                <a:sym typeface="Arial"/>
              </a:rPr>
              <a:t>Les enjeux dans le cadre du sujet</a:t>
            </a:r>
          </a:p>
          <a:p>
            <a:pPr marL="517525" marR="0" lvl="0" indent="-466725" algn="l" rtl="0">
              <a:spcBef>
                <a:spcPts val="0"/>
              </a:spcBef>
              <a:buClr>
                <a:schemeClr val="lt1"/>
              </a:buClr>
              <a:buFont typeface="Arial"/>
              <a:buNone/>
            </a:pPr>
            <a:endParaRPr sz="2000" dirty="0">
              <a:solidFill>
                <a:srgbClr val="C24F3E"/>
              </a:solidFill>
              <a:latin typeface="Arial"/>
              <a:ea typeface="Arial"/>
              <a:cs typeface="Arial"/>
              <a:sym typeface="Arial"/>
            </a:endParaRPr>
          </a:p>
          <a:p>
            <a:pPr marL="60325" marR="0" lvl="0" indent="-9525" algn="just" rtl="0">
              <a:spcBef>
                <a:spcPts val="0"/>
              </a:spcBef>
              <a:buNone/>
            </a:pPr>
            <a:endParaRPr sz="1900" dirty="0">
              <a:solidFill>
                <a:srgbClr val="000000"/>
              </a:solidFill>
              <a:latin typeface="Arial"/>
              <a:ea typeface="Arial"/>
              <a:cs typeface="Arial"/>
              <a:sym typeface="Arial"/>
            </a:endParaRPr>
          </a:p>
          <a:p>
            <a:pPr marL="0" marR="0" lvl="0" indent="0" algn="just" rtl="0">
              <a:spcBef>
                <a:spcPts val="0"/>
              </a:spcBef>
              <a:buSzPct val="25000"/>
              <a:buNone/>
            </a:pPr>
            <a:r>
              <a:rPr lang="fr-FR" sz="1900" b="1" dirty="0">
                <a:solidFill>
                  <a:srgbClr val="C24F3E"/>
                </a:solidFill>
                <a:latin typeface="Arial"/>
                <a:ea typeface="Arial"/>
                <a:cs typeface="Arial"/>
                <a:sym typeface="Arial"/>
              </a:rPr>
              <a:t>Les PME </a:t>
            </a:r>
            <a:r>
              <a:rPr lang="fr-FR" sz="1900" dirty="0">
                <a:solidFill>
                  <a:srgbClr val="C24F3E"/>
                </a:solidFill>
                <a:latin typeface="Arial"/>
                <a:ea typeface="Arial"/>
                <a:cs typeface="Arial"/>
                <a:sym typeface="Arial"/>
              </a:rPr>
              <a:t> </a:t>
            </a:r>
            <a:r>
              <a:rPr lang="fr-FR" sz="1900" dirty="0">
                <a:solidFill>
                  <a:srgbClr val="000000"/>
                </a:solidFill>
                <a:latin typeface="Arial"/>
                <a:ea typeface="Arial"/>
                <a:cs typeface="Arial"/>
                <a:sym typeface="Arial"/>
              </a:rPr>
              <a:t>disposent d’atouts importants pour innover, en effet leurs tailles permet un dynamisme, une réactivité, une souplesse, une flexibilité propice à l’innovation, elle même source de la compétitivité. Ainsi, pour Mintzberg, plus la taille d’une entreprise est importante, plus la formalisation est grande car le dirigeant ne peut plus centraliser toutes les décisions et les contrôler.</a:t>
            </a:r>
          </a:p>
          <a:p>
            <a:pPr marL="0" marR="0" lvl="0" indent="0" algn="just" rtl="0">
              <a:spcBef>
                <a:spcPts val="0"/>
              </a:spcBef>
              <a:buNone/>
            </a:pPr>
            <a:endParaRPr sz="1900" b="1" u="sng" dirty="0">
              <a:solidFill>
                <a:srgbClr val="000000"/>
              </a:solidFill>
              <a:latin typeface="Arial"/>
              <a:ea typeface="Arial"/>
              <a:cs typeface="Arial"/>
              <a:sym typeface="Arial"/>
            </a:endParaRPr>
          </a:p>
          <a:p>
            <a:pPr marL="0" marR="0" lvl="0" indent="0" algn="just" rtl="0">
              <a:spcBef>
                <a:spcPts val="0"/>
              </a:spcBef>
              <a:buSzPct val="25000"/>
              <a:buNone/>
            </a:pPr>
            <a:r>
              <a:rPr lang="fr-FR" sz="1900" b="1" dirty="0">
                <a:solidFill>
                  <a:srgbClr val="C24F3E"/>
                </a:solidFill>
                <a:latin typeface="Arial"/>
                <a:ea typeface="Arial"/>
                <a:cs typeface="Arial"/>
                <a:sym typeface="Arial"/>
              </a:rPr>
              <a:t>Cependant</a:t>
            </a:r>
            <a:r>
              <a:rPr lang="fr-FR" sz="1900" dirty="0">
                <a:solidFill>
                  <a:schemeClr val="dk1"/>
                </a:solidFill>
                <a:latin typeface="Arial"/>
                <a:ea typeface="Arial"/>
                <a:cs typeface="Arial"/>
                <a:sym typeface="Arial"/>
              </a:rPr>
              <a:t>,</a:t>
            </a:r>
            <a:r>
              <a:rPr lang="fr-FR" sz="1900" dirty="0">
                <a:solidFill>
                  <a:srgbClr val="C24F3E"/>
                </a:solidFill>
                <a:latin typeface="Arial"/>
                <a:ea typeface="Arial"/>
                <a:cs typeface="Arial"/>
                <a:sym typeface="Arial"/>
              </a:rPr>
              <a:t> </a:t>
            </a:r>
            <a:r>
              <a:rPr lang="fr-FR" sz="1900" dirty="0">
                <a:solidFill>
                  <a:srgbClr val="000000"/>
                </a:solidFill>
                <a:latin typeface="Arial"/>
                <a:ea typeface="Arial"/>
                <a:cs typeface="Arial"/>
                <a:sym typeface="Arial"/>
              </a:rPr>
              <a:t>la mise en œuvre de cette innovation semble nécessiter des ressources spécifiques et nombreuses (compétences, capacités financières, démarches administratives…) difficiles à réunir pour une PME.</a:t>
            </a:r>
          </a:p>
        </p:txBody>
      </p:sp>
      <p:sp>
        <p:nvSpPr>
          <p:cNvPr id="638" name="Shape 638"/>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52</a:t>
            </a:fld>
            <a:endParaRPr lang="fr-FR" sz="1400">
              <a:solidFill>
                <a:srgbClr val="FFFFFF"/>
              </a:solidFill>
              <a:latin typeface="Georgia"/>
              <a:ea typeface="Georgia"/>
              <a:cs typeface="Georgia"/>
              <a:sym typeface="Georgia"/>
            </a:endParaRPr>
          </a:p>
        </p:txBody>
      </p:sp>
      <p:sp>
        <p:nvSpPr>
          <p:cNvPr id="645" name="Shape 645"/>
          <p:cNvSpPr txBox="1"/>
          <p:nvPr/>
        </p:nvSpPr>
        <p:spPr>
          <a:xfrm>
            <a:off x="427950" y="1739523"/>
            <a:ext cx="8408200" cy="4542087"/>
          </a:xfrm>
          <a:prstGeom prst="rect">
            <a:avLst/>
          </a:prstGeom>
          <a:noFill/>
          <a:ln>
            <a:noFill/>
          </a:ln>
        </p:spPr>
        <p:txBody>
          <a:bodyPr lIns="90000" tIns="45000" rIns="90000" bIns="45000" anchor="t" anchorCtr="0">
            <a:noAutofit/>
          </a:bodyPr>
          <a:lstStyle/>
          <a:p>
            <a:pPr marL="241300" marR="0" lvl="1" indent="0" algn="ctr" rtl="0">
              <a:spcBef>
                <a:spcPts val="0"/>
              </a:spcBef>
              <a:buSzPct val="25000"/>
              <a:buNone/>
            </a:pPr>
            <a:r>
              <a:rPr lang="fr-FR" sz="2400" b="1" i="0" u="none" strike="noStrike" cap="none" dirty="0">
                <a:solidFill>
                  <a:srgbClr val="C24F3E"/>
                </a:solidFill>
                <a:latin typeface="Arial"/>
                <a:ea typeface="Arial"/>
                <a:cs typeface="Arial"/>
                <a:sym typeface="Arial"/>
              </a:rPr>
              <a:t>Le centrage du sujet</a:t>
            </a:r>
          </a:p>
          <a:p>
            <a:pPr marL="241300" marR="0" lvl="1" indent="0" algn="l" rtl="0">
              <a:spcBef>
                <a:spcPts val="0"/>
              </a:spcBef>
              <a:buNone/>
            </a:pPr>
            <a:endParaRPr sz="2000" b="1" i="0" u="sng" strike="noStrike" cap="none" dirty="0">
              <a:solidFill>
                <a:srgbClr val="C24F3E"/>
              </a:solidFill>
              <a:latin typeface="Arial"/>
              <a:ea typeface="Arial"/>
              <a:cs typeface="Arial"/>
              <a:sym typeface="Arial"/>
            </a:endParaRPr>
          </a:p>
          <a:p>
            <a:pPr marL="241300" marR="0" lvl="1" indent="0" algn="l" rtl="0">
              <a:spcBef>
                <a:spcPts val="0"/>
              </a:spcBef>
              <a:buNone/>
            </a:pPr>
            <a:endParaRPr sz="2000" b="1" i="0" u="sng" strike="noStrike" cap="none" dirty="0">
              <a:solidFill>
                <a:srgbClr val="C24F3E"/>
              </a:solidFill>
              <a:latin typeface="Arial"/>
              <a:ea typeface="Arial"/>
              <a:cs typeface="Arial"/>
              <a:sym typeface="Arial"/>
            </a:endParaRPr>
          </a:p>
          <a:p>
            <a:pPr marL="241300" marR="0" lvl="1" indent="0" algn="just" rtl="0">
              <a:spcBef>
                <a:spcPts val="0"/>
              </a:spcBef>
              <a:buSzPct val="25000"/>
              <a:buNone/>
            </a:pPr>
            <a:r>
              <a:rPr lang="fr-FR" sz="2000" b="1" i="0" u="sng" strike="noStrike" cap="none" dirty="0">
                <a:solidFill>
                  <a:srgbClr val="C24F3E"/>
                </a:solidFill>
                <a:latin typeface="Arial"/>
                <a:ea typeface="Arial"/>
                <a:cs typeface="Arial"/>
                <a:sym typeface="Arial"/>
              </a:rPr>
              <a:t>Temps</a:t>
            </a:r>
            <a:r>
              <a:rPr lang="fr-FR" sz="2000" b="1" i="0" u="none" strike="noStrike" cap="none" dirty="0">
                <a:solidFill>
                  <a:srgbClr val="C24F3E"/>
                </a:solidFill>
                <a:latin typeface="Arial"/>
                <a:ea typeface="Arial"/>
                <a:cs typeface="Arial"/>
                <a:sym typeface="Arial"/>
              </a:rPr>
              <a:t> </a:t>
            </a:r>
            <a:r>
              <a:rPr lang="fr-FR" sz="2000" b="0" i="0" u="none" strike="noStrike" cap="none" dirty="0">
                <a:solidFill>
                  <a:schemeClr val="dk1"/>
                </a:solidFill>
                <a:latin typeface="Arial"/>
                <a:ea typeface="Arial"/>
                <a:cs typeface="Arial"/>
                <a:sym typeface="Arial"/>
              </a:rPr>
              <a:t>: Pas d’élément significatif dans le sujet.</a:t>
            </a:r>
          </a:p>
          <a:p>
            <a:pPr marL="241300" marR="0" lvl="1" indent="0" algn="just" rtl="0">
              <a:spcBef>
                <a:spcPts val="0"/>
              </a:spcBef>
              <a:buNone/>
            </a:pPr>
            <a:endParaRPr sz="2000" b="0" i="0" u="none" strike="noStrike" cap="none" dirty="0">
              <a:solidFill>
                <a:schemeClr val="dk1"/>
              </a:solidFill>
              <a:latin typeface="Arial"/>
              <a:ea typeface="Arial"/>
              <a:cs typeface="Arial"/>
              <a:sym typeface="Arial"/>
            </a:endParaRPr>
          </a:p>
          <a:p>
            <a:pPr marL="241300" marR="0" lvl="1" indent="0" algn="just" rtl="0">
              <a:spcBef>
                <a:spcPts val="0"/>
              </a:spcBef>
              <a:buNone/>
            </a:pPr>
            <a:endParaRPr sz="2000" b="0" i="0" u="none" strike="noStrike" cap="none" dirty="0">
              <a:solidFill>
                <a:schemeClr val="dk1"/>
              </a:solidFill>
              <a:latin typeface="Arial"/>
              <a:ea typeface="Arial"/>
              <a:cs typeface="Arial"/>
              <a:sym typeface="Arial"/>
            </a:endParaRPr>
          </a:p>
          <a:p>
            <a:pPr marL="241300" marR="0" lvl="1" indent="0" algn="just" rtl="0">
              <a:spcBef>
                <a:spcPts val="0"/>
              </a:spcBef>
              <a:buSzPct val="25000"/>
              <a:buNone/>
            </a:pPr>
            <a:r>
              <a:rPr lang="fr-FR" sz="2000" b="1" i="0" u="sng" strike="noStrike" cap="none" dirty="0">
                <a:solidFill>
                  <a:srgbClr val="C24F3E"/>
                </a:solidFill>
                <a:latin typeface="Arial"/>
                <a:ea typeface="Arial"/>
                <a:cs typeface="Arial"/>
                <a:sym typeface="Arial"/>
              </a:rPr>
              <a:t>Espace</a:t>
            </a:r>
            <a:r>
              <a:rPr lang="fr-FR" sz="2000" b="1" i="0" u="none" strike="noStrike" cap="none" dirty="0">
                <a:solidFill>
                  <a:srgbClr val="C24F3E"/>
                </a:solidFill>
                <a:latin typeface="Arial"/>
                <a:ea typeface="Arial"/>
                <a:cs typeface="Arial"/>
                <a:sym typeface="Arial"/>
              </a:rPr>
              <a:t> :</a:t>
            </a:r>
            <a:r>
              <a:rPr lang="fr-FR" sz="2000" b="0" i="0" u="none" strike="noStrike" cap="none" dirty="0">
                <a:solidFill>
                  <a:srgbClr val="C24F3E"/>
                </a:solidFill>
                <a:latin typeface="Arial"/>
                <a:ea typeface="Arial"/>
                <a:cs typeface="Arial"/>
                <a:sym typeface="Arial"/>
              </a:rPr>
              <a:t> </a:t>
            </a:r>
            <a:r>
              <a:rPr lang="fr-FR" sz="2000" b="0" i="0" u="none" strike="noStrike" cap="none" dirty="0">
                <a:solidFill>
                  <a:srgbClr val="000000"/>
                </a:solidFill>
                <a:latin typeface="Arial"/>
                <a:ea typeface="Arial"/>
                <a:cs typeface="Arial"/>
                <a:sym typeface="Arial"/>
              </a:rPr>
              <a:t>Le sujet invite clairement à centrer le sujet sur les entreprises françaises, il faut alors montrer au jury que l’on prend bien en compte ces indications.</a:t>
            </a:r>
          </a:p>
          <a:p>
            <a:pPr marL="241300" marR="0" lvl="1" indent="0" algn="just" rtl="0">
              <a:spcBef>
                <a:spcPts val="0"/>
              </a:spcBef>
              <a:buNone/>
            </a:pPr>
            <a:endParaRPr sz="2000" b="1" i="0" u="sng" strike="noStrike" cap="none" dirty="0">
              <a:solidFill>
                <a:srgbClr val="C24F3E"/>
              </a:solidFill>
              <a:latin typeface="Arial"/>
              <a:ea typeface="Arial"/>
              <a:cs typeface="Arial"/>
              <a:sym typeface="Arial"/>
            </a:endParaRPr>
          </a:p>
          <a:p>
            <a:pPr marL="241300" marR="0" lvl="1" indent="0" algn="just" rtl="0">
              <a:spcBef>
                <a:spcPts val="0"/>
              </a:spcBef>
              <a:buSzPct val="25000"/>
              <a:buNone/>
            </a:pPr>
            <a:r>
              <a:rPr lang="fr-FR" sz="2000" b="1" i="0" u="sng" strike="noStrike" cap="none" dirty="0">
                <a:solidFill>
                  <a:srgbClr val="C24F3E"/>
                </a:solidFill>
                <a:latin typeface="Arial"/>
                <a:ea typeface="Arial"/>
                <a:cs typeface="Arial"/>
                <a:sym typeface="Arial"/>
              </a:rPr>
              <a:t>Contexte</a:t>
            </a:r>
            <a:r>
              <a:rPr lang="fr-FR" sz="2000" b="1" i="0" u="none" strike="noStrike" cap="none" dirty="0">
                <a:solidFill>
                  <a:srgbClr val="C24F3E"/>
                </a:solidFill>
                <a:latin typeface="Arial"/>
                <a:ea typeface="Arial"/>
                <a:cs typeface="Arial"/>
                <a:sym typeface="Arial"/>
              </a:rPr>
              <a:t> :</a:t>
            </a:r>
            <a:r>
              <a:rPr lang="fr-FR" sz="2000" b="0" i="0" u="none" strike="noStrike" cap="none" dirty="0">
                <a:solidFill>
                  <a:srgbClr val="C24F3E"/>
                </a:solidFill>
                <a:latin typeface="Arial"/>
                <a:ea typeface="Arial"/>
                <a:cs typeface="Arial"/>
                <a:sym typeface="Arial"/>
              </a:rPr>
              <a:t> </a:t>
            </a:r>
            <a:r>
              <a:rPr lang="fr-FR" sz="2000" b="0" i="0" u="none" strike="noStrike" cap="none" dirty="0">
                <a:solidFill>
                  <a:srgbClr val="000000"/>
                </a:solidFill>
                <a:latin typeface="Arial"/>
                <a:ea typeface="Arial"/>
                <a:cs typeface="Arial"/>
                <a:sym typeface="Arial"/>
              </a:rPr>
              <a:t>Le sujet invite clairement à limiter le sujet aux petites et moyennes entreprises, dans un contexte particulier d’</a:t>
            </a:r>
            <a:r>
              <a:rPr lang="fr-FR" sz="2000" b="0" i="0" u="none" strike="noStrike" cap="none" dirty="0" err="1">
                <a:solidFill>
                  <a:srgbClr val="000000"/>
                </a:solidFill>
                <a:latin typeface="Arial"/>
                <a:ea typeface="Arial"/>
                <a:cs typeface="Arial"/>
                <a:sym typeface="Arial"/>
              </a:rPr>
              <a:t>hypercompétition</a:t>
            </a:r>
            <a:r>
              <a:rPr lang="fr-FR" sz="2000" b="0" i="0" u="none" strike="noStrike" cap="none" dirty="0">
                <a:solidFill>
                  <a:srgbClr val="000000"/>
                </a:solidFill>
                <a:latin typeface="Arial"/>
                <a:ea typeface="Arial"/>
                <a:cs typeface="Arial"/>
                <a:sym typeface="Arial"/>
              </a:rPr>
              <a:t>.</a:t>
            </a:r>
          </a:p>
        </p:txBody>
      </p:sp>
      <p:sp>
        <p:nvSpPr>
          <p:cNvPr id="646" name="Shape 646"/>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53</a:t>
            </a:fld>
            <a:endParaRPr lang="fr-FR" sz="1400">
              <a:solidFill>
                <a:srgbClr val="FFFFFF"/>
              </a:solidFill>
              <a:latin typeface="Georgia"/>
              <a:ea typeface="Georgia"/>
              <a:cs typeface="Georgia"/>
              <a:sym typeface="Georgia"/>
            </a:endParaRPr>
          </a:p>
        </p:txBody>
      </p:sp>
      <p:sp>
        <p:nvSpPr>
          <p:cNvPr id="653" name="Shape 653"/>
          <p:cNvSpPr txBox="1"/>
          <p:nvPr/>
        </p:nvSpPr>
        <p:spPr>
          <a:xfrm>
            <a:off x="351750" y="1508732"/>
            <a:ext cx="8408200" cy="4542087"/>
          </a:xfrm>
          <a:prstGeom prst="rect">
            <a:avLst/>
          </a:prstGeom>
          <a:noFill/>
          <a:ln>
            <a:noFill/>
          </a:ln>
        </p:spPr>
        <p:txBody>
          <a:bodyPr lIns="90000" tIns="45000" rIns="90000" bIns="45000" anchor="t" anchorCtr="0">
            <a:noAutofit/>
          </a:bodyPr>
          <a:lstStyle/>
          <a:p>
            <a:pPr marL="457200" marR="0" lvl="1" indent="0" algn="ctr" rtl="0">
              <a:spcBef>
                <a:spcPts val="0"/>
              </a:spcBef>
              <a:spcAft>
                <a:spcPts val="0"/>
              </a:spcAft>
              <a:buSzPct val="25000"/>
              <a:buNone/>
            </a:pPr>
            <a:r>
              <a:rPr lang="fr-FR" sz="2400" b="1" i="0" u="none" strike="noStrike" cap="none" dirty="0">
                <a:solidFill>
                  <a:srgbClr val="C24F3E"/>
                </a:solidFill>
                <a:latin typeface="Arial"/>
                <a:ea typeface="Arial"/>
                <a:cs typeface="Arial"/>
                <a:sym typeface="Arial"/>
              </a:rPr>
              <a:t>La </a:t>
            </a:r>
            <a:r>
              <a:rPr lang="fr-FR" sz="2400" b="1" i="0" u="none" strike="noStrike" cap="none" dirty="0" smtClean="0">
                <a:solidFill>
                  <a:srgbClr val="C24F3E"/>
                </a:solidFill>
                <a:latin typeface="Arial"/>
                <a:ea typeface="Arial"/>
                <a:cs typeface="Arial"/>
                <a:sym typeface="Arial"/>
              </a:rPr>
              <a:t>problématisation</a:t>
            </a:r>
          </a:p>
          <a:p>
            <a:pPr marL="457200" marR="0" lvl="1" indent="0" rtl="0">
              <a:spcBef>
                <a:spcPts val="0"/>
              </a:spcBef>
              <a:spcAft>
                <a:spcPts val="0"/>
              </a:spcAft>
              <a:buSzPct val="25000"/>
              <a:buNone/>
            </a:pPr>
            <a:endParaRPr lang="fr-FR" sz="2400" b="1" dirty="0">
              <a:solidFill>
                <a:srgbClr val="C24F3E"/>
              </a:solidFill>
            </a:endParaRPr>
          </a:p>
          <a:p>
            <a:pPr marL="457200" algn="ctr">
              <a:buSzPct val="25000"/>
            </a:pPr>
            <a:r>
              <a:rPr lang="fr-FR" sz="2000" b="1" i="1" strike="noStrike" cap="none" dirty="0" smtClean="0">
                <a:solidFill>
                  <a:srgbClr val="00B050"/>
                </a:solidFill>
                <a:sym typeface="Arial"/>
              </a:rPr>
              <a:t>« La phase de problématisation est sans aucun doute la moins réussie »</a:t>
            </a:r>
            <a:endParaRPr sz="2000" b="1" i="1" strike="noStrike" cap="none" dirty="0">
              <a:solidFill>
                <a:srgbClr val="00B050"/>
              </a:solidFill>
              <a:sym typeface="Arial"/>
            </a:endParaRPr>
          </a:p>
          <a:p>
            <a:pPr marL="215900" marR="0" lvl="0" indent="-215900" algn="just" rtl="0">
              <a:spcBef>
                <a:spcPts val="850"/>
              </a:spcBef>
              <a:buClr>
                <a:srgbClr val="C24F3E"/>
              </a:buClr>
              <a:buSzPct val="45000"/>
              <a:buFont typeface="Noto Sans Symbols"/>
              <a:buChar char="●"/>
            </a:pPr>
            <a:r>
              <a:rPr lang="fr-FR" sz="2000" b="1" dirty="0">
                <a:solidFill>
                  <a:srgbClr val="C24F3E"/>
                </a:solidFill>
                <a:sym typeface="Arial"/>
              </a:rPr>
              <a:t>Montrez que le sujet vous pose problème </a:t>
            </a:r>
            <a:r>
              <a:rPr lang="fr-FR" sz="2000" dirty="0">
                <a:solidFill>
                  <a:srgbClr val="C24F3E"/>
                </a:solidFill>
                <a:sym typeface="Arial"/>
              </a:rPr>
              <a:t>:</a:t>
            </a:r>
            <a:r>
              <a:rPr lang="fr-FR" sz="2000" dirty="0">
                <a:solidFill>
                  <a:srgbClr val="000000"/>
                </a:solidFill>
                <a:sym typeface="Arial"/>
              </a:rPr>
              <a:t> il faut poser en quelques phrases (ou questions) le problème que vous allez étudier et le résumer sous la forme d'une question globale (problématique). N'hésitez pas à montrer que le sujet vous a posé problème, c'est le cas contraire qui ferait mauvaise impression.</a:t>
            </a:r>
          </a:p>
          <a:p>
            <a:pPr marL="215900" marR="0" lvl="0" indent="-215900" algn="l" rtl="0">
              <a:spcBef>
                <a:spcPts val="0"/>
              </a:spcBef>
              <a:buClr>
                <a:schemeClr val="lt1"/>
              </a:buClr>
              <a:buFont typeface="Noto Sans Symbols"/>
              <a:buNone/>
            </a:pPr>
            <a:endParaRPr sz="2000" dirty="0">
              <a:solidFill>
                <a:srgbClr val="000000"/>
              </a:solidFill>
              <a:sym typeface="Arial"/>
            </a:endParaRPr>
          </a:p>
          <a:p>
            <a:pPr marL="215900" marR="0" lvl="0" indent="-215900" algn="just" rtl="0">
              <a:spcBef>
                <a:spcPts val="0"/>
              </a:spcBef>
              <a:buClr>
                <a:srgbClr val="C24F3E"/>
              </a:buClr>
              <a:buSzPct val="45000"/>
              <a:buFont typeface="Noto Sans Symbols"/>
              <a:buChar char="●"/>
            </a:pPr>
            <a:r>
              <a:rPr lang="fr-FR" sz="2000" b="1" dirty="0">
                <a:solidFill>
                  <a:srgbClr val="C24F3E"/>
                </a:solidFill>
                <a:latin typeface="+mj-lt"/>
                <a:ea typeface="Trebuchet MS"/>
                <a:cs typeface="Trebuchet MS"/>
                <a:sym typeface="Trebuchet MS"/>
              </a:rPr>
              <a:t>Les questions posées doivent soulever les enjeux du sujet </a:t>
            </a:r>
            <a:r>
              <a:rPr lang="fr-FR" sz="2000" dirty="0">
                <a:solidFill>
                  <a:srgbClr val="000000"/>
                </a:solidFill>
                <a:latin typeface="+mj-lt"/>
                <a:ea typeface="Trebuchet MS"/>
                <a:cs typeface="Trebuchet MS"/>
                <a:sym typeface="Trebuchet MS"/>
              </a:rPr>
              <a:t>et donc dévoiler votre plan (il est cependant nécessaire d’éviter d’avoir un questionnement correspondant exactement au plan proposé</a:t>
            </a:r>
            <a:r>
              <a:rPr lang="fr-FR" sz="2000" dirty="0" smtClean="0">
                <a:solidFill>
                  <a:srgbClr val="000000"/>
                </a:solidFill>
                <a:latin typeface="+mj-lt"/>
                <a:ea typeface="Trebuchet MS"/>
                <a:cs typeface="Trebuchet MS"/>
                <a:sym typeface="Trebuchet MS"/>
              </a:rPr>
              <a:t>).</a:t>
            </a:r>
          </a:p>
          <a:p>
            <a:pPr marL="215900" marR="0" lvl="0" indent="-215900" algn="just" rtl="0">
              <a:spcBef>
                <a:spcPts val="0"/>
              </a:spcBef>
              <a:buClr>
                <a:srgbClr val="C24F3E"/>
              </a:buClr>
              <a:buSzPct val="45000"/>
              <a:buFont typeface="Noto Sans Symbols"/>
              <a:buChar char="●"/>
            </a:pPr>
            <a:endParaRPr lang="fr-FR" sz="2000" dirty="0">
              <a:latin typeface="Trebuchet MS"/>
              <a:ea typeface="Trebuchet MS"/>
              <a:cs typeface="Trebuchet MS"/>
              <a:sym typeface="Trebuchet MS"/>
            </a:endParaRPr>
          </a:p>
          <a:p>
            <a:pPr marL="457200" marR="0" lvl="1" indent="0" algn="l" rtl="0">
              <a:spcBef>
                <a:spcPts val="0"/>
              </a:spcBef>
              <a:spcAft>
                <a:spcPts val="0"/>
              </a:spcAft>
              <a:buNone/>
            </a:pPr>
            <a:endParaRPr sz="2000" b="1" i="0" u="sng" strike="noStrike" cap="none" dirty="0">
              <a:solidFill>
                <a:srgbClr val="C24F3E"/>
              </a:solidFill>
              <a:sym typeface="Arial"/>
            </a:endParaRPr>
          </a:p>
        </p:txBody>
      </p:sp>
      <p:sp>
        <p:nvSpPr>
          <p:cNvPr id="654" name="Shape 654"/>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54</a:t>
            </a:fld>
            <a:endParaRPr lang="fr-FR" sz="1400">
              <a:solidFill>
                <a:srgbClr val="FFFFFF"/>
              </a:solidFill>
              <a:latin typeface="Georgia"/>
              <a:ea typeface="Georgia"/>
              <a:cs typeface="Georgia"/>
              <a:sym typeface="Georgia"/>
            </a:endParaRPr>
          </a:p>
        </p:txBody>
      </p:sp>
      <p:sp>
        <p:nvSpPr>
          <p:cNvPr id="661" name="Shape 661"/>
          <p:cNvSpPr txBox="1"/>
          <p:nvPr/>
        </p:nvSpPr>
        <p:spPr>
          <a:xfrm>
            <a:off x="427950" y="1506959"/>
            <a:ext cx="8408200" cy="3773394"/>
          </a:xfrm>
          <a:prstGeom prst="rect">
            <a:avLst/>
          </a:prstGeom>
          <a:noFill/>
          <a:ln>
            <a:noFill/>
          </a:ln>
        </p:spPr>
        <p:txBody>
          <a:bodyPr lIns="90000" tIns="45000" rIns="90000" bIns="45000" anchor="t" anchorCtr="0">
            <a:noAutofit/>
          </a:bodyPr>
          <a:lstStyle/>
          <a:p>
            <a:pPr marL="1587" marR="0" lvl="1" indent="-1587" algn="ctr" rtl="0">
              <a:spcBef>
                <a:spcPts val="0"/>
              </a:spcBef>
              <a:spcAft>
                <a:spcPts val="0"/>
              </a:spcAft>
              <a:buSzPct val="25000"/>
              <a:buNone/>
            </a:pPr>
            <a:r>
              <a:rPr lang="fr-FR" sz="2400" b="1" i="0" u="none" strike="noStrike" cap="none" dirty="0">
                <a:solidFill>
                  <a:srgbClr val="C24F3E"/>
                </a:solidFill>
                <a:latin typeface="Arial"/>
                <a:ea typeface="Arial"/>
                <a:cs typeface="Arial"/>
                <a:sym typeface="Arial"/>
              </a:rPr>
              <a:t>La </a:t>
            </a:r>
            <a:r>
              <a:rPr lang="fr-FR" sz="2400" b="1" i="0" u="none" strike="noStrike" cap="none" dirty="0" smtClean="0">
                <a:solidFill>
                  <a:srgbClr val="C24F3E"/>
                </a:solidFill>
                <a:latin typeface="Arial"/>
                <a:ea typeface="Arial"/>
                <a:cs typeface="Arial"/>
                <a:sym typeface="Arial"/>
              </a:rPr>
              <a:t>problématisation</a:t>
            </a:r>
          </a:p>
          <a:p>
            <a:pPr marL="1587" marR="0" lvl="1" indent="-1587" algn="ctr" rtl="0">
              <a:spcBef>
                <a:spcPts val="0"/>
              </a:spcBef>
              <a:spcAft>
                <a:spcPts val="0"/>
              </a:spcAft>
              <a:buSzPct val="25000"/>
              <a:buNone/>
            </a:pPr>
            <a:endParaRPr lang="fr-FR" sz="1050" b="1" i="0" u="none" strike="noStrike" cap="none" dirty="0">
              <a:solidFill>
                <a:srgbClr val="C24F3E"/>
              </a:solidFill>
              <a:latin typeface="Arial"/>
              <a:ea typeface="Arial"/>
              <a:cs typeface="Arial"/>
              <a:sym typeface="Arial"/>
            </a:endParaRPr>
          </a:p>
          <a:p>
            <a:pPr lvl="0" algn="ctr">
              <a:buClr>
                <a:srgbClr val="C24F3E"/>
              </a:buClr>
              <a:buSzPct val="45000"/>
            </a:pPr>
            <a:r>
              <a:rPr lang="fr-FR" sz="2000" b="1" i="1" dirty="0">
                <a:solidFill>
                  <a:srgbClr val="00B050"/>
                </a:solidFill>
                <a:latin typeface="+mj-lt"/>
                <a:ea typeface="Trebuchet MS"/>
                <a:cs typeface="Trebuchet MS"/>
                <a:sym typeface="Trebuchet MS"/>
              </a:rPr>
              <a:t>« Lorsque deux termes sont proposés, la question de leur relation, de leur mise en tension est cruciale. </a:t>
            </a:r>
            <a:r>
              <a:rPr lang="fr-FR" sz="2000" b="1" i="1" dirty="0" smtClean="0">
                <a:solidFill>
                  <a:srgbClr val="00B050"/>
                </a:solidFill>
                <a:latin typeface="+mj-lt"/>
                <a:ea typeface="Trebuchet MS"/>
                <a:cs typeface="Trebuchet MS"/>
                <a:sym typeface="Trebuchet MS"/>
              </a:rPr>
              <a:t>»</a:t>
            </a:r>
            <a:endParaRPr sz="2000" b="1" i="1" dirty="0">
              <a:solidFill>
                <a:srgbClr val="C24F3E"/>
              </a:solidFill>
              <a:latin typeface="+mj-lt"/>
              <a:sym typeface="Arial"/>
            </a:endParaRPr>
          </a:p>
          <a:p>
            <a:pPr marL="287337" marR="0" lvl="0" indent="-287337" algn="just" rtl="0">
              <a:spcBef>
                <a:spcPts val="850"/>
              </a:spcBef>
              <a:spcAft>
                <a:spcPts val="0"/>
              </a:spcAft>
              <a:buClr>
                <a:srgbClr val="C24F3E"/>
              </a:buClr>
              <a:buSzPct val="45000"/>
              <a:buFont typeface="Arial"/>
              <a:buChar char="•"/>
            </a:pPr>
            <a:r>
              <a:rPr lang="fr-FR" sz="2000" i="1" dirty="0">
                <a:solidFill>
                  <a:srgbClr val="C24F3E"/>
                </a:solidFill>
                <a:latin typeface="Arial"/>
                <a:ea typeface="Arial"/>
                <a:cs typeface="Arial"/>
                <a:sym typeface="Arial"/>
              </a:rPr>
              <a:t>En quoi l’innovation peut-elle permettre aux entreprises d’être </a:t>
            </a:r>
            <a:r>
              <a:rPr lang="fr-FR" sz="2000" i="1" dirty="0" smtClean="0">
                <a:solidFill>
                  <a:srgbClr val="C24F3E"/>
                </a:solidFill>
                <a:latin typeface="Arial"/>
                <a:ea typeface="Arial"/>
                <a:cs typeface="Arial"/>
                <a:sym typeface="Arial"/>
              </a:rPr>
              <a:t>compétitives </a:t>
            </a:r>
            <a:r>
              <a:rPr lang="fr-FR" sz="2000" i="1" dirty="0">
                <a:solidFill>
                  <a:srgbClr val="C24F3E"/>
                </a:solidFill>
                <a:latin typeface="Arial"/>
                <a:ea typeface="Arial"/>
                <a:cs typeface="Arial"/>
                <a:sym typeface="Arial"/>
              </a:rPr>
              <a:t>?</a:t>
            </a:r>
          </a:p>
          <a:p>
            <a:pPr marL="287337" marR="0" lvl="0" indent="-287337" algn="just" rtl="0">
              <a:spcBef>
                <a:spcPts val="850"/>
              </a:spcBef>
              <a:spcAft>
                <a:spcPts val="0"/>
              </a:spcAft>
              <a:buClr>
                <a:srgbClr val="C24F3E"/>
              </a:buClr>
              <a:buSzPct val="45000"/>
              <a:buFont typeface="Arial"/>
              <a:buChar char="•"/>
            </a:pPr>
            <a:r>
              <a:rPr lang="fr-FR" sz="2000" i="1" dirty="0">
                <a:solidFill>
                  <a:srgbClr val="C24F3E"/>
                </a:solidFill>
                <a:latin typeface="Arial"/>
                <a:ea typeface="Arial"/>
                <a:cs typeface="Arial"/>
                <a:sym typeface="Arial"/>
              </a:rPr>
              <a:t>Quels sont les facteurs nécessaires à la mise en place de l’innovation dans l’entreprise ?</a:t>
            </a:r>
          </a:p>
          <a:p>
            <a:pPr marL="287337" marR="0" lvl="0" indent="-287337" algn="just" rtl="0">
              <a:spcBef>
                <a:spcPts val="850"/>
              </a:spcBef>
              <a:spcAft>
                <a:spcPts val="0"/>
              </a:spcAft>
              <a:buClr>
                <a:srgbClr val="C24F3E"/>
              </a:buClr>
              <a:buSzPct val="45000"/>
              <a:buFont typeface="Arial"/>
              <a:buChar char="•"/>
            </a:pPr>
            <a:r>
              <a:rPr lang="fr-FR" sz="2000" i="1" dirty="0">
                <a:solidFill>
                  <a:srgbClr val="C24F3E"/>
                </a:solidFill>
                <a:latin typeface="Arial"/>
                <a:ea typeface="Arial"/>
                <a:cs typeface="Arial"/>
                <a:sym typeface="Arial"/>
              </a:rPr>
              <a:t>Les PME disposent elles des FCS </a:t>
            </a:r>
            <a:r>
              <a:rPr lang="fr-FR" sz="2000" i="1" dirty="0" smtClean="0">
                <a:solidFill>
                  <a:srgbClr val="C24F3E"/>
                </a:solidFill>
                <a:latin typeface="Arial"/>
                <a:ea typeface="Arial"/>
                <a:cs typeface="Arial"/>
                <a:sym typeface="Arial"/>
              </a:rPr>
              <a:t>nécessaires </a:t>
            </a:r>
            <a:r>
              <a:rPr lang="fr-FR" sz="2000" i="1" dirty="0">
                <a:solidFill>
                  <a:srgbClr val="C24F3E"/>
                </a:solidFill>
                <a:latin typeface="Arial"/>
                <a:ea typeface="Arial"/>
                <a:cs typeface="Arial"/>
                <a:sym typeface="Arial"/>
              </a:rPr>
              <a:t>à l’innovation ?</a:t>
            </a:r>
          </a:p>
          <a:p>
            <a:pPr marL="287337" marR="0" lvl="0" indent="-287337" algn="just" rtl="0">
              <a:spcBef>
                <a:spcPts val="850"/>
              </a:spcBef>
              <a:spcAft>
                <a:spcPts val="0"/>
              </a:spcAft>
              <a:buClr>
                <a:srgbClr val="C24F3E"/>
              </a:buClr>
              <a:buSzPct val="45000"/>
              <a:buFont typeface="Arial"/>
              <a:buChar char="•"/>
            </a:pPr>
            <a:r>
              <a:rPr lang="fr-FR" sz="2000" i="1" dirty="0">
                <a:solidFill>
                  <a:srgbClr val="C24F3E"/>
                </a:solidFill>
                <a:latin typeface="Arial"/>
                <a:ea typeface="Arial"/>
                <a:cs typeface="Arial"/>
                <a:sym typeface="Arial"/>
              </a:rPr>
              <a:t>Quelles sont alors les solutions managériales adaptées à la mise en place de l’innovation dans les PME ?</a:t>
            </a:r>
          </a:p>
          <a:p>
            <a:pPr marL="287337" marR="0" lvl="0" indent="-287337" algn="l" rtl="0">
              <a:spcBef>
                <a:spcPts val="850"/>
              </a:spcBef>
              <a:spcAft>
                <a:spcPts val="0"/>
              </a:spcAft>
              <a:buClr>
                <a:schemeClr val="lt1"/>
              </a:buClr>
              <a:buFont typeface="Arial"/>
              <a:buNone/>
            </a:pPr>
            <a:endParaRPr sz="2000" dirty="0">
              <a:solidFill>
                <a:srgbClr val="C24F3E"/>
              </a:solidFill>
              <a:latin typeface="Arial"/>
              <a:ea typeface="Arial"/>
              <a:cs typeface="Arial"/>
              <a:sym typeface="Arial"/>
            </a:endParaRPr>
          </a:p>
          <a:p>
            <a:pPr marL="1587" marR="0" lvl="0" indent="-1587" algn="l" rtl="0">
              <a:spcBef>
                <a:spcPts val="850"/>
              </a:spcBef>
              <a:spcAft>
                <a:spcPts val="0"/>
              </a:spcAft>
              <a:buSzPct val="25000"/>
              <a:buNone/>
            </a:pPr>
            <a:r>
              <a:rPr lang="fr-FR" sz="2000" dirty="0">
                <a:solidFill>
                  <a:srgbClr val="000000"/>
                </a:solidFill>
                <a:latin typeface="Arial"/>
                <a:ea typeface="Arial"/>
                <a:cs typeface="Arial"/>
                <a:sym typeface="Arial"/>
              </a:rPr>
              <a:t>Nous nous demanderons donc </a:t>
            </a:r>
            <a:r>
              <a:rPr lang="fr-FR" sz="2000" dirty="0">
                <a:solidFill>
                  <a:srgbClr val="C24F3E"/>
                </a:solidFill>
                <a:latin typeface="Arial"/>
                <a:ea typeface="Arial"/>
                <a:cs typeface="Arial"/>
                <a:sym typeface="Arial"/>
              </a:rPr>
              <a:t>« Dans quelle mesure, l’innovation peut-elle être facteur de compétitivité pour les PME françaises ?»</a:t>
            </a:r>
          </a:p>
        </p:txBody>
      </p:sp>
      <p:sp>
        <p:nvSpPr>
          <p:cNvPr id="662" name="Shape 662"/>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55</a:t>
            </a:fld>
            <a:endParaRPr lang="fr-FR" sz="1400">
              <a:solidFill>
                <a:srgbClr val="FFFFFF"/>
              </a:solidFill>
              <a:latin typeface="Georgia"/>
              <a:ea typeface="Georgia"/>
              <a:cs typeface="Georgia"/>
              <a:sym typeface="Georgia"/>
            </a:endParaRPr>
          </a:p>
        </p:txBody>
      </p:sp>
      <p:sp>
        <p:nvSpPr>
          <p:cNvPr id="669" name="Shape 669"/>
          <p:cNvSpPr txBox="1"/>
          <p:nvPr/>
        </p:nvSpPr>
        <p:spPr>
          <a:xfrm>
            <a:off x="427952" y="1488783"/>
            <a:ext cx="8408200" cy="4542087"/>
          </a:xfrm>
          <a:prstGeom prst="rect">
            <a:avLst/>
          </a:prstGeom>
          <a:noFill/>
          <a:ln>
            <a:noFill/>
          </a:ln>
        </p:spPr>
        <p:txBody>
          <a:bodyPr lIns="90000" tIns="45000" rIns="90000" bIns="45000" anchor="t" anchorCtr="0">
            <a:noAutofit/>
          </a:bodyPr>
          <a:lstStyle/>
          <a:p>
            <a:pPr marL="457200" marR="0" lvl="1" indent="0" algn="ctr" rtl="0">
              <a:spcBef>
                <a:spcPts val="0"/>
              </a:spcBef>
              <a:spcAft>
                <a:spcPts val="0"/>
              </a:spcAft>
              <a:buSzPct val="25000"/>
              <a:buNone/>
            </a:pPr>
            <a:r>
              <a:rPr lang="fr-FR" sz="2400" b="1" i="0" u="sng" strike="noStrike" cap="none" dirty="0">
                <a:solidFill>
                  <a:srgbClr val="C24F3E"/>
                </a:solidFill>
                <a:latin typeface="Arial"/>
                <a:ea typeface="Arial"/>
                <a:cs typeface="Arial"/>
                <a:sym typeface="Arial"/>
              </a:rPr>
              <a:t>L ’annonce de la problématique</a:t>
            </a:r>
          </a:p>
        </p:txBody>
      </p:sp>
      <p:sp>
        <p:nvSpPr>
          <p:cNvPr id="670" name="Shape 670"/>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400" b="0" i="0" u="none" strike="noStrike" cap="none">
                <a:solidFill>
                  <a:srgbClr val="7A9798"/>
                </a:solidFill>
                <a:latin typeface="Georgia"/>
                <a:ea typeface="Georgia"/>
                <a:cs typeface="Georgia"/>
                <a:sym typeface="Georgia"/>
              </a:rPr>
              <a:t>III – </a:t>
            </a:r>
            <a:r>
              <a:rPr lang="fr-FR" sz="2400" b="0" i="0" u="none" strike="noStrike" cap="none">
                <a:solidFill>
                  <a:srgbClr val="7A9798"/>
                </a:solidFill>
                <a:latin typeface="Trebuchet MS"/>
                <a:ea typeface="Trebuchet MS"/>
                <a:cs typeface="Trebuchet MS"/>
                <a:sym typeface="Trebuchet MS"/>
              </a:rPr>
              <a:t>La construction de l’introduction</a:t>
            </a:r>
          </a:p>
        </p:txBody>
      </p:sp>
      <p:sp>
        <p:nvSpPr>
          <p:cNvPr id="671" name="Shape 671"/>
          <p:cNvSpPr/>
          <p:nvPr/>
        </p:nvSpPr>
        <p:spPr>
          <a:xfrm>
            <a:off x="262293" y="2173984"/>
            <a:ext cx="8573859" cy="397031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800" b="1" i="1" dirty="0">
                <a:solidFill>
                  <a:srgbClr val="00B050"/>
                </a:solidFill>
                <a:latin typeface="+mn-lt"/>
                <a:ea typeface="Georgia"/>
                <a:cs typeface="Georgia"/>
                <a:sym typeface="Georgia"/>
              </a:rPr>
              <a:t>« Les candidats qui ne s’attacheraient pas à réemployer pertinemment les termes clés du sujet dans la problématique prennent le risque d’être hors sujet »</a:t>
            </a:r>
          </a:p>
          <a:p>
            <a:pPr marL="0" marR="0" lvl="0" indent="0" algn="just" rtl="0">
              <a:spcBef>
                <a:spcPts val="0"/>
              </a:spcBef>
              <a:buNone/>
            </a:pPr>
            <a:endParaRPr sz="1800" b="1" dirty="0">
              <a:solidFill>
                <a:srgbClr val="000000"/>
              </a:solidFill>
              <a:latin typeface="+mn-lt"/>
              <a:ea typeface="Georgia"/>
              <a:cs typeface="Georgia"/>
              <a:sym typeface="Georgia"/>
            </a:endParaRPr>
          </a:p>
          <a:p>
            <a:pPr marL="0" marR="0" lvl="0" indent="0" algn="just" rtl="0">
              <a:spcBef>
                <a:spcPts val="0"/>
              </a:spcBef>
              <a:buNone/>
            </a:pPr>
            <a:endParaRPr sz="1800" b="1" dirty="0">
              <a:solidFill>
                <a:srgbClr val="000000"/>
              </a:solidFill>
              <a:latin typeface="+mn-lt"/>
              <a:ea typeface="Georgia"/>
              <a:cs typeface="Georgia"/>
              <a:sym typeface="Georgia"/>
            </a:endParaRPr>
          </a:p>
          <a:p>
            <a:pPr marL="0" marR="0" lvl="0" indent="0" algn="l" rtl="0">
              <a:spcBef>
                <a:spcPts val="0"/>
              </a:spcBef>
              <a:buClr>
                <a:srgbClr val="C24F3E"/>
              </a:buClr>
              <a:buSzPct val="45000"/>
            </a:pPr>
            <a:r>
              <a:rPr lang="fr-FR" sz="1800" b="1" dirty="0">
                <a:solidFill>
                  <a:srgbClr val="C24F3E"/>
                </a:solidFill>
                <a:latin typeface="+mn-lt"/>
                <a:ea typeface="Georgia"/>
                <a:cs typeface="Georgia"/>
                <a:sym typeface="Georgia"/>
              </a:rPr>
              <a:t>La formulation de la problématique</a:t>
            </a:r>
            <a:r>
              <a:rPr lang="fr-FR" sz="1800" dirty="0">
                <a:solidFill>
                  <a:srgbClr val="C24F3E"/>
                </a:solidFill>
                <a:latin typeface="+mn-lt"/>
                <a:ea typeface="Georgia"/>
                <a:cs typeface="Georgia"/>
                <a:sym typeface="Georgia"/>
              </a:rPr>
              <a:t> </a:t>
            </a:r>
            <a:r>
              <a:rPr lang="fr-FR" sz="1800" dirty="0">
                <a:solidFill>
                  <a:srgbClr val="000000"/>
                </a:solidFill>
                <a:latin typeface="+mn-lt"/>
                <a:ea typeface="Georgia"/>
                <a:cs typeface="Georgia"/>
                <a:sym typeface="Georgia"/>
              </a:rPr>
              <a:t>peut alors prendre la forme suivante :</a:t>
            </a:r>
          </a:p>
          <a:p>
            <a:pPr marL="1200150" indent="-285750" algn="just">
              <a:buClr>
                <a:srgbClr val="C24F3E"/>
              </a:buClr>
              <a:buSzPct val="100000"/>
              <a:buFont typeface="Wingdings" panose="05000000000000000000" pitchFamily="2" charset="2"/>
              <a:buChar char="Ø"/>
            </a:pPr>
            <a:r>
              <a:rPr lang="fr-FR" sz="1800" b="1" i="1" u="none" strike="noStrike" cap="none" dirty="0">
                <a:solidFill>
                  <a:srgbClr val="C24F3E"/>
                </a:solidFill>
                <a:latin typeface="+mn-lt"/>
                <a:ea typeface="Georgia"/>
                <a:cs typeface="Georgia"/>
                <a:sym typeface="Georgia"/>
              </a:rPr>
              <a:t>On expose le constat</a:t>
            </a:r>
            <a:r>
              <a:rPr lang="fr-FR" sz="1800" b="1" i="0" u="none" strike="noStrike" cap="none" dirty="0">
                <a:solidFill>
                  <a:srgbClr val="C24F3E"/>
                </a:solidFill>
                <a:latin typeface="+mn-lt"/>
                <a:ea typeface="Georgia"/>
                <a:cs typeface="Georgia"/>
                <a:sym typeface="Georgia"/>
              </a:rPr>
              <a:t> </a:t>
            </a:r>
            <a:r>
              <a:rPr lang="fr-FR" sz="1800" b="0" i="0" u="none" strike="noStrike" cap="none" dirty="0">
                <a:solidFill>
                  <a:srgbClr val="000000"/>
                </a:solidFill>
                <a:latin typeface="+mn-lt"/>
                <a:ea typeface="Georgia"/>
                <a:cs typeface="Georgia"/>
                <a:sym typeface="Georgia"/>
              </a:rPr>
              <a:t>ou l'idée générale que donne une première approche du sujet (D'après les grandes tendances observées, on pourrait croire que …).</a:t>
            </a:r>
          </a:p>
          <a:p>
            <a:pPr marL="1200150" indent="-285750" algn="just">
              <a:buClr>
                <a:srgbClr val="C24F3E"/>
              </a:buClr>
              <a:buSzPct val="100000"/>
              <a:buFont typeface="Wingdings" panose="05000000000000000000" pitchFamily="2" charset="2"/>
              <a:buChar char="Ø"/>
            </a:pPr>
            <a:r>
              <a:rPr lang="fr-FR" sz="1800" b="1" i="1" u="none" strike="noStrike" cap="none" dirty="0">
                <a:solidFill>
                  <a:srgbClr val="C24F3E"/>
                </a:solidFill>
                <a:latin typeface="+mn-lt"/>
                <a:ea typeface="Georgia"/>
                <a:cs typeface="Georgia"/>
                <a:sym typeface="Georgia"/>
              </a:rPr>
              <a:t>On remet en cause cette impression</a:t>
            </a:r>
            <a:r>
              <a:rPr lang="fr-FR" sz="1800" b="0" i="0" u="none" strike="noStrike" cap="none" dirty="0">
                <a:solidFill>
                  <a:srgbClr val="000000"/>
                </a:solidFill>
                <a:latin typeface="+mn-lt"/>
                <a:ea typeface="Georgia"/>
                <a:cs typeface="Georgia"/>
                <a:sym typeface="Georgia"/>
              </a:rPr>
              <a:t> en montrant que la réalité est plus complexe que ce que l'on pourrait croire (Cependant...).</a:t>
            </a:r>
          </a:p>
          <a:p>
            <a:pPr marL="1200150" indent="-285750" algn="just">
              <a:buClr>
                <a:srgbClr val="C24F3E"/>
              </a:buClr>
              <a:buSzPct val="100000"/>
              <a:buFont typeface="Wingdings" panose="05000000000000000000" pitchFamily="2" charset="2"/>
              <a:buChar char="Ø"/>
            </a:pPr>
            <a:r>
              <a:rPr lang="fr-FR" sz="1800" b="1" i="1" u="none" strike="noStrike" cap="none" dirty="0">
                <a:solidFill>
                  <a:srgbClr val="C24F3E"/>
                </a:solidFill>
                <a:latin typeface="+mn-lt"/>
                <a:ea typeface="Georgia"/>
                <a:cs typeface="Georgia"/>
                <a:sym typeface="Georgia"/>
              </a:rPr>
              <a:t>On cherche à savoir si une solution est possible</a:t>
            </a:r>
            <a:r>
              <a:rPr lang="fr-FR" sz="1800" b="1" i="1" u="none" strike="noStrike" cap="none" dirty="0">
                <a:solidFill>
                  <a:srgbClr val="000000"/>
                </a:solidFill>
                <a:latin typeface="+mn-lt"/>
                <a:ea typeface="Georgia"/>
                <a:cs typeface="Georgia"/>
                <a:sym typeface="Georgia"/>
              </a:rPr>
              <a:t> </a:t>
            </a:r>
            <a:r>
              <a:rPr lang="fr-FR" sz="1800" b="0" i="0" u="none" strike="noStrike" cap="none" dirty="0">
                <a:solidFill>
                  <a:srgbClr val="000000"/>
                </a:solidFill>
                <a:latin typeface="+mn-lt"/>
                <a:ea typeface="Georgia"/>
                <a:cs typeface="Georgia"/>
                <a:sym typeface="Georgia"/>
              </a:rPr>
              <a:t>( Finalement peut-on être </a:t>
            </a:r>
            <a:r>
              <a:rPr lang="fr-FR" sz="1800" b="0" i="0" u="none" strike="noStrike" cap="none" dirty="0" smtClean="0">
                <a:solidFill>
                  <a:srgbClr val="000000"/>
                </a:solidFill>
                <a:latin typeface="+mn-lt"/>
                <a:ea typeface="Georgia"/>
                <a:cs typeface="Georgia"/>
                <a:sym typeface="Georgia"/>
              </a:rPr>
              <a:t>sûr </a:t>
            </a:r>
            <a:r>
              <a:rPr lang="fr-FR" sz="1800" b="0" i="0" u="none" strike="noStrike" cap="none" dirty="0">
                <a:solidFill>
                  <a:srgbClr val="000000"/>
                </a:solidFill>
                <a:latin typeface="+mn-lt"/>
                <a:ea typeface="Georgia"/>
                <a:cs typeface="Georgia"/>
                <a:sym typeface="Georgia"/>
              </a:rPr>
              <a:t>que …/ Dans quelle mesure...).</a:t>
            </a:r>
          </a:p>
          <a:p>
            <a:pPr marL="0" marR="0" lvl="0" indent="0" algn="just" rtl="0">
              <a:spcBef>
                <a:spcPts val="0"/>
              </a:spcBef>
              <a:buNone/>
            </a:pPr>
            <a:endParaRPr sz="1800" b="1" dirty="0">
              <a:solidFill>
                <a:srgbClr val="000000"/>
              </a:solidFill>
              <a:latin typeface="+mn-lt"/>
              <a:ea typeface="Georgia"/>
              <a:cs typeface="Georgia"/>
              <a:sym typeface="Georgi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56</a:t>
            </a:fld>
            <a:endParaRPr lang="fr-FR" sz="1400">
              <a:solidFill>
                <a:srgbClr val="FFFFFF"/>
              </a:solidFill>
              <a:latin typeface="Georgia"/>
              <a:ea typeface="Georgia"/>
              <a:cs typeface="Georgia"/>
              <a:sym typeface="Georgia"/>
            </a:endParaRPr>
          </a:p>
        </p:txBody>
      </p:sp>
      <p:sp>
        <p:nvSpPr>
          <p:cNvPr id="678" name="Shape 678"/>
          <p:cNvSpPr txBox="1"/>
          <p:nvPr/>
        </p:nvSpPr>
        <p:spPr>
          <a:xfrm>
            <a:off x="427950" y="1573854"/>
            <a:ext cx="8408200" cy="4542087"/>
          </a:xfrm>
          <a:prstGeom prst="rect">
            <a:avLst/>
          </a:prstGeom>
          <a:noFill/>
          <a:ln>
            <a:noFill/>
          </a:ln>
        </p:spPr>
        <p:txBody>
          <a:bodyPr lIns="90000" tIns="45000" rIns="90000" bIns="45000" anchor="t" anchorCtr="0">
            <a:noAutofit/>
          </a:bodyPr>
          <a:lstStyle/>
          <a:p>
            <a:pPr marL="457200" marR="0" lvl="1" indent="0" algn="ctr" rtl="0">
              <a:spcBef>
                <a:spcPts val="0"/>
              </a:spcBef>
              <a:spcAft>
                <a:spcPts val="0"/>
              </a:spcAft>
              <a:buSzPct val="25000"/>
              <a:buNone/>
            </a:pPr>
            <a:r>
              <a:rPr lang="fr-FR" sz="2400" b="1" i="0" u="sng" strike="noStrike" cap="none" dirty="0">
                <a:solidFill>
                  <a:srgbClr val="C24F3E"/>
                </a:solidFill>
                <a:latin typeface="Arial"/>
                <a:ea typeface="Arial"/>
                <a:cs typeface="Arial"/>
                <a:sym typeface="Arial"/>
              </a:rPr>
              <a:t>L ’annonce de la problématique</a:t>
            </a:r>
          </a:p>
        </p:txBody>
      </p:sp>
      <p:sp>
        <p:nvSpPr>
          <p:cNvPr id="679" name="Shape 679"/>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
        <p:nvSpPr>
          <p:cNvPr id="680" name="Shape 680"/>
          <p:cNvSpPr/>
          <p:nvPr/>
        </p:nvSpPr>
        <p:spPr>
          <a:xfrm>
            <a:off x="262292" y="2021584"/>
            <a:ext cx="8573859" cy="4247316"/>
          </a:xfrm>
          <a:prstGeom prst="rect">
            <a:avLst/>
          </a:prstGeom>
          <a:noFill/>
          <a:ln>
            <a:noFill/>
          </a:ln>
        </p:spPr>
        <p:txBody>
          <a:bodyPr lIns="91425" tIns="45700" rIns="91425" bIns="45700" anchor="t" anchorCtr="0">
            <a:noAutofit/>
          </a:bodyPr>
          <a:lstStyle/>
          <a:p>
            <a:pPr marL="0" marR="0" lvl="0" indent="0" algn="just" rtl="0">
              <a:spcBef>
                <a:spcPts val="0"/>
              </a:spcBef>
              <a:buNone/>
            </a:pPr>
            <a:endParaRPr sz="1800" b="1" dirty="0">
              <a:solidFill>
                <a:srgbClr val="000000"/>
              </a:solidFill>
              <a:latin typeface="+mj-lt"/>
              <a:ea typeface="Georgia"/>
              <a:cs typeface="Georgia"/>
              <a:sym typeface="Georgia"/>
            </a:endParaRPr>
          </a:p>
          <a:p>
            <a:pPr marL="0" marR="0" lvl="0" indent="0" algn="l" rtl="0">
              <a:spcBef>
                <a:spcPts val="0"/>
              </a:spcBef>
              <a:buClr>
                <a:srgbClr val="000000"/>
              </a:buClr>
              <a:buSzPct val="45000"/>
            </a:pPr>
            <a:r>
              <a:rPr lang="fr-FR" sz="1800" b="1" dirty="0" smtClean="0">
                <a:solidFill>
                  <a:srgbClr val="000000"/>
                </a:solidFill>
                <a:latin typeface="+mj-lt"/>
                <a:ea typeface="Georgia"/>
                <a:cs typeface="Georgia"/>
                <a:sym typeface="Georgia"/>
              </a:rPr>
              <a:t>La </a:t>
            </a:r>
            <a:r>
              <a:rPr lang="fr-FR" sz="1800" b="1" dirty="0">
                <a:solidFill>
                  <a:srgbClr val="000000"/>
                </a:solidFill>
                <a:latin typeface="+mj-lt"/>
                <a:ea typeface="Georgia"/>
                <a:cs typeface="Georgia"/>
                <a:sym typeface="Georgia"/>
              </a:rPr>
              <a:t>formulation de la problématique</a:t>
            </a:r>
            <a:r>
              <a:rPr lang="fr-FR" sz="1800" dirty="0">
                <a:solidFill>
                  <a:srgbClr val="000000"/>
                </a:solidFill>
                <a:latin typeface="+mj-lt"/>
                <a:ea typeface="Georgia"/>
                <a:cs typeface="Georgia"/>
                <a:sym typeface="Georgia"/>
              </a:rPr>
              <a:t> peut alors prendre la forme suivante :</a:t>
            </a:r>
          </a:p>
          <a:p>
            <a:pPr marL="0" marR="0" lvl="0" indent="0" algn="l" rtl="0">
              <a:spcBef>
                <a:spcPts val="0"/>
              </a:spcBef>
              <a:buClr>
                <a:schemeClr val="dk1"/>
              </a:buClr>
              <a:buFont typeface="Noto Sans Symbols"/>
              <a:buNone/>
            </a:pPr>
            <a:endParaRPr sz="1800" dirty="0">
              <a:solidFill>
                <a:srgbClr val="000000"/>
              </a:solidFill>
              <a:latin typeface="+mj-lt"/>
              <a:ea typeface="Georgia"/>
              <a:cs typeface="Georgia"/>
              <a:sym typeface="Georgia"/>
            </a:endParaRPr>
          </a:p>
          <a:p>
            <a:pPr marL="742950" marR="0" lvl="1" indent="-285750" algn="just" rtl="0">
              <a:spcBef>
                <a:spcPts val="0"/>
              </a:spcBef>
              <a:buClr>
                <a:srgbClr val="C24F3E"/>
              </a:buClr>
              <a:buSzPct val="45000"/>
              <a:buFont typeface="Wingdings" panose="05000000000000000000" pitchFamily="2" charset="2"/>
              <a:buChar char="Ø"/>
            </a:pPr>
            <a:r>
              <a:rPr lang="fr-FR" sz="1800" b="1" i="1" u="none" strike="noStrike" cap="none" dirty="0">
                <a:solidFill>
                  <a:srgbClr val="C24F3E"/>
                </a:solidFill>
                <a:latin typeface="+mj-lt"/>
                <a:ea typeface="Georgia"/>
                <a:cs typeface="Georgia"/>
                <a:sym typeface="Georgia"/>
              </a:rPr>
              <a:t>On expose le constat</a:t>
            </a:r>
            <a:r>
              <a:rPr lang="fr-FR" sz="1800" b="1" i="0" u="none" strike="noStrike" cap="none" dirty="0">
                <a:solidFill>
                  <a:srgbClr val="C24F3E"/>
                </a:solidFill>
                <a:latin typeface="+mj-lt"/>
                <a:ea typeface="Georgia"/>
                <a:cs typeface="Georgia"/>
                <a:sym typeface="Georgia"/>
              </a:rPr>
              <a:t> </a:t>
            </a:r>
            <a:r>
              <a:rPr lang="fr-FR" sz="1800" b="1" i="0" u="none" strike="noStrike" cap="none" dirty="0">
                <a:solidFill>
                  <a:schemeClr val="dk1"/>
                </a:solidFill>
                <a:latin typeface="+mj-lt"/>
                <a:ea typeface="Georgia"/>
                <a:cs typeface="Georgia"/>
                <a:sym typeface="Georgia"/>
              </a:rPr>
              <a:t>«</a:t>
            </a:r>
            <a:r>
              <a:rPr lang="fr-FR" sz="1800" b="1" i="0" u="none" strike="noStrike" cap="none" dirty="0">
                <a:solidFill>
                  <a:srgbClr val="C24F3E"/>
                </a:solidFill>
                <a:latin typeface="+mj-lt"/>
                <a:ea typeface="Georgia"/>
                <a:cs typeface="Georgia"/>
                <a:sym typeface="Georgia"/>
              </a:rPr>
              <a:t> </a:t>
            </a:r>
            <a:r>
              <a:rPr lang="fr-FR" sz="1800" b="1" i="0" u="none" strike="noStrike" cap="none" dirty="0">
                <a:solidFill>
                  <a:srgbClr val="000000"/>
                </a:solidFill>
                <a:latin typeface="+mj-lt"/>
                <a:ea typeface="Georgia"/>
                <a:cs typeface="Georgia"/>
                <a:sym typeface="Georgia"/>
              </a:rPr>
              <a:t>D’après les grandes tendances observées, on pourrait croire que l’innovation est </a:t>
            </a:r>
            <a:r>
              <a:rPr lang="fr-FR" sz="1800" b="1" i="0" u="none" strike="noStrike" cap="none" dirty="0" smtClean="0">
                <a:solidFill>
                  <a:srgbClr val="000000"/>
                </a:solidFill>
                <a:latin typeface="+mj-lt"/>
                <a:ea typeface="Georgia"/>
                <a:cs typeface="Georgia"/>
                <a:sym typeface="Georgia"/>
              </a:rPr>
              <a:t>réservée </a:t>
            </a:r>
            <a:r>
              <a:rPr lang="fr-FR" sz="1800" b="1" i="0" u="none" strike="noStrike" cap="none" dirty="0">
                <a:solidFill>
                  <a:srgbClr val="000000"/>
                </a:solidFill>
                <a:latin typeface="+mj-lt"/>
                <a:ea typeface="Georgia"/>
                <a:cs typeface="Georgia"/>
                <a:sym typeface="Georgia"/>
              </a:rPr>
              <a:t>aux multinationales qui engagent des moyens élevés en recherche et développement.»</a:t>
            </a:r>
          </a:p>
          <a:p>
            <a:pPr marL="742950" marR="0" lvl="1" indent="-285750" algn="just" rtl="0">
              <a:spcBef>
                <a:spcPts val="0"/>
              </a:spcBef>
              <a:buClr>
                <a:schemeClr val="dk1"/>
              </a:buClr>
              <a:buFont typeface="Wingdings" panose="05000000000000000000" pitchFamily="2" charset="2"/>
              <a:buChar char="Ø"/>
            </a:pPr>
            <a:endParaRPr sz="1800" b="1" i="0" u="none" strike="noStrike" cap="none" dirty="0">
              <a:solidFill>
                <a:srgbClr val="000000"/>
              </a:solidFill>
              <a:latin typeface="+mj-lt"/>
              <a:ea typeface="Georgia"/>
              <a:cs typeface="Georgia"/>
              <a:sym typeface="Georgia"/>
            </a:endParaRPr>
          </a:p>
          <a:p>
            <a:pPr marL="742950" marR="0" lvl="1" indent="-285750" algn="just" rtl="0">
              <a:spcBef>
                <a:spcPts val="0"/>
              </a:spcBef>
              <a:buClr>
                <a:srgbClr val="C24F3E"/>
              </a:buClr>
              <a:buSzPct val="45000"/>
              <a:buFont typeface="Wingdings" panose="05000000000000000000" pitchFamily="2" charset="2"/>
              <a:buChar char="Ø"/>
            </a:pPr>
            <a:r>
              <a:rPr lang="fr-FR" sz="1800" b="1" i="1" u="none" strike="noStrike" cap="none" dirty="0">
                <a:solidFill>
                  <a:srgbClr val="C24F3E"/>
                </a:solidFill>
                <a:latin typeface="+mj-lt"/>
                <a:ea typeface="Georgia"/>
                <a:cs typeface="Georgia"/>
                <a:sym typeface="Georgia"/>
              </a:rPr>
              <a:t>On remet en cause cette impression</a:t>
            </a:r>
            <a:r>
              <a:rPr lang="fr-FR" sz="1800" b="0" i="0" u="none" strike="noStrike" cap="none" dirty="0">
                <a:solidFill>
                  <a:srgbClr val="C24F3E"/>
                </a:solidFill>
                <a:latin typeface="+mj-lt"/>
                <a:ea typeface="Georgia"/>
                <a:cs typeface="Georgia"/>
                <a:sym typeface="Georgia"/>
              </a:rPr>
              <a:t> </a:t>
            </a:r>
            <a:r>
              <a:rPr lang="fr-FR" sz="1800" b="1" i="0" u="none" strike="noStrike" cap="none" dirty="0">
                <a:solidFill>
                  <a:srgbClr val="000000"/>
                </a:solidFill>
                <a:latin typeface="+mj-lt"/>
                <a:ea typeface="Georgia"/>
                <a:cs typeface="Georgia"/>
                <a:sym typeface="Georgia"/>
              </a:rPr>
              <a:t>«Cependant, on peut s’apercevoir que pour survivre dans un environnement hyperconcurrentiel les PME doivent également innover.»</a:t>
            </a:r>
          </a:p>
          <a:p>
            <a:pPr marL="742950" marR="0" lvl="1" indent="-285750" algn="just" rtl="0">
              <a:spcBef>
                <a:spcPts val="0"/>
              </a:spcBef>
              <a:buFont typeface="Wingdings" panose="05000000000000000000" pitchFamily="2" charset="2"/>
              <a:buChar char="Ø"/>
            </a:pPr>
            <a:endParaRPr sz="1800" b="1" i="0" u="none" strike="noStrike" cap="none" dirty="0">
              <a:solidFill>
                <a:srgbClr val="000000"/>
              </a:solidFill>
              <a:latin typeface="+mj-lt"/>
              <a:ea typeface="Georgia"/>
              <a:cs typeface="Georgia"/>
              <a:sym typeface="Georgia"/>
            </a:endParaRPr>
          </a:p>
          <a:p>
            <a:pPr marL="742950" marR="0" lvl="1" indent="-285750" algn="just" rtl="0">
              <a:spcBef>
                <a:spcPts val="0"/>
              </a:spcBef>
              <a:buClr>
                <a:srgbClr val="C24F3E"/>
              </a:buClr>
              <a:buSzPct val="45000"/>
              <a:buFont typeface="Wingdings" panose="05000000000000000000" pitchFamily="2" charset="2"/>
              <a:buChar char="Ø"/>
            </a:pPr>
            <a:r>
              <a:rPr lang="fr-FR" sz="1800" b="1" i="1" u="none" strike="noStrike" cap="none" dirty="0">
                <a:solidFill>
                  <a:srgbClr val="C24F3E"/>
                </a:solidFill>
                <a:latin typeface="+mj-lt"/>
                <a:ea typeface="Georgia"/>
                <a:cs typeface="Georgia"/>
                <a:sym typeface="Georgia"/>
              </a:rPr>
              <a:t>On cherche à savoir si une solution est possible </a:t>
            </a:r>
            <a:r>
              <a:rPr lang="fr-FR" sz="1800" b="1" i="1" u="none" strike="noStrike" cap="none" dirty="0">
                <a:solidFill>
                  <a:srgbClr val="000000"/>
                </a:solidFill>
                <a:latin typeface="+mj-lt"/>
                <a:ea typeface="Georgia"/>
                <a:cs typeface="Georgia"/>
                <a:sym typeface="Georgia"/>
              </a:rPr>
              <a:t>« </a:t>
            </a:r>
            <a:r>
              <a:rPr lang="fr-FR" sz="1800" b="1" i="0" u="none" strike="noStrike" cap="none" dirty="0">
                <a:solidFill>
                  <a:srgbClr val="000000"/>
                </a:solidFill>
                <a:latin typeface="+mj-lt"/>
                <a:ea typeface="Georgia"/>
                <a:cs typeface="Georgia"/>
                <a:sym typeface="Georgia"/>
              </a:rPr>
              <a:t>Finalement dans quelle mesure l’innovation peut-elle permettre la compétitivité des </a:t>
            </a:r>
            <a:r>
              <a:rPr lang="fr-FR" sz="1800" b="1" i="0" u="none" strike="noStrike" cap="none" dirty="0" smtClean="0">
                <a:solidFill>
                  <a:srgbClr val="000000"/>
                </a:solidFill>
                <a:latin typeface="+mj-lt"/>
                <a:ea typeface="Georgia"/>
                <a:cs typeface="Georgia"/>
                <a:sym typeface="Georgia"/>
              </a:rPr>
              <a:t>PME?</a:t>
            </a:r>
            <a:r>
              <a:rPr lang="fr-FR" sz="1800" b="1" i="0" u="none" strike="noStrike" cap="none" dirty="0">
                <a:solidFill>
                  <a:srgbClr val="000000"/>
                </a:solidFill>
                <a:latin typeface="+mj-lt"/>
                <a:ea typeface="Georgia"/>
                <a:cs typeface="Georgia"/>
                <a:sym typeface="Georgia"/>
              </a:rPr>
              <a:t> »</a:t>
            </a:r>
          </a:p>
          <a:p>
            <a:pPr marL="0" marR="0" lvl="0" indent="0" algn="just" rtl="0">
              <a:spcBef>
                <a:spcPts val="0"/>
              </a:spcBef>
              <a:buNone/>
            </a:pPr>
            <a:endParaRPr sz="1800" b="1" dirty="0">
              <a:solidFill>
                <a:srgbClr val="000000"/>
              </a:solidFill>
              <a:latin typeface="+mj-lt"/>
              <a:ea typeface="Georgia"/>
              <a:cs typeface="Georgia"/>
              <a:sym typeface="Georgi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57</a:t>
            </a:fld>
            <a:endParaRPr lang="fr-FR" sz="1400">
              <a:solidFill>
                <a:srgbClr val="FFFFFF"/>
              </a:solidFill>
              <a:latin typeface="Georgia"/>
              <a:ea typeface="Georgia"/>
              <a:cs typeface="Georgia"/>
              <a:sym typeface="Georgia"/>
            </a:endParaRPr>
          </a:p>
        </p:txBody>
      </p:sp>
      <p:sp>
        <p:nvSpPr>
          <p:cNvPr id="687" name="Shape 687"/>
          <p:cNvSpPr txBox="1"/>
          <p:nvPr/>
        </p:nvSpPr>
        <p:spPr>
          <a:xfrm>
            <a:off x="262291" y="1629076"/>
            <a:ext cx="8573859" cy="4542087"/>
          </a:xfrm>
          <a:prstGeom prst="rect">
            <a:avLst/>
          </a:prstGeom>
          <a:noFill/>
          <a:ln>
            <a:noFill/>
          </a:ln>
        </p:spPr>
        <p:txBody>
          <a:bodyPr lIns="90000" tIns="45000" rIns="90000" bIns="45000" anchor="t" anchorCtr="0">
            <a:noAutofit/>
          </a:bodyPr>
          <a:lstStyle/>
          <a:p>
            <a:pPr marL="457200" marR="0" lvl="1" indent="0" algn="ctr" rtl="0">
              <a:spcBef>
                <a:spcPts val="0"/>
              </a:spcBef>
              <a:spcAft>
                <a:spcPts val="0"/>
              </a:spcAft>
              <a:buSzPct val="25000"/>
              <a:buNone/>
            </a:pPr>
            <a:r>
              <a:rPr lang="fr-FR" sz="2400" b="1" i="0" u="sng" strike="noStrike" cap="none" dirty="0">
                <a:solidFill>
                  <a:srgbClr val="C24F3E"/>
                </a:solidFill>
                <a:latin typeface="Arial"/>
                <a:ea typeface="Arial"/>
                <a:cs typeface="Arial"/>
                <a:sym typeface="Arial"/>
              </a:rPr>
              <a:t>L’annonce du </a:t>
            </a:r>
            <a:r>
              <a:rPr lang="fr-FR" sz="2400" b="1" i="0" u="sng" strike="noStrike" cap="none" dirty="0" smtClean="0">
                <a:solidFill>
                  <a:srgbClr val="C24F3E"/>
                </a:solidFill>
                <a:latin typeface="Arial"/>
                <a:ea typeface="Arial"/>
                <a:cs typeface="Arial"/>
                <a:sym typeface="Arial"/>
              </a:rPr>
              <a:t>plan</a:t>
            </a:r>
            <a:endParaRPr sz="2400" u="sng" dirty="0">
              <a:solidFill>
                <a:srgbClr val="000000"/>
              </a:solidFill>
              <a:latin typeface="Arial"/>
              <a:ea typeface="Arial"/>
              <a:cs typeface="Arial"/>
              <a:sym typeface="Arial"/>
            </a:endParaRPr>
          </a:p>
          <a:p>
            <a:pPr marL="215900" marR="0" lvl="0" indent="-215900" algn="l" rtl="0">
              <a:spcBef>
                <a:spcPts val="850"/>
              </a:spcBef>
              <a:buClr>
                <a:srgbClr val="C24F3E"/>
              </a:buClr>
              <a:buSzPct val="25000"/>
              <a:buFont typeface="Arial"/>
              <a:buNone/>
            </a:pPr>
            <a:r>
              <a:rPr lang="fr-FR" sz="1800" b="1" dirty="0">
                <a:solidFill>
                  <a:srgbClr val="C24F3E"/>
                </a:solidFill>
                <a:latin typeface="Arial"/>
                <a:ea typeface="Arial"/>
                <a:cs typeface="Arial"/>
                <a:sym typeface="Arial"/>
              </a:rPr>
              <a:t>Différents types de plans :</a:t>
            </a:r>
          </a:p>
          <a:p>
            <a:pPr marL="215900" marR="0" lvl="0" indent="-215900" algn="just" rtl="0">
              <a:spcBef>
                <a:spcPts val="0"/>
              </a:spcBef>
              <a:buSzPct val="25000"/>
              <a:buNone/>
            </a:pPr>
            <a:r>
              <a:rPr lang="fr-FR" sz="1800" b="1" i="1" dirty="0">
                <a:solidFill>
                  <a:srgbClr val="00B050"/>
                </a:solidFill>
                <a:latin typeface="Arial"/>
                <a:ea typeface="Arial"/>
                <a:cs typeface="Arial"/>
                <a:sym typeface="Arial"/>
              </a:rPr>
              <a:t>« Les sujets posés autorisent, souvent, plusieurs réponses possibles centrées sur une réflexion dans laquelle les candidats doivent s’impliquer </a:t>
            </a:r>
            <a:r>
              <a:rPr lang="fr-FR" sz="1800" b="1" i="1" dirty="0" smtClean="0">
                <a:solidFill>
                  <a:srgbClr val="00B050"/>
                </a:solidFill>
                <a:latin typeface="Arial"/>
                <a:ea typeface="Arial"/>
                <a:cs typeface="Arial"/>
                <a:sym typeface="Arial"/>
              </a:rPr>
              <a:t>»</a:t>
            </a:r>
          </a:p>
          <a:p>
            <a:pPr marL="215900" marR="0" lvl="0" indent="-215900" algn="just" rtl="0">
              <a:spcBef>
                <a:spcPts val="0"/>
              </a:spcBef>
              <a:buSzPct val="25000"/>
              <a:buNone/>
            </a:pPr>
            <a:endParaRPr lang="fr-FR" sz="1800" b="1" i="1" dirty="0">
              <a:solidFill>
                <a:srgbClr val="00B050"/>
              </a:solidFill>
              <a:latin typeface="Arial"/>
              <a:ea typeface="Arial"/>
              <a:cs typeface="Arial"/>
              <a:sym typeface="Arial"/>
            </a:endParaRPr>
          </a:p>
          <a:p>
            <a:pPr marL="0" marR="0" lvl="0" indent="0" algn="just" rtl="0">
              <a:spcBef>
                <a:spcPts val="0"/>
              </a:spcBef>
              <a:buClr>
                <a:srgbClr val="000000"/>
              </a:buClr>
              <a:buSzPct val="25000"/>
              <a:buFont typeface="Arial"/>
              <a:buNone/>
            </a:pPr>
            <a:r>
              <a:rPr lang="fr-FR" sz="1800" b="1" dirty="0">
                <a:solidFill>
                  <a:srgbClr val="00B050"/>
                </a:solidFill>
                <a:latin typeface="Arial"/>
                <a:ea typeface="Arial"/>
                <a:cs typeface="Arial"/>
                <a:sym typeface="Arial"/>
              </a:rPr>
              <a:t>«</a:t>
            </a:r>
            <a:r>
              <a:rPr lang="fr-FR" sz="1800" b="1" i="1" dirty="0">
                <a:solidFill>
                  <a:srgbClr val="00B050"/>
                </a:solidFill>
                <a:sym typeface="Arial"/>
              </a:rPr>
              <a:t> Le plus souvent les plans sont dichotomiques </a:t>
            </a:r>
            <a:r>
              <a:rPr lang="fr-FR" sz="1800" b="1" i="1" dirty="0" smtClean="0">
                <a:solidFill>
                  <a:srgbClr val="00B050"/>
                </a:solidFill>
                <a:sym typeface="Arial"/>
              </a:rPr>
              <a:t>(…) » </a:t>
            </a:r>
          </a:p>
          <a:p>
            <a:pPr marL="0" marR="0" lvl="0" indent="0" algn="just" rtl="0">
              <a:spcBef>
                <a:spcPts val="0"/>
              </a:spcBef>
              <a:buClr>
                <a:srgbClr val="000000"/>
              </a:buClr>
              <a:buSzPct val="25000"/>
              <a:buFont typeface="Arial"/>
              <a:buNone/>
            </a:pPr>
            <a:endParaRPr lang="fr-FR" sz="1800" b="1" i="1" dirty="0" smtClean="0">
              <a:solidFill>
                <a:srgbClr val="00B050"/>
              </a:solidFill>
              <a:sym typeface="Arial"/>
            </a:endParaRPr>
          </a:p>
          <a:p>
            <a:pPr marL="0" marR="0" lvl="0" indent="0" algn="just" rtl="0">
              <a:spcBef>
                <a:spcPts val="0"/>
              </a:spcBef>
              <a:buClr>
                <a:srgbClr val="000000"/>
              </a:buClr>
              <a:buSzPct val="25000"/>
              <a:buFont typeface="Arial"/>
              <a:buNone/>
            </a:pPr>
            <a:r>
              <a:rPr lang="fr-FR" sz="1800" b="1" i="1" dirty="0" smtClean="0">
                <a:solidFill>
                  <a:srgbClr val="00B050"/>
                </a:solidFill>
              </a:rPr>
              <a:t>« Un plan à deux niveaux (par exemple deux parties et deux sous-parties) est amplement suffisant »</a:t>
            </a:r>
            <a:endParaRPr lang="fr-FR" sz="1800" b="1" i="1" dirty="0" smtClean="0">
              <a:solidFill>
                <a:srgbClr val="00B050"/>
              </a:solidFill>
              <a:sym typeface="Arial"/>
            </a:endParaRPr>
          </a:p>
          <a:p>
            <a:pPr marL="0" marR="0" lvl="0" indent="0" algn="just" rtl="0">
              <a:spcBef>
                <a:spcPts val="0"/>
              </a:spcBef>
              <a:buClr>
                <a:srgbClr val="000000"/>
              </a:buClr>
              <a:buSzPct val="25000"/>
              <a:buFont typeface="Arial"/>
              <a:buNone/>
            </a:pPr>
            <a:endParaRPr lang="fr-FR" sz="1800" b="1" dirty="0" smtClean="0">
              <a:solidFill>
                <a:srgbClr val="00B050"/>
              </a:solidFill>
              <a:latin typeface="Arial"/>
              <a:ea typeface="Arial"/>
              <a:cs typeface="Arial"/>
              <a:sym typeface="Arial"/>
            </a:endParaRPr>
          </a:p>
          <a:p>
            <a:pPr marL="215900" marR="0" lvl="0" indent="-215900" algn="just" rtl="0">
              <a:spcBef>
                <a:spcPts val="0"/>
              </a:spcBef>
              <a:buClr>
                <a:schemeClr val="lt1"/>
              </a:buClr>
              <a:buFont typeface="Arial"/>
              <a:buNone/>
            </a:pPr>
            <a:endParaRPr sz="1800" b="1" dirty="0">
              <a:solidFill>
                <a:srgbClr val="000000"/>
              </a:solidFill>
              <a:latin typeface="Arial"/>
              <a:ea typeface="Arial"/>
              <a:cs typeface="Arial"/>
              <a:sym typeface="Arial"/>
            </a:endParaRPr>
          </a:p>
          <a:p>
            <a:pPr marL="215900" marR="0" lvl="0" indent="-215900" algn="l" rtl="0">
              <a:spcBef>
                <a:spcPts val="0"/>
              </a:spcBef>
              <a:buClr>
                <a:srgbClr val="C24F3E"/>
              </a:buClr>
              <a:buSzPct val="25000"/>
              <a:buFont typeface="Arial"/>
              <a:buNone/>
            </a:pPr>
            <a:r>
              <a:rPr lang="fr-FR" sz="1800" b="1" dirty="0">
                <a:solidFill>
                  <a:srgbClr val="C24F3E"/>
                </a:solidFill>
                <a:latin typeface="Arial"/>
                <a:ea typeface="Arial"/>
                <a:cs typeface="Arial"/>
                <a:sym typeface="Arial"/>
              </a:rPr>
              <a:t>Trois règles essentielles dans la construction du plan :</a:t>
            </a:r>
          </a:p>
          <a:p>
            <a:pPr marL="214313" lvl="8" indent="-214313">
              <a:buClr>
                <a:srgbClr val="000000"/>
              </a:buClr>
              <a:buSzPct val="45000"/>
              <a:buFont typeface="Noto Sans Symbols"/>
              <a:buChar char="●"/>
            </a:pPr>
            <a:r>
              <a:rPr lang="fr-FR" sz="1800" dirty="0">
                <a:solidFill>
                  <a:srgbClr val="000000"/>
                </a:solidFill>
                <a:latin typeface="Arial"/>
                <a:ea typeface="Arial"/>
                <a:cs typeface="Arial"/>
                <a:sym typeface="Arial"/>
              </a:rPr>
              <a:t> </a:t>
            </a:r>
            <a:r>
              <a:rPr lang="fr-FR" sz="1800" dirty="0" smtClean="0">
                <a:solidFill>
                  <a:srgbClr val="000000"/>
                </a:solidFill>
                <a:latin typeface="Arial"/>
                <a:ea typeface="Arial"/>
                <a:cs typeface="Arial"/>
                <a:sym typeface="Arial"/>
              </a:rPr>
              <a:t>La </a:t>
            </a:r>
            <a:r>
              <a:rPr lang="fr-FR" sz="1800" dirty="0">
                <a:solidFill>
                  <a:srgbClr val="000000"/>
                </a:solidFill>
                <a:latin typeface="Arial"/>
                <a:ea typeface="Arial"/>
                <a:cs typeface="Arial"/>
                <a:sym typeface="Arial"/>
              </a:rPr>
              <a:t>cohérence.</a:t>
            </a:r>
          </a:p>
          <a:p>
            <a:pPr marL="214313" lvl="8" indent="-214313">
              <a:buClr>
                <a:srgbClr val="000000"/>
              </a:buClr>
              <a:buSzPct val="45000"/>
              <a:buFont typeface="Noto Sans Symbols"/>
              <a:buChar char="●"/>
            </a:pPr>
            <a:r>
              <a:rPr lang="fr-FR" sz="1800" dirty="0">
                <a:solidFill>
                  <a:srgbClr val="000000"/>
                </a:solidFill>
                <a:latin typeface="Arial"/>
                <a:ea typeface="Arial"/>
                <a:cs typeface="Arial"/>
                <a:sym typeface="Arial"/>
              </a:rPr>
              <a:t> </a:t>
            </a:r>
            <a:r>
              <a:rPr lang="fr-FR" sz="1800" dirty="0" smtClean="0">
                <a:solidFill>
                  <a:srgbClr val="000000"/>
                </a:solidFill>
                <a:latin typeface="Arial"/>
                <a:ea typeface="Arial"/>
                <a:cs typeface="Arial"/>
                <a:sym typeface="Arial"/>
              </a:rPr>
              <a:t>La </a:t>
            </a:r>
            <a:r>
              <a:rPr lang="fr-FR" sz="1800" dirty="0">
                <a:solidFill>
                  <a:srgbClr val="000000"/>
                </a:solidFill>
                <a:latin typeface="Arial"/>
                <a:ea typeface="Arial"/>
                <a:cs typeface="Arial"/>
                <a:sym typeface="Arial"/>
              </a:rPr>
              <a:t>structure.</a:t>
            </a:r>
          </a:p>
          <a:p>
            <a:pPr marL="214313" lvl="8" indent="-214313">
              <a:buClr>
                <a:srgbClr val="000000"/>
              </a:buClr>
              <a:buSzPct val="45000"/>
              <a:buFont typeface="Noto Sans Symbols"/>
              <a:buChar char="●"/>
            </a:pPr>
            <a:r>
              <a:rPr lang="fr-FR" sz="1800" dirty="0">
                <a:solidFill>
                  <a:srgbClr val="000000"/>
                </a:solidFill>
                <a:latin typeface="Arial"/>
                <a:ea typeface="Arial"/>
                <a:cs typeface="Arial"/>
                <a:sym typeface="Arial"/>
              </a:rPr>
              <a:t> </a:t>
            </a:r>
            <a:r>
              <a:rPr lang="fr-FR" sz="1800" b="1" dirty="0" smtClean="0">
                <a:solidFill>
                  <a:srgbClr val="000000"/>
                </a:solidFill>
                <a:latin typeface="Arial"/>
                <a:ea typeface="Arial"/>
                <a:cs typeface="Arial"/>
                <a:sym typeface="Arial"/>
              </a:rPr>
              <a:t>La </a:t>
            </a:r>
            <a:r>
              <a:rPr lang="fr-FR" sz="1800" b="1" dirty="0">
                <a:solidFill>
                  <a:srgbClr val="000000"/>
                </a:solidFill>
                <a:latin typeface="Arial"/>
                <a:ea typeface="Arial"/>
                <a:cs typeface="Arial"/>
                <a:sym typeface="Arial"/>
              </a:rPr>
              <a:t>progression logique</a:t>
            </a:r>
            <a:r>
              <a:rPr lang="fr-FR" sz="1800" dirty="0">
                <a:solidFill>
                  <a:srgbClr val="000000"/>
                </a:solidFill>
                <a:latin typeface="Arial"/>
                <a:ea typeface="Arial"/>
                <a:cs typeface="Arial"/>
                <a:sym typeface="Arial"/>
              </a:rPr>
              <a:t>.</a:t>
            </a:r>
          </a:p>
          <a:p>
            <a:pPr marL="215900" marR="0" lvl="0" indent="-215900" algn="l" rtl="0">
              <a:spcBef>
                <a:spcPts val="0"/>
              </a:spcBef>
              <a:buClr>
                <a:schemeClr val="lt1"/>
              </a:buClr>
              <a:buFont typeface="Arial"/>
              <a:buNone/>
            </a:pPr>
            <a:endParaRPr sz="1800" b="1" dirty="0">
              <a:solidFill>
                <a:schemeClr val="lt1"/>
              </a:solidFill>
              <a:latin typeface="Arial"/>
              <a:ea typeface="Arial"/>
              <a:cs typeface="Arial"/>
              <a:sym typeface="Arial"/>
            </a:endParaRPr>
          </a:p>
          <a:p>
            <a:pPr marL="1587" marR="0" lvl="0" indent="-1587" algn="l" rtl="0">
              <a:spcBef>
                <a:spcPts val="0"/>
              </a:spcBef>
              <a:spcAft>
                <a:spcPts val="0"/>
              </a:spcAft>
              <a:buNone/>
            </a:pPr>
            <a:endParaRPr sz="1800" dirty="0">
              <a:solidFill>
                <a:srgbClr val="000000"/>
              </a:solidFill>
              <a:latin typeface="Arial"/>
              <a:ea typeface="Arial"/>
              <a:cs typeface="Arial"/>
              <a:sym typeface="Arial"/>
            </a:endParaRPr>
          </a:p>
        </p:txBody>
      </p:sp>
      <p:sp>
        <p:nvSpPr>
          <p:cNvPr id="688" name="Shape 688"/>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58</a:t>
            </a:fld>
            <a:endParaRPr lang="fr-FR" sz="1400">
              <a:solidFill>
                <a:srgbClr val="FFFFFF"/>
              </a:solidFill>
              <a:latin typeface="Georgia"/>
              <a:ea typeface="Georgia"/>
              <a:cs typeface="Georgia"/>
              <a:sym typeface="Georgia"/>
            </a:endParaRPr>
          </a:p>
        </p:txBody>
      </p:sp>
      <p:sp>
        <p:nvSpPr>
          <p:cNvPr id="695" name="Shape 695"/>
          <p:cNvSpPr txBox="1"/>
          <p:nvPr/>
        </p:nvSpPr>
        <p:spPr>
          <a:xfrm>
            <a:off x="262293" y="1476676"/>
            <a:ext cx="8573859" cy="4542087"/>
          </a:xfrm>
          <a:prstGeom prst="rect">
            <a:avLst/>
          </a:prstGeom>
          <a:noFill/>
          <a:ln>
            <a:noFill/>
          </a:ln>
        </p:spPr>
        <p:txBody>
          <a:bodyPr lIns="90000" tIns="45000" rIns="90000" bIns="45000" anchor="t" anchorCtr="0">
            <a:noAutofit/>
          </a:bodyPr>
          <a:lstStyle/>
          <a:p>
            <a:pPr marL="457200" marR="0" lvl="1" indent="0" algn="ctr" rtl="0">
              <a:spcBef>
                <a:spcPts val="0"/>
              </a:spcBef>
              <a:spcAft>
                <a:spcPts val="0"/>
              </a:spcAft>
              <a:buSzPct val="25000"/>
              <a:buNone/>
            </a:pPr>
            <a:r>
              <a:rPr lang="fr-FR" sz="2400" b="1" i="0" u="sng" strike="noStrike" cap="none" dirty="0">
                <a:solidFill>
                  <a:srgbClr val="C24F3E"/>
                </a:solidFill>
                <a:latin typeface="Arial"/>
                <a:ea typeface="Arial"/>
                <a:cs typeface="Arial"/>
                <a:sym typeface="Arial"/>
              </a:rPr>
              <a:t>L’annonce du </a:t>
            </a:r>
            <a:r>
              <a:rPr lang="fr-FR" sz="2400" b="1" i="0" u="sng" strike="noStrike" cap="none" dirty="0" smtClean="0">
                <a:solidFill>
                  <a:srgbClr val="C24F3E"/>
                </a:solidFill>
                <a:latin typeface="Arial"/>
                <a:ea typeface="Arial"/>
                <a:cs typeface="Arial"/>
                <a:sym typeface="Arial"/>
              </a:rPr>
              <a:t>plan</a:t>
            </a:r>
          </a:p>
          <a:p>
            <a:pPr marL="457200" marR="0" lvl="1" indent="0" algn="ctr" rtl="0">
              <a:spcBef>
                <a:spcPts val="0"/>
              </a:spcBef>
              <a:spcAft>
                <a:spcPts val="0"/>
              </a:spcAft>
              <a:buSzPct val="25000"/>
              <a:buNone/>
            </a:pPr>
            <a:endParaRPr lang="fr-FR" sz="1800" b="1" i="0" u="sng" strike="noStrike" cap="none" dirty="0">
              <a:solidFill>
                <a:srgbClr val="C24F3E"/>
              </a:solidFill>
              <a:latin typeface="Arial"/>
              <a:ea typeface="Arial"/>
              <a:cs typeface="Arial"/>
              <a:sym typeface="Arial"/>
            </a:endParaRPr>
          </a:p>
          <a:p>
            <a:pPr algn="ctr"/>
            <a:r>
              <a:rPr lang="fr-FR" sz="1800" b="1" i="1" dirty="0" smtClean="0">
                <a:solidFill>
                  <a:srgbClr val="00B050"/>
                </a:solidFill>
              </a:rPr>
              <a:t>« Le </a:t>
            </a:r>
            <a:r>
              <a:rPr lang="fr-FR" sz="1800" b="1" i="1" dirty="0">
                <a:solidFill>
                  <a:srgbClr val="00B050"/>
                </a:solidFill>
              </a:rPr>
              <a:t>plan est un élément clé de l’évaluation des copies. Le jury, rappelle, comme l’an dernier, </a:t>
            </a:r>
            <a:r>
              <a:rPr lang="fr-FR" sz="1800" b="1" i="1" u="sng" dirty="0" smtClean="0">
                <a:solidFill>
                  <a:srgbClr val="00B050"/>
                </a:solidFill>
              </a:rPr>
              <a:t>qu’un </a:t>
            </a:r>
            <a:r>
              <a:rPr lang="fr-FR" sz="1800" b="1" i="1" u="sng" dirty="0">
                <a:solidFill>
                  <a:srgbClr val="00B050"/>
                </a:solidFill>
              </a:rPr>
              <a:t>plan apparent facilite la structuration de la pensée et sa </a:t>
            </a:r>
            <a:r>
              <a:rPr lang="fr-FR" sz="1800" b="1" i="1" u="sng" dirty="0" smtClean="0">
                <a:solidFill>
                  <a:srgbClr val="00B050"/>
                </a:solidFill>
              </a:rPr>
              <a:t>compréhension </a:t>
            </a:r>
            <a:r>
              <a:rPr lang="fr-FR" sz="1800" b="1" i="1" u="sng" dirty="0">
                <a:solidFill>
                  <a:srgbClr val="00B050"/>
                </a:solidFill>
              </a:rPr>
              <a:t>par le </a:t>
            </a:r>
            <a:r>
              <a:rPr lang="fr-FR" sz="1800" b="1" i="1" u="sng" dirty="0" smtClean="0">
                <a:solidFill>
                  <a:srgbClr val="00B050"/>
                </a:solidFill>
              </a:rPr>
              <a:t>correcteur</a:t>
            </a:r>
            <a:r>
              <a:rPr lang="fr-FR" sz="1800" b="1" i="1" dirty="0" smtClean="0">
                <a:solidFill>
                  <a:srgbClr val="00B050"/>
                </a:solidFill>
              </a:rPr>
              <a:t> »</a:t>
            </a:r>
            <a:endParaRPr lang="fr-FR" sz="1800" b="1" i="1" dirty="0">
              <a:solidFill>
                <a:srgbClr val="00B050"/>
              </a:solidFill>
            </a:endParaRPr>
          </a:p>
          <a:p>
            <a:pPr marL="215900" marR="0" lvl="0" indent="-215900" algn="l" rtl="0">
              <a:spcBef>
                <a:spcPts val="850"/>
              </a:spcBef>
              <a:buClr>
                <a:srgbClr val="C24F3E"/>
              </a:buClr>
              <a:buSzPct val="25000"/>
              <a:buFont typeface="Arial"/>
              <a:buNone/>
            </a:pPr>
            <a:r>
              <a:rPr lang="fr-FR" sz="1800" b="1" dirty="0" smtClean="0">
                <a:solidFill>
                  <a:srgbClr val="C24F3E"/>
                </a:solidFill>
                <a:latin typeface="Arial"/>
                <a:ea typeface="Arial"/>
                <a:cs typeface="Arial"/>
                <a:sym typeface="Arial"/>
              </a:rPr>
              <a:t>I </a:t>
            </a:r>
            <a:r>
              <a:rPr lang="fr-FR" sz="1800" b="1" dirty="0">
                <a:solidFill>
                  <a:srgbClr val="C24F3E"/>
                </a:solidFill>
                <a:latin typeface="Arial"/>
                <a:ea typeface="Arial"/>
                <a:cs typeface="Arial"/>
                <a:sym typeface="Arial"/>
              </a:rPr>
              <a:t>– L’innovation est un impératif à la compétitivité des PME françaises</a:t>
            </a:r>
          </a:p>
          <a:p>
            <a:pPr marL="215900" marR="0" lvl="0" indent="-215900" algn="l" rtl="0">
              <a:spcBef>
                <a:spcPts val="0"/>
              </a:spcBef>
              <a:buClr>
                <a:schemeClr val="lt1"/>
              </a:buClr>
              <a:buFont typeface="Arial"/>
              <a:buNone/>
            </a:pPr>
            <a:endParaRPr sz="1800" b="1" dirty="0">
              <a:solidFill>
                <a:srgbClr val="C24F3E"/>
              </a:solidFill>
              <a:latin typeface="Arial"/>
              <a:ea typeface="Arial"/>
              <a:cs typeface="Arial"/>
              <a:sym typeface="Arial"/>
            </a:endParaRPr>
          </a:p>
          <a:p>
            <a:pPr marL="344487" marR="0" lvl="0" indent="-344487" algn="l" rtl="0">
              <a:spcBef>
                <a:spcPts val="0"/>
              </a:spcBef>
              <a:buClr>
                <a:schemeClr val="dk1"/>
              </a:buClr>
              <a:buSzPct val="100000"/>
              <a:buFont typeface="Georgia"/>
              <a:buAutoNum type="alphaUcPeriod"/>
            </a:pPr>
            <a:r>
              <a:rPr lang="fr-FR" sz="1800" i="1" dirty="0">
                <a:solidFill>
                  <a:schemeClr val="dk1"/>
                </a:solidFill>
                <a:latin typeface="Arial"/>
                <a:ea typeface="Arial"/>
                <a:cs typeface="Arial"/>
                <a:sym typeface="Arial"/>
              </a:rPr>
              <a:t>L’innovation est nécessaire pour résister à la concurrence.</a:t>
            </a:r>
          </a:p>
          <a:p>
            <a:pPr marL="344487" marR="0" lvl="0" indent="-344487" algn="just" rtl="0">
              <a:spcBef>
                <a:spcPts val="0"/>
              </a:spcBef>
              <a:buClr>
                <a:schemeClr val="dk1"/>
              </a:buClr>
              <a:buSzPct val="100000"/>
              <a:buFont typeface="Georgia"/>
              <a:buAutoNum type="alphaUcPeriod"/>
            </a:pPr>
            <a:r>
              <a:rPr lang="fr-FR" sz="1800" i="1" dirty="0">
                <a:solidFill>
                  <a:schemeClr val="dk1"/>
                </a:solidFill>
                <a:latin typeface="Arial"/>
                <a:ea typeface="Arial"/>
                <a:cs typeface="Arial"/>
                <a:sym typeface="Arial"/>
              </a:rPr>
              <a:t>L’innovation permet aux PME de se distinguer dans un environnement concurrentiel.</a:t>
            </a:r>
          </a:p>
          <a:p>
            <a:pPr marL="344487" marR="0" lvl="0" indent="-344487" algn="l" rtl="0">
              <a:spcBef>
                <a:spcPts val="0"/>
              </a:spcBef>
              <a:buClr>
                <a:schemeClr val="lt1"/>
              </a:buClr>
              <a:buFont typeface="Georgia"/>
              <a:buNone/>
            </a:pPr>
            <a:endParaRPr sz="1800" b="1" dirty="0">
              <a:solidFill>
                <a:srgbClr val="C24F3E"/>
              </a:solidFill>
              <a:latin typeface="Arial"/>
              <a:ea typeface="Arial"/>
              <a:cs typeface="Arial"/>
              <a:sym typeface="Arial"/>
            </a:endParaRPr>
          </a:p>
          <a:p>
            <a:pPr marL="215900" marR="0" lvl="0" indent="-215900" algn="just" rtl="0">
              <a:spcBef>
                <a:spcPts val="0"/>
              </a:spcBef>
              <a:buClr>
                <a:srgbClr val="C24F3E"/>
              </a:buClr>
              <a:buSzPct val="25000"/>
              <a:buFont typeface="Arial"/>
              <a:buNone/>
            </a:pPr>
            <a:r>
              <a:rPr lang="fr-FR" sz="1800" b="1" dirty="0">
                <a:solidFill>
                  <a:srgbClr val="C24F3E"/>
                </a:solidFill>
                <a:latin typeface="Arial"/>
                <a:ea typeface="Arial"/>
                <a:cs typeface="Arial"/>
                <a:sym typeface="Arial"/>
              </a:rPr>
              <a:t>II – Pour être compétitive les PME doivent développer un management favorable à l’innovation.</a:t>
            </a:r>
          </a:p>
          <a:p>
            <a:pPr marL="215900" marR="0" lvl="0" indent="-215900" algn="l" rtl="0">
              <a:spcBef>
                <a:spcPts val="0"/>
              </a:spcBef>
              <a:buClr>
                <a:schemeClr val="lt1"/>
              </a:buClr>
              <a:buFont typeface="Arial"/>
              <a:buNone/>
            </a:pPr>
            <a:endParaRPr sz="1800" b="1" dirty="0">
              <a:solidFill>
                <a:srgbClr val="C24F3E"/>
              </a:solidFill>
              <a:latin typeface="Arial"/>
              <a:ea typeface="Arial"/>
              <a:cs typeface="Arial"/>
              <a:sym typeface="Arial"/>
            </a:endParaRPr>
          </a:p>
          <a:p>
            <a:pPr marL="344487" marR="0" lvl="0" indent="-344487" algn="just" rtl="0">
              <a:spcBef>
                <a:spcPts val="0"/>
              </a:spcBef>
              <a:buClr>
                <a:srgbClr val="000000"/>
              </a:buClr>
              <a:buSzPct val="100000"/>
              <a:buFont typeface="Georgia"/>
              <a:buAutoNum type="alphaUcPeriod"/>
            </a:pPr>
            <a:r>
              <a:rPr lang="fr-FR" sz="1800" dirty="0">
                <a:solidFill>
                  <a:srgbClr val="000000"/>
                </a:solidFill>
                <a:latin typeface="Arial"/>
                <a:ea typeface="Arial"/>
                <a:cs typeface="Arial"/>
                <a:sym typeface="Arial"/>
              </a:rPr>
              <a:t>Le développement de l’innovation mobilise des ressources spécifiques.</a:t>
            </a:r>
          </a:p>
          <a:p>
            <a:pPr marL="344487" marR="0" lvl="0" indent="-344487" algn="just" rtl="0">
              <a:spcBef>
                <a:spcPts val="0"/>
              </a:spcBef>
              <a:buClr>
                <a:srgbClr val="000000"/>
              </a:buClr>
              <a:buSzPct val="100000"/>
              <a:buFont typeface="Georgia"/>
              <a:buAutoNum type="alphaUcPeriod"/>
            </a:pPr>
            <a:r>
              <a:rPr lang="fr-FR" sz="1800" dirty="0">
                <a:solidFill>
                  <a:srgbClr val="000000"/>
                </a:solidFill>
                <a:latin typeface="Arial"/>
                <a:ea typeface="Arial"/>
                <a:cs typeface="Arial"/>
                <a:sym typeface="Arial"/>
              </a:rPr>
              <a:t>L’organisation de la PME doit alors être favorable à l’innovation.</a:t>
            </a:r>
          </a:p>
          <a:p>
            <a:pPr marL="1587" marR="0" lvl="0" indent="-1587" algn="l" rtl="0">
              <a:spcBef>
                <a:spcPts val="0"/>
              </a:spcBef>
              <a:spcAft>
                <a:spcPts val="0"/>
              </a:spcAft>
              <a:buNone/>
            </a:pPr>
            <a:endParaRPr sz="1800" dirty="0">
              <a:solidFill>
                <a:srgbClr val="000000"/>
              </a:solidFill>
              <a:latin typeface="Arial"/>
              <a:ea typeface="Arial"/>
              <a:cs typeface="Arial"/>
              <a:sym typeface="Arial"/>
            </a:endParaRPr>
          </a:p>
        </p:txBody>
      </p:sp>
      <p:sp>
        <p:nvSpPr>
          <p:cNvPr id="696" name="Shape 696"/>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59</a:t>
            </a:fld>
            <a:endParaRPr lang="fr-FR" sz="1400">
              <a:solidFill>
                <a:srgbClr val="FFFFFF"/>
              </a:solidFill>
              <a:latin typeface="Georgia"/>
              <a:ea typeface="Georgia"/>
              <a:cs typeface="Georgia"/>
              <a:sym typeface="Georgia"/>
            </a:endParaRPr>
          </a:p>
        </p:txBody>
      </p:sp>
      <p:sp>
        <p:nvSpPr>
          <p:cNvPr id="703" name="Shape 703"/>
          <p:cNvSpPr txBox="1"/>
          <p:nvPr/>
        </p:nvSpPr>
        <p:spPr>
          <a:xfrm>
            <a:off x="111640" y="1509333"/>
            <a:ext cx="8889322" cy="5042251"/>
          </a:xfrm>
          <a:prstGeom prst="rect">
            <a:avLst/>
          </a:prstGeom>
          <a:noFill/>
          <a:ln>
            <a:noFill/>
          </a:ln>
        </p:spPr>
        <p:txBody>
          <a:bodyPr lIns="90000" tIns="45000" rIns="90000" bIns="45000" anchor="t" anchorCtr="0">
            <a:noAutofit/>
          </a:bodyPr>
          <a:lstStyle/>
          <a:p>
            <a:pPr marL="457200" marR="0" lvl="1" indent="0" algn="ctr" rtl="0">
              <a:spcBef>
                <a:spcPts val="0"/>
              </a:spcBef>
              <a:spcAft>
                <a:spcPts val="0"/>
              </a:spcAft>
              <a:buSzPct val="25000"/>
              <a:buNone/>
            </a:pPr>
            <a:r>
              <a:rPr lang="fr-FR" sz="2400" b="1" i="0" u="sng" strike="noStrike" cap="none" dirty="0">
                <a:solidFill>
                  <a:srgbClr val="C24F3E"/>
                </a:solidFill>
                <a:latin typeface="Arial"/>
                <a:ea typeface="Arial"/>
                <a:cs typeface="Arial"/>
                <a:sym typeface="Arial"/>
              </a:rPr>
              <a:t>L’annonce du </a:t>
            </a:r>
            <a:r>
              <a:rPr lang="fr-FR" sz="2400" b="1" i="0" u="sng" strike="noStrike" cap="none" dirty="0" smtClean="0">
                <a:solidFill>
                  <a:srgbClr val="C24F3E"/>
                </a:solidFill>
                <a:latin typeface="Arial"/>
                <a:ea typeface="Arial"/>
                <a:cs typeface="Arial"/>
                <a:sym typeface="Arial"/>
              </a:rPr>
              <a:t>plan</a:t>
            </a:r>
          </a:p>
          <a:p>
            <a:pPr marL="457200" marR="0" lvl="1" indent="0" algn="ctr" rtl="0">
              <a:spcBef>
                <a:spcPts val="0"/>
              </a:spcBef>
              <a:spcAft>
                <a:spcPts val="0"/>
              </a:spcAft>
              <a:buSzPct val="25000"/>
              <a:buNone/>
            </a:pPr>
            <a:endParaRPr lang="fr-FR" b="1" i="0" u="sng" strike="noStrike" cap="none" dirty="0">
              <a:solidFill>
                <a:srgbClr val="C24F3E"/>
              </a:solidFill>
              <a:latin typeface="Arial"/>
              <a:ea typeface="Arial"/>
              <a:cs typeface="Arial"/>
              <a:sym typeface="Arial"/>
            </a:endParaRPr>
          </a:p>
          <a:p>
            <a:pPr lvl="0" algn="just">
              <a:buClr>
                <a:srgbClr val="000000"/>
              </a:buClr>
              <a:buSzPct val="25000"/>
            </a:pPr>
            <a:r>
              <a:rPr lang="fr-FR" sz="1800" b="1" dirty="0">
                <a:solidFill>
                  <a:srgbClr val="00B050"/>
                </a:solidFill>
              </a:rPr>
              <a:t>« Les meilleurs candidats ont été en mesure de partir de la problématique proposée, pour construire une réflexion progressive qui aboutit à une réponse à sa propre lecture du sujet »</a:t>
            </a:r>
          </a:p>
          <a:p>
            <a:pPr marL="215900" marR="0" lvl="0" indent="-215900" algn="l" rtl="0">
              <a:spcBef>
                <a:spcPts val="850"/>
              </a:spcBef>
              <a:buClr>
                <a:srgbClr val="C24F3E"/>
              </a:buClr>
              <a:buSzPct val="25000"/>
              <a:buFont typeface="Arial"/>
              <a:buNone/>
            </a:pPr>
            <a:r>
              <a:rPr lang="fr-FR" sz="1800" b="1" dirty="0" smtClean="0">
                <a:solidFill>
                  <a:srgbClr val="C24F3E"/>
                </a:solidFill>
                <a:latin typeface="Arial"/>
                <a:ea typeface="Arial"/>
                <a:cs typeface="Arial"/>
                <a:sym typeface="Arial"/>
              </a:rPr>
              <a:t>I </a:t>
            </a:r>
            <a:r>
              <a:rPr lang="fr-FR" sz="1800" b="1" dirty="0">
                <a:solidFill>
                  <a:srgbClr val="C24F3E"/>
                </a:solidFill>
                <a:latin typeface="Arial"/>
                <a:ea typeface="Arial"/>
                <a:cs typeface="Arial"/>
                <a:sym typeface="Arial"/>
              </a:rPr>
              <a:t>– L’innovation est un impératif à la compétitivité des PME françaises</a:t>
            </a:r>
          </a:p>
          <a:p>
            <a:pPr marL="215900" marR="0" lvl="0" indent="-215900" algn="l" rtl="0">
              <a:spcBef>
                <a:spcPts val="0"/>
              </a:spcBef>
              <a:buClr>
                <a:schemeClr val="lt1"/>
              </a:buClr>
              <a:buFont typeface="Arial"/>
              <a:buNone/>
            </a:pPr>
            <a:endParaRPr sz="1800" b="1" dirty="0">
              <a:solidFill>
                <a:srgbClr val="C24F3E"/>
              </a:solidFill>
              <a:latin typeface="Arial"/>
              <a:ea typeface="Arial"/>
              <a:cs typeface="Arial"/>
              <a:sym typeface="Arial"/>
            </a:endParaRPr>
          </a:p>
          <a:p>
            <a:pPr marL="344487" marR="0" lvl="0" indent="-344487" algn="l" rtl="0">
              <a:spcBef>
                <a:spcPts val="0"/>
              </a:spcBef>
              <a:buClr>
                <a:schemeClr val="dk1"/>
              </a:buClr>
              <a:buSzPct val="100000"/>
              <a:buFont typeface="Georgia"/>
              <a:buAutoNum type="alphaUcPeriod"/>
            </a:pPr>
            <a:r>
              <a:rPr lang="fr-FR" sz="1800" i="1" dirty="0">
                <a:solidFill>
                  <a:schemeClr val="dk1"/>
                </a:solidFill>
                <a:latin typeface="Arial"/>
                <a:ea typeface="Arial"/>
                <a:cs typeface="Arial"/>
                <a:sym typeface="Arial"/>
              </a:rPr>
              <a:t>L’innovation est nécessaire pour résister à la concurrence </a:t>
            </a:r>
            <a:r>
              <a:rPr lang="fr-FR" sz="1800" b="1" dirty="0">
                <a:solidFill>
                  <a:schemeClr val="dk1"/>
                </a:solidFill>
                <a:latin typeface="Arial"/>
                <a:ea typeface="Arial"/>
                <a:cs typeface="Arial"/>
                <a:sym typeface="Arial"/>
              </a:rPr>
              <a:t>(doc 2, doc 6, doc 9) </a:t>
            </a:r>
          </a:p>
          <a:p>
            <a:pPr marL="344487" marR="0" lvl="0" indent="-344487" algn="just" rtl="0">
              <a:spcBef>
                <a:spcPts val="0"/>
              </a:spcBef>
              <a:buClr>
                <a:schemeClr val="dk1"/>
              </a:buClr>
              <a:buSzPct val="100000"/>
              <a:buFont typeface="Georgia"/>
              <a:buAutoNum type="alphaUcPeriod"/>
            </a:pPr>
            <a:r>
              <a:rPr lang="fr-FR" sz="1800" i="1" dirty="0">
                <a:solidFill>
                  <a:schemeClr val="dk1"/>
                </a:solidFill>
                <a:latin typeface="Arial"/>
                <a:ea typeface="Arial"/>
                <a:cs typeface="Arial"/>
                <a:sym typeface="Arial"/>
              </a:rPr>
              <a:t>L’innovation permet aux PME de se distinguer dans un environnement concurrentiel </a:t>
            </a:r>
            <a:r>
              <a:rPr lang="fr-FR" sz="1800" b="1" i="1" dirty="0">
                <a:solidFill>
                  <a:srgbClr val="000000"/>
                </a:solidFill>
                <a:latin typeface="Arial"/>
                <a:ea typeface="Arial"/>
                <a:cs typeface="Arial"/>
                <a:sym typeface="Arial"/>
              </a:rPr>
              <a:t>(doc 3, doc 5).</a:t>
            </a:r>
          </a:p>
          <a:p>
            <a:pPr marL="344487" marR="0" lvl="0" indent="-344487" algn="l" rtl="0">
              <a:spcBef>
                <a:spcPts val="0"/>
              </a:spcBef>
              <a:buClr>
                <a:schemeClr val="lt1"/>
              </a:buClr>
              <a:buFont typeface="Georgia"/>
              <a:buNone/>
            </a:pPr>
            <a:endParaRPr sz="1800" b="1" i="1" dirty="0">
              <a:solidFill>
                <a:srgbClr val="000000"/>
              </a:solidFill>
              <a:latin typeface="Arial"/>
              <a:ea typeface="Arial"/>
              <a:cs typeface="Arial"/>
              <a:sym typeface="Arial"/>
            </a:endParaRPr>
          </a:p>
          <a:p>
            <a:pPr marL="215900" marR="0" lvl="0" indent="-215900" algn="just" rtl="0">
              <a:spcBef>
                <a:spcPts val="0"/>
              </a:spcBef>
              <a:buClr>
                <a:srgbClr val="C24F3E"/>
              </a:buClr>
              <a:buSzPct val="25000"/>
              <a:buFont typeface="Arial"/>
              <a:buNone/>
            </a:pPr>
            <a:r>
              <a:rPr lang="fr-FR" sz="1800" b="1" dirty="0">
                <a:solidFill>
                  <a:srgbClr val="C24F3E"/>
                </a:solidFill>
                <a:latin typeface="Arial"/>
                <a:ea typeface="Arial"/>
                <a:cs typeface="Arial"/>
                <a:sym typeface="Arial"/>
              </a:rPr>
              <a:t>II – Pour être compétitive les PME doivent développer un management favorable à l’innovation.</a:t>
            </a:r>
          </a:p>
          <a:p>
            <a:pPr marL="215900" marR="0" lvl="0" indent="-215900" algn="l" rtl="0">
              <a:spcBef>
                <a:spcPts val="0"/>
              </a:spcBef>
              <a:buClr>
                <a:schemeClr val="lt1"/>
              </a:buClr>
              <a:buFont typeface="Arial"/>
              <a:buNone/>
            </a:pPr>
            <a:endParaRPr sz="1800" b="1" dirty="0">
              <a:solidFill>
                <a:srgbClr val="C24F3E"/>
              </a:solidFill>
              <a:latin typeface="Arial"/>
              <a:ea typeface="Arial"/>
              <a:cs typeface="Arial"/>
              <a:sym typeface="Arial"/>
            </a:endParaRPr>
          </a:p>
          <a:p>
            <a:pPr marL="344487" marR="0" lvl="0" indent="-344487" algn="just" rtl="0">
              <a:spcBef>
                <a:spcPts val="0"/>
              </a:spcBef>
              <a:buClr>
                <a:srgbClr val="000000"/>
              </a:buClr>
              <a:buSzPct val="100000"/>
              <a:buFont typeface="Georgia"/>
              <a:buAutoNum type="alphaUcPeriod"/>
            </a:pPr>
            <a:r>
              <a:rPr lang="fr-FR" sz="1800" dirty="0">
                <a:solidFill>
                  <a:srgbClr val="000000"/>
                </a:solidFill>
                <a:latin typeface="Arial"/>
                <a:ea typeface="Arial"/>
                <a:cs typeface="Arial"/>
                <a:sym typeface="Arial"/>
              </a:rPr>
              <a:t>Le développement de l’innovation mobilise des ressources spécifiques </a:t>
            </a:r>
            <a:r>
              <a:rPr lang="fr-FR" sz="1800" b="1" i="1" dirty="0">
                <a:solidFill>
                  <a:srgbClr val="000000"/>
                </a:solidFill>
                <a:latin typeface="Arial"/>
                <a:ea typeface="Arial"/>
                <a:cs typeface="Arial"/>
                <a:sym typeface="Arial"/>
              </a:rPr>
              <a:t>(doc 7, doc 8, doc 11).</a:t>
            </a:r>
          </a:p>
          <a:p>
            <a:pPr marL="344487" marR="0" lvl="0" indent="-344487" algn="just" rtl="0">
              <a:spcBef>
                <a:spcPts val="0"/>
              </a:spcBef>
              <a:buClr>
                <a:srgbClr val="000000"/>
              </a:buClr>
              <a:buSzPct val="100000"/>
              <a:buFont typeface="Georgia"/>
              <a:buAutoNum type="alphaUcPeriod"/>
            </a:pPr>
            <a:r>
              <a:rPr lang="fr-FR" sz="1800" dirty="0">
                <a:solidFill>
                  <a:srgbClr val="000000"/>
                </a:solidFill>
                <a:latin typeface="Arial"/>
                <a:ea typeface="Arial"/>
                <a:cs typeface="Arial"/>
                <a:sym typeface="Arial"/>
              </a:rPr>
              <a:t>L’organisation de la PME doit alors être favorable à l’innovation </a:t>
            </a:r>
            <a:r>
              <a:rPr lang="fr-FR" sz="1800" b="1" i="1" dirty="0">
                <a:solidFill>
                  <a:srgbClr val="000000"/>
                </a:solidFill>
                <a:latin typeface="Arial"/>
                <a:ea typeface="Arial"/>
                <a:cs typeface="Arial"/>
                <a:sym typeface="Arial"/>
              </a:rPr>
              <a:t>(doc 4, doc 10).</a:t>
            </a:r>
          </a:p>
          <a:p>
            <a:pPr marL="1587" marR="0" lvl="0" indent="-1587" algn="l" rtl="0">
              <a:spcBef>
                <a:spcPts val="0"/>
              </a:spcBef>
              <a:spcAft>
                <a:spcPts val="0"/>
              </a:spcAft>
              <a:buNone/>
            </a:pPr>
            <a:endParaRPr sz="1800" dirty="0">
              <a:solidFill>
                <a:srgbClr val="000000"/>
              </a:solidFill>
              <a:latin typeface="Arial"/>
              <a:ea typeface="Arial"/>
              <a:cs typeface="Arial"/>
              <a:sym typeface="Arial"/>
            </a:endParaRPr>
          </a:p>
        </p:txBody>
      </p:sp>
      <p:sp>
        <p:nvSpPr>
          <p:cNvPr id="704" name="Shape 704"/>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III – </a:t>
            </a:r>
            <a:r>
              <a:rPr lang="fr-FR" sz="2800" b="1" i="0" u="none" strike="noStrike" cap="none" dirty="0">
                <a:solidFill>
                  <a:srgbClr val="7A9798"/>
                </a:solidFill>
                <a:latin typeface="Trebuchet MS"/>
                <a:ea typeface="Trebuchet MS"/>
                <a:cs typeface="Trebuchet MS"/>
                <a:sym typeface="Trebuchet MS"/>
              </a:rPr>
              <a:t>La construction de l’introduction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a:t>
            </a:fld>
            <a:endParaRPr lang="fr-FR" sz="1400">
              <a:solidFill>
                <a:srgbClr val="FFFFFF"/>
              </a:solidFill>
              <a:latin typeface="Georgia"/>
              <a:ea typeface="Georgia"/>
              <a:cs typeface="Georgia"/>
              <a:sym typeface="Georgia"/>
            </a:endParaRPr>
          </a:p>
        </p:txBody>
      </p:sp>
      <p:sp>
        <p:nvSpPr>
          <p:cNvPr id="182" name="Shape 182"/>
          <p:cNvSpPr txBox="1"/>
          <p:nvPr/>
        </p:nvSpPr>
        <p:spPr>
          <a:xfrm>
            <a:off x="412011" y="1482271"/>
            <a:ext cx="8337055" cy="4428671"/>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400" b="1" u="sng" dirty="0" smtClean="0">
                <a:solidFill>
                  <a:srgbClr val="C00000"/>
                </a:solidFill>
                <a:sym typeface="Arial"/>
              </a:rPr>
              <a:t>Sur la forme:</a:t>
            </a:r>
          </a:p>
          <a:p>
            <a:pPr marL="0" marR="0" lvl="0" indent="0" algn="ctr" rtl="0">
              <a:spcBef>
                <a:spcPts val="0"/>
              </a:spcBef>
              <a:buClr>
                <a:srgbClr val="000000"/>
              </a:buClr>
              <a:buSzPct val="25000"/>
              <a:buFont typeface="Arial"/>
              <a:buNone/>
            </a:pPr>
            <a:endParaRPr lang="fr-FR" b="1" dirty="0" smtClean="0">
              <a:solidFill>
                <a:schemeClr val="tx1"/>
              </a:solidFill>
              <a:sym typeface="Arial"/>
            </a:endParaRPr>
          </a:p>
          <a:p>
            <a:pPr marL="0" marR="0" lvl="0" indent="0" algn="ctr" rtl="0">
              <a:spcBef>
                <a:spcPts val="0"/>
              </a:spcBef>
              <a:buClr>
                <a:srgbClr val="000000"/>
              </a:buClr>
              <a:buSzPct val="25000"/>
              <a:buFont typeface="Arial"/>
              <a:buNone/>
            </a:pPr>
            <a:r>
              <a:rPr lang="fr-FR" sz="2400" b="1" dirty="0" smtClean="0">
                <a:solidFill>
                  <a:schemeClr val="tx1"/>
                </a:solidFill>
              </a:rPr>
              <a:t>« L’</a:t>
            </a:r>
            <a:r>
              <a:rPr lang="fr-FR" sz="2400" b="1" dirty="0" err="1" smtClean="0">
                <a:solidFill>
                  <a:schemeClr val="tx1"/>
                </a:solidFill>
              </a:rPr>
              <a:t>ortograf</a:t>
            </a:r>
            <a:r>
              <a:rPr lang="fr-FR" sz="2400" b="1" dirty="0" smtClean="0">
                <a:solidFill>
                  <a:schemeClr val="tx1"/>
                </a:solidFill>
              </a:rPr>
              <a:t> est la </a:t>
            </a:r>
            <a:r>
              <a:rPr lang="fr-FR" sz="2400" b="1" dirty="0" err="1" smtClean="0">
                <a:solidFill>
                  <a:schemeClr val="tx1"/>
                </a:solidFill>
              </a:rPr>
              <a:t>gramère</a:t>
            </a:r>
            <a:r>
              <a:rPr lang="fr-FR" sz="2400" b="1" dirty="0" smtClean="0">
                <a:solidFill>
                  <a:schemeClr val="tx1"/>
                </a:solidFill>
              </a:rPr>
              <a:t> son </a:t>
            </a:r>
            <a:r>
              <a:rPr lang="fr-FR" sz="2400" b="1" dirty="0" err="1" smtClean="0">
                <a:solidFill>
                  <a:schemeClr val="tx1"/>
                </a:solidFill>
              </a:rPr>
              <a:t>essanciel</a:t>
            </a:r>
            <a:r>
              <a:rPr lang="fr-FR" sz="2400" b="1" dirty="0" smtClean="0">
                <a:solidFill>
                  <a:schemeClr val="tx1"/>
                </a:solidFill>
              </a:rPr>
              <a:t>!!! »</a:t>
            </a:r>
          </a:p>
          <a:p>
            <a:pPr marL="0" marR="0" lvl="0" indent="0" algn="ctr" rtl="0">
              <a:spcBef>
                <a:spcPts val="0"/>
              </a:spcBef>
              <a:buClr>
                <a:srgbClr val="000000"/>
              </a:buClr>
              <a:buSzPct val="25000"/>
              <a:buFont typeface="Arial"/>
              <a:buNone/>
            </a:pPr>
            <a:endParaRPr lang="fr-FR" sz="2400" b="1" dirty="0" smtClean="0">
              <a:solidFill>
                <a:schemeClr val="tx1"/>
              </a:solidFill>
            </a:endParaRPr>
          </a:p>
          <a:p>
            <a:pPr marR="0" lvl="0" algn="just" rtl="0">
              <a:spcBef>
                <a:spcPts val="0"/>
              </a:spcBef>
              <a:buClr>
                <a:srgbClr val="000000"/>
              </a:buClr>
              <a:buSzPct val="25000"/>
            </a:pPr>
            <a:r>
              <a:rPr lang="fr-FR" sz="2400" b="1" dirty="0" smtClean="0">
                <a:solidFill>
                  <a:schemeClr val="tx1"/>
                </a:solidFill>
                <a:sym typeface="Wingdings"/>
              </a:rPr>
              <a:t> </a:t>
            </a:r>
            <a:r>
              <a:rPr lang="fr-FR" sz="2400" b="1" dirty="0" smtClean="0">
                <a:solidFill>
                  <a:schemeClr val="tx1"/>
                </a:solidFill>
              </a:rPr>
              <a:t>A l’écrit comme à l’oral, ces éléments sont un outil de sélection et sont déterminants: </a:t>
            </a:r>
            <a:r>
              <a:rPr lang="fr-FR" sz="2400" b="1" dirty="0">
                <a:solidFill>
                  <a:schemeClr val="tx1"/>
                </a:solidFill>
              </a:rPr>
              <a:t>n</a:t>
            </a:r>
            <a:r>
              <a:rPr lang="fr-FR" sz="2400" b="1" dirty="0" smtClean="0">
                <a:solidFill>
                  <a:schemeClr val="tx1"/>
                </a:solidFill>
              </a:rPr>
              <a:t>ous passons un concours!</a:t>
            </a:r>
          </a:p>
          <a:p>
            <a:pPr marR="0" lvl="0" algn="just" rtl="0">
              <a:spcBef>
                <a:spcPts val="0"/>
              </a:spcBef>
              <a:buClr>
                <a:srgbClr val="000000"/>
              </a:buClr>
              <a:buSzPct val="25000"/>
            </a:pPr>
            <a:endParaRPr lang="fr-FR" b="1" dirty="0" smtClean="0">
              <a:solidFill>
                <a:schemeClr val="tx1"/>
              </a:solidFill>
            </a:endParaRPr>
          </a:p>
          <a:p>
            <a:pPr marR="0" lvl="0" algn="ctr" rtl="0">
              <a:spcBef>
                <a:spcPts val="0"/>
              </a:spcBef>
              <a:buClr>
                <a:srgbClr val="000000"/>
              </a:buClr>
              <a:buSzPct val="25000"/>
            </a:pPr>
            <a:r>
              <a:rPr lang="fr-FR" sz="2400" b="1" dirty="0" smtClean="0">
                <a:solidFill>
                  <a:schemeClr val="tx1"/>
                </a:solidFill>
                <a:sym typeface="Wingdings"/>
              </a:rPr>
              <a:t> Etre TOUJOURS vigilant pendant la rédaction et se RELIRE sont sources de réussite</a:t>
            </a:r>
            <a:endParaRPr lang="fr-FR" sz="2400" b="1" dirty="0">
              <a:solidFill>
                <a:schemeClr val="tx1"/>
              </a:solidFill>
            </a:endParaRPr>
          </a:p>
          <a:p>
            <a:pPr marL="0" marR="0" lvl="0" indent="0" algn="just" rtl="0">
              <a:spcBef>
                <a:spcPts val="0"/>
              </a:spcBef>
              <a:buClr>
                <a:srgbClr val="000000"/>
              </a:buClr>
              <a:buSzPct val="25000"/>
              <a:buFont typeface="Arial"/>
              <a:buNone/>
            </a:pPr>
            <a:endParaRPr lang="fr-FR" sz="1600" b="1" i="1" dirty="0">
              <a:solidFill>
                <a:srgbClr val="00B050"/>
              </a:solidFill>
            </a:endParaRPr>
          </a:p>
          <a:p>
            <a:pPr marL="0" marR="0" lvl="0" indent="0" algn="just" rtl="0">
              <a:spcBef>
                <a:spcPts val="0"/>
              </a:spcBef>
              <a:buClr>
                <a:srgbClr val="000000"/>
              </a:buClr>
              <a:buSzPct val="25000"/>
              <a:buFont typeface="Arial"/>
              <a:buNone/>
            </a:pPr>
            <a:r>
              <a:rPr lang="fr-FR" sz="2000" b="1" i="1" dirty="0" smtClean="0">
                <a:solidFill>
                  <a:srgbClr val="00B050"/>
                </a:solidFill>
                <a:latin typeface="Arial"/>
                <a:ea typeface="Arial"/>
                <a:cs typeface="Arial"/>
                <a:sym typeface="Arial"/>
              </a:rPr>
              <a:t>«</a:t>
            </a:r>
            <a:r>
              <a:rPr lang="fr-FR" sz="2000" b="1" i="1" dirty="0">
                <a:solidFill>
                  <a:srgbClr val="00B050"/>
                </a:solidFill>
                <a:latin typeface="Arial"/>
                <a:ea typeface="Arial"/>
                <a:cs typeface="Arial"/>
                <a:sym typeface="Arial"/>
              </a:rPr>
              <a:t> </a:t>
            </a:r>
            <a:r>
              <a:rPr lang="fr-FR" sz="2000" b="1" i="1" dirty="0" smtClean="0">
                <a:solidFill>
                  <a:srgbClr val="00B050"/>
                </a:solidFill>
                <a:latin typeface="Arial"/>
                <a:ea typeface="Arial"/>
                <a:cs typeface="Arial"/>
                <a:sym typeface="Arial"/>
              </a:rPr>
              <a:t>Cette année encore le jury a constaté une qualité insuffisante de l’orthographe et de la grammaire. Il rappelle que c’est une exigence fondamentale dans le cadre d’un concours de recrutement d’enseignants</a:t>
            </a:r>
            <a:r>
              <a:rPr lang="fr-FR" sz="2000" b="1" i="1" dirty="0">
                <a:solidFill>
                  <a:srgbClr val="00B050"/>
                </a:solidFill>
                <a:latin typeface="Arial"/>
                <a:ea typeface="Arial"/>
                <a:cs typeface="Arial"/>
                <a:sym typeface="Arial"/>
              </a:rPr>
              <a:t> </a:t>
            </a:r>
            <a:r>
              <a:rPr lang="fr-FR" sz="2000" b="1" i="1" dirty="0" smtClean="0">
                <a:solidFill>
                  <a:srgbClr val="00B050"/>
                </a:solidFill>
                <a:latin typeface="Arial"/>
                <a:ea typeface="Arial"/>
                <a:cs typeface="Arial"/>
                <a:sym typeface="Arial"/>
              </a:rPr>
              <a:t>»</a:t>
            </a:r>
            <a:endParaRPr sz="2000" dirty="0">
              <a:solidFill>
                <a:srgbClr val="000000"/>
              </a:solidFill>
              <a:latin typeface="Arial"/>
              <a:ea typeface="Arial"/>
              <a:cs typeface="Arial"/>
              <a:sym typeface="Arial"/>
            </a:endParaRPr>
          </a:p>
        </p:txBody>
      </p:sp>
      <p:sp>
        <p:nvSpPr>
          <p:cNvPr id="183" name="Shape 183"/>
          <p:cNvSpPr txBox="1">
            <a:spLocks noGrp="1"/>
          </p:cNvSpPr>
          <p:nvPr>
            <p:ph type="title"/>
          </p:nvPr>
        </p:nvSpPr>
        <p:spPr>
          <a:xfrm>
            <a:off x="212654" y="-43543"/>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smtClean="0">
                <a:solidFill>
                  <a:srgbClr val="7A9798"/>
                </a:solidFill>
                <a:latin typeface="Trebuchet MS"/>
                <a:ea typeface="Trebuchet MS"/>
                <a:cs typeface="Trebuchet MS"/>
                <a:sym typeface="Trebuchet MS"/>
              </a:rPr>
              <a:t>Quelques conseils</a:t>
            </a:r>
            <a:endParaRPr lang="fr-FR" sz="2800" b="1" i="0" u="none" strike="noStrike" cap="none" dirty="0">
              <a:solidFill>
                <a:srgbClr val="7A9798"/>
              </a:solidFill>
              <a:latin typeface="Trebuchet MS"/>
              <a:ea typeface="Trebuchet MS"/>
              <a:cs typeface="Trebuchet MS"/>
              <a:sym typeface="Trebuchet MS"/>
            </a:endParaRPr>
          </a:p>
        </p:txBody>
      </p:sp>
    </p:spTree>
    <p:extLst>
      <p:ext uri="{BB962C8B-B14F-4D97-AF65-F5344CB8AC3E}">
        <p14:creationId xmlns:p14="http://schemas.microsoft.com/office/powerpoint/2010/main" val="42248196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60</a:t>
            </a:fld>
            <a:endParaRPr lang="fr-FR" sz="1400">
              <a:solidFill>
                <a:srgbClr val="FFFFFF"/>
              </a:solidFill>
              <a:latin typeface="Georgia"/>
              <a:ea typeface="Georgia"/>
              <a:cs typeface="Georgia"/>
              <a:sym typeface="Georgia"/>
            </a:endParaRPr>
          </a:p>
        </p:txBody>
      </p:sp>
      <p:sp>
        <p:nvSpPr>
          <p:cNvPr id="711" name="Shape 711"/>
          <p:cNvSpPr txBox="1"/>
          <p:nvPr/>
        </p:nvSpPr>
        <p:spPr>
          <a:xfrm>
            <a:off x="138050" y="1343766"/>
            <a:ext cx="8862723" cy="5061216"/>
          </a:xfrm>
          <a:prstGeom prst="rect">
            <a:avLst/>
          </a:prstGeom>
          <a:noFill/>
          <a:ln>
            <a:noFill/>
          </a:ln>
        </p:spPr>
        <p:txBody>
          <a:bodyPr lIns="90000" tIns="45000" rIns="90000" bIns="45000" anchor="t" anchorCtr="0">
            <a:noAutofit/>
          </a:bodyPr>
          <a:lstStyle/>
          <a:p>
            <a:pPr marL="242886" marR="0" lvl="1" indent="-1586" algn="ctr" rtl="0">
              <a:spcBef>
                <a:spcPts val="0"/>
              </a:spcBef>
              <a:buSzPct val="25000"/>
              <a:buNone/>
            </a:pPr>
            <a:r>
              <a:rPr lang="fr-FR" sz="2400" b="1" i="0" u="none" strike="noStrike" cap="none" dirty="0">
                <a:solidFill>
                  <a:srgbClr val="C24F3E"/>
                </a:solidFill>
                <a:latin typeface="Arial"/>
                <a:ea typeface="Arial"/>
                <a:cs typeface="Arial"/>
                <a:sym typeface="Arial"/>
              </a:rPr>
              <a:t>Mise en forme</a:t>
            </a:r>
          </a:p>
          <a:p>
            <a:pPr marL="0" marR="0" lvl="0" indent="0" algn="just" rtl="0">
              <a:spcBef>
                <a:spcPts val="0"/>
              </a:spcBef>
              <a:buSzPct val="25000"/>
              <a:buNone/>
            </a:pPr>
            <a:r>
              <a:rPr lang="fr-FR" sz="1800" b="1" dirty="0" smtClean="0">
                <a:solidFill>
                  <a:srgbClr val="C24F3E"/>
                </a:solidFill>
                <a:latin typeface="Arial"/>
                <a:ea typeface="Arial"/>
                <a:cs typeface="Arial"/>
                <a:sym typeface="Arial"/>
              </a:rPr>
              <a:t>Le </a:t>
            </a:r>
            <a:r>
              <a:rPr lang="fr-FR" sz="1800" b="1" dirty="0">
                <a:solidFill>
                  <a:srgbClr val="C24F3E"/>
                </a:solidFill>
                <a:latin typeface="Arial"/>
                <a:ea typeface="Arial"/>
                <a:cs typeface="Arial"/>
                <a:sym typeface="Arial"/>
              </a:rPr>
              <a:t>plan</a:t>
            </a:r>
          </a:p>
          <a:p>
            <a:pPr marL="214313" marR="0" lvl="0" indent="-214313" algn="just" rtl="0">
              <a:spcBef>
                <a:spcPts val="0"/>
              </a:spcBef>
              <a:buClr>
                <a:srgbClr val="000000"/>
              </a:buClr>
              <a:buSzPct val="25000"/>
              <a:buFont typeface="Arial"/>
              <a:buNone/>
            </a:pPr>
            <a:r>
              <a:rPr lang="fr-FR" sz="1800" b="1" i="1" dirty="0">
                <a:solidFill>
                  <a:srgbClr val="00B050"/>
                </a:solidFill>
                <a:latin typeface="Arial"/>
                <a:ea typeface="Arial"/>
                <a:cs typeface="Arial"/>
                <a:sym typeface="Arial"/>
              </a:rPr>
              <a:t>«  Les intitulés de parties sont parfois trop longs ou au contraire laconiques et dans les deux cas peu explicites ».</a:t>
            </a:r>
          </a:p>
          <a:p>
            <a:pPr marL="214313" marR="0" lvl="0" indent="-214313" algn="just" rtl="0">
              <a:spcBef>
                <a:spcPts val="0"/>
              </a:spcBef>
              <a:buClr>
                <a:srgbClr val="C24F3E"/>
              </a:buClr>
              <a:buSzPct val="45000"/>
              <a:buFont typeface="Noto Sans Symbols"/>
              <a:buChar char="●"/>
            </a:pPr>
            <a:r>
              <a:rPr lang="fr-FR" sz="1800" b="1" dirty="0">
                <a:solidFill>
                  <a:srgbClr val="C24F3E"/>
                </a:solidFill>
                <a:latin typeface="Arial"/>
                <a:ea typeface="Arial"/>
                <a:cs typeface="Arial"/>
                <a:sym typeface="Arial"/>
              </a:rPr>
              <a:t>Les titres du plan doivent être une réponse à la problématique</a:t>
            </a:r>
            <a:r>
              <a:rPr lang="fr-FR" sz="1800" dirty="0">
                <a:solidFill>
                  <a:srgbClr val="000000"/>
                </a:solidFill>
                <a:latin typeface="Arial"/>
                <a:ea typeface="Arial"/>
                <a:cs typeface="Arial"/>
                <a:sym typeface="Arial"/>
              </a:rPr>
              <a:t>,  pour cela il peuvent contenir l'ensemble des concepts du sujet.</a:t>
            </a:r>
          </a:p>
          <a:p>
            <a:pPr marL="214313" marR="0" lvl="0" indent="-214313" algn="just" rtl="0">
              <a:spcBef>
                <a:spcPts val="0"/>
              </a:spcBef>
              <a:buClr>
                <a:srgbClr val="C24F3E"/>
              </a:buClr>
              <a:buSzPct val="45000"/>
              <a:buFont typeface="Noto Sans Symbols"/>
              <a:buChar char="●"/>
            </a:pPr>
            <a:r>
              <a:rPr lang="fr-FR" sz="1800" b="1" dirty="0">
                <a:solidFill>
                  <a:srgbClr val="C24F3E"/>
                </a:solidFill>
                <a:latin typeface="Arial"/>
                <a:ea typeface="Arial"/>
                <a:cs typeface="Arial"/>
                <a:sym typeface="Arial"/>
              </a:rPr>
              <a:t>Les sous-titres peuvent permettre de structurer </a:t>
            </a:r>
            <a:r>
              <a:rPr lang="fr-FR" sz="1800" dirty="0">
                <a:solidFill>
                  <a:srgbClr val="000000"/>
                </a:solidFill>
                <a:latin typeface="Arial"/>
                <a:ea typeface="Arial"/>
                <a:cs typeface="Arial"/>
                <a:sym typeface="Arial"/>
              </a:rPr>
              <a:t>la partie en deux sous ensembles équilibrés, ou de montrer les étapes d'une démarche économique.</a:t>
            </a:r>
          </a:p>
          <a:p>
            <a:pPr marL="214313" marR="0" lvl="0" indent="-214313" algn="just" rtl="0">
              <a:spcBef>
                <a:spcPts val="0"/>
              </a:spcBef>
              <a:buClr>
                <a:srgbClr val="C24F3E"/>
              </a:buClr>
              <a:buSzPct val="45000"/>
              <a:buFont typeface="Noto Sans Symbols"/>
              <a:buChar char="●"/>
            </a:pPr>
            <a:r>
              <a:rPr lang="fr-FR" sz="1800" b="1" dirty="0">
                <a:solidFill>
                  <a:srgbClr val="C24F3E"/>
                </a:solidFill>
                <a:latin typeface="Arial"/>
                <a:ea typeface="Arial"/>
                <a:cs typeface="Arial"/>
                <a:sym typeface="Arial"/>
              </a:rPr>
              <a:t>Les sous-parties peuvent </a:t>
            </a:r>
            <a:r>
              <a:rPr lang="fr-FR" sz="1800" dirty="0">
                <a:solidFill>
                  <a:srgbClr val="000000"/>
                </a:solidFill>
                <a:latin typeface="Arial"/>
                <a:ea typeface="Arial"/>
                <a:cs typeface="Arial"/>
                <a:sym typeface="Arial"/>
              </a:rPr>
              <a:t>également être construites à partir des idées que vous avez identifiées au brouillon et ainsi équilibrer votre exposé.</a:t>
            </a:r>
          </a:p>
          <a:p>
            <a:pPr marL="242886" marR="0" lvl="1" indent="-1586" algn="just" rtl="0">
              <a:spcBef>
                <a:spcPts val="0"/>
              </a:spcBef>
              <a:buNone/>
            </a:pPr>
            <a:endParaRPr sz="1800" b="0" i="0" u="sng" strike="noStrike" cap="none" dirty="0">
              <a:solidFill>
                <a:srgbClr val="800000"/>
              </a:solidFill>
              <a:latin typeface="Arial"/>
              <a:ea typeface="Arial"/>
              <a:cs typeface="Arial"/>
              <a:sym typeface="Arial"/>
            </a:endParaRPr>
          </a:p>
          <a:p>
            <a:pPr marL="0" marR="0" lvl="0" indent="0" algn="l" rtl="0">
              <a:spcBef>
                <a:spcPts val="0"/>
              </a:spcBef>
              <a:buSzPct val="25000"/>
              <a:buNone/>
            </a:pPr>
            <a:r>
              <a:rPr lang="fr-FR" sz="1800" b="1" dirty="0">
                <a:solidFill>
                  <a:srgbClr val="C24F3E"/>
                </a:solidFill>
                <a:latin typeface="Arial"/>
                <a:ea typeface="Arial"/>
                <a:cs typeface="Arial"/>
                <a:sym typeface="Arial"/>
              </a:rPr>
              <a:t>La structure</a:t>
            </a:r>
          </a:p>
          <a:p>
            <a:pPr marL="457200" marR="0" lvl="1" indent="0" algn="l" rtl="0">
              <a:spcBef>
                <a:spcPts val="0"/>
              </a:spcBef>
              <a:buClr>
                <a:srgbClr val="000000"/>
              </a:buClr>
              <a:buSzPct val="45000"/>
              <a:buFont typeface="Noto Sans Symbols"/>
              <a:buChar char="●"/>
            </a:pPr>
            <a:r>
              <a:rPr lang="fr-FR" sz="1800" b="0" i="0" u="none" strike="noStrike" cap="none" dirty="0">
                <a:solidFill>
                  <a:srgbClr val="000000"/>
                </a:solidFill>
                <a:latin typeface="Arial"/>
                <a:ea typeface="Arial"/>
                <a:cs typeface="Arial"/>
                <a:sym typeface="Arial"/>
              </a:rPr>
              <a:t> 2 parties.</a:t>
            </a:r>
          </a:p>
          <a:p>
            <a:pPr marL="457200" marR="0" lvl="1" indent="0" algn="l" rtl="0">
              <a:spcBef>
                <a:spcPts val="0"/>
              </a:spcBef>
              <a:buClr>
                <a:srgbClr val="000000"/>
              </a:buClr>
              <a:buSzPct val="45000"/>
              <a:buFont typeface="Noto Sans Symbols"/>
              <a:buChar char="●"/>
            </a:pPr>
            <a:r>
              <a:rPr lang="fr-FR" sz="1800" b="0" i="0" u="none" strike="noStrike" cap="none" dirty="0">
                <a:solidFill>
                  <a:srgbClr val="000000"/>
                </a:solidFill>
                <a:latin typeface="Arial"/>
                <a:ea typeface="Arial"/>
                <a:cs typeface="Arial"/>
                <a:sym typeface="Arial"/>
              </a:rPr>
              <a:t> 2 sous parties ( environ 1 page par sous-partie).</a:t>
            </a:r>
          </a:p>
          <a:p>
            <a:pPr marL="457200" marR="0" lvl="1" indent="0" algn="l" rtl="0">
              <a:spcBef>
                <a:spcPts val="0"/>
              </a:spcBef>
              <a:buClr>
                <a:srgbClr val="000000"/>
              </a:buClr>
              <a:buSzPct val="45000"/>
              <a:buFont typeface="Noto Sans Symbols"/>
              <a:buChar char="●"/>
            </a:pPr>
            <a:r>
              <a:rPr lang="fr-FR" sz="1800" b="0" i="0" u="none" strike="noStrike" cap="none" dirty="0">
                <a:solidFill>
                  <a:srgbClr val="000000"/>
                </a:solidFill>
                <a:latin typeface="Arial"/>
                <a:ea typeface="Arial"/>
                <a:cs typeface="Arial"/>
                <a:sym typeface="Arial"/>
              </a:rPr>
              <a:t> 3 ou 4 arguments par sous partie.</a:t>
            </a:r>
            <a:br>
              <a:rPr lang="fr-FR" sz="1800" b="0" i="0" u="none" strike="noStrike" cap="none" dirty="0">
                <a:solidFill>
                  <a:srgbClr val="000000"/>
                </a:solidFill>
                <a:latin typeface="Arial"/>
                <a:ea typeface="Arial"/>
                <a:cs typeface="Arial"/>
                <a:sym typeface="Arial"/>
              </a:rPr>
            </a:br>
            <a:endParaRPr lang="fr-FR" sz="1800" b="0" i="0" u="none" strike="noStrike" cap="none" dirty="0">
              <a:solidFill>
                <a:srgbClr val="000000"/>
              </a:solidFill>
              <a:latin typeface="Arial"/>
              <a:ea typeface="Arial"/>
              <a:cs typeface="Arial"/>
              <a:sym typeface="Arial"/>
            </a:endParaRPr>
          </a:p>
          <a:p>
            <a:pPr marL="0" marR="0" lvl="0" indent="0" algn="just" rtl="0">
              <a:spcBef>
                <a:spcPts val="0"/>
              </a:spcBef>
              <a:buSzPct val="25000"/>
              <a:buNone/>
            </a:pPr>
            <a:r>
              <a:rPr lang="fr-FR" sz="1800" dirty="0">
                <a:solidFill>
                  <a:srgbClr val="FF0000"/>
                </a:solidFill>
                <a:latin typeface="Arial"/>
                <a:ea typeface="Arial"/>
                <a:cs typeface="Arial"/>
                <a:sym typeface="Arial"/>
              </a:rPr>
              <a:t>Les titres des parties et sous-parties doivent être apparents et ressortir (couleur, soulignée)  de votre copie pour que votre structure soit claire</a:t>
            </a:r>
            <a:r>
              <a:rPr lang="fr-FR" sz="1800" dirty="0">
                <a:solidFill>
                  <a:srgbClr val="000000"/>
                </a:solidFill>
                <a:latin typeface="Arial"/>
                <a:ea typeface="Arial"/>
                <a:cs typeface="Arial"/>
                <a:sym typeface="Arial"/>
              </a:rPr>
              <a:t>.</a:t>
            </a:r>
          </a:p>
        </p:txBody>
      </p:sp>
      <p:sp>
        <p:nvSpPr>
          <p:cNvPr id="712" name="Shape 712"/>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IV – </a:t>
            </a:r>
            <a:r>
              <a:rPr lang="fr-FR" sz="2800" b="1" i="0" u="none" strike="noStrike" cap="none" dirty="0">
                <a:solidFill>
                  <a:srgbClr val="7A9798"/>
                </a:solidFill>
                <a:latin typeface="Trebuchet MS"/>
                <a:ea typeface="Trebuchet MS"/>
                <a:cs typeface="Trebuchet MS"/>
                <a:sym typeface="Trebuchet MS"/>
              </a:rPr>
              <a:t>Le développement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61</a:t>
            </a:fld>
            <a:endParaRPr lang="fr-FR" sz="1400">
              <a:solidFill>
                <a:srgbClr val="FFFFFF"/>
              </a:solidFill>
              <a:latin typeface="Georgia"/>
              <a:ea typeface="Georgia"/>
              <a:cs typeface="Georgia"/>
              <a:sym typeface="Georgia"/>
            </a:endParaRPr>
          </a:p>
        </p:txBody>
      </p:sp>
      <p:sp>
        <p:nvSpPr>
          <p:cNvPr id="719" name="Shape 719"/>
          <p:cNvSpPr txBox="1"/>
          <p:nvPr/>
        </p:nvSpPr>
        <p:spPr>
          <a:xfrm>
            <a:off x="138050" y="1463407"/>
            <a:ext cx="8862723" cy="5061216"/>
          </a:xfrm>
          <a:prstGeom prst="rect">
            <a:avLst/>
          </a:prstGeom>
          <a:noFill/>
          <a:ln>
            <a:noFill/>
          </a:ln>
        </p:spPr>
        <p:txBody>
          <a:bodyPr lIns="90000" tIns="45000" rIns="90000" bIns="45000" anchor="t" anchorCtr="0">
            <a:noAutofit/>
          </a:bodyPr>
          <a:lstStyle/>
          <a:p>
            <a:pPr marL="242886" marR="0" lvl="1" indent="-1586" algn="ctr" rtl="0">
              <a:spcBef>
                <a:spcPts val="0"/>
              </a:spcBef>
              <a:buSzPct val="25000"/>
              <a:buNone/>
            </a:pPr>
            <a:r>
              <a:rPr lang="fr-FR" sz="2400" b="1" i="0" u="none" strike="noStrike" cap="none" dirty="0">
                <a:solidFill>
                  <a:srgbClr val="C24F3E"/>
                </a:solidFill>
                <a:latin typeface="Arial"/>
                <a:ea typeface="Arial"/>
                <a:cs typeface="Arial"/>
                <a:sym typeface="Arial"/>
              </a:rPr>
              <a:t>Argumentation</a:t>
            </a:r>
          </a:p>
          <a:p>
            <a:pPr marL="242886" marR="0" lvl="1" indent="-1586" algn="just" rtl="0">
              <a:spcBef>
                <a:spcPts val="0"/>
              </a:spcBef>
              <a:buNone/>
            </a:pPr>
            <a:endParaRPr sz="1800" b="1" i="0" u="sng" strike="noStrike" cap="none" dirty="0">
              <a:solidFill>
                <a:srgbClr val="C24F3E"/>
              </a:solidFill>
              <a:latin typeface="Arial"/>
              <a:ea typeface="Arial"/>
              <a:cs typeface="Arial"/>
              <a:sym typeface="Arial"/>
            </a:endParaRPr>
          </a:p>
          <a:p>
            <a:pPr marL="242886" marR="0" lvl="1" indent="-1586" algn="just" rtl="0">
              <a:spcBef>
                <a:spcPts val="0"/>
              </a:spcBef>
              <a:buSzPct val="25000"/>
              <a:buNone/>
            </a:pPr>
            <a:r>
              <a:rPr lang="fr-FR" sz="1800" b="1" i="1" u="none" strike="noStrike" cap="none" dirty="0">
                <a:solidFill>
                  <a:srgbClr val="00B050"/>
                </a:solidFill>
                <a:latin typeface="Arial"/>
                <a:ea typeface="Arial"/>
                <a:cs typeface="Arial"/>
                <a:sym typeface="Arial"/>
              </a:rPr>
              <a:t>« Tout au long du développement, il est indispensable de justifier ou de valider le recours à chacun des arguments sélectionnés, en démontrant sa pertinence eu égard à la problématique et au plan retenus. »</a:t>
            </a:r>
          </a:p>
          <a:p>
            <a:pPr marL="242886" marR="0" lvl="1" indent="-1586" algn="just" rtl="0">
              <a:spcBef>
                <a:spcPts val="0"/>
              </a:spcBef>
              <a:buNone/>
            </a:pPr>
            <a:endParaRPr sz="1800" b="0" i="0" u="none" strike="noStrike" cap="none" dirty="0">
              <a:solidFill>
                <a:srgbClr val="000000"/>
              </a:solidFill>
              <a:latin typeface="Arial"/>
              <a:ea typeface="Arial"/>
              <a:cs typeface="Arial"/>
              <a:sym typeface="Arial"/>
            </a:endParaRPr>
          </a:p>
          <a:p>
            <a:pPr marL="242886" marR="0" lvl="1" indent="-1586" algn="just" rtl="0">
              <a:spcBef>
                <a:spcPts val="0"/>
              </a:spcBef>
              <a:buSzPct val="25000"/>
              <a:buNone/>
            </a:pPr>
            <a:r>
              <a:rPr lang="fr-FR" sz="1800" b="0" i="0" u="none" strike="noStrike" cap="none" dirty="0">
                <a:solidFill>
                  <a:srgbClr val="000000"/>
                </a:solidFill>
                <a:latin typeface="Arial"/>
                <a:ea typeface="Arial"/>
                <a:cs typeface="Arial"/>
                <a:sym typeface="Arial"/>
              </a:rPr>
              <a:t>Chaque argument doit comprendre</a:t>
            </a:r>
            <a:r>
              <a:rPr lang="fr-FR" sz="1800" b="0" i="0" u="none" strike="noStrike" cap="none" dirty="0">
                <a:solidFill>
                  <a:srgbClr val="FF3333"/>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trois étapes :</a:t>
            </a:r>
          </a:p>
          <a:p>
            <a:pPr marL="242886" marR="0" lvl="1" indent="-1586" algn="just" rtl="0">
              <a:spcBef>
                <a:spcPts val="0"/>
              </a:spcBef>
              <a:buNone/>
            </a:pPr>
            <a:endParaRPr sz="1800" b="0" i="0" u="none" strike="noStrike" cap="none" dirty="0">
              <a:solidFill>
                <a:srgbClr val="000000"/>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dis </a:t>
            </a:r>
            <a:r>
              <a:rPr lang="fr-FR" sz="1800" b="1" i="0" u="none" strike="noStrike" cap="none" dirty="0">
                <a:solidFill>
                  <a:srgbClr val="000000"/>
                </a:solidFill>
                <a:latin typeface="Arial"/>
                <a:ea typeface="Arial"/>
                <a:cs typeface="Arial"/>
                <a:sym typeface="Arial"/>
              </a:rPr>
              <a:t>:</a:t>
            </a:r>
            <a:r>
              <a:rPr lang="fr-FR" sz="1800" b="0" i="0" u="none" strike="noStrike" cap="none" dirty="0">
                <a:solidFill>
                  <a:srgbClr val="000000"/>
                </a:solidFill>
                <a:latin typeface="Arial"/>
                <a:ea typeface="Arial"/>
                <a:cs typeface="Arial"/>
                <a:sym typeface="Arial"/>
              </a:rPr>
              <a:t> consiste à exprimer en une phrase simple l’idée que vous voulez exprimer. Lorsque vous en avez la possibilité, il faut accompagner cette idée d’un auteur et de ses fondements théoriques.</a:t>
            </a:r>
          </a:p>
          <a:p>
            <a:pPr marL="528637" marR="0" lvl="1" indent="-287337" algn="just" rtl="0">
              <a:spcBef>
                <a:spcPts val="0"/>
              </a:spcBef>
              <a:buClr>
                <a:srgbClr val="000000"/>
              </a:buClr>
              <a:buFont typeface="Arial"/>
              <a:buNone/>
            </a:pPr>
            <a:endParaRPr sz="1800" b="0" i="0" u="none" strike="noStrike" cap="none" dirty="0">
              <a:solidFill>
                <a:srgbClr val="000000"/>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prouve </a:t>
            </a:r>
            <a:r>
              <a:rPr lang="fr-FR" sz="1800" b="0" i="0" u="none" strike="noStrike" cap="none" dirty="0">
                <a:solidFill>
                  <a:schemeClr val="dk1"/>
                </a:solidFill>
                <a:latin typeface="Arial"/>
                <a:ea typeface="Arial"/>
                <a:cs typeface="Arial"/>
                <a:sym typeface="Arial"/>
              </a:rPr>
              <a:t>:</a:t>
            </a:r>
            <a:r>
              <a:rPr lang="fr-FR" sz="1800" b="0" i="0" u="none" strike="noStrike" cap="none" dirty="0">
                <a:solidFill>
                  <a:srgbClr val="C24F3E"/>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l’idée avec un exemple concret, une procédure, une comparaison…</a:t>
            </a:r>
          </a:p>
          <a:p>
            <a:pPr marL="528637" marR="0" lvl="1" indent="-287337" algn="just" rtl="0">
              <a:spcBef>
                <a:spcPts val="0"/>
              </a:spcBef>
              <a:buClr>
                <a:srgbClr val="000000"/>
              </a:buClr>
              <a:buFont typeface="Arial"/>
              <a:buNone/>
            </a:pPr>
            <a:endParaRPr sz="1800" b="0" i="0" u="none" strike="noStrike" cap="none" dirty="0">
              <a:solidFill>
                <a:srgbClr val="000000"/>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déduis </a:t>
            </a:r>
            <a:r>
              <a:rPr lang="fr-FR" sz="1800" b="0" i="0" u="none" strike="noStrike" cap="none" dirty="0">
                <a:solidFill>
                  <a:srgbClr val="000000"/>
                </a:solidFill>
                <a:latin typeface="Arial"/>
                <a:ea typeface="Arial"/>
                <a:cs typeface="Arial"/>
                <a:sym typeface="Arial"/>
              </a:rPr>
              <a:t>: chaque idée doit être lié explicitement au sujet, je montre donc que mon argument permet de répondre à un point de ma problématique.</a:t>
            </a:r>
          </a:p>
          <a:p>
            <a:pPr marL="242886" marR="0" lvl="1" indent="-1586" algn="just" rtl="0">
              <a:spcBef>
                <a:spcPts val="0"/>
              </a:spcBef>
              <a:buNone/>
            </a:pPr>
            <a:endParaRPr sz="1800" b="1" i="0" u="sng" strike="noStrike" cap="none" dirty="0">
              <a:solidFill>
                <a:srgbClr val="C24F3E"/>
              </a:solidFill>
              <a:latin typeface="Arial"/>
              <a:ea typeface="Arial"/>
              <a:cs typeface="Arial"/>
              <a:sym typeface="Arial"/>
            </a:endParaRPr>
          </a:p>
        </p:txBody>
      </p:sp>
      <p:sp>
        <p:nvSpPr>
          <p:cNvPr id="720" name="Shape 720"/>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IV – </a:t>
            </a:r>
            <a:r>
              <a:rPr lang="fr-FR" sz="2800" b="1" i="0" u="none" strike="noStrike" cap="none" dirty="0">
                <a:solidFill>
                  <a:srgbClr val="7A9798"/>
                </a:solidFill>
                <a:latin typeface="Trebuchet MS"/>
                <a:ea typeface="Trebuchet MS"/>
                <a:cs typeface="Trebuchet MS"/>
                <a:sym typeface="Trebuchet MS"/>
              </a:rPr>
              <a:t>Le développement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62</a:t>
            </a:fld>
            <a:endParaRPr lang="fr-FR" sz="1400">
              <a:solidFill>
                <a:srgbClr val="FFFFFF"/>
              </a:solidFill>
              <a:latin typeface="Georgia"/>
              <a:ea typeface="Georgia"/>
              <a:cs typeface="Georgia"/>
              <a:sym typeface="Georgia"/>
            </a:endParaRPr>
          </a:p>
        </p:txBody>
      </p:sp>
      <p:sp>
        <p:nvSpPr>
          <p:cNvPr id="727" name="Shape 727"/>
          <p:cNvSpPr txBox="1"/>
          <p:nvPr/>
        </p:nvSpPr>
        <p:spPr>
          <a:xfrm>
            <a:off x="262290" y="1462530"/>
            <a:ext cx="8738481" cy="4942453"/>
          </a:xfrm>
          <a:prstGeom prst="rect">
            <a:avLst/>
          </a:prstGeom>
          <a:noFill/>
          <a:ln>
            <a:noFill/>
          </a:ln>
        </p:spPr>
        <p:txBody>
          <a:bodyPr lIns="90000" tIns="45000" rIns="90000" bIns="45000" anchor="t" anchorCtr="0">
            <a:noAutofit/>
          </a:bodyPr>
          <a:lstStyle/>
          <a:p>
            <a:pPr marL="215900" marR="0" lvl="1" indent="-215900" algn="ctr" rtl="0">
              <a:spcBef>
                <a:spcPts val="0"/>
              </a:spcBef>
              <a:buSzPct val="25000"/>
              <a:buNone/>
            </a:pPr>
            <a:r>
              <a:rPr lang="fr-FR" sz="2400" b="1" i="0" u="none" strike="noStrike" cap="none" dirty="0">
                <a:solidFill>
                  <a:srgbClr val="C24F3E"/>
                </a:solidFill>
                <a:latin typeface="Arial"/>
                <a:ea typeface="Arial"/>
                <a:cs typeface="Arial"/>
                <a:sym typeface="Arial"/>
              </a:rPr>
              <a:t>Argumentation</a:t>
            </a:r>
          </a:p>
          <a:p>
            <a:pPr marL="215900" marR="0" lvl="0" indent="-215900" algn="l" rtl="0">
              <a:spcBef>
                <a:spcPts val="0"/>
              </a:spcBef>
              <a:buClr>
                <a:schemeClr val="lt1"/>
              </a:buClr>
              <a:buFont typeface="Arial"/>
              <a:buNone/>
            </a:pPr>
            <a:endParaRPr sz="1800" b="1" dirty="0">
              <a:solidFill>
                <a:schemeClr val="dk1"/>
              </a:solidFill>
              <a:latin typeface="Arial"/>
              <a:ea typeface="Arial"/>
              <a:cs typeface="Arial"/>
              <a:sym typeface="Arial"/>
            </a:endParaRPr>
          </a:p>
          <a:p>
            <a:pPr marL="215900" marR="0" lvl="0" indent="-215900" algn="l" rtl="0">
              <a:spcBef>
                <a:spcPts val="0"/>
              </a:spcBef>
              <a:buClr>
                <a:schemeClr val="dk1"/>
              </a:buClr>
              <a:buSzPct val="25000"/>
              <a:buFont typeface="Arial"/>
              <a:buNone/>
            </a:pPr>
            <a:r>
              <a:rPr lang="fr-FR" sz="1800" b="1" dirty="0">
                <a:solidFill>
                  <a:schemeClr val="dk1"/>
                </a:solidFill>
                <a:latin typeface="Arial"/>
                <a:ea typeface="Arial"/>
                <a:cs typeface="Arial"/>
                <a:sym typeface="Arial"/>
              </a:rPr>
              <a:t>I – L’innovation est un impératif à la compétitivité des PME françaises</a:t>
            </a:r>
          </a:p>
          <a:p>
            <a:pPr marL="344487" marR="0" lvl="0" indent="-344487" algn="l" rtl="0">
              <a:spcBef>
                <a:spcPts val="0"/>
              </a:spcBef>
              <a:buClr>
                <a:schemeClr val="dk1"/>
              </a:buClr>
              <a:buSzPct val="100000"/>
              <a:buFont typeface="Georgia"/>
              <a:buAutoNum type="alphaUcPeriod"/>
            </a:pPr>
            <a:r>
              <a:rPr lang="fr-FR" sz="1800" i="1" dirty="0">
                <a:solidFill>
                  <a:schemeClr val="dk1"/>
                </a:solidFill>
                <a:latin typeface="Arial"/>
                <a:ea typeface="Arial"/>
                <a:cs typeface="Arial"/>
                <a:sym typeface="Arial"/>
              </a:rPr>
              <a:t>L’innovation est nécessaire pour résister à la concurrence</a:t>
            </a:r>
          </a:p>
          <a:p>
            <a:pPr marL="344487" marR="0" lvl="0" indent="-344487" algn="l" rtl="0">
              <a:spcBef>
                <a:spcPts val="0"/>
              </a:spcBef>
              <a:buClr>
                <a:schemeClr val="lt1"/>
              </a:buClr>
              <a:buFont typeface="Georgia"/>
              <a:buNone/>
            </a:pPr>
            <a:endParaRPr sz="1800" i="1" dirty="0">
              <a:solidFill>
                <a:schemeClr val="dk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dis </a:t>
            </a:r>
            <a:r>
              <a:rPr lang="fr-FR" sz="1800" b="1" i="0" u="none" strike="noStrike" cap="none" dirty="0">
                <a:solidFill>
                  <a:schemeClr val="lt1"/>
                </a:solidFill>
                <a:latin typeface="Arial"/>
                <a:ea typeface="Arial"/>
                <a:cs typeface="Arial"/>
                <a:sym typeface="Arial"/>
              </a:rPr>
              <a:t>:</a:t>
            </a:r>
            <a:r>
              <a:rPr lang="fr-FR" sz="1800" b="0" i="0" u="none" strike="noStrike" cap="none" dirty="0">
                <a:solidFill>
                  <a:schemeClr val="lt1"/>
                </a:solidFill>
                <a:latin typeface="Arial"/>
                <a:ea typeface="Arial"/>
                <a:cs typeface="Arial"/>
                <a:sym typeface="Arial"/>
              </a:rPr>
              <a:t> </a:t>
            </a:r>
            <a:r>
              <a:rPr lang="fr-FR" sz="1800" b="0" i="0" u="none" strike="noStrike" cap="none" dirty="0">
                <a:solidFill>
                  <a:schemeClr val="dk1"/>
                </a:solidFill>
                <a:latin typeface="Arial"/>
                <a:ea typeface="Arial"/>
                <a:cs typeface="Arial"/>
                <a:sym typeface="Arial"/>
              </a:rPr>
              <a:t>L’innovation est une stratégie permettant la compétitivité des entreprises, selon </a:t>
            </a:r>
            <a:r>
              <a:rPr lang="fr-FR" sz="1800" b="1" i="0" u="none" strike="noStrike" cap="none" dirty="0" err="1">
                <a:solidFill>
                  <a:schemeClr val="dk1"/>
                </a:solidFill>
                <a:latin typeface="Arial"/>
                <a:ea typeface="Arial"/>
                <a:cs typeface="Arial"/>
                <a:sym typeface="Arial"/>
              </a:rPr>
              <a:t>M.Porter</a:t>
            </a:r>
            <a:r>
              <a:rPr lang="fr-FR" sz="1800" b="1" i="0" u="none" strike="noStrike" cap="none" dirty="0">
                <a:solidFill>
                  <a:schemeClr val="dk1"/>
                </a:solidFill>
                <a:latin typeface="Arial"/>
                <a:ea typeface="Arial"/>
                <a:cs typeface="Arial"/>
                <a:sym typeface="Arial"/>
              </a:rPr>
              <a:t> </a:t>
            </a:r>
            <a:r>
              <a:rPr lang="fr-FR" sz="1800" b="0" i="0" u="none" strike="noStrike" cap="none" dirty="0">
                <a:solidFill>
                  <a:schemeClr val="dk1"/>
                </a:solidFill>
                <a:latin typeface="Arial"/>
                <a:ea typeface="Arial"/>
                <a:cs typeface="Arial"/>
                <a:sym typeface="Arial"/>
              </a:rPr>
              <a:t>(doc 10), la différenciation par l’innovation fait partie des </a:t>
            </a:r>
            <a:r>
              <a:rPr lang="fr-FR" sz="1800" b="1" i="0" u="none" strike="noStrike" cap="none" dirty="0">
                <a:solidFill>
                  <a:schemeClr val="dk1"/>
                </a:solidFill>
                <a:latin typeface="Arial"/>
                <a:ea typeface="Arial"/>
                <a:cs typeface="Arial"/>
                <a:sym typeface="Arial"/>
              </a:rPr>
              <a:t>stratégies génériques </a:t>
            </a:r>
            <a:r>
              <a:rPr lang="fr-FR" sz="1800" b="0" i="0" u="none" strike="noStrike" cap="none" dirty="0">
                <a:solidFill>
                  <a:schemeClr val="dk1"/>
                </a:solidFill>
                <a:latin typeface="Arial"/>
                <a:ea typeface="Arial"/>
                <a:cs typeface="Arial"/>
                <a:sym typeface="Arial"/>
              </a:rPr>
              <a:t>qui vont être source de </a:t>
            </a:r>
            <a:r>
              <a:rPr lang="fr-FR" sz="1800" b="1" i="0" u="none" strike="noStrike" cap="none" dirty="0">
                <a:solidFill>
                  <a:schemeClr val="dk1"/>
                </a:solidFill>
                <a:latin typeface="Arial"/>
                <a:ea typeface="Arial"/>
                <a:cs typeface="Arial"/>
                <a:sym typeface="Arial"/>
              </a:rPr>
              <a:t>l’avantage concurrentiel </a:t>
            </a:r>
            <a:r>
              <a:rPr lang="fr-FR" sz="1800" b="0" i="0" u="none" strike="noStrike" cap="none" dirty="0">
                <a:solidFill>
                  <a:schemeClr val="dk1"/>
                </a:solidFill>
                <a:latin typeface="Arial"/>
                <a:ea typeface="Arial"/>
                <a:cs typeface="Arial"/>
                <a:sym typeface="Arial"/>
              </a:rPr>
              <a:t>de l’entreprise.</a:t>
            </a:r>
          </a:p>
          <a:p>
            <a:pPr marL="528637" marR="0" lvl="1" indent="-287337" algn="just" rtl="0">
              <a:spcBef>
                <a:spcPts val="0"/>
              </a:spcBef>
              <a:buClr>
                <a:schemeClr val="lt1"/>
              </a:buClr>
              <a:buFont typeface="Arial"/>
              <a:buNone/>
            </a:pPr>
            <a:endParaRPr sz="1800" b="0" i="0" u="none" strike="noStrike" cap="none" dirty="0">
              <a:solidFill>
                <a:schemeClr val="lt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prouve </a:t>
            </a:r>
            <a:r>
              <a:rPr lang="fr-FR" sz="1800" b="0" i="0" u="none" strike="noStrike" cap="none" dirty="0">
                <a:solidFill>
                  <a:schemeClr val="dk1"/>
                </a:solidFill>
                <a:latin typeface="Arial"/>
                <a:ea typeface="Arial"/>
                <a:cs typeface="Arial"/>
                <a:sym typeface="Arial"/>
              </a:rPr>
              <a:t>:</a:t>
            </a:r>
            <a:r>
              <a:rPr lang="fr-FR" sz="1800" b="0" i="0" u="none" strike="noStrike" cap="none" dirty="0">
                <a:solidFill>
                  <a:srgbClr val="C24F3E"/>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l’utilisation d’une plateforme collaborative innovante par </a:t>
            </a:r>
            <a:r>
              <a:rPr lang="fr-FR" sz="1800" b="1" i="0" u="none" strike="noStrike" cap="none" dirty="0" err="1">
                <a:solidFill>
                  <a:srgbClr val="000000"/>
                </a:solidFill>
                <a:latin typeface="Arial"/>
                <a:ea typeface="Arial"/>
                <a:cs typeface="Arial"/>
                <a:sym typeface="Arial"/>
              </a:rPr>
              <a:t>Blablacar</a:t>
            </a:r>
            <a:r>
              <a:rPr lang="fr-FR" sz="1800" b="1" i="0" u="none" strike="noStrike" cap="none" dirty="0">
                <a:solidFill>
                  <a:srgbClr val="000000"/>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permet à cette entreprise, qui n’a que quelques années d’existence aujourd’hui, </a:t>
            </a:r>
            <a:r>
              <a:rPr lang="fr-FR" sz="1800" b="0" i="0" u="none" strike="noStrike" cap="none" dirty="0" smtClean="0">
                <a:solidFill>
                  <a:srgbClr val="000000"/>
                </a:solidFill>
                <a:latin typeface="Arial"/>
                <a:ea typeface="Arial"/>
                <a:cs typeface="Arial"/>
                <a:sym typeface="Arial"/>
              </a:rPr>
              <a:t>d’être le </a:t>
            </a:r>
            <a:r>
              <a:rPr lang="fr-FR" sz="1800" b="0" i="0" u="none" strike="noStrike" cap="none" dirty="0">
                <a:solidFill>
                  <a:srgbClr val="000000"/>
                </a:solidFill>
                <a:latin typeface="Arial"/>
                <a:ea typeface="Arial"/>
                <a:cs typeface="Arial"/>
                <a:sym typeface="Arial"/>
              </a:rPr>
              <a:t>leader mondial du covoiturage.</a:t>
            </a:r>
          </a:p>
          <a:p>
            <a:pPr marL="528637" marR="0" lvl="1" indent="-287337" algn="just" rtl="0">
              <a:spcBef>
                <a:spcPts val="0"/>
              </a:spcBef>
              <a:buClr>
                <a:schemeClr val="lt1"/>
              </a:buClr>
              <a:buFont typeface="Arial"/>
              <a:buNone/>
            </a:pPr>
            <a:endParaRPr sz="1800" b="1" i="0" u="none" strike="noStrike" cap="none" dirty="0">
              <a:solidFill>
                <a:srgbClr val="C24F3E"/>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déduis </a:t>
            </a:r>
            <a:r>
              <a:rPr lang="fr-FR" sz="1800" b="0" i="0" u="none" strike="noStrike" cap="none" dirty="0">
                <a:solidFill>
                  <a:schemeClr val="lt1"/>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En choisissant l’innovation pour se développer les PME françaises peuvent retenir et attirer la clientèle d’un marché et ainsi rester compétitives.</a:t>
            </a:r>
          </a:p>
        </p:txBody>
      </p:sp>
      <p:sp>
        <p:nvSpPr>
          <p:cNvPr id="728" name="Shape 728"/>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IV – </a:t>
            </a:r>
            <a:r>
              <a:rPr lang="fr-FR" sz="2800" b="1" i="0" u="none" strike="noStrike" cap="none" dirty="0">
                <a:solidFill>
                  <a:srgbClr val="7A9798"/>
                </a:solidFill>
                <a:latin typeface="Trebuchet MS"/>
                <a:ea typeface="Trebuchet MS"/>
                <a:cs typeface="Trebuchet MS"/>
                <a:sym typeface="Trebuchet MS"/>
              </a:rPr>
              <a:t>Le développement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Shape 734"/>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63</a:t>
            </a:fld>
            <a:endParaRPr lang="fr-FR" sz="1400">
              <a:solidFill>
                <a:srgbClr val="FFFFFF"/>
              </a:solidFill>
              <a:latin typeface="Georgia"/>
              <a:ea typeface="Georgia"/>
              <a:cs typeface="Georgia"/>
              <a:sym typeface="Georgia"/>
            </a:endParaRPr>
          </a:p>
        </p:txBody>
      </p:sp>
      <p:sp>
        <p:nvSpPr>
          <p:cNvPr id="735" name="Shape 735"/>
          <p:cNvSpPr txBox="1"/>
          <p:nvPr/>
        </p:nvSpPr>
        <p:spPr>
          <a:xfrm>
            <a:off x="262291" y="938212"/>
            <a:ext cx="8738481" cy="5729958"/>
          </a:xfrm>
          <a:prstGeom prst="rect">
            <a:avLst/>
          </a:prstGeom>
          <a:noFill/>
          <a:ln>
            <a:noFill/>
          </a:ln>
        </p:spPr>
        <p:txBody>
          <a:bodyPr lIns="90000" tIns="45000" rIns="90000" bIns="45000" anchor="t" anchorCtr="0">
            <a:noAutofit/>
          </a:bodyPr>
          <a:lstStyle/>
          <a:p>
            <a:pPr marL="215900" marR="0" lvl="1" indent="-215900" rtl="0">
              <a:spcBef>
                <a:spcPts val="0"/>
              </a:spcBef>
              <a:buSzPct val="25000"/>
              <a:buNone/>
            </a:pPr>
            <a:r>
              <a:rPr lang="fr-FR" sz="2000" b="1" i="0" u="none" strike="noStrike" cap="none" dirty="0">
                <a:solidFill>
                  <a:srgbClr val="C24F3E"/>
                </a:solidFill>
                <a:latin typeface="Arial"/>
                <a:ea typeface="Arial"/>
                <a:cs typeface="Arial"/>
                <a:sym typeface="Arial"/>
              </a:rPr>
              <a:t>Argumentation</a:t>
            </a:r>
          </a:p>
          <a:p>
            <a:pPr marL="215900" marR="0" lvl="0" indent="-215900" algn="l" rtl="0">
              <a:spcBef>
                <a:spcPts val="0"/>
              </a:spcBef>
              <a:buClr>
                <a:schemeClr val="lt1"/>
              </a:buClr>
              <a:buFont typeface="Arial"/>
              <a:buNone/>
            </a:pPr>
            <a:endParaRPr sz="1800" b="1" dirty="0">
              <a:solidFill>
                <a:schemeClr val="dk1"/>
              </a:solidFill>
              <a:latin typeface="Arial"/>
              <a:ea typeface="Arial"/>
              <a:cs typeface="Arial"/>
              <a:sym typeface="Arial"/>
            </a:endParaRPr>
          </a:p>
          <a:p>
            <a:pPr marL="215900" marR="0" lvl="0" indent="-215900" algn="l" rtl="0">
              <a:spcBef>
                <a:spcPts val="0"/>
              </a:spcBef>
              <a:buClr>
                <a:schemeClr val="dk1"/>
              </a:buClr>
              <a:buSzPct val="25000"/>
              <a:buFont typeface="Arial"/>
              <a:buNone/>
            </a:pPr>
            <a:r>
              <a:rPr lang="fr-FR" sz="1800" b="1" dirty="0">
                <a:solidFill>
                  <a:schemeClr val="dk1"/>
                </a:solidFill>
                <a:latin typeface="Arial"/>
                <a:ea typeface="Arial"/>
                <a:cs typeface="Arial"/>
                <a:sym typeface="Arial"/>
              </a:rPr>
              <a:t>I – L’innovation est un impératif à la compétitivité des PME françaises</a:t>
            </a:r>
          </a:p>
          <a:p>
            <a:pPr marL="344487" marR="0" lvl="0" indent="-344487" algn="just" rtl="0">
              <a:spcBef>
                <a:spcPts val="0"/>
              </a:spcBef>
              <a:buClr>
                <a:schemeClr val="dk1"/>
              </a:buClr>
              <a:buSzPct val="100000"/>
              <a:buFont typeface="Georgia"/>
              <a:buAutoNum type="alphaUcPeriod" startAt="2"/>
            </a:pPr>
            <a:r>
              <a:rPr lang="fr-FR" sz="1800" i="1" dirty="0">
                <a:solidFill>
                  <a:schemeClr val="dk1"/>
                </a:solidFill>
                <a:latin typeface="Arial"/>
                <a:ea typeface="Arial"/>
                <a:cs typeface="Arial"/>
                <a:sym typeface="Arial"/>
              </a:rPr>
              <a:t>L’innovation permet aux PME de se distinguer dans un environnement concurrentiel.</a:t>
            </a:r>
          </a:p>
          <a:p>
            <a:pPr marL="1587" marR="0" lvl="0" indent="-1587" algn="l" rtl="0">
              <a:spcBef>
                <a:spcPts val="0"/>
              </a:spcBef>
              <a:buNone/>
            </a:pPr>
            <a:endParaRPr sz="1800" i="1" dirty="0">
              <a:solidFill>
                <a:schemeClr val="dk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dis </a:t>
            </a:r>
            <a:r>
              <a:rPr lang="fr-FR" sz="1800" b="1" i="0" u="none" strike="noStrike" cap="none" dirty="0">
                <a:solidFill>
                  <a:schemeClr val="lt1"/>
                </a:solidFill>
                <a:latin typeface="Arial"/>
                <a:ea typeface="Arial"/>
                <a:cs typeface="Arial"/>
                <a:sym typeface="Arial"/>
              </a:rPr>
              <a:t>:</a:t>
            </a:r>
            <a:r>
              <a:rPr lang="fr-FR" sz="1800" b="0" i="0" u="none" strike="noStrike" cap="none" dirty="0">
                <a:solidFill>
                  <a:schemeClr val="lt1"/>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Le lancement d’une innovation de rupture par l’entreprise va lui permettre d’éviter la concurrence. Les auteurs </a:t>
            </a:r>
            <a:r>
              <a:rPr lang="fr-FR" sz="1800" b="1" i="0" u="none" strike="noStrike" cap="none" dirty="0">
                <a:solidFill>
                  <a:srgbClr val="000000"/>
                </a:solidFill>
                <a:latin typeface="Arial"/>
                <a:ea typeface="Arial"/>
                <a:cs typeface="Arial"/>
                <a:sym typeface="Arial"/>
              </a:rPr>
              <a:t>Kim et </a:t>
            </a:r>
            <a:r>
              <a:rPr lang="fr-FR" sz="1800" b="1" i="0" u="none" strike="noStrike" cap="none" dirty="0" err="1">
                <a:solidFill>
                  <a:srgbClr val="000000"/>
                </a:solidFill>
                <a:latin typeface="Arial"/>
                <a:ea typeface="Arial"/>
                <a:cs typeface="Arial"/>
                <a:sym typeface="Arial"/>
              </a:rPr>
              <a:t>Mauborgne</a:t>
            </a:r>
            <a:r>
              <a:rPr lang="fr-FR" sz="1800" b="0" i="0" u="none" strike="noStrike" cap="none" dirty="0">
                <a:solidFill>
                  <a:srgbClr val="000000"/>
                </a:solidFill>
                <a:latin typeface="Arial"/>
                <a:ea typeface="Arial"/>
                <a:cs typeface="Arial"/>
                <a:sym typeface="Arial"/>
              </a:rPr>
              <a:t> développent l’idée d’une </a:t>
            </a:r>
            <a:r>
              <a:rPr lang="fr-FR" sz="1800" b="1" i="0" u="none" strike="noStrike" cap="none" dirty="0">
                <a:solidFill>
                  <a:srgbClr val="000000"/>
                </a:solidFill>
                <a:latin typeface="Arial"/>
                <a:ea typeface="Arial"/>
                <a:cs typeface="Arial"/>
                <a:sym typeface="Arial"/>
              </a:rPr>
              <a:t>stratégie océan bleu</a:t>
            </a:r>
            <a:r>
              <a:rPr lang="fr-FR" sz="1800" b="0" i="0" u="none" strike="noStrike" cap="none" dirty="0">
                <a:solidFill>
                  <a:srgbClr val="000000"/>
                </a:solidFill>
                <a:latin typeface="Arial"/>
                <a:ea typeface="Arial"/>
                <a:cs typeface="Arial"/>
                <a:sym typeface="Arial"/>
              </a:rPr>
              <a:t> qui consiste à faire sortir l’entreprise de l’océan rouge de la concurrence, en créant un espace stratégique vierge, où la concurrence n’est pas présente. Au lieu de se partager la demande existante et de prendre exemple sur les concurrents, la stratégie océan bleu permet d’élargir la demande et de « tourner le dos » à ses concurrents. 	</a:t>
            </a:r>
          </a:p>
          <a:p>
            <a:pPr marL="242886" marR="0" lvl="1" indent="-1586" algn="just" rtl="0">
              <a:spcBef>
                <a:spcPts val="0"/>
              </a:spcBef>
              <a:buNone/>
            </a:pPr>
            <a:endParaRPr sz="1800" b="0" i="0" u="none" strike="noStrike" cap="none" dirty="0">
              <a:solidFill>
                <a:schemeClr val="lt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prouve </a:t>
            </a:r>
            <a:r>
              <a:rPr lang="fr-FR" sz="1800" b="0" i="0" u="none" strike="noStrike" cap="none" dirty="0">
                <a:solidFill>
                  <a:schemeClr val="dk1"/>
                </a:solidFill>
                <a:latin typeface="Arial"/>
                <a:ea typeface="Arial"/>
                <a:cs typeface="Arial"/>
                <a:sym typeface="Arial"/>
              </a:rPr>
              <a:t>:</a:t>
            </a:r>
            <a:r>
              <a:rPr lang="fr-FR" sz="1800" b="0" i="0" u="none" strike="noStrike" cap="none" dirty="0">
                <a:solidFill>
                  <a:srgbClr val="C24F3E"/>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L’entreprise </a:t>
            </a:r>
            <a:r>
              <a:rPr lang="fr-FR" sz="1800" b="1" i="0" u="none" strike="noStrike" cap="none" dirty="0" err="1">
                <a:solidFill>
                  <a:srgbClr val="000000"/>
                </a:solidFill>
                <a:latin typeface="Arial"/>
                <a:ea typeface="Arial"/>
                <a:cs typeface="Arial"/>
                <a:sym typeface="Arial"/>
              </a:rPr>
              <a:t>Unowhy</a:t>
            </a:r>
            <a:r>
              <a:rPr lang="fr-FR" sz="1800" b="0" i="0" u="none" strike="noStrike" cap="none" dirty="0">
                <a:solidFill>
                  <a:srgbClr val="000000"/>
                </a:solidFill>
                <a:latin typeface="Arial"/>
                <a:ea typeface="Arial"/>
                <a:cs typeface="Arial"/>
                <a:sym typeface="Arial"/>
              </a:rPr>
              <a:t>, avec sa tablette </a:t>
            </a:r>
            <a:r>
              <a:rPr lang="fr-FR" sz="1800" b="1" i="0" u="none" strike="noStrike" cap="none" dirty="0">
                <a:solidFill>
                  <a:srgbClr val="000000"/>
                </a:solidFill>
                <a:latin typeface="Arial"/>
                <a:ea typeface="Arial"/>
                <a:cs typeface="Arial"/>
                <a:sym typeface="Arial"/>
              </a:rPr>
              <a:t>QOOQ</a:t>
            </a:r>
            <a:r>
              <a:rPr lang="fr-FR" sz="1800" b="0" i="0" u="none" strike="noStrike" cap="none" dirty="0">
                <a:solidFill>
                  <a:srgbClr val="000000"/>
                </a:solidFill>
                <a:latin typeface="Arial"/>
                <a:ea typeface="Arial"/>
                <a:cs typeface="Arial"/>
                <a:sym typeface="Arial"/>
              </a:rPr>
              <a:t> a réussi à conquérir des parts de marché en évitant les grands acteurs (Apple, Samsung) grâce à la conquête d’une nouvelle demande : les tablettes culinaires.</a:t>
            </a:r>
          </a:p>
          <a:p>
            <a:pPr marL="528637" marR="0" lvl="1" indent="-287337" algn="just" rtl="0">
              <a:spcBef>
                <a:spcPts val="0"/>
              </a:spcBef>
              <a:buClr>
                <a:schemeClr val="lt1"/>
              </a:buClr>
              <a:buFont typeface="Arial"/>
              <a:buNone/>
            </a:pPr>
            <a:endParaRPr sz="1800" b="0" i="0" u="none" strike="noStrike" cap="none" dirty="0">
              <a:solidFill>
                <a:schemeClr val="lt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déduis </a:t>
            </a:r>
            <a:r>
              <a:rPr lang="fr-FR" sz="1800" b="0" i="0" u="none" strike="noStrike" cap="none" dirty="0">
                <a:solidFill>
                  <a:schemeClr val="lt1"/>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En innovant de façon radicale, les PME peuvent se créer leur propre espace concurrentiel et ainsi assurer leur compétitivité.</a:t>
            </a:r>
          </a:p>
          <a:p>
            <a:pPr marL="1587" marR="0" lvl="0" indent="-1587" algn="l" rtl="0">
              <a:spcBef>
                <a:spcPts val="0"/>
              </a:spcBef>
              <a:spcAft>
                <a:spcPts val="0"/>
              </a:spcAft>
              <a:buNone/>
            </a:pPr>
            <a:endParaRPr sz="1800" dirty="0">
              <a:solidFill>
                <a:srgbClr val="000000"/>
              </a:solidFill>
              <a:latin typeface="Arial"/>
              <a:ea typeface="Arial"/>
              <a:cs typeface="Arial"/>
              <a:sym typeface="Arial"/>
            </a:endParaRPr>
          </a:p>
        </p:txBody>
      </p:sp>
      <p:sp>
        <p:nvSpPr>
          <p:cNvPr id="736" name="Shape 736"/>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IV – </a:t>
            </a:r>
            <a:r>
              <a:rPr lang="fr-FR" sz="2800" b="1" i="0" u="none" strike="noStrike" cap="none" dirty="0">
                <a:solidFill>
                  <a:srgbClr val="7A9798"/>
                </a:solidFill>
                <a:latin typeface="Trebuchet MS"/>
                <a:ea typeface="Trebuchet MS"/>
                <a:cs typeface="Trebuchet MS"/>
                <a:sym typeface="Trebuchet MS"/>
              </a:rPr>
              <a:t>Le développement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64</a:t>
            </a:fld>
            <a:endParaRPr lang="fr-FR" sz="1400">
              <a:solidFill>
                <a:srgbClr val="FFFFFF"/>
              </a:solidFill>
              <a:latin typeface="Georgia"/>
              <a:ea typeface="Georgia"/>
              <a:cs typeface="Georgia"/>
              <a:sym typeface="Georgia"/>
            </a:endParaRPr>
          </a:p>
        </p:txBody>
      </p:sp>
      <p:sp>
        <p:nvSpPr>
          <p:cNvPr id="743" name="Shape 743"/>
          <p:cNvSpPr txBox="1"/>
          <p:nvPr/>
        </p:nvSpPr>
        <p:spPr>
          <a:xfrm>
            <a:off x="262291" y="1442800"/>
            <a:ext cx="8738481" cy="4942453"/>
          </a:xfrm>
          <a:prstGeom prst="rect">
            <a:avLst/>
          </a:prstGeom>
          <a:noFill/>
          <a:ln>
            <a:noFill/>
          </a:ln>
        </p:spPr>
        <p:txBody>
          <a:bodyPr lIns="90000" tIns="45000" rIns="90000" bIns="45000" anchor="t" anchorCtr="0">
            <a:noAutofit/>
          </a:bodyPr>
          <a:lstStyle/>
          <a:p>
            <a:pPr marL="215900" marR="0" lvl="1" indent="-215900" algn="ctr" rtl="0">
              <a:spcBef>
                <a:spcPts val="0"/>
              </a:spcBef>
              <a:buSzPct val="25000"/>
              <a:buNone/>
            </a:pPr>
            <a:r>
              <a:rPr lang="fr-FR" sz="2400" b="1" i="0" u="none" strike="noStrike" cap="none" dirty="0">
                <a:solidFill>
                  <a:srgbClr val="C24F3E"/>
                </a:solidFill>
                <a:latin typeface="Arial"/>
                <a:ea typeface="Arial"/>
                <a:cs typeface="Arial"/>
                <a:sym typeface="Arial"/>
              </a:rPr>
              <a:t>Argumentation</a:t>
            </a:r>
            <a:endParaRPr lang="fr-FR" sz="2000" b="1" i="0" u="none" strike="noStrike" cap="none" dirty="0">
              <a:solidFill>
                <a:srgbClr val="C24F3E"/>
              </a:solidFill>
              <a:latin typeface="Arial"/>
              <a:ea typeface="Arial"/>
              <a:cs typeface="Arial"/>
              <a:sym typeface="Arial"/>
            </a:endParaRPr>
          </a:p>
          <a:p>
            <a:pPr marL="215900" marR="0" lvl="0" indent="-215900" algn="l" rtl="0">
              <a:spcBef>
                <a:spcPts val="0"/>
              </a:spcBef>
              <a:buClr>
                <a:schemeClr val="lt1"/>
              </a:buClr>
              <a:buFont typeface="Arial"/>
              <a:buNone/>
            </a:pPr>
            <a:endParaRPr sz="1200" b="1" dirty="0">
              <a:solidFill>
                <a:schemeClr val="dk1"/>
              </a:solidFill>
              <a:latin typeface="Arial"/>
              <a:ea typeface="Arial"/>
              <a:cs typeface="Arial"/>
              <a:sym typeface="Arial"/>
            </a:endParaRPr>
          </a:p>
          <a:p>
            <a:pPr marL="215900" marR="0" lvl="0" indent="-215900" algn="l" rtl="0">
              <a:spcBef>
                <a:spcPts val="0"/>
              </a:spcBef>
              <a:buClr>
                <a:srgbClr val="000000"/>
              </a:buClr>
              <a:buSzPct val="25000"/>
              <a:buFont typeface="Arial"/>
              <a:buNone/>
            </a:pPr>
            <a:r>
              <a:rPr lang="fr-FR" sz="1800" b="1" dirty="0">
                <a:solidFill>
                  <a:srgbClr val="000000"/>
                </a:solidFill>
                <a:latin typeface="Arial"/>
                <a:ea typeface="Arial"/>
                <a:cs typeface="Arial"/>
                <a:sym typeface="Arial"/>
              </a:rPr>
              <a:t>II – Pour être compétitive les PME doivent développer un management favorable à l’innovation</a:t>
            </a:r>
          </a:p>
          <a:p>
            <a:pPr marL="344487" marR="0" lvl="0" indent="-344487" algn="l" rtl="0">
              <a:spcBef>
                <a:spcPts val="0"/>
              </a:spcBef>
              <a:buClr>
                <a:srgbClr val="000000"/>
              </a:buClr>
              <a:buSzPct val="100000"/>
              <a:buFont typeface="Georgia"/>
              <a:buAutoNum type="alphaUcPeriod"/>
            </a:pPr>
            <a:r>
              <a:rPr lang="fr-FR" sz="1800" dirty="0">
                <a:solidFill>
                  <a:srgbClr val="000000"/>
                </a:solidFill>
                <a:latin typeface="Arial"/>
                <a:ea typeface="Arial"/>
                <a:cs typeface="Arial"/>
                <a:sym typeface="Arial"/>
              </a:rPr>
              <a:t>Le développement de l’innovation mobilise des ressources spécifiques</a:t>
            </a:r>
          </a:p>
          <a:p>
            <a:pPr marL="1587" marR="0" lvl="0" indent="-1587" algn="l" rtl="0">
              <a:spcBef>
                <a:spcPts val="0"/>
              </a:spcBef>
              <a:buSzPct val="25000"/>
              <a:buNone/>
            </a:pPr>
            <a:r>
              <a:rPr lang="fr-FR" sz="1800" dirty="0">
                <a:solidFill>
                  <a:srgbClr val="000000"/>
                </a:solidFill>
                <a:latin typeface="Arial"/>
                <a:ea typeface="Arial"/>
                <a:cs typeface="Arial"/>
                <a:sym typeface="Arial"/>
              </a:rPr>
              <a:t>Transition de sous partie</a:t>
            </a:r>
          </a:p>
          <a:p>
            <a:pPr marL="1587" marR="0" lvl="0" indent="-1587" algn="l" rtl="0">
              <a:spcBef>
                <a:spcPts val="0"/>
              </a:spcBef>
              <a:buNone/>
            </a:pPr>
            <a:endParaRPr sz="1800" i="1" dirty="0">
              <a:solidFill>
                <a:schemeClr val="dk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dis </a:t>
            </a:r>
            <a:r>
              <a:rPr lang="fr-FR" sz="1800" b="1" i="0" u="none" strike="noStrike" cap="none" dirty="0">
                <a:solidFill>
                  <a:srgbClr val="000000"/>
                </a:solidFill>
                <a:latin typeface="Arial"/>
                <a:ea typeface="Arial"/>
                <a:cs typeface="Arial"/>
                <a:sym typeface="Arial"/>
              </a:rPr>
              <a:t>:</a:t>
            </a:r>
            <a:r>
              <a:rPr lang="fr-FR" sz="1800" b="0" i="0" u="none" strike="noStrike" cap="none" dirty="0">
                <a:solidFill>
                  <a:srgbClr val="000000"/>
                </a:solidFill>
                <a:latin typeface="Arial"/>
                <a:ea typeface="Arial"/>
                <a:cs typeface="Arial"/>
                <a:sym typeface="Arial"/>
              </a:rPr>
              <a:t> L’innovation nécessite la mise en œuvre d’un processus d’innovation couteux en recherche et développement pour lequel l’entreprise peut bénéficier d’aides publiques.</a:t>
            </a:r>
          </a:p>
          <a:p>
            <a:pPr marL="528637" marR="0" lvl="1" indent="-287337" algn="just" rtl="0">
              <a:spcBef>
                <a:spcPts val="0"/>
              </a:spcBef>
              <a:buClr>
                <a:schemeClr val="lt1"/>
              </a:buClr>
              <a:buFont typeface="Arial"/>
              <a:buNone/>
            </a:pPr>
            <a:endParaRPr sz="1800" b="0" i="0" u="none" strike="noStrike" cap="none" dirty="0">
              <a:solidFill>
                <a:schemeClr val="lt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prouve </a:t>
            </a:r>
            <a:r>
              <a:rPr lang="fr-FR" sz="1800" b="0" i="0" u="none" strike="noStrike" cap="none" dirty="0">
                <a:solidFill>
                  <a:schemeClr val="dk1"/>
                </a:solidFill>
                <a:latin typeface="Arial"/>
                <a:ea typeface="Arial"/>
                <a:cs typeface="Arial"/>
                <a:sym typeface="Arial"/>
              </a:rPr>
              <a:t>:</a:t>
            </a:r>
            <a:r>
              <a:rPr lang="fr-FR" sz="1800" b="0" i="0" u="none" strike="noStrike" cap="none" dirty="0">
                <a:solidFill>
                  <a:srgbClr val="C24F3E"/>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Les fonds européens issus de la stratégie Europe 2020, sont essentiellement destinés au financement des PME dans leurs projets de recherche et développement.</a:t>
            </a:r>
          </a:p>
          <a:p>
            <a:pPr marL="528637" marR="0" lvl="1" indent="-287337" algn="just" rtl="0">
              <a:spcBef>
                <a:spcPts val="0"/>
              </a:spcBef>
              <a:buClr>
                <a:schemeClr val="lt1"/>
              </a:buClr>
              <a:buFont typeface="Arial"/>
              <a:buNone/>
            </a:pPr>
            <a:endParaRPr sz="1800" b="0" i="0" u="none" strike="noStrike" cap="none" dirty="0">
              <a:solidFill>
                <a:schemeClr val="lt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déduis </a:t>
            </a:r>
            <a:r>
              <a:rPr lang="fr-FR" sz="1800" b="0" i="0" u="none" strike="noStrike" cap="none" dirty="0">
                <a:solidFill>
                  <a:srgbClr val="000000"/>
                </a:solidFill>
                <a:latin typeface="Arial"/>
                <a:ea typeface="Arial"/>
                <a:cs typeface="Arial"/>
                <a:sym typeface="Arial"/>
              </a:rPr>
              <a:t>: Les PME, grâce aux aides publiques peuvent développer des projets d’innovation ambitieux qui vont leur permettre d’assurer leur compétitivité.</a:t>
            </a:r>
          </a:p>
          <a:p>
            <a:pPr marL="1587" marR="0" lvl="0" indent="-1587" algn="l" rtl="0">
              <a:spcBef>
                <a:spcPts val="0"/>
              </a:spcBef>
              <a:spcAft>
                <a:spcPts val="0"/>
              </a:spcAft>
              <a:buNone/>
            </a:pPr>
            <a:endParaRPr sz="1800" dirty="0">
              <a:solidFill>
                <a:srgbClr val="000000"/>
              </a:solidFill>
              <a:latin typeface="Arial"/>
              <a:ea typeface="Arial"/>
              <a:cs typeface="Arial"/>
              <a:sym typeface="Arial"/>
            </a:endParaRPr>
          </a:p>
        </p:txBody>
      </p:sp>
      <p:sp>
        <p:nvSpPr>
          <p:cNvPr id="744" name="Shape 744"/>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IV – </a:t>
            </a:r>
            <a:r>
              <a:rPr lang="fr-FR" sz="2800" b="1" i="0" u="none" strike="noStrike" cap="none" dirty="0">
                <a:solidFill>
                  <a:srgbClr val="7A9798"/>
                </a:solidFill>
                <a:latin typeface="Trebuchet MS"/>
                <a:ea typeface="Trebuchet MS"/>
                <a:cs typeface="Trebuchet MS"/>
                <a:sym typeface="Trebuchet MS"/>
              </a:rPr>
              <a:t>Le développement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65</a:t>
            </a:fld>
            <a:endParaRPr lang="fr-FR" sz="1400">
              <a:solidFill>
                <a:srgbClr val="FFFFFF"/>
              </a:solidFill>
              <a:latin typeface="Georgia"/>
              <a:ea typeface="Georgia"/>
              <a:cs typeface="Georgia"/>
              <a:sym typeface="Georgia"/>
            </a:endParaRPr>
          </a:p>
        </p:txBody>
      </p:sp>
      <p:sp>
        <p:nvSpPr>
          <p:cNvPr id="751" name="Shape 751"/>
          <p:cNvSpPr txBox="1"/>
          <p:nvPr/>
        </p:nvSpPr>
        <p:spPr>
          <a:xfrm>
            <a:off x="262291" y="992558"/>
            <a:ext cx="8738481" cy="5315209"/>
          </a:xfrm>
          <a:prstGeom prst="rect">
            <a:avLst/>
          </a:prstGeom>
          <a:noFill/>
          <a:ln>
            <a:noFill/>
          </a:ln>
        </p:spPr>
        <p:txBody>
          <a:bodyPr lIns="90000" tIns="45000" rIns="90000" bIns="45000" anchor="t" anchorCtr="0">
            <a:noAutofit/>
          </a:bodyPr>
          <a:lstStyle/>
          <a:p>
            <a:pPr marL="215900" marR="0" lvl="1" indent="-215900" algn="l" rtl="0">
              <a:spcBef>
                <a:spcPts val="0"/>
              </a:spcBef>
              <a:buSzPct val="25000"/>
              <a:buNone/>
            </a:pPr>
            <a:r>
              <a:rPr lang="fr-FR" sz="2000" b="1" i="0" u="none" strike="noStrike" cap="none" dirty="0">
                <a:solidFill>
                  <a:srgbClr val="C24F3E"/>
                </a:solidFill>
                <a:latin typeface="Arial"/>
                <a:ea typeface="Arial"/>
                <a:cs typeface="Arial"/>
                <a:sym typeface="Arial"/>
              </a:rPr>
              <a:t>Argumentation</a:t>
            </a:r>
          </a:p>
          <a:p>
            <a:pPr marL="215900" marR="0" lvl="0" indent="-215900" algn="l" rtl="0">
              <a:spcBef>
                <a:spcPts val="0"/>
              </a:spcBef>
              <a:buClr>
                <a:schemeClr val="lt1"/>
              </a:buClr>
              <a:buFont typeface="Arial"/>
              <a:buNone/>
            </a:pPr>
            <a:endParaRPr sz="1800" b="1" dirty="0">
              <a:solidFill>
                <a:schemeClr val="dk1"/>
              </a:solidFill>
              <a:latin typeface="Arial"/>
              <a:ea typeface="Arial"/>
              <a:cs typeface="Arial"/>
              <a:sym typeface="Arial"/>
            </a:endParaRPr>
          </a:p>
          <a:p>
            <a:pPr marL="215900" marR="0" lvl="0" indent="-215900" algn="l" rtl="0">
              <a:spcBef>
                <a:spcPts val="0"/>
              </a:spcBef>
              <a:buClr>
                <a:srgbClr val="000000"/>
              </a:buClr>
              <a:buSzPct val="25000"/>
              <a:buFont typeface="Arial"/>
              <a:buNone/>
            </a:pPr>
            <a:r>
              <a:rPr lang="fr-FR" sz="1800" b="1" dirty="0">
                <a:solidFill>
                  <a:srgbClr val="000000"/>
                </a:solidFill>
                <a:latin typeface="Arial"/>
                <a:ea typeface="Arial"/>
                <a:cs typeface="Arial"/>
                <a:sym typeface="Arial"/>
              </a:rPr>
              <a:t>II – Pour être compétitive les PME doivent développer un management favorable à l’innovation.</a:t>
            </a:r>
          </a:p>
          <a:p>
            <a:pPr marL="344487" marR="0" lvl="0" indent="-344487" algn="l" rtl="0">
              <a:spcBef>
                <a:spcPts val="0"/>
              </a:spcBef>
              <a:buClr>
                <a:srgbClr val="000000"/>
              </a:buClr>
              <a:buSzPct val="100000"/>
              <a:buFont typeface="Georgia"/>
              <a:buAutoNum type="alphaUcPeriod" startAt="2"/>
            </a:pPr>
            <a:r>
              <a:rPr lang="fr-FR" sz="1800" dirty="0">
                <a:solidFill>
                  <a:srgbClr val="000000"/>
                </a:solidFill>
                <a:latin typeface="Arial"/>
                <a:ea typeface="Arial"/>
                <a:cs typeface="Arial"/>
                <a:sym typeface="Arial"/>
              </a:rPr>
              <a:t>L’organisation de la PME doit alors être favorable à l’innovation</a:t>
            </a:r>
          </a:p>
          <a:p>
            <a:pPr marL="1587" marR="0" lvl="0" indent="-1587" algn="l" rtl="0">
              <a:spcBef>
                <a:spcPts val="0"/>
              </a:spcBef>
              <a:buNone/>
            </a:pPr>
            <a:endParaRPr sz="1800" i="1" dirty="0">
              <a:solidFill>
                <a:schemeClr val="dk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dis </a:t>
            </a:r>
            <a:r>
              <a:rPr lang="fr-FR" sz="1800" b="1" i="0" u="none" strike="noStrike" cap="none" dirty="0">
                <a:solidFill>
                  <a:srgbClr val="000000"/>
                </a:solidFill>
                <a:latin typeface="Arial"/>
                <a:ea typeface="Arial"/>
                <a:cs typeface="Arial"/>
                <a:sym typeface="Arial"/>
              </a:rPr>
              <a:t>:</a:t>
            </a:r>
            <a:r>
              <a:rPr lang="fr-FR" sz="1800" b="0" i="0" u="none" strike="noStrike" cap="none" dirty="0">
                <a:solidFill>
                  <a:schemeClr val="lt1"/>
                </a:solidFill>
                <a:latin typeface="Arial"/>
                <a:ea typeface="Arial"/>
                <a:cs typeface="Arial"/>
                <a:sym typeface="Arial"/>
              </a:rPr>
              <a:t> </a:t>
            </a:r>
            <a:r>
              <a:rPr lang="fr-FR" sz="1800" b="0" i="0" u="none" strike="noStrike" cap="none" dirty="0">
                <a:solidFill>
                  <a:srgbClr val="000000"/>
                </a:solidFill>
                <a:latin typeface="Arial"/>
                <a:ea typeface="Arial"/>
                <a:cs typeface="Arial"/>
                <a:sym typeface="Arial"/>
              </a:rPr>
              <a:t>L’émergence de l’innovation nécessite la coopération de l’ensemble des acteurs de l’entreprise. </a:t>
            </a:r>
            <a:r>
              <a:rPr lang="fr-FR" sz="1800" b="0" i="0" u="none" strike="noStrike" cap="none" dirty="0" err="1">
                <a:solidFill>
                  <a:srgbClr val="000000"/>
                </a:solidFill>
                <a:latin typeface="Arial"/>
                <a:ea typeface="Arial"/>
                <a:cs typeface="Arial"/>
                <a:sym typeface="Arial"/>
              </a:rPr>
              <a:t>H.Mintzberg</a:t>
            </a:r>
            <a:r>
              <a:rPr lang="fr-FR" sz="1800" b="0" i="0" u="none" strike="noStrike" cap="none" dirty="0">
                <a:solidFill>
                  <a:srgbClr val="000000"/>
                </a:solidFill>
                <a:latin typeface="Arial"/>
                <a:ea typeface="Arial"/>
                <a:cs typeface="Arial"/>
                <a:sym typeface="Arial"/>
              </a:rPr>
              <a:t>, préconise ainsi une organisation sous forme d’</a:t>
            </a:r>
            <a:r>
              <a:rPr lang="fr-FR" sz="1800" b="0" i="0" u="none" strike="noStrike" cap="none" dirty="0" err="1">
                <a:solidFill>
                  <a:srgbClr val="000000"/>
                </a:solidFill>
                <a:latin typeface="Arial"/>
                <a:ea typeface="Arial"/>
                <a:cs typeface="Arial"/>
                <a:sym typeface="Arial"/>
              </a:rPr>
              <a:t>adhocratie</a:t>
            </a:r>
            <a:r>
              <a:rPr lang="fr-FR" sz="1800" b="0" i="0" u="none" strike="noStrike" cap="none" dirty="0">
                <a:solidFill>
                  <a:srgbClr val="000000"/>
                </a:solidFill>
                <a:latin typeface="Arial"/>
                <a:ea typeface="Arial"/>
                <a:cs typeface="Arial"/>
                <a:sym typeface="Arial"/>
              </a:rPr>
              <a:t> (structure par projet) pour favoriser l’innovation. Cela permet une coordination par ajustement mutuel des équipes.</a:t>
            </a:r>
          </a:p>
          <a:p>
            <a:pPr marL="528637" marR="0" lvl="1" indent="-287337" algn="just" rtl="0">
              <a:spcBef>
                <a:spcPts val="0"/>
              </a:spcBef>
              <a:buClr>
                <a:schemeClr val="lt1"/>
              </a:buClr>
              <a:buFont typeface="Arial"/>
              <a:buNone/>
            </a:pPr>
            <a:endParaRPr sz="1800" b="0" i="0" u="none" strike="noStrike" cap="none" dirty="0">
              <a:solidFill>
                <a:schemeClr val="lt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prouve </a:t>
            </a:r>
            <a:r>
              <a:rPr lang="fr-FR" sz="1800" b="0" i="0" u="none" strike="noStrike" cap="none" dirty="0">
                <a:solidFill>
                  <a:schemeClr val="dk1"/>
                </a:solidFill>
                <a:latin typeface="Arial"/>
                <a:ea typeface="Arial"/>
                <a:cs typeface="Arial"/>
                <a:sym typeface="Arial"/>
              </a:rPr>
              <a:t>: Les pôles de compétitivités mis en place en France en 2005, on pour objectif de regrouper sur un même territoire l’ensemble des acteurs d’un même secteur d’activité afin de favoriser les échanges et le travail en réseau . Cette collaboration permet d’aboutir au développement de l’innovation.</a:t>
            </a:r>
          </a:p>
          <a:p>
            <a:pPr marL="528637" marR="0" lvl="1" indent="-287337" algn="just" rtl="0">
              <a:spcBef>
                <a:spcPts val="0"/>
              </a:spcBef>
              <a:buClr>
                <a:schemeClr val="lt1"/>
              </a:buClr>
              <a:buFont typeface="Arial"/>
              <a:buNone/>
            </a:pPr>
            <a:endParaRPr sz="1800" b="0" i="0" u="none" strike="noStrike" cap="none" dirty="0">
              <a:solidFill>
                <a:schemeClr val="lt1"/>
              </a:solidFill>
              <a:latin typeface="Arial"/>
              <a:ea typeface="Arial"/>
              <a:cs typeface="Arial"/>
              <a:sym typeface="Arial"/>
            </a:endParaRPr>
          </a:p>
          <a:p>
            <a:pPr marL="528637" marR="0" lvl="1" indent="-287337" algn="just" rtl="0">
              <a:spcBef>
                <a:spcPts val="0"/>
              </a:spcBef>
              <a:buClr>
                <a:srgbClr val="C24F3E"/>
              </a:buClr>
              <a:buSzPct val="45000"/>
              <a:buFont typeface="Arial"/>
              <a:buChar char="•"/>
            </a:pPr>
            <a:r>
              <a:rPr lang="fr-FR" sz="1800" b="1" i="0" u="none" strike="noStrike" cap="none" dirty="0">
                <a:solidFill>
                  <a:srgbClr val="C24F3E"/>
                </a:solidFill>
                <a:latin typeface="Arial"/>
                <a:ea typeface="Arial"/>
                <a:cs typeface="Arial"/>
                <a:sym typeface="Arial"/>
              </a:rPr>
              <a:t>je déduis </a:t>
            </a:r>
            <a:r>
              <a:rPr lang="fr-FR" sz="1800" b="0" i="0" u="none" strike="noStrike" cap="none" dirty="0">
                <a:solidFill>
                  <a:srgbClr val="000000"/>
                </a:solidFill>
                <a:latin typeface="Arial"/>
                <a:ea typeface="Arial"/>
                <a:cs typeface="Arial"/>
                <a:sym typeface="Arial"/>
              </a:rPr>
              <a:t>: La collaboration par une organisation en réseau des entreprises entraine une </a:t>
            </a:r>
            <a:r>
              <a:rPr lang="fr-FR" sz="1800" b="0" i="0" u="none" strike="noStrike" cap="none" dirty="0" err="1">
                <a:solidFill>
                  <a:srgbClr val="000000"/>
                </a:solidFill>
                <a:latin typeface="Arial"/>
                <a:ea typeface="Arial"/>
                <a:cs typeface="Arial"/>
                <a:sym typeface="Arial"/>
              </a:rPr>
              <a:t>coopétition</a:t>
            </a:r>
            <a:r>
              <a:rPr lang="fr-FR" sz="1800" b="0" i="0" u="none" strike="noStrike" cap="none" dirty="0">
                <a:solidFill>
                  <a:srgbClr val="000000"/>
                </a:solidFill>
                <a:latin typeface="Arial"/>
                <a:ea typeface="Arial"/>
                <a:cs typeface="Arial"/>
                <a:sym typeface="Arial"/>
              </a:rPr>
              <a:t> qui lie à la fois l’émergence d’innovation grâce à la coopération et une amélioration de leur compétitivité par rapport aux entreprises extérieures au réseau.</a:t>
            </a:r>
          </a:p>
        </p:txBody>
      </p:sp>
      <p:sp>
        <p:nvSpPr>
          <p:cNvPr id="752" name="Shape 752"/>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IV – </a:t>
            </a:r>
            <a:r>
              <a:rPr lang="fr-FR" sz="2800" b="1" i="0" u="none" strike="noStrike" cap="none" dirty="0">
                <a:solidFill>
                  <a:srgbClr val="7A9798"/>
                </a:solidFill>
                <a:latin typeface="Trebuchet MS"/>
                <a:ea typeface="Trebuchet MS"/>
                <a:cs typeface="Trebuchet MS"/>
                <a:sym typeface="Trebuchet MS"/>
              </a:rPr>
              <a:t>Le développement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66</a:t>
            </a:fld>
            <a:endParaRPr lang="fr-FR" sz="1400">
              <a:solidFill>
                <a:srgbClr val="FFFFFF"/>
              </a:solidFill>
              <a:latin typeface="Georgia"/>
              <a:ea typeface="Georgia"/>
              <a:cs typeface="Georgia"/>
              <a:sym typeface="Georgia"/>
            </a:endParaRPr>
          </a:p>
        </p:txBody>
      </p:sp>
      <p:sp>
        <p:nvSpPr>
          <p:cNvPr id="759" name="Shape 759"/>
          <p:cNvSpPr txBox="1"/>
          <p:nvPr/>
        </p:nvSpPr>
        <p:spPr>
          <a:xfrm>
            <a:off x="138050" y="1343766"/>
            <a:ext cx="8862723" cy="5061216"/>
          </a:xfrm>
          <a:prstGeom prst="rect">
            <a:avLst/>
          </a:prstGeom>
          <a:noFill/>
          <a:ln>
            <a:noFill/>
          </a:ln>
        </p:spPr>
        <p:txBody>
          <a:bodyPr lIns="90000" tIns="45000" rIns="90000" bIns="45000" anchor="t" anchorCtr="0">
            <a:noAutofit/>
          </a:bodyPr>
          <a:lstStyle/>
          <a:p>
            <a:pPr marL="242886" marR="0" lvl="1" indent="-1586" algn="ctr" rtl="0">
              <a:spcBef>
                <a:spcPts val="0"/>
              </a:spcBef>
              <a:buSzPct val="25000"/>
              <a:buNone/>
            </a:pPr>
            <a:r>
              <a:rPr lang="fr-FR" sz="2400" b="1" i="0" u="none" strike="noStrike" cap="none" dirty="0">
                <a:solidFill>
                  <a:srgbClr val="C24F3E"/>
                </a:solidFill>
                <a:latin typeface="Arial"/>
                <a:ea typeface="Arial"/>
                <a:cs typeface="Arial"/>
                <a:sym typeface="Arial"/>
              </a:rPr>
              <a:t>Démonstration</a:t>
            </a:r>
          </a:p>
          <a:p>
            <a:pPr marL="242886" marR="0" lvl="1" indent="-1586" algn="just" rtl="0">
              <a:spcBef>
                <a:spcPts val="0"/>
              </a:spcBef>
              <a:buNone/>
            </a:pPr>
            <a:endParaRPr sz="1050" b="1" i="0" u="sng" strike="noStrike" cap="none" dirty="0">
              <a:solidFill>
                <a:srgbClr val="C24F3E"/>
              </a:solidFill>
              <a:latin typeface="Arial"/>
              <a:ea typeface="Arial"/>
              <a:cs typeface="Arial"/>
              <a:sym typeface="Arial"/>
            </a:endParaRPr>
          </a:p>
          <a:p>
            <a:pPr marL="242886" marR="0" lvl="1" indent="-1586" algn="just" rtl="0">
              <a:spcBef>
                <a:spcPts val="0"/>
              </a:spcBef>
              <a:buSzPct val="25000"/>
              <a:buNone/>
            </a:pPr>
            <a:r>
              <a:rPr lang="fr-FR" sz="1800" b="1" i="1" u="none" strike="noStrike" cap="none" dirty="0">
                <a:solidFill>
                  <a:srgbClr val="00B050"/>
                </a:solidFill>
                <a:latin typeface="Arial"/>
                <a:ea typeface="Arial"/>
                <a:cs typeface="Arial"/>
                <a:sym typeface="Arial"/>
              </a:rPr>
              <a:t>« Une juxtaposition des connaissances sans fil conducteur est sanctionné »</a:t>
            </a:r>
            <a:r>
              <a:rPr lang="fr-FR" sz="1800" b="1" i="1" u="none" strike="noStrike" cap="none" dirty="0">
                <a:solidFill>
                  <a:srgbClr val="000000"/>
                </a:solidFill>
                <a:latin typeface="Arial"/>
                <a:ea typeface="Arial"/>
                <a:cs typeface="Arial"/>
                <a:sym typeface="Arial"/>
              </a:rPr>
              <a:t> </a:t>
            </a:r>
          </a:p>
          <a:p>
            <a:pPr marL="242886" marR="0" lvl="1" indent="-1586" algn="just" rtl="0">
              <a:spcBef>
                <a:spcPts val="0"/>
              </a:spcBef>
              <a:buNone/>
            </a:pPr>
            <a:endParaRPr sz="1800" b="1" i="1" u="none" strike="noStrike" cap="none" dirty="0">
              <a:solidFill>
                <a:srgbClr val="000000"/>
              </a:solidFill>
              <a:latin typeface="Arial"/>
              <a:ea typeface="Arial"/>
              <a:cs typeface="Arial"/>
              <a:sym typeface="Arial"/>
            </a:endParaRPr>
          </a:p>
          <a:p>
            <a:pPr marL="242886" marR="0" lvl="1" indent="-1586" algn="just" rtl="0">
              <a:spcBef>
                <a:spcPts val="0"/>
              </a:spcBef>
              <a:buSzPct val="25000"/>
              <a:buNone/>
            </a:pPr>
            <a:r>
              <a:rPr lang="fr-FR" sz="1800" b="0" i="0" u="none" strike="noStrike" cap="none" dirty="0">
                <a:solidFill>
                  <a:srgbClr val="C24F3E"/>
                </a:solidFill>
                <a:latin typeface="Arial"/>
                <a:ea typeface="Arial"/>
                <a:cs typeface="Arial"/>
                <a:sym typeface="Arial"/>
              </a:rPr>
              <a:t>Il faut donc le plus souvent possible rappeler au jury où vous en êtes dans votre raisonnement global, grâce à plusieurs éléments essentiels :</a:t>
            </a:r>
          </a:p>
          <a:p>
            <a:pPr marL="242886" marR="0" lvl="1" indent="-1586" algn="just" rtl="0">
              <a:spcBef>
                <a:spcPts val="0"/>
              </a:spcBef>
              <a:buNone/>
            </a:pPr>
            <a:endParaRPr sz="1800" b="1" i="1" u="none" strike="noStrike" cap="none" dirty="0">
              <a:solidFill>
                <a:srgbClr val="000000"/>
              </a:solidFill>
              <a:latin typeface="Arial"/>
              <a:ea typeface="Arial"/>
              <a:cs typeface="Arial"/>
              <a:sym typeface="Arial"/>
            </a:endParaRPr>
          </a:p>
          <a:p>
            <a:pPr marL="285750" marR="0" lvl="0" indent="-285750" algn="just" rtl="0">
              <a:spcBef>
                <a:spcPts val="0"/>
              </a:spcBef>
              <a:buClr>
                <a:srgbClr val="C24F3E"/>
              </a:buClr>
              <a:buSzPct val="45000"/>
              <a:buFont typeface="Arial"/>
              <a:buChar char="•"/>
            </a:pPr>
            <a:r>
              <a:rPr lang="fr-FR" sz="1800" b="1" dirty="0">
                <a:solidFill>
                  <a:srgbClr val="C24F3E"/>
                </a:solidFill>
                <a:latin typeface="Arial"/>
                <a:ea typeface="Arial"/>
                <a:cs typeface="Arial"/>
                <a:sym typeface="Arial"/>
              </a:rPr>
              <a:t>Les chapeaux de partie</a:t>
            </a:r>
            <a:r>
              <a:rPr lang="fr-FR" sz="1800" dirty="0">
                <a:solidFill>
                  <a:srgbClr val="C24F3E"/>
                </a:solidFill>
                <a:latin typeface="Arial"/>
                <a:ea typeface="Arial"/>
                <a:cs typeface="Arial"/>
                <a:sym typeface="Arial"/>
              </a:rPr>
              <a:t> : </a:t>
            </a:r>
            <a:r>
              <a:rPr lang="fr-FR" sz="1800" dirty="0">
                <a:solidFill>
                  <a:schemeClr val="dk1"/>
                </a:solidFill>
                <a:latin typeface="Arial"/>
                <a:ea typeface="Arial"/>
                <a:cs typeface="Arial"/>
                <a:sym typeface="Arial"/>
              </a:rPr>
              <a:t>au début de chacune des deux parties vous justifiez le titre de votre partie et montrez que son découpage en sous-parties est logique.</a:t>
            </a:r>
          </a:p>
          <a:p>
            <a:pPr marL="285750" marR="0" lvl="0" indent="-285750" algn="just" rtl="0">
              <a:spcBef>
                <a:spcPts val="0"/>
              </a:spcBef>
              <a:buClr>
                <a:srgbClr val="000000"/>
              </a:buClr>
              <a:buFont typeface="Arial"/>
              <a:buNone/>
            </a:pPr>
            <a:endParaRPr sz="1800" dirty="0">
              <a:solidFill>
                <a:srgbClr val="C24F3E"/>
              </a:solidFill>
              <a:latin typeface="Arial"/>
              <a:ea typeface="Arial"/>
              <a:cs typeface="Arial"/>
              <a:sym typeface="Arial"/>
            </a:endParaRPr>
          </a:p>
          <a:p>
            <a:pPr marL="285750" marR="0" lvl="0" indent="-285750" algn="just" rtl="0">
              <a:spcBef>
                <a:spcPts val="0"/>
              </a:spcBef>
              <a:buClr>
                <a:srgbClr val="C24F3E"/>
              </a:buClr>
              <a:buSzPct val="100000"/>
              <a:buFont typeface="Arial"/>
              <a:buChar char="•"/>
            </a:pPr>
            <a:r>
              <a:rPr lang="fr-FR" sz="1800" b="1" dirty="0">
                <a:solidFill>
                  <a:srgbClr val="C24F3E"/>
                </a:solidFill>
                <a:latin typeface="Arial"/>
                <a:ea typeface="Arial"/>
                <a:cs typeface="Arial"/>
                <a:sym typeface="Arial"/>
              </a:rPr>
              <a:t>La Transition </a:t>
            </a:r>
            <a:r>
              <a:rPr lang="fr-FR" sz="1800" dirty="0">
                <a:solidFill>
                  <a:srgbClr val="C24F3E"/>
                </a:solidFill>
                <a:latin typeface="Arial"/>
                <a:ea typeface="Arial"/>
                <a:cs typeface="Arial"/>
                <a:sym typeface="Arial"/>
              </a:rPr>
              <a:t>: </a:t>
            </a:r>
            <a:r>
              <a:rPr lang="fr-FR" sz="1800" dirty="0">
                <a:solidFill>
                  <a:srgbClr val="000000"/>
                </a:solidFill>
                <a:latin typeface="Arial"/>
                <a:ea typeface="Arial"/>
                <a:cs typeface="Arial"/>
                <a:sym typeface="Arial"/>
              </a:rPr>
              <a:t>Entre la partie 1 et la partie 2, il convient de rédiger un paragraphe qui va vous permettre de bien montrer que vous faites une démonstration qui répond à votre problématique. En cela votre transition doit comporter trois éléments : une synthèse de la première partie,  un rappel de la problématique, une annonce de la deuxième partie.</a:t>
            </a:r>
          </a:p>
          <a:p>
            <a:pPr marL="285750" marR="0" lvl="0" indent="-285750" algn="just" rtl="0">
              <a:spcBef>
                <a:spcPts val="0"/>
              </a:spcBef>
              <a:buClr>
                <a:srgbClr val="000000"/>
              </a:buClr>
              <a:buFont typeface="Arial"/>
              <a:buNone/>
            </a:pPr>
            <a:endParaRPr sz="1800" dirty="0">
              <a:solidFill>
                <a:srgbClr val="000000"/>
              </a:solidFill>
              <a:latin typeface="Arial"/>
              <a:ea typeface="Arial"/>
              <a:cs typeface="Arial"/>
              <a:sym typeface="Arial"/>
            </a:endParaRPr>
          </a:p>
          <a:p>
            <a:pPr marL="285750" marR="0" lvl="0" indent="-285750" algn="just" rtl="0">
              <a:spcBef>
                <a:spcPts val="0"/>
              </a:spcBef>
              <a:buClr>
                <a:srgbClr val="C24F3E"/>
              </a:buClr>
              <a:buSzPct val="100000"/>
              <a:buFont typeface="Arial"/>
              <a:buChar char="•"/>
            </a:pPr>
            <a:r>
              <a:rPr lang="fr-FR" sz="1800" b="1" dirty="0">
                <a:solidFill>
                  <a:srgbClr val="C24F3E"/>
                </a:solidFill>
                <a:latin typeface="Arial"/>
                <a:ea typeface="Arial"/>
                <a:cs typeface="Arial"/>
                <a:sym typeface="Arial"/>
              </a:rPr>
              <a:t>Les Transitions de sous partie </a:t>
            </a:r>
            <a:r>
              <a:rPr lang="fr-FR" sz="1800" dirty="0">
                <a:solidFill>
                  <a:srgbClr val="000000"/>
                </a:solidFill>
                <a:latin typeface="Arial"/>
                <a:ea typeface="Arial"/>
                <a:cs typeface="Arial"/>
                <a:sym typeface="Arial"/>
              </a:rPr>
              <a:t>: Faire une transition à la fin de chaque sous partie en concluant que la sous partie répond à la problématique puis en montrant que la sous-partie suivante en est un prolongement logique.</a:t>
            </a:r>
          </a:p>
          <a:p>
            <a:pPr marL="285750" marR="0" lvl="0" indent="-285750" algn="just" rtl="0">
              <a:spcBef>
                <a:spcPts val="0"/>
              </a:spcBef>
              <a:buClr>
                <a:srgbClr val="000000"/>
              </a:buClr>
              <a:buFont typeface="Arial"/>
              <a:buNone/>
            </a:pPr>
            <a:endParaRPr sz="1800" dirty="0">
              <a:solidFill>
                <a:srgbClr val="000000"/>
              </a:solidFill>
              <a:latin typeface="Arial"/>
              <a:ea typeface="Arial"/>
              <a:cs typeface="Arial"/>
              <a:sym typeface="Arial"/>
            </a:endParaRPr>
          </a:p>
          <a:p>
            <a:pPr marL="242886" marR="0" lvl="1" indent="-1586" algn="just" rtl="0">
              <a:spcBef>
                <a:spcPts val="0"/>
              </a:spcBef>
              <a:buNone/>
            </a:pPr>
            <a:endParaRPr sz="1800" b="0" i="0" u="none" strike="noStrike" cap="none" dirty="0">
              <a:solidFill>
                <a:srgbClr val="C24F3E"/>
              </a:solidFill>
              <a:latin typeface="Arial"/>
              <a:ea typeface="Arial"/>
              <a:cs typeface="Arial"/>
              <a:sym typeface="Arial"/>
            </a:endParaRPr>
          </a:p>
        </p:txBody>
      </p:sp>
      <p:sp>
        <p:nvSpPr>
          <p:cNvPr id="760" name="Shape 760"/>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IV – </a:t>
            </a:r>
            <a:r>
              <a:rPr lang="fr-FR" sz="2800" b="1" i="0" u="none" strike="noStrike" cap="none" dirty="0">
                <a:solidFill>
                  <a:srgbClr val="7A9798"/>
                </a:solidFill>
                <a:latin typeface="Trebuchet MS"/>
                <a:ea typeface="Trebuchet MS"/>
                <a:cs typeface="Trebuchet MS"/>
                <a:sym typeface="Trebuchet MS"/>
              </a:rPr>
              <a:t>Le développement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67</a:t>
            </a:fld>
            <a:endParaRPr lang="fr-FR" sz="1400">
              <a:solidFill>
                <a:srgbClr val="FFFFFF"/>
              </a:solidFill>
              <a:latin typeface="Georgia"/>
              <a:ea typeface="Georgia"/>
              <a:cs typeface="Georgia"/>
              <a:sym typeface="Georgia"/>
            </a:endParaRPr>
          </a:p>
        </p:txBody>
      </p:sp>
      <p:sp>
        <p:nvSpPr>
          <p:cNvPr id="767" name="Shape 767"/>
          <p:cNvSpPr txBox="1"/>
          <p:nvPr/>
        </p:nvSpPr>
        <p:spPr>
          <a:xfrm>
            <a:off x="262291" y="1483144"/>
            <a:ext cx="8738481" cy="5287598"/>
          </a:xfrm>
          <a:prstGeom prst="rect">
            <a:avLst/>
          </a:prstGeom>
          <a:noFill/>
          <a:ln>
            <a:noFill/>
          </a:ln>
        </p:spPr>
        <p:txBody>
          <a:bodyPr lIns="90000" tIns="45000" rIns="90000" bIns="45000" anchor="t" anchorCtr="0">
            <a:noAutofit/>
          </a:bodyPr>
          <a:lstStyle/>
          <a:p>
            <a:pPr marL="215900" marR="0" lvl="1" indent="-215900" algn="ctr" rtl="0">
              <a:spcBef>
                <a:spcPts val="0"/>
              </a:spcBef>
              <a:buSzPct val="25000"/>
              <a:buNone/>
            </a:pPr>
            <a:r>
              <a:rPr lang="fr-FR" sz="2400" b="1" i="0" u="none" strike="noStrike" cap="none" dirty="0">
                <a:solidFill>
                  <a:srgbClr val="C24F3E"/>
                </a:solidFill>
                <a:latin typeface="Arial"/>
                <a:ea typeface="Arial"/>
                <a:cs typeface="Arial"/>
                <a:sym typeface="Arial"/>
              </a:rPr>
              <a:t>Démonstration</a:t>
            </a:r>
            <a:endParaRPr lang="fr-FR" sz="2000" b="1" i="0" u="none" strike="noStrike" cap="none" dirty="0">
              <a:solidFill>
                <a:srgbClr val="C24F3E"/>
              </a:solidFill>
              <a:latin typeface="Arial"/>
              <a:ea typeface="Arial"/>
              <a:cs typeface="Arial"/>
              <a:sym typeface="Arial"/>
            </a:endParaRPr>
          </a:p>
          <a:p>
            <a:pPr marL="215900" marR="0" lvl="0" indent="-215900" algn="l" rtl="0">
              <a:spcBef>
                <a:spcPts val="0"/>
              </a:spcBef>
              <a:buClr>
                <a:schemeClr val="lt1"/>
              </a:buClr>
              <a:buFont typeface="Arial"/>
              <a:buNone/>
            </a:pPr>
            <a:endParaRPr sz="1800" b="1" dirty="0">
              <a:solidFill>
                <a:schemeClr val="dk1"/>
              </a:solidFill>
              <a:latin typeface="Arial"/>
              <a:ea typeface="Arial"/>
              <a:cs typeface="Arial"/>
              <a:sym typeface="Arial"/>
            </a:endParaRPr>
          </a:p>
          <a:p>
            <a:pPr marL="215900" marR="0" lvl="0" indent="-215900" algn="l" rtl="0">
              <a:spcBef>
                <a:spcPts val="0"/>
              </a:spcBef>
              <a:buClr>
                <a:schemeClr val="dk1"/>
              </a:buClr>
              <a:buSzPct val="25000"/>
              <a:buFont typeface="Arial"/>
              <a:buNone/>
            </a:pPr>
            <a:r>
              <a:rPr lang="fr-FR" sz="1800" b="1" dirty="0">
                <a:solidFill>
                  <a:schemeClr val="dk1"/>
                </a:solidFill>
                <a:latin typeface="Arial"/>
                <a:ea typeface="Arial"/>
                <a:cs typeface="Arial"/>
                <a:sym typeface="Arial"/>
              </a:rPr>
              <a:t>I – L’innovation est un impératif à la compétitivité des PME françaises</a:t>
            </a:r>
          </a:p>
          <a:p>
            <a:pPr marL="215900" marR="0" lvl="0" indent="-215900" algn="l" rtl="0">
              <a:spcBef>
                <a:spcPts val="0"/>
              </a:spcBef>
              <a:buClr>
                <a:srgbClr val="C24F3E"/>
              </a:buClr>
              <a:buSzPct val="25000"/>
              <a:buFont typeface="Arial"/>
              <a:buNone/>
            </a:pPr>
            <a:r>
              <a:rPr lang="fr-FR" sz="1800" i="1" dirty="0">
                <a:solidFill>
                  <a:srgbClr val="C24F3E"/>
                </a:solidFill>
                <a:latin typeface="Arial"/>
                <a:ea typeface="Arial"/>
                <a:cs typeface="Arial"/>
                <a:sym typeface="Arial"/>
              </a:rPr>
              <a:t>Chapeau de partie 1</a:t>
            </a:r>
          </a:p>
          <a:p>
            <a:pPr marL="344487" marR="0" lvl="0" indent="-344487" algn="just" rtl="0">
              <a:spcBef>
                <a:spcPts val="0"/>
              </a:spcBef>
              <a:buClr>
                <a:schemeClr val="dk1"/>
              </a:buClr>
              <a:buSzPct val="100000"/>
              <a:buFont typeface="Georgia"/>
              <a:buAutoNum type="alphaUcPeriod"/>
            </a:pPr>
            <a:r>
              <a:rPr lang="fr-FR" sz="1800" i="1" dirty="0">
                <a:solidFill>
                  <a:schemeClr val="dk1"/>
                </a:solidFill>
                <a:latin typeface="Arial"/>
                <a:ea typeface="Arial"/>
                <a:cs typeface="Arial"/>
                <a:sym typeface="Arial"/>
              </a:rPr>
              <a:t>L’innovation est nécessaire pour résister à la concurrence.</a:t>
            </a:r>
          </a:p>
          <a:p>
            <a:pPr marL="1587" marR="0" lvl="0" indent="-1587" algn="l" rtl="0">
              <a:spcBef>
                <a:spcPts val="0"/>
              </a:spcBef>
              <a:buSzPct val="25000"/>
              <a:buNone/>
            </a:pPr>
            <a:r>
              <a:rPr lang="fr-FR" sz="1800" i="1" dirty="0">
                <a:solidFill>
                  <a:srgbClr val="C24F3E"/>
                </a:solidFill>
                <a:latin typeface="Arial"/>
                <a:ea typeface="Arial"/>
                <a:cs typeface="Arial"/>
                <a:sym typeface="Arial"/>
              </a:rPr>
              <a:t>Transition de sous partie</a:t>
            </a:r>
          </a:p>
          <a:p>
            <a:pPr marL="344487" marR="0" lvl="0" indent="-344487" algn="just" rtl="0">
              <a:spcBef>
                <a:spcPts val="0"/>
              </a:spcBef>
              <a:buClr>
                <a:schemeClr val="dk1"/>
              </a:buClr>
              <a:buSzPct val="100000"/>
              <a:buFont typeface="Georgia"/>
              <a:buAutoNum type="alphaUcPeriod" startAt="2"/>
            </a:pPr>
            <a:r>
              <a:rPr lang="fr-FR" sz="1800" i="1" dirty="0">
                <a:solidFill>
                  <a:schemeClr val="dk1"/>
                </a:solidFill>
                <a:latin typeface="Arial"/>
                <a:ea typeface="Arial"/>
                <a:cs typeface="Arial"/>
                <a:sym typeface="Arial"/>
              </a:rPr>
              <a:t>L’innovation permet aux PME de se distinguer dans un environnement concurrentiel.</a:t>
            </a:r>
          </a:p>
          <a:p>
            <a:pPr marL="1587" marR="0" lvl="0" indent="-1587" algn="l" rtl="0">
              <a:spcBef>
                <a:spcPts val="0"/>
              </a:spcBef>
              <a:buSzPct val="25000"/>
              <a:buNone/>
            </a:pPr>
            <a:r>
              <a:rPr lang="fr-FR" sz="1800" i="1" dirty="0">
                <a:solidFill>
                  <a:srgbClr val="C24F3E"/>
                </a:solidFill>
                <a:latin typeface="Arial"/>
                <a:ea typeface="Arial"/>
                <a:cs typeface="Arial"/>
                <a:sym typeface="Arial"/>
              </a:rPr>
              <a:t>Transition</a:t>
            </a:r>
          </a:p>
          <a:p>
            <a:pPr marL="1587" marR="0" lvl="0" indent="-1587" algn="l" rtl="0">
              <a:spcBef>
                <a:spcPts val="0"/>
              </a:spcBef>
              <a:buNone/>
            </a:pPr>
            <a:endParaRPr sz="1800" i="1" dirty="0">
              <a:solidFill>
                <a:srgbClr val="C24F3E"/>
              </a:solidFill>
              <a:latin typeface="Arial"/>
              <a:ea typeface="Arial"/>
              <a:cs typeface="Arial"/>
              <a:sym typeface="Arial"/>
            </a:endParaRPr>
          </a:p>
          <a:p>
            <a:pPr marL="215900" marR="0" lvl="0" indent="-215900" algn="just" rtl="0">
              <a:spcBef>
                <a:spcPts val="0"/>
              </a:spcBef>
              <a:buClr>
                <a:srgbClr val="000000"/>
              </a:buClr>
              <a:buSzPct val="25000"/>
              <a:buFont typeface="Arial"/>
              <a:buNone/>
            </a:pPr>
            <a:r>
              <a:rPr lang="fr-FR" sz="1800" b="1" dirty="0">
                <a:solidFill>
                  <a:srgbClr val="000000"/>
                </a:solidFill>
                <a:latin typeface="Arial"/>
                <a:ea typeface="Arial"/>
                <a:cs typeface="Arial"/>
                <a:sym typeface="Arial"/>
              </a:rPr>
              <a:t>II – Pour être compétitive les PME doivent développer un management favorable à l’innovation.</a:t>
            </a:r>
          </a:p>
          <a:p>
            <a:pPr marL="215900" marR="0" lvl="0" indent="-215900" algn="l" rtl="0">
              <a:spcBef>
                <a:spcPts val="0"/>
              </a:spcBef>
              <a:buClr>
                <a:srgbClr val="C24F3E"/>
              </a:buClr>
              <a:buSzPct val="25000"/>
              <a:buFont typeface="Arial"/>
              <a:buNone/>
            </a:pPr>
            <a:r>
              <a:rPr lang="fr-FR" sz="1800" i="1" dirty="0">
                <a:solidFill>
                  <a:srgbClr val="C24F3E"/>
                </a:solidFill>
                <a:latin typeface="Arial"/>
                <a:ea typeface="Arial"/>
                <a:cs typeface="Arial"/>
                <a:sym typeface="Arial"/>
              </a:rPr>
              <a:t>Chapeau de sous partie 2</a:t>
            </a:r>
          </a:p>
          <a:p>
            <a:pPr marL="344487" marR="0" lvl="0" indent="-344487" algn="l" rtl="0">
              <a:spcBef>
                <a:spcPts val="0"/>
              </a:spcBef>
              <a:buClr>
                <a:srgbClr val="000000"/>
              </a:buClr>
              <a:buSzPct val="100000"/>
              <a:buFont typeface="Georgia"/>
              <a:buAutoNum type="alphaUcPeriod"/>
            </a:pPr>
            <a:r>
              <a:rPr lang="fr-FR" sz="1800" dirty="0">
                <a:solidFill>
                  <a:srgbClr val="000000"/>
                </a:solidFill>
                <a:latin typeface="Arial"/>
                <a:ea typeface="Arial"/>
                <a:cs typeface="Arial"/>
                <a:sym typeface="Arial"/>
              </a:rPr>
              <a:t>Le développement de l’innovation mobilise des ressources spécifiques.</a:t>
            </a:r>
          </a:p>
          <a:p>
            <a:pPr marL="1587" marR="0" lvl="0" indent="-1587" algn="l" rtl="0">
              <a:spcBef>
                <a:spcPts val="0"/>
              </a:spcBef>
              <a:buSzPct val="25000"/>
              <a:buNone/>
            </a:pPr>
            <a:r>
              <a:rPr lang="fr-FR" sz="1800" i="1" dirty="0">
                <a:solidFill>
                  <a:srgbClr val="C24F3E"/>
                </a:solidFill>
                <a:latin typeface="Arial"/>
                <a:ea typeface="Arial"/>
                <a:cs typeface="Arial"/>
                <a:sym typeface="Arial"/>
              </a:rPr>
              <a:t>Transition de sous partie</a:t>
            </a:r>
          </a:p>
          <a:p>
            <a:pPr marL="344487" marR="0" lvl="0" indent="-344487" algn="l" rtl="0">
              <a:spcBef>
                <a:spcPts val="0"/>
              </a:spcBef>
              <a:buClr>
                <a:srgbClr val="000000"/>
              </a:buClr>
              <a:buSzPct val="100000"/>
              <a:buFont typeface="Georgia"/>
              <a:buAutoNum type="alphaUcPeriod" startAt="2"/>
            </a:pPr>
            <a:r>
              <a:rPr lang="fr-FR" sz="1800" dirty="0">
                <a:solidFill>
                  <a:srgbClr val="000000"/>
                </a:solidFill>
                <a:latin typeface="Arial"/>
                <a:ea typeface="Arial"/>
                <a:cs typeface="Arial"/>
                <a:sym typeface="Arial"/>
              </a:rPr>
              <a:t>L’organisation de la PME doit alors être favorable à l’innovation.</a:t>
            </a:r>
          </a:p>
          <a:p>
            <a:pPr marL="1587" marR="0" lvl="0" indent="-1587" algn="l" rtl="0">
              <a:spcBef>
                <a:spcPts val="0"/>
              </a:spcBef>
              <a:buSzPct val="25000"/>
              <a:buNone/>
            </a:pPr>
            <a:r>
              <a:rPr lang="fr-FR" sz="1800" i="1" dirty="0">
                <a:solidFill>
                  <a:srgbClr val="C24F3E"/>
                </a:solidFill>
                <a:latin typeface="Arial"/>
                <a:ea typeface="Arial"/>
                <a:cs typeface="Arial"/>
                <a:sym typeface="Arial"/>
              </a:rPr>
              <a:t>Conclusion</a:t>
            </a:r>
          </a:p>
          <a:p>
            <a:pPr marL="1587" marR="0" lvl="0" indent="-1587" algn="l" rtl="0">
              <a:spcBef>
                <a:spcPts val="0"/>
              </a:spcBef>
              <a:spcAft>
                <a:spcPts val="0"/>
              </a:spcAft>
              <a:buNone/>
            </a:pPr>
            <a:endParaRPr sz="1800" dirty="0">
              <a:solidFill>
                <a:srgbClr val="000000"/>
              </a:solidFill>
              <a:latin typeface="Arial"/>
              <a:ea typeface="Arial"/>
              <a:cs typeface="Arial"/>
              <a:sym typeface="Arial"/>
            </a:endParaRPr>
          </a:p>
        </p:txBody>
      </p:sp>
      <p:sp>
        <p:nvSpPr>
          <p:cNvPr id="768" name="Shape 768"/>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IV – </a:t>
            </a:r>
            <a:r>
              <a:rPr lang="fr-FR" sz="2800" b="1" i="0" u="none" strike="noStrike" cap="none" dirty="0">
                <a:solidFill>
                  <a:srgbClr val="7A9798"/>
                </a:solidFill>
                <a:latin typeface="Trebuchet MS"/>
                <a:ea typeface="Trebuchet MS"/>
                <a:cs typeface="Trebuchet MS"/>
                <a:sym typeface="Trebuchet MS"/>
              </a:rPr>
              <a:t>Le développement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68</a:t>
            </a:fld>
            <a:endParaRPr lang="fr-FR" sz="1400">
              <a:solidFill>
                <a:srgbClr val="FFFFFF"/>
              </a:solidFill>
              <a:latin typeface="Georgia"/>
              <a:ea typeface="Georgia"/>
              <a:cs typeface="Georgia"/>
              <a:sym typeface="Georgia"/>
            </a:endParaRPr>
          </a:p>
        </p:txBody>
      </p:sp>
      <p:sp>
        <p:nvSpPr>
          <p:cNvPr id="775" name="Shape 775"/>
          <p:cNvSpPr txBox="1"/>
          <p:nvPr/>
        </p:nvSpPr>
        <p:spPr>
          <a:xfrm>
            <a:off x="262291" y="1352962"/>
            <a:ext cx="8738481" cy="4942453"/>
          </a:xfrm>
          <a:prstGeom prst="rect">
            <a:avLst/>
          </a:prstGeom>
          <a:noFill/>
          <a:ln>
            <a:noFill/>
          </a:ln>
        </p:spPr>
        <p:txBody>
          <a:bodyPr lIns="90000" tIns="45000" rIns="90000" bIns="45000" anchor="t" anchorCtr="0">
            <a:noAutofit/>
          </a:bodyPr>
          <a:lstStyle/>
          <a:p>
            <a:pPr marL="457200" marR="0" lvl="1" indent="0" algn="l" rtl="0">
              <a:spcBef>
                <a:spcPts val="0"/>
              </a:spcBef>
              <a:spcAft>
                <a:spcPts val="0"/>
              </a:spcAft>
              <a:buSzPct val="25000"/>
              <a:buNone/>
            </a:pPr>
            <a:r>
              <a:rPr lang="fr-FR" sz="2000" b="1" i="0" u="none" strike="noStrike" cap="none" dirty="0">
                <a:solidFill>
                  <a:srgbClr val="C24F3E"/>
                </a:solidFill>
                <a:latin typeface="Arial"/>
                <a:ea typeface="Arial"/>
                <a:cs typeface="Arial"/>
                <a:sym typeface="Arial"/>
              </a:rPr>
              <a:t>L’annonce du plan</a:t>
            </a:r>
          </a:p>
          <a:p>
            <a:pPr marL="215900" marR="0" lvl="0" indent="-215900" algn="l" rtl="0">
              <a:spcBef>
                <a:spcPts val="850"/>
              </a:spcBef>
              <a:buClr>
                <a:schemeClr val="dk1"/>
              </a:buClr>
              <a:buSzPct val="25000"/>
              <a:buFont typeface="Arial"/>
              <a:buNone/>
            </a:pPr>
            <a:r>
              <a:rPr lang="fr-FR" sz="1800" b="1" dirty="0">
                <a:solidFill>
                  <a:schemeClr val="dk1"/>
                </a:solidFill>
                <a:latin typeface="Arial"/>
                <a:ea typeface="Arial"/>
                <a:cs typeface="Arial"/>
                <a:sym typeface="Arial"/>
              </a:rPr>
              <a:t>I – L’innovation est un impératif à la compétitivité des PME françaises.</a:t>
            </a:r>
          </a:p>
          <a:p>
            <a:pPr marL="215900" marR="0" lvl="0" indent="-215900" algn="l" rtl="0">
              <a:spcBef>
                <a:spcPts val="0"/>
              </a:spcBef>
              <a:buClr>
                <a:srgbClr val="C24F3E"/>
              </a:buClr>
              <a:buSzPct val="25000"/>
              <a:buFont typeface="Arial"/>
              <a:buNone/>
            </a:pPr>
            <a:r>
              <a:rPr lang="fr-FR" sz="1800" i="1" dirty="0">
                <a:solidFill>
                  <a:srgbClr val="C24F3E"/>
                </a:solidFill>
                <a:latin typeface="Arial"/>
                <a:ea typeface="Arial"/>
                <a:cs typeface="Arial"/>
                <a:sym typeface="Arial"/>
              </a:rPr>
              <a:t>Chapeau de partie 1</a:t>
            </a:r>
          </a:p>
          <a:p>
            <a:pPr marL="344487" marR="0" lvl="0" indent="-344487" algn="l" rtl="0">
              <a:spcBef>
                <a:spcPts val="0"/>
              </a:spcBef>
              <a:buClr>
                <a:schemeClr val="dk1"/>
              </a:buClr>
              <a:buSzPct val="100000"/>
              <a:buFont typeface="Georgia"/>
              <a:buAutoNum type="alphaUcPeriod"/>
            </a:pPr>
            <a:r>
              <a:rPr lang="fr-FR" sz="1800" i="1" dirty="0">
                <a:solidFill>
                  <a:schemeClr val="dk1"/>
                </a:solidFill>
                <a:latin typeface="Arial"/>
                <a:ea typeface="Arial"/>
                <a:cs typeface="Arial"/>
                <a:sym typeface="Arial"/>
              </a:rPr>
              <a:t>L’innovation est nécessaire pour résister à la concurrence.</a:t>
            </a:r>
          </a:p>
          <a:p>
            <a:pPr marL="1587" marR="0" lvl="0" indent="-1587" algn="l" rtl="0">
              <a:spcBef>
                <a:spcPts val="0"/>
              </a:spcBef>
              <a:buSzPct val="25000"/>
              <a:buNone/>
            </a:pPr>
            <a:r>
              <a:rPr lang="fr-FR" sz="1800" i="1" dirty="0">
                <a:solidFill>
                  <a:srgbClr val="C24F3E"/>
                </a:solidFill>
                <a:latin typeface="Arial"/>
                <a:ea typeface="Arial"/>
                <a:cs typeface="Arial"/>
                <a:sym typeface="Arial"/>
              </a:rPr>
              <a:t>Transition de sous partie</a:t>
            </a:r>
          </a:p>
          <a:p>
            <a:pPr marL="344487" marR="0" lvl="0" indent="-344487" algn="l" rtl="0">
              <a:spcBef>
                <a:spcPts val="0"/>
              </a:spcBef>
              <a:buClr>
                <a:schemeClr val="dk1"/>
              </a:buClr>
              <a:buSzPct val="100000"/>
              <a:buFont typeface="Georgia"/>
              <a:buAutoNum type="alphaUcPeriod" startAt="2"/>
            </a:pPr>
            <a:r>
              <a:rPr lang="fr-FR" sz="1800" i="1" dirty="0">
                <a:solidFill>
                  <a:schemeClr val="dk1"/>
                </a:solidFill>
                <a:latin typeface="Arial"/>
                <a:ea typeface="Arial"/>
                <a:cs typeface="Arial"/>
                <a:sym typeface="Arial"/>
              </a:rPr>
              <a:t>L’innovation permet aux PME de se distinguer dans un environnement concurrentiel</a:t>
            </a:r>
          </a:p>
          <a:p>
            <a:pPr marL="1587" marR="0" lvl="0" indent="-1587" algn="l" rtl="0">
              <a:spcBef>
                <a:spcPts val="0"/>
              </a:spcBef>
              <a:buSzPct val="25000"/>
              <a:buNone/>
            </a:pPr>
            <a:r>
              <a:rPr lang="fr-FR" sz="1800" i="1" dirty="0">
                <a:solidFill>
                  <a:srgbClr val="C24F3E"/>
                </a:solidFill>
                <a:latin typeface="Arial"/>
                <a:ea typeface="Arial"/>
                <a:cs typeface="Arial"/>
                <a:sym typeface="Arial"/>
              </a:rPr>
              <a:t>Transition</a:t>
            </a:r>
          </a:p>
          <a:p>
            <a:pPr marL="1587" marR="0" lvl="0" indent="-1587" algn="l" rtl="0">
              <a:spcBef>
                <a:spcPts val="0"/>
              </a:spcBef>
              <a:buNone/>
            </a:pPr>
            <a:endParaRPr sz="1800" i="1" dirty="0">
              <a:solidFill>
                <a:srgbClr val="C24F3E"/>
              </a:solidFill>
              <a:latin typeface="Arial"/>
              <a:ea typeface="Arial"/>
              <a:cs typeface="Arial"/>
              <a:sym typeface="Arial"/>
            </a:endParaRPr>
          </a:p>
          <a:p>
            <a:pPr marL="215900" marR="0" lvl="0" indent="-215900" algn="l" rtl="0">
              <a:spcBef>
                <a:spcPts val="0"/>
              </a:spcBef>
              <a:buClr>
                <a:srgbClr val="000000"/>
              </a:buClr>
              <a:buSzPct val="25000"/>
              <a:buFont typeface="Arial"/>
              <a:buNone/>
            </a:pPr>
            <a:r>
              <a:rPr lang="fr-FR" sz="1800" b="1" dirty="0">
                <a:solidFill>
                  <a:srgbClr val="000000"/>
                </a:solidFill>
                <a:latin typeface="Arial"/>
                <a:ea typeface="Arial"/>
                <a:cs typeface="Arial"/>
                <a:sym typeface="Arial"/>
              </a:rPr>
              <a:t>II – Pour être compétitive les PME doivent développer un management favorable à l’innovation</a:t>
            </a:r>
          </a:p>
          <a:p>
            <a:pPr marL="215900" marR="0" lvl="0" indent="-215900" algn="l" rtl="0">
              <a:spcBef>
                <a:spcPts val="0"/>
              </a:spcBef>
              <a:buClr>
                <a:srgbClr val="C24F3E"/>
              </a:buClr>
              <a:buSzPct val="25000"/>
              <a:buFont typeface="Arial"/>
              <a:buNone/>
            </a:pPr>
            <a:r>
              <a:rPr lang="fr-FR" sz="1800" i="1" dirty="0">
                <a:solidFill>
                  <a:srgbClr val="C24F3E"/>
                </a:solidFill>
                <a:latin typeface="Arial"/>
                <a:ea typeface="Arial"/>
                <a:cs typeface="Arial"/>
                <a:sym typeface="Arial"/>
              </a:rPr>
              <a:t>Chapeau de sous partie 2</a:t>
            </a:r>
          </a:p>
          <a:p>
            <a:pPr marL="344487" marR="0" lvl="0" indent="-344487" algn="l" rtl="0">
              <a:spcBef>
                <a:spcPts val="0"/>
              </a:spcBef>
              <a:buClr>
                <a:srgbClr val="000000"/>
              </a:buClr>
              <a:buSzPct val="100000"/>
              <a:buFont typeface="Georgia"/>
              <a:buAutoNum type="alphaUcPeriod"/>
            </a:pPr>
            <a:r>
              <a:rPr lang="fr-FR" sz="1800" dirty="0">
                <a:solidFill>
                  <a:srgbClr val="000000"/>
                </a:solidFill>
                <a:latin typeface="Arial"/>
                <a:ea typeface="Arial"/>
                <a:cs typeface="Arial"/>
                <a:sym typeface="Arial"/>
              </a:rPr>
              <a:t>Le développement de l’innovation mobilise des ressources spécifiques</a:t>
            </a:r>
          </a:p>
          <a:p>
            <a:pPr marL="1587" marR="0" lvl="0" indent="-1587" algn="l" rtl="0">
              <a:spcBef>
                <a:spcPts val="0"/>
              </a:spcBef>
              <a:buSzPct val="25000"/>
              <a:buNone/>
            </a:pPr>
            <a:r>
              <a:rPr lang="fr-FR" sz="1800" dirty="0">
                <a:solidFill>
                  <a:srgbClr val="000000"/>
                </a:solidFill>
                <a:latin typeface="Arial"/>
                <a:ea typeface="Arial"/>
                <a:cs typeface="Arial"/>
                <a:sym typeface="Arial"/>
              </a:rPr>
              <a:t>Transition de sous partie</a:t>
            </a:r>
          </a:p>
          <a:p>
            <a:pPr marL="1587" marR="0" lvl="0" indent="-1587" algn="l" rtl="0">
              <a:spcBef>
                <a:spcPts val="0"/>
              </a:spcBef>
              <a:buSzPct val="25000"/>
              <a:buNone/>
            </a:pPr>
            <a:r>
              <a:rPr lang="fr-FR" sz="1800" i="1" dirty="0">
                <a:solidFill>
                  <a:srgbClr val="C24F3E"/>
                </a:solidFill>
                <a:latin typeface="Arial"/>
                <a:ea typeface="Arial"/>
                <a:cs typeface="Arial"/>
                <a:sym typeface="Arial"/>
              </a:rPr>
              <a:t>Transition de sous partie</a:t>
            </a:r>
          </a:p>
          <a:p>
            <a:pPr marL="344487" marR="0" lvl="0" indent="-344487" algn="l" rtl="0">
              <a:spcBef>
                <a:spcPts val="0"/>
              </a:spcBef>
              <a:buClr>
                <a:srgbClr val="000000"/>
              </a:buClr>
              <a:buSzPct val="100000"/>
              <a:buFont typeface="Georgia"/>
              <a:buAutoNum type="alphaUcPeriod" startAt="2"/>
            </a:pPr>
            <a:r>
              <a:rPr lang="fr-FR" sz="1800" dirty="0">
                <a:solidFill>
                  <a:srgbClr val="000000"/>
                </a:solidFill>
                <a:latin typeface="Arial"/>
                <a:ea typeface="Arial"/>
                <a:cs typeface="Arial"/>
                <a:sym typeface="Arial"/>
              </a:rPr>
              <a:t>L’organisation de la PME doit alors être favorable à l’innovation</a:t>
            </a:r>
          </a:p>
          <a:p>
            <a:pPr marL="1587" marR="0" lvl="0" indent="-1587" algn="l" rtl="0">
              <a:spcBef>
                <a:spcPts val="0"/>
              </a:spcBef>
              <a:buSzPct val="25000"/>
              <a:buNone/>
            </a:pPr>
            <a:r>
              <a:rPr lang="fr-FR" sz="1800" i="1" dirty="0">
                <a:solidFill>
                  <a:srgbClr val="C24F3E"/>
                </a:solidFill>
                <a:latin typeface="Arial"/>
                <a:ea typeface="Arial"/>
                <a:cs typeface="Arial"/>
                <a:sym typeface="Arial"/>
              </a:rPr>
              <a:t>Conclusion</a:t>
            </a:r>
          </a:p>
          <a:p>
            <a:pPr marL="1587" marR="0" lvl="0" indent="-1587" algn="l" rtl="0">
              <a:spcBef>
                <a:spcPts val="0"/>
              </a:spcBef>
              <a:spcAft>
                <a:spcPts val="0"/>
              </a:spcAft>
              <a:buNone/>
            </a:pPr>
            <a:endParaRPr sz="1800" dirty="0">
              <a:solidFill>
                <a:srgbClr val="000000"/>
              </a:solidFill>
              <a:latin typeface="Arial"/>
              <a:ea typeface="Arial"/>
              <a:cs typeface="Arial"/>
              <a:sym typeface="Arial"/>
            </a:endParaRPr>
          </a:p>
        </p:txBody>
      </p:sp>
      <p:sp>
        <p:nvSpPr>
          <p:cNvPr id="776" name="Shape 776"/>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400" b="0" i="0" u="none" strike="noStrike" cap="none">
                <a:solidFill>
                  <a:srgbClr val="7A9798"/>
                </a:solidFill>
                <a:latin typeface="Georgia"/>
                <a:ea typeface="Georgia"/>
                <a:cs typeface="Georgia"/>
                <a:sym typeface="Georgia"/>
              </a:rPr>
              <a:t>IV – </a:t>
            </a:r>
            <a:r>
              <a:rPr lang="fr-FR" sz="2400" b="0" i="0" u="none" strike="noStrike" cap="none">
                <a:solidFill>
                  <a:srgbClr val="7A9798"/>
                </a:solidFill>
                <a:latin typeface="Trebuchet MS"/>
                <a:ea typeface="Trebuchet MS"/>
                <a:cs typeface="Trebuchet MS"/>
                <a:sym typeface="Trebuchet MS"/>
              </a:rPr>
              <a:t>Le développement</a:t>
            </a:r>
          </a:p>
        </p:txBody>
      </p:sp>
      <p:sp>
        <p:nvSpPr>
          <p:cNvPr id="777" name="Shape 777"/>
          <p:cNvSpPr/>
          <p:nvPr/>
        </p:nvSpPr>
        <p:spPr>
          <a:xfrm>
            <a:off x="153434" y="3700125"/>
            <a:ext cx="8547344" cy="1350845"/>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340" y="21506"/>
                </a:moveTo>
                <a:lnTo>
                  <a:pt x="-2557" y="23703"/>
                </a:lnTo>
                <a:lnTo>
                  <a:pt x="37650" y="-47050"/>
                </a:lnTo>
              </a:path>
            </a:pathLst>
          </a:custGeom>
          <a:solidFill>
            <a:schemeClr val="lt1"/>
          </a:solidFill>
          <a:ln w="9525" cap="flat" cmpd="sng">
            <a:solidFill>
              <a:schemeClr val="accent1"/>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just" rtl="0">
              <a:spcBef>
                <a:spcPts val="0"/>
              </a:spcBef>
              <a:buSzPct val="25000"/>
              <a:buNone/>
            </a:pPr>
            <a:endParaRPr lang="fr-FR" sz="1800" b="1" dirty="0" smtClean="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smtClean="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a:solidFill>
                <a:schemeClr val="dk1"/>
              </a:solidFill>
              <a:latin typeface="Georgia"/>
              <a:ea typeface="Georgia"/>
              <a:cs typeface="Georgia"/>
              <a:sym typeface="Georgia"/>
            </a:endParaRPr>
          </a:p>
          <a:p>
            <a:pPr marL="0" marR="0" lvl="0" indent="0" algn="just" rtl="0">
              <a:spcBef>
                <a:spcPts val="0"/>
              </a:spcBef>
              <a:buSzPct val="25000"/>
              <a:buNone/>
            </a:pPr>
            <a:r>
              <a:rPr lang="fr-FR" sz="1800" b="1" dirty="0" smtClean="0">
                <a:solidFill>
                  <a:schemeClr val="dk1"/>
                </a:solidFill>
                <a:latin typeface="Georgia"/>
                <a:ea typeface="Georgia"/>
                <a:cs typeface="Georgia"/>
                <a:sym typeface="Georgia"/>
              </a:rPr>
              <a:t>Transition </a:t>
            </a:r>
            <a:r>
              <a:rPr lang="fr-FR" sz="1800" b="1" dirty="0">
                <a:solidFill>
                  <a:schemeClr val="dk1"/>
                </a:solidFill>
                <a:latin typeface="Georgia"/>
                <a:ea typeface="Georgia"/>
                <a:cs typeface="Georgia"/>
                <a:sym typeface="Georgia"/>
              </a:rPr>
              <a:t>de sous partie </a:t>
            </a:r>
            <a:r>
              <a:rPr lang="fr-FR" sz="1800" dirty="0">
                <a:solidFill>
                  <a:schemeClr val="dk1"/>
                </a:solidFill>
                <a:latin typeface="Georgia"/>
                <a:ea typeface="Georgia"/>
                <a:cs typeface="Georgia"/>
                <a:sym typeface="Georgia"/>
              </a:rPr>
              <a:t>: La stratégie d’innovation permet donc à la PME de </a:t>
            </a:r>
            <a:endParaRPr lang="fr-FR" sz="1800" dirty="0" smtClean="0">
              <a:solidFill>
                <a:schemeClr val="dk1"/>
              </a:solidFill>
              <a:latin typeface="Georgia"/>
              <a:ea typeface="Georgia"/>
              <a:cs typeface="Georgia"/>
              <a:sym typeface="Georgia"/>
            </a:endParaRP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se </a:t>
            </a:r>
            <a:r>
              <a:rPr lang="fr-FR" sz="1800" dirty="0">
                <a:solidFill>
                  <a:schemeClr val="dk1"/>
                </a:solidFill>
                <a:latin typeface="Georgia"/>
                <a:ea typeface="Georgia"/>
                <a:cs typeface="Georgia"/>
                <a:sym typeface="Georgia"/>
              </a:rPr>
              <a:t>différencier de ses concurrents et </a:t>
            </a:r>
            <a:r>
              <a:rPr lang="fr-FR" sz="1800" dirty="0" smtClean="0">
                <a:solidFill>
                  <a:schemeClr val="dk1"/>
                </a:solidFill>
                <a:latin typeface="Georgia"/>
                <a:ea typeface="Georgia"/>
                <a:cs typeface="Georgia"/>
                <a:sym typeface="Georgia"/>
              </a:rPr>
              <a:t>de </a:t>
            </a:r>
            <a:r>
              <a:rPr lang="fr-FR" sz="1800" dirty="0">
                <a:solidFill>
                  <a:schemeClr val="dk1"/>
                </a:solidFill>
                <a:latin typeface="Georgia"/>
                <a:ea typeface="Georgia"/>
                <a:cs typeface="Georgia"/>
                <a:sym typeface="Georgia"/>
              </a:rPr>
              <a:t>rester </a:t>
            </a:r>
            <a:r>
              <a:rPr lang="fr-FR" sz="1800" dirty="0" smtClean="0">
                <a:solidFill>
                  <a:schemeClr val="dk1"/>
                </a:solidFill>
                <a:latin typeface="Georgia"/>
                <a:ea typeface="Georgia"/>
                <a:cs typeface="Georgia"/>
                <a:sym typeface="Georgia"/>
              </a:rPr>
              <a:t>compétitive. </a:t>
            </a:r>
            <a:r>
              <a:rPr lang="fr-FR" sz="1800" dirty="0">
                <a:solidFill>
                  <a:schemeClr val="dk1"/>
                </a:solidFill>
                <a:latin typeface="Georgia"/>
                <a:ea typeface="Georgia"/>
                <a:cs typeface="Georgia"/>
                <a:sym typeface="Georgia"/>
              </a:rPr>
              <a:t>Si elle </a:t>
            </a:r>
            <a:r>
              <a:rPr lang="fr-FR" sz="1800" dirty="0" smtClean="0">
                <a:solidFill>
                  <a:schemeClr val="dk1"/>
                </a:solidFill>
                <a:latin typeface="Georgia"/>
                <a:ea typeface="Georgia"/>
                <a:cs typeface="Georgia"/>
                <a:sym typeface="Georgia"/>
              </a:rPr>
              <a:t>est </a:t>
            </a:r>
            <a:r>
              <a:rPr lang="fr-FR" sz="1800" dirty="0">
                <a:solidFill>
                  <a:schemeClr val="dk1"/>
                </a:solidFill>
                <a:latin typeface="Georgia"/>
                <a:ea typeface="Georgia"/>
                <a:cs typeface="Georgia"/>
                <a:sym typeface="Georgia"/>
              </a:rPr>
              <a:t>suffisamment </a:t>
            </a:r>
            <a:endParaRPr lang="fr-FR" sz="1800" dirty="0" smtClean="0">
              <a:solidFill>
                <a:schemeClr val="dk1"/>
              </a:solidFill>
              <a:latin typeface="Georgia"/>
              <a:ea typeface="Georgia"/>
              <a:cs typeface="Georgia"/>
              <a:sym typeface="Georgia"/>
            </a:endParaRP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radicale </a:t>
            </a:r>
            <a:r>
              <a:rPr lang="fr-FR" sz="1800" dirty="0">
                <a:solidFill>
                  <a:schemeClr val="dk1"/>
                </a:solidFill>
                <a:latin typeface="Georgia"/>
                <a:ea typeface="Georgia"/>
                <a:cs typeface="Georgia"/>
                <a:sym typeface="Georgia"/>
              </a:rPr>
              <a:t>l’innovation peut également permettre à </a:t>
            </a:r>
            <a:r>
              <a:rPr lang="fr-FR" sz="1800" dirty="0" smtClean="0">
                <a:solidFill>
                  <a:schemeClr val="dk1"/>
                </a:solidFill>
                <a:latin typeface="Georgia"/>
                <a:ea typeface="Georgia"/>
                <a:cs typeface="Georgia"/>
                <a:sym typeface="Georgia"/>
              </a:rPr>
              <a:t>l’entreprise de </a:t>
            </a:r>
            <a:r>
              <a:rPr lang="fr-FR" sz="1800" dirty="0">
                <a:solidFill>
                  <a:schemeClr val="dk1"/>
                </a:solidFill>
                <a:latin typeface="Georgia"/>
                <a:ea typeface="Georgia"/>
                <a:cs typeface="Georgia"/>
                <a:sym typeface="Georgia"/>
              </a:rPr>
              <a:t>sortir de la </a:t>
            </a:r>
            <a:endParaRPr lang="fr-FR" sz="1800" dirty="0" smtClean="0">
              <a:solidFill>
                <a:schemeClr val="dk1"/>
              </a:solidFill>
              <a:latin typeface="Georgia"/>
              <a:ea typeface="Georgia"/>
              <a:cs typeface="Georgia"/>
              <a:sym typeface="Georgia"/>
            </a:endParaRP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concurrence </a:t>
            </a:r>
            <a:r>
              <a:rPr lang="fr-FR" sz="1800" dirty="0">
                <a:solidFill>
                  <a:schemeClr val="dk1"/>
                </a:solidFill>
                <a:latin typeface="Georgia"/>
                <a:ea typeface="Georgia"/>
                <a:cs typeface="Georgia"/>
                <a:sym typeface="Georgia"/>
              </a:rPr>
              <a:t>pour créer son propre marché. </a:t>
            </a:r>
          </a:p>
        </p:txBody>
      </p:sp>
      <p:sp>
        <p:nvSpPr>
          <p:cNvPr id="778" name="Shape 778"/>
          <p:cNvSpPr/>
          <p:nvPr/>
        </p:nvSpPr>
        <p:spPr>
          <a:xfrm>
            <a:off x="153434" y="5050971"/>
            <a:ext cx="8547344" cy="1616464"/>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340" y="21506"/>
                </a:moveTo>
                <a:lnTo>
                  <a:pt x="-3914" y="21528"/>
                </a:lnTo>
                <a:lnTo>
                  <a:pt x="23550" y="-89668"/>
                </a:lnTo>
              </a:path>
            </a:pathLst>
          </a:custGeom>
          <a:solidFill>
            <a:schemeClr val="lt1"/>
          </a:solidFill>
          <a:ln w="9525" cap="flat" cmpd="sng">
            <a:solidFill>
              <a:schemeClr val="accent1"/>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just" rtl="0">
              <a:spcBef>
                <a:spcPts val="0"/>
              </a:spcBef>
              <a:buSzPct val="25000"/>
              <a:buNone/>
            </a:pPr>
            <a:endParaRPr lang="fr-FR" sz="1800" b="1" dirty="0" smtClean="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smtClean="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smtClean="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a:solidFill>
                <a:schemeClr val="dk1"/>
              </a:solidFill>
              <a:latin typeface="Georgia"/>
              <a:ea typeface="Georgia"/>
              <a:cs typeface="Georgia"/>
              <a:sym typeface="Georgia"/>
            </a:endParaRPr>
          </a:p>
          <a:p>
            <a:pPr marL="0" marR="0" lvl="0" indent="0" algn="just" rtl="0">
              <a:spcBef>
                <a:spcPts val="0"/>
              </a:spcBef>
              <a:buSzPct val="25000"/>
              <a:buNone/>
            </a:pPr>
            <a:r>
              <a:rPr lang="fr-FR" sz="1800" b="1" dirty="0" smtClean="0">
                <a:solidFill>
                  <a:schemeClr val="dk1"/>
                </a:solidFill>
                <a:latin typeface="Georgia"/>
                <a:ea typeface="Georgia"/>
                <a:cs typeface="Georgia"/>
                <a:sym typeface="Georgia"/>
              </a:rPr>
              <a:t>Transition</a:t>
            </a:r>
            <a:r>
              <a:rPr lang="fr-FR" sz="1800" dirty="0" smtClean="0">
                <a:solidFill>
                  <a:schemeClr val="dk1"/>
                </a:solidFill>
                <a:latin typeface="Georgia"/>
                <a:ea typeface="Georgia"/>
                <a:cs typeface="Georgia"/>
                <a:sym typeface="Georgia"/>
              </a:rPr>
              <a:t> </a:t>
            </a:r>
            <a:r>
              <a:rPr lang="fr-FR" sz="1800" dirty="0">
                <a:solidFill>
                  <a:schemeClr val="dk1"/>
                </a:solidFill>
                <a:latin typeface="Georgia"/>
                <a:ea typeface="Georgia"/>
                <a:cs typeface="Georgia"/>
                <a:sym typeface="Georgia"/>
              </a:rPr>
              <a:t>: L’innovation doit donc être au cœur de la stratégie des PME si </a:t>
            </a:r>
            <a:r>
              <a:rPr lang="fr-FR" sz="1800" dirty="0" smtClean="0">
                <a:solidFill>
                  <a:schemeClr val="dk1"/>
                </a:solidFill>
                <a:latin typeface="Georgia"/>
                <a:ea typeface="Georgia"/>
                <a:cs typeface="Georgia"/>
                <a:sym typeface="Georgia"/>
              </a:rPr>
              <a:t>elles </a:t>
            </a: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souhaitent </a:t>
            </a:r>
            <a:r>
              <a:rPr lang="fr-FR" sz="1800" dirty="0">
                <a:solidFill>
                  <a:schemeClr val="dk1"/>
                </a:solidFill>
                <a:latin typeface="Georgia"/>
                <a:ea typeface="Georgia"/>
                <a:cs typeface="Georgia"/>
                <a:sym typeface="Georgia"/>
              </a:rPr>
              <a:t>prendre une place forte sur des marchés </a:t>
            </a:r>
            <a:r>
              <a:rPr lang="fr-FR" sz="1800" dirty="0" smtClean="0">
                <a:solidFill>
                  <a:schemeClr val="dk1"/>
                </a:solidFill>
                <a:latin typeface="Georgia"/>
                <a:ea typeface="Georgia"/>
                <a:cs typeface="Georgia"/>
                <a:sym typeface="Georgia"/>
              </a:rPr>
              <a:t>concurrentiels. Nous </a:t>
            </a:r>
            <a:r>
              <a:rPr lang="fr-FR" sz="1800" dirty="0">
                <a:solidFill>
                  <a:schemeClr val="dk1"/>
                </a:solidFill>
                <a:latin typeface="Georgia"/>
                <a:ea typeface="Georgia"/>
                <a:cs typeface="Georgia"/>
                <a:sym typeface="Georgia"/>
              </a:rPr>
              <a:t>pouvons </a:t>
            </a:r>
            <a:endParaRPr lang="fr-FR" sz="1800" dirty="0" smtClean="0">
              <a:solidFill>
                <a:schemeClr val="dk1"/>
              </a:solidFill>
              <a:latin typeface="Georgia"/>
              <a:ea typeface="Georgia"/>
              <a:cs typeface="Georgia"/>
              <a:sym typeface="Georgia"/>
            </a:endParaRP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cependant </a:t>
            </a:r>
            <a:r>
              <a:rPr lang="fr-FR" sz="1800" dirty="0">
                <a:solidFill>
                  <a:schemeClr val="dk1"/>
                </a:solidFill>
                <a:latin typeface="Georgia"/>
                <a:ea typeface="Georgia"/>
                <a:cs typeface="Georgia"/>
                <a:sym typeface="Georgia"/>
              </a:rPr>
              <a:t>nous reposer la question de la mesure dans laquelle les PME </a:t>
            </a:r>
            <a:r>
              <a:rPr lang="fr-FR" sz="1800" dirty="0" smtClean="0">
                <a:solidFill>
                  <a:schemeClr val="dk1"/>
                </a:solidFill>
                <a:latin typeface="Georgia"/>
                <a:ea typeface="Georgia"/>
                <a:cs typeface="Georgia"/>
                <a:sym typeface="Georgia"/>
              </a:rPr>
              <a:t>peuvent</a:t>
            </a: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 </a:t>
            </a:r>
            <a:r>
              <a:rPr lang="fr-FR" sz="1800" dirty="0">
                <a:solidFill>
                  <a:schemeClr val="dk1"/>
                </a:solidFill>
                <a:latin typeface="Georgia"/>
                <a:ea typeface="Georgia"/>
                <a:cs typeface="Georgia"/>
                <a:sym typeface="Georgia"/>
              </a:rPr>
              <a:t>innover pour être </a:t>
            </a:r>
            <a:r>
              <a:rPr lang="fr-FR" sz="1800" dirty="0" smtClean="0">
                <a:solidFill>
                  <a:schemeClr val="dk1"/>
                </a:solidFill>
                <a:latin typeface="Georgia"/>
                <a:ea typeface="Georgia"/>
                <a:cs typeface="Georgia"/>
                <a:sym typeface="Georgia"/>
              </a:rPr>
              <a:t>compétitives. </a:t>
            </a:r>
            <a:r>
              <a:rPr lang="fr-FR" sz="1800" dirty="0">
                <a:solidFill>
                  <a:schemeClr val="dk1"/>
                </a:solidFill>
                <a:latin typeface="Georgia"/>
                <a:ea typeface="Georgia"/>
                <a:cs typeface="Georgia"/>
                <a:sym typeface="Georgia"/>
              </a:rPr>
              <a:t>Les PME doivent donc utiliser leurs atouts pour </a:t>
            </a:r>
            <a:endParaRPr lang="fr-FR" sz="1800" dirty="0" smtClean="0">
              <a:solidFill>
                <a:schemeClr val="dk1"/>
              </a:solidFill>
              <a:latin typeface="Georgia"/>
              <a:ea typeface="Georgia"/>
              <a:cs typeface="Georgia"/>
              <a:sym typeface="Georgia"/>
            </a:endParaRP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manager </a:t>
            </a:r>
            <a:r>
              <a:rPr lang="fr-FR" sz="1800" dirty="0">
                <a:solidFill>
                  <a:schemeClr val="dk1"/>
                </a:solidFill>
                <a:latin typeface="Georgia"/>
                <a:ea typeface="Georgia"/>
                <a:cs typeface="Georgia"/>
                <a:sym typeface="Georgia"/>
              </a:rPr>
              <a:t>efficacement l’innovation au sein de leurs entités.   </a:t>
            </a:r>
          </a:p>
        </p:txBody>
      </p:sp>
      <p:sp>
        <p:nvSpPr>
          <p:cNvPr id="779" name="Shape 779"/>
          <p:cNvSpPr/>
          <p:nvPr/>
        </p:nvSpPr>
        <p:spPr>
          <a:xfrm>
            <a:off x="262291" y="85962"/>
            <a:ext cx="8547346" cy="1666638"/>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340" y="21506"/>
                </a:moveTo>
                <a:lnTo>
                  <a:pt x="-5464" y="31248"/>
                </a:lnTo>
                <a:lnTo>
                  <a:pt x="28262" y="149580"/>
                </a:lnTo>
              </a:path>
            </a:pathLst>
          </a:custGeom>
          <a:solidFill>
            <a:schemeClr val="lt1"/>
          </a:solidFill>
          <a:ln w="9525" cap="flat" cmpd="sng">
            <a:solidFill>
              <a:schemeClr val="accent1"/>
            </a:solidFill>
            <a:prstDash val="solid"/>
            <a:round/>
            <a:headEnd type="none" w="med" len="med"/>
            <a:tailEnd type="none" w="med" len="med"/>
          </a:ln>
          <a:effectLst>
            <a:outerShdw blurRad="50799" dist="25400" dir="5400000" rotWithShape="0">
              <a:srgbClr val="000000">
                <a:alpha val="44705"/>
              </a:srgbClr>
            </a:outerShdw>
          </a:effectLst>
        </p:spPr>
        <p:txBody>
          <a:bodyPr lIns="91425" tIns="45700" rIns="91425" bIns="45700" anchor="ctr" anchorCtr="0">
            <a:noAutofit/>
          </a:bodyPr>
          <a:lstStyle/>
          <a:p>
            <a:pPr marL="0" marR="0" lvl="0" indent="0" algn="just" rtl="0">
              <a:spcBef>
                <a:spcPts val="0"/>
              </a:spcBef>
              <a:buSzPct val="25000"/>
              <a:buNone/>
            </a:pPr>
            <a:endParaRPr lang="fr-FR" sz="1800" b="1" dirty="0" smtClean="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smtClean="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a:solidFill>
                <a:schemeClr val="dk1"/>
              </a:solidFill>
              <a:latin typeface="Georgia"/>
              <a:ea typeface="Georgia"/>
              <a:cs typeface="Georgia"/>
              <a:sym typeface="Georgia"/>
            </a:endParaRPr>
          </a:p>
          <a:p>
            <a:pPr marL="0" marR="0" lvl="0" indent="0" algn="just" rtl="0">
              <a:spcBef>
                <a:spcPts val="0"/>
              </a:spcBef>
              <a:buSzPct val="25000"/>
              <a:buNone/>
            </a:pPr>
            <a:endParaRPr lang="fr-FR" sz="1800" b="1" dirty="0" smtClean="0">
              <a:solidFill>
                <a:schemeClr val="dk1"/>
              </a:solidFill>
              <a:latin typeface="Georgia"/>
              <a:ea typeface="Georgia"/>
              <a:cs typeface="Georgia"/>
              <a:sym typeface="Georgia"/>
            </a:endParaRPr>
          </a:p>
          <a:p>
            <a:pPr marL="0" marR="0" lvl="0" indent="0" algn="just" rtl="0">
              <a:spcBef>
                <a:spcPts val="0"/>
              </a:spcBef>
              <a:buSzPct val="25000"/>
              <a:buNone/>
            </a:pPr>
            <a:r>
              <a:rPr lang="fr-FR" sz="1800" b="1" dirty="0" smtClean="0">
                <a:solidFill>
                  <a:schemeClr val="dk1"/>
                </a:solidFill>
                <a:latin typeface="Georgia"/>
                <a:ea typeface="Georgia"/>
                <a:cs typeface="Georgia"/>
                <a:sym typeface="Georgia"/>
              </a:rPr>
              <a:t>Chapeau</a:t>
            </a:r>
            <a:r>
              <a:rPr lang="fr-FR" sz="1800" dirty="0" smtClean="0">
                <a:solidFill>
                  <a:schemeClr val="dk1"/>
                </a:solidFill>
                <a:latin typeface="Georgia"/>
                <a:ea typeface="Georgia"/>
                <a:cs typeface="Georgia"/>
                <a:sym typeface="Georgia"/>
              </a:rPr>
              <a:t> </a:t>
            </a:r>
            <a:r>
              <a:rPr lang="fr-FR" sz="1800" dirty="0">
                <a:solidFill>
                  <a:schemeClr val="dk1"/>
                </a:solidFill>
                <a:latin typeface="Georgia"/>
                <a:ea typeface="Georgia"/>
                <a:cs typeface="Georgia"/>
                <a:sym typeface="Georgia"/>
              </a:rPr>
              <a:t>: Dans un environnement hyperconcurrentiel, l’innovation devient la </a:t>
            </a:r>
            <a:endParaRPr lang="fr-FR" sz="1800" dirty="0" smtClean="0">
              <a:solidFill>
                <a:schemeClr val="dk1"/>
              </a:solidFill>
              <a:latin typeface="Georgia"/>
              <a:ea typeface="Georgia"/>
              <a:cs typeface="Georgia"/>
              <a:sym typeface="Georgia"/>
            </a:endParaRP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condition </a:t>
            </a:r>
            <a:r>
              <a:rPr lang="fr-FR" sz="1800" dirty="0">
                <a:solidFill>
                  <a:schemeClr val="dk1"/>
                </a:solidFill>
                <a:latin typeface="Georgia"/>
                <a:ea typeface="Georgia"/>
                <a:cs typeface="Georgia"/>
                <a:sym typeface="Georgia"/>
              </a:rPr>
              <a:t>sine qua non de la survie des entreprises et particulièrement </a:t>
            </a:r>
            <a:r>
              <a:rPr lang="fr-FR" sz="1800" dirty="0" smtClean="0">
                <a:solidFill>
                  <a:schemeClr val="dk1"/>
                </a:solidFill>
                <a:latin typeface="Georgia"/>
                <a:ea typeface="Georgia"/>
                <a:cs typeface="Georgia"/>
                <a:sym typeface="Georgia"/>
              </a:rPr>
              <a:t>des </a:t>
            </a:r>
            <a:r>
              <a:rPr lang="fr-FR" sz="1800" dirty="0">
                <a:solidFill>
                  <a:schemeClr val="dk1"/>
                </a:solidFill>
                <a:latin typeface="Georgia"/>
                <a:ea typeface="Georgia"/>
                <a:cs typeface="Georgia"/>
                <a:sym typeface="Georgia"/>
              </a:rPr>
              <a:t>petites. </a:t>
            </a:r>
            <a:endParaRPr lang="fr-FR" sz="1800" dirty="0" smtClean="0">
              <a:solidFill>
                <a:schemeClr val="dk1"/>
              </a:solidFill>
              <a:latin typeface="Georgia"/>
              <a:ea typeface="Georgia"/>
              <a:cs typeface="Georgia"/>
              <a:sym typeface="Georgia"/>
            </a:endParaRP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Les PME vont </a:t>
            </a:r>
            <a:r>
              <a:rPr lang="fr-FR" sz="1800" dirty="0">
                <a:solidFill>
                  <a:schemeClr val="dk1"/>
                </a:solidFill>
                <a:latin typeface="Georgia"/>
                <a:ea typeface="Georgia"/>
                <a:cs typeface="Georgia"/>
                <a:sym typeface="Georgia"/>
              </a:rPr>
              <a:t>donc devoir mener des stratégies défensives pour résister à </a:t>
            </a:r>
            <a:r>
              <a:rPr lang="fr-FR" sz="1800" dirty="0" smtClean="0">
                <a:solidFill>
                  <a:schemeClr val="dk1"/>
                </a:solidFill>
                <a:latin typeface="Georgia"/>
                <a:ea typeface="Georgia"/>
                <a:cs typeface="Georgia"/>
                <a:sym typeface="Georgia"/>
              </a:rPr>
              <a:t>la</a:t>
            </a: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 </a:t>
            </a:r>
            <a:r>
              <a:rPr lang="fr-FR" sz="1800" dirty="0">
                <a:solidFill>
                  <a:schemeClr val="dk1"/>
                </a:solidFill>
                <a:latin typeface="Georgia"/>
                <a:ea typeface="Georgia"/>
                <a:cs typeface="Georgia"/>
                <a:sym typeface="Georgia"/>
              </a:rPr>
              <a:t>concurrence (A). Certaines d’entres elles vont profiter de leurs atouts pour se </a:t>
            </a:r>
            <a:endParaRPr lang="fr-FR" sz="1800" dirty="0" smtClean="0">
              <a:solidFill>
                <a:schemeClr val="dk1"/>
              </a:solidFill>
              <a:latin typeface="Georgia"/>
              <a:ea typeface="Georgia"/>
              <a:cs typeface="Georgia"/>
              <a:sym typeface="Georgia"/>
            </a:endParaRPr>
          </a:p>
          <a:p>
            <a:pPr marL="0" marR="0" lvl="0" indent="0" algn="just" rtl="0">
              <a:spcBef>
                <a:spcPts val="0"/>
              </a:spcBef>
              <a:buSzPct val="25000"/>
              <a:buNone/>
            </a:pPr>
            <a:r>
              <a:rPr lang="fr-FR" sz="1800" dirty="0" smtClean="0">
                <a:solidFill>
                  <a:schemeClr val="dk1"/>
                </a:solidFill>
                <a:latin typeface="Georgia"/>
                <a:ea typeface="Georgia"/>
                <a:cs typeface="Georgia"/>
                <a:sym typeface="Georgia"/>
              </a:rPr>
              <a:t>développer </a:t>
            </a:r>
            <a:r>
              <a:rPr lang="fr-FR" sz="1800" dirty="0">
                <a:solidFill>
                  <a:schemeClr val="dk1"/>
                </a:solidFill>
                <a:latin typeface="Georgia"/>
                <a:ea typeface="Georgia"/>
                <a:cs typeface="Georgia"/>
                <a:sym typeface="Georgia"/>
              </a:rPr>
              <a:t>sur de nouveaux marchés et éviter la concurrence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79"/>
                                        </p:tgtEl>
                                      </p:cBhvr>
                                    </p:animEffect>
                                    <p:set>
                                      <p:cBhvr>
                                        <p:cTn id="7" dur="1" fill="hold">
                                          <p:stCondLst>
                                            <p:cond delay="500"/>
                                          </p:stCondLst>
                                        </p:cTn>
                                        <p:tgtEl>
                                          <p:spTgt spid="7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77"/>
                                        </p:tgtEl>
                                      </p:cBhvr>
                                    </p:animEffect>
                                    <p:set>
                                      <p:cBhvr>
                                        <p:cTn id="12" dur="1" fill="hold">
                                          <p:stCondLst>
                                            <p:cond delay="500"/>
                                          </p:stCondLst>
                                        </p:cTn>
                                        <p:tgtEl>
                                          <p:spTgt spid="77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78"/>
                                        </p:tgtEl>
                                      </p:cBhvr>
                                    </p:animEffect>
                                    <p:set>
                                      <p:cBhvr>
                                        <p:cTn id="17" dur="1" fill="hold">
                                          <p:stCondLst>
                                            <p:cond delay="500"/>
                                          </p:stCondLst>
                                        </p:cTn>
                                        <p:tgtEl>
                                          <p:spTgt spid="7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69</a:t>
            </a:fld>
            <a:endParaRPr lang="fr-FR" sz="1400">
              <a:solidFill>
                <a:srgbClr val="FFFFFF"/>
              </a:solidFill>
              <a:latin typeface="Georgia"/>
              <a:ea typeface="Georgia"/>
              <a:cs typeface="Georgia"/>
              <a:sym typeface="Georgia"/>
            </a:endParaRPr>
          </a:p>
        </p:txBody>
      </p:sp>
      <p:sp>
        <p:nvSpPr>
          <p:cNvPr id="786" name="Shape 786"/>
          <p:cNvSpPr txBox="1"/>
          <p:nvPr/>
        </p:nvSpPr>
        <p:spPr>
          <a:xfrm>
            <a:off x="138050" y="1580469"/>
            <a:ext cx="8862723" cy="5832531"/>
          </a:xfrm>
          <a:prstGeom prst="rect">
            <a:avLst/>
          </a:prstGeom>
          <a:noFill/>
          <a:ln>
            <a:noFill/>
          </a:ln>
        </p:spPr>
        <p:txBody>
          <a:bodyPr lIns="90000" tIns="45000" rIns="90000" bIns="45000" anchor="t" anchorCtr="0">
            <a:noAutofit/>
          </a:bodyPr>
          <a:lstStyle/>
          <a:p>
            <a:pPr marL="242886" marR="0" lvl="1" indent="-1586" algn="ctr" rtl="0">
              <a:spcBef>
                <a:spcPts val="0"/>
              </a:spcBef>
              <a:buSzPct val="25000"/>
              <a:buNone/>
            </a:pPr>
            <a:r>
              <a:rPr lang="fr-FR" sz="2400" b="1" i="0" u="sng" strike="noStrike" cap="none" dirty="0">
                <a:solidFill>
                  <a:srgbClr val="C24F3E"/>
                </a:solidFill>
                <a:sym typeface="Arial"/>
              </a:rPr>
              <a:t>Conclusion</a:t>
            </a:r>
          </a:p>
          <a:p>
            <a:pPr marL="242886" marR="0" lvl="1" indent="-1586" algn="just" rtl="0">
              <a:spcBef>
                <a:spcPts val="0"/>
              </a:spcBef>
              <a:buNone/>
            </a:pPr>
            <a:endParaRPr sz="2000" b="0" i="0" u="none" strike="noStrike" cap="none" dirty="0">
              <a:solidFill>
                <a:srgbClr val="C24F3E"/>
              </a:solidFill>
              <a:sym typeface="Arial"/>
            </a:endParaRPr>
          </a:p>
          <a:p>
            <a:pPr marL="0" marR="0" lvl="0" indent="0" algn="just" rtl="0">
              <a:spcBef>
                <a:spcPts val="0"/>
              </a:spcBef>
              <a:buSzPct val="25000"/>
              <a:buNone/>
            </a:pPr>
            <a:r>
              <a:rPr lang="fr-FR" sz="2000" b="1" dirty="0">
                <a:solidFill>
                  <a:srgbClr val="C24F3E"/>
                </a:solidFill>
                <a:sym typeface="Arial"/>
              </a:rPr>
              <a:t>La conclusion </a:t>
            </a:r>
            <a:r>
              <a:rPr lang="fr-FR" sz="2000" dirty="0">
                <a:solidFill>
                  <a:srgbClr val="000000"/>
                </a:solidFill>
                <a:sym typeface="Arial"/>
              </a:rPr>
              <a:t>est la dernière impression que vous allez laisser au correcteur.  En cela elle doit contenir plusieurs éléments </a:t>
            </a:r>
            <a:r>
              <a:rPr lang="fr-FR" sz="2000" dirty="0" smtClean="0">
                <a:solidFill>
                  <a:srgbClr val="000000"/>
                </a:solidFill>
                <a:sym typeface="Arial"/>
              </a:rPr>
              <a:t>:</a:t>
            </a:r>
          </a:p>
          <a:p>
            <a:pPr marL="0" marR="0" lvl="0" indent="0" algn="just" rtl="0">
              <a:spcBef>
                <a:spcPts val="0"/>
              </a:spcBef>
              <a:buSzPct val="25000"/>
              <a:buNone/>
            </a:pPr>
            <a:endParaRPr lang="fr-FR" sz="2000" b="1" i="0" u="none" strike="noStrike" cap="none" dirty="0"/>
          </a:p>
          <a:p>
            <a:pPr marL="342900" marR="0" lvl="0" indent="-342900" algn="just" rtl="0">
              <a:spcBef>
                <a:spcPts val="0"/>
              </a:spcBef>
              <a:buSzPct val="100000"/>
              <a:buFont typeface="Wingdings" panose="05000000000000000000" pitchFamily="2" charset="2"/>
              <a:buChar char="Ø"/>
            </a:pPr>
            <a:r>
              <a:rPr lang="fr-FR" sz="2000" b="1" i="0" u="none" strike="noStrike" cap="none" dirty="0" smtClean="0">
                <a:solidFill>
                  <a:schemeClr val="dk1"/>
                </a:solidFill>
                <a:sym typeface="Arial"/>
              </a:rPr>
              <a:t>Un </a:t>
            </a:r>
            <a:r>
              <a:rPr lang="fr-FR" sz="2000" b="1" i="0" u="none" strike="noStrike" cap="none" dirty="0">
                <a:solidFill>
                  <a:schemeClr val="dk1"/>
                </a:solidFill>
                <a:sym typeface="Arial"/>
              </a:rPr>
              <a:t>rappel de la démonstration que vous avez réalisée </a:t>
            </a:r>
            <a:r>
              <a:rPr lang="fr-FR" sz="2000" b="0" i="0" u="none" strike="noStrike" cap="none" dirty="0">
                <a:solidFill>
                  <a:schemeClr val="dk1"/>
                </a:solidFill>
                <a:sym typeface="Arial"/>
              </a:rPr>
              <a:t>en lien avec la problématique. «</a:t>
            </a:r>
            <a:r>
              <a:rPr lang="fr-FR" sz="2000" b="0" i="0" u="none" strike="noStrike" cap="none" dirty="0">
                <a:solidFill>
                  <a:srgbClr val="C24F3E"/>
                </a:solidFill>
                <a:sym typeface="Arial"/>
              </a:rPr>
              <a:t> </a:t>
            </a:r>
            <a:r>
              <a:rPr lang="fr-FR" sz="2000" b="0" i="0" u="none" strike="noStrike" cap="none" dirty="0">
                <a:solidFill>
                  <a:srgbClr val="000000"/>
                </a:solidFill>
                <a:latin typeface="Trebuchet MS"/>
                <a:ea typeface="Trebuchet MS"/>
                <a:cs typeface="Trebuchet MS"/>
                <a:sym typeface="Trebuchet MS"/>
              </a:rPr>
              <a:t>L’objectif de cet exposé était de s’interroger sur</a:t>
            </a:r>
            <a:r>
              <a:rPr lang="fr-FR" sz="2000" b="0" i="0" u="none" strike="noStrike" cap="none" dirty="0" smtClean="0">
                <a:solidFill>
                  <a:srgbClr val="000000"/>
                </a:solidFill>
                <a:latin typeface="Trebuchet MS"/>
                <a:ea typeface="Trebuchet MS"/>
                <a:cs typeface="Trebuchet MS"/>
                <a:sym typeface="Trebuchet MS"/>
              </a:rPr>
              <a:t>…».</a:t>
            </a:r>
          </a:p>
          <a:p>
            <a:pPr marL="342900" marR="0" lvl="0" indent="-342900" algn="just" rtl="0">
              <a:spcBef>
                <a:spcPts val="0"/>
              </a:spcBef>
              <a:buSzPct val="100000"/>
              <a:buFont typeface="Wingdings" panose="05000000000000000000" pitchFamily="2" charset="2"/>
              <a:buChar char="Ø"/>
            </a:pPr>
            <a:endParaRPr lang="fr-FR" sz="2000" b="0" i="0" u="none" strike="noStrike" cap="none" dirty="0" smtClean="0">
              <a:solidFill>
                <a:srgbClr val="000000"/>
              </a:solidFill>
              <a:latin typeface="Trebuchet MS"/>
              <a:ea typeface="Trebuchet MS"/>
              <a:cs typeface="Trebuchet MS"/>
              <a:sym typeface="Trebuchet MS"/>
            </a:endParaRPr>
          </a:p>
          <a:p>
            <a:pPr marL="342900" marR="0" lvl="0" indent="-342900" algn="just" rtl="0">
              <a:spcBef>
                <a:spcPts val="0"/>
              </a:spcBef>
              <a:buSzPct val="100000"/>
              <a:buFont typeface="Wingdings" panose="05000000000000000000" pitchFamily="2" charset="2"/>
              <a:buChar char="Ø"/>
            </a:pPr>
            <a:r>
              <a:rPr lang="fr-FR" sz="2000" b="1" i="0" u="none" strike="noStrike" cap="none" dirty="0" smtClean="0">
                <a:solidFill>
                  <a:srgbClr val="000000"/>
                </a:solidFill>
                <a:latin typeface="Trebuchet MS"/>
                <a:ea typeface="Trebuchet MS"/>
                <a:cs typeface="Trebuchet MS"/>
                <a:sym typeface="Trebuchet MS"/>
              </a:rPr>
              <a:t>Une </a:t>
            </a:r>
            <a:r>
              <a:rPr lang="fr-FR" sz="2000" b="1" i="0" u="none" strike="noStrike" cap="none" dirty="0">
                <a:solidFill>
                  <a:srgbClr val="000000"/>
                </a:solidFill>
                <a:latin typeface="Trebuchet MS"/>
                <a:ea typeface="Trebuchet MS"/>
                <a:cs typeface="Trebuchet MS"/>
                <a:sym typeface="Trebuchet MS"/>
              </a:rPr>
              <a:t>ouverture sur un sujet connexe </a:t>
            </a:r>
            <a:r>
              <a:rPr lang="fr-FR" sz="2000" b="0" i="0" u="none" strike="noStrike" cap="none" dirty="0">
                <a:solidFill>
                  <a:srgbClr val="000000"/>
                </a:solidFill>
                <a:latin typeface="Trebuchet MS"/>
                <a:ea typeface="Trebuchet MS"/>
                <a:cs typeface="Trebuchet MS"/>
                <a:sym typeface="Trebuchet MS"/>
              </a:rPr>
              <a:t>: « Cependant... </a:t>
            </a:r>
            <a:r>
              <a:rPr lang="fr-FR" sz="2000" b="0" i="0" u="none" strike="noStrike" cap="none" dirty="0" smtClean="0">
                <a:solidFill>
                  <a:srgbClr val="000000"/>
                </a:solidFill>
                <a:latin typeface="Trebuchet MS"/>
                <a:ea typeface="Trebuchet MS"/>
                <a:cs typeface="Trebuchet MS"/>
                <a:sym typeface="Trebuchet MS"/>
              </a:rPr>
              <a:t>».</a:t>
            </a:r>
          </a:p>
          <a:p>
            <a:pPr marL="342900" marR="0" lvl="0" indent="-342900" algn="just" rtl="0">
              <a:spcBef>
                <a:spcPts val="0"/>
              </a:spcBef>
              <a:buSzPct val="100000"/>
              <a:buFont typeface="Wingdings" panose="05000000000000000000" pitchFamily="2" charset="2"/>
              <a:buChar char="Ø"/>
            </a:pPr>
            <a:endParaRPr lang="fr-FR" sz="2000" b="0" i="0" u="none" strike="noStrike" cap="none" dirty="0" smtClean="0">
              <a:solidFill>
                <a:srgbClr val="000000"/>
              </a:solidFill>
              <a:latin typeface="Trebuchet MS"/>
              <a:ea typeface="Trebuchet MS"/>
              <a:cs typeface="Trebuchet MS"/>
              <a:sym typeface="Trebuchet MS"/>
            </a:endParaRPr>
          </a:p>
          <a:p>
            <a:pPr marL="342900" marR="0" lvl="0" indent="-342900" algn="just" rtl="0">
              <a:spcBef>
                <a:spcPts val="0"/>
              </a:spcBef>
              <a:buSzPct val="100000"/>
              <a:buFont typeface="Wingdings" panose="05000000000000000000" pitchFamily="2" charset="2"/>
              <a:buChar char="Ø"/>
            </a:pPr>
            <a:r>
              <a:rPr lang="fr-FR" sz="2000" b="1" i="0" u="none" strike="noStrike" cap="none" dirty="0" smtClean="0">
                <a:solidFill>
                  <a:srgbClr val="000000"/>
                </a:solidFill>
                <a:latin typeface="Trebuchet MS"/>
                <a:ea typeface="Trebuchet MS"/>
                <a:cs typeface="Trebuchet MS"/>
                <a:sym typeface="Trebuchet MS"/>
              </a:rPr>
              <a:t>Un </a:t>
            </a:r>
            <a:r>
              <a:rPr lang="fr-FR" sz="2000" b="1" i="0" u="none" strike="noStrike" cap="none" dirty="0">
                <a:solidFill>
                  <a:srgbClr val="000000"/>
                </a:solidFill>
                <a:latin typeface="Trebuchet MS"/>
                <a:ea typeface="Trebuchet MS"/>
                <a:cs typeface="Trebuchet MS"/>
                <a:sym typeface="Trebuchet MS"/>
              </a:rPr>
              <a:t>final</a:t>
            </a:r>
            <a:r>
              <a:rPr lang="fr-FR" sz="2000" b="1" i="0" u="none" strike="noStrike" cap="none" dirty="0">
                <a:solidFill>
                  <a:srgbClr val="000000"/>
                </a:solidFill>
                <a:sym typeface="Arial"/>
              </a:rPr>
              <a:t> </a:t>
            </a:r>
            <a:r>
              <a:rPr lang="fr-FR" sz="2000" b="0" i="0" u="none" strike="noStrike" cap="none" dirty="0">
                <a:solidFill>
                  <a:srgbClr val="000000"/>
                </a:solidFill>
                <a:sym typeface="Arial"/>
              </a:rPr>
              <a:t>: consiste à reprendre l’accroche et à la lier à votre ouverture.</a:t>
            </a:r>
          </a:p>
          <a:p>
            <a:pPr marL="1041400" marR="0" lvl="2" indent="-342900" algn="just" rtl="0">
              <a:spcBef>
                <a:spcPts val="0"/>
              </a:spcBef>
              <a:buSzPct val="150000"/>
              <a:buFont typeface="Wingdings" panose="05000000000000000000" pitchFamily="2" charset="2"/>
              <a:buChar char="Ø"/>
            </a:pPr>
            <a:endParaRPr sz="2000" b="0" i="0" u="none" strike="noStrike" cap="none" dirty="0">
              <a:solidFill>
                <a:srgbClr val="000000"/>
              </a:solidFill>
              <a:sym typeface="Arial"/>
            </a:endParaRPr>
          </a:p>
          <a:p>
            <a:pPr marL="0" marR="0" lvl="0" indent="0" algn="just" rtl="0">
              <a:spcBef>
                <a:spcPts val="0"/>
              </a:spcBef>
              <a:buSzPct val="25000"/>
              <a:buNone/>
            </a:pPr>
            <a:endParaRPr sz="2000" b="1" i="0" u="sng" strike="noStrike" cap="none" dirty="0">
              <a:solidFill>
                <a:srgbClr val="C24F3E"/>
              </a:solidFill>
              <a:sym typeface="Arial"/>
            </a:endParaRPr>
          </a:p>
          <a:p>
            <a:pPr marL="242886" marR="0" lvl="1" indent="-1586" algn="just" rtl="0">
              <a:spcBef>
                <a:spcPts val="0"/>
              </a:spcBef>
              <a:buNone/>
            </a:pPr>
            <a:endParaRPr sz="2000" b="1" i="0" u="sng" strike="noStrike" cap="none" dirty="0">
              <a:solidFill>
                <a:srgbClr val="C24F3E"/>
              </a:solidFill>
              <a:sym typeface="Arial"/>
            </a:endParaRPr>
          </a:p>
        </p:txBody>
      </p:sp>
      <p:sp>
        <p:nvSpPr>
          <p:cNvPr id="787" name="Shape 787"/>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IV – </a:t>
            </a:r>
            <a:r>
              <a:rPr lang="fr-FR" sz="2800" b="1" i="0" u="none" strike="noStrike" cap="none" dirty="0">
                <a:solidFill>
                  <a:srgbClr val="7A9798"/>
                </a:solidFill>
                <a:latin typeface="Trebuchet MS"/>
                <a:ea typeface="Trebuchet MS"/>
                <a:cs typeface="Trebuchet MS"/>
                <a:sym typeface="Trebuchet MS"/>
              </a:rPr>
              <a:t>Le développement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7</a:t>
            </a:fld>
            <a:endParaRPr lang="fr-FR" sz="1400">
              <a:solidFill>
                <a:srgbClr val="FFFFFF"/>
              </a:solidFill>
              <a:latin typeface="Georgia"/>
              <a:ea typeface="Georgia"/>
              <a:cs typeface="Georgia"/>
              <a:sym typeface="Georgia"/>
            </a:endParaRPr>
          </a:p>
        </p:txBody>
      </p:sp>
      <p:sp>
        <p:nvSpPr>
          <p:cNvPr id="182" name="Shape 182"/>
          <p:cNvSpPr txBox="1"/>
          <p:nvPr/>
        </p:nvSpPr>
        <p:spPr>
          <a:xfrm>
            <a:off x="212654" y="1351642"/>
            <a:ext cx="8724517" cy="5506358"/>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400" b="1" u="sng" dirty="0" smtClean="0">
                <a:solidFill>
                  <a:srgbClr val="C00000"/>
                </a:solidFill>
                <a:sym typeface="Arial"/>
              </a:rPr>
              <a:t>Sur la forme:</a:t>
            </a:r>
          </a:p>
          <a:p>
            <a:pPr marL="0" marR="0" lvl="0" indent="0" algn="ctr" rtl="0">
              <a:spcBef>
                <a:spcPts val="0"/>
              </a:spcBef>
              <a:buClr>
                <a:srgbClr val="000000"/>
              </a:buClr>
              <a:buSzPct val="25000"/>
              <a:buFont typeface="Arial"/>
              <a:buNone/>
            </a:pPr>
            <a:endParaRPr lang="fr-FR" sz="1200" b="1" dirty="0" smtClean="0">
              <a:solidFill>
                <a:schemeClr val="tx1"/>
              </a:solidFill>
            </a:endParaRPr>
          </a:p>
          <a:p>
            <a:pPr marR="0" lvl="0" algn="just" rtl="0">
              <a:spcBef>
                <a:spcPts val="0"/>
              </a:spcBef>
              <a:buClr>
                <a:srgbClr val="000000"/>
              </a:buClr>
              <a:buSzPct val="25000"/>
            </a:pPr>
            <a:r>
              <a:rPr lang="fr-FR" sz="2400" b="1" dirty="0" smtClean="0">
                <a:solidFill>
                  <a:srgbClr val="C00000"/>
                </a:solidFill>
                <a:sym typeface="Wingdings"/>
              </a:rPr>
              <a:t> </a:t>
            </a:r>
            <a:r>
              <a:rPr lang="fr-FR" sz="2400" b="1" dirty="0" smtClean="0">
                <a:solidFill>
                  <a:srgbClr val="C00000"/>
                </a:solidFill>
              </a:rPr>
              <a:t>La qualité de la présentation, de la mise en forme est  facteur de sur ou de sous évaluation de la note!</a:t>
            </a:r>
          </a:p>
          <a:p>
            <a:pPr marR="0" lvl="0" algn="just" rtl="0">
              <a:spcBef>
                <a:spcPts val="0"/>
              </a:spcBef>
              <a:buClr>
                <a:srgbClr val="000000"/>
              </a:buClr>
              <a:buSzPct val="25000"/>
            </a:pPr>
            <a:endParaRPr lang="fr-FR" b="1" dirty="0" smtClean="0">
              <a:solidFill>
                <a:schemeClr val="tx1"/>
              </a:solidFill>
            </a:endParaRPr>
          </a:p>
          <a:p>
            <a:pPr marR="0" lvl="0" rtl="0">
              <a:spcBef>
                <a:spcPts val="0"/>
              </a:spcBef>
              <a:buClr>
                <a:srgbClr val="000000"/>
              </a:buClr>
              <a:buSzPct val="25000"/>
            </a:pPr>
            <a:r>
              <a:rPr lang="fr-FR" sz="2400" b="1" dirty="0" smtClean="0">
                <a:solidFill>
                  <a:schemeClr val="tx1"/>
                </a:solidFill>
                <a:sym typeface="Wingdings"/>
              </a:rPr>
              <a:t> Ecrire lisiblement et proprement (se munir de stylo effaçable pour éviter des copies dignes d’un Picasso)</a:t>
            </a:r>
          </a:p>
          <a:p>
            <a:pPr marR="0" lvl="0" algn="ctr" rtl="0">
              <a:spcBef>
                <a:spcPts val="0"/>
              </a:spcBef>
              <a:buClr>
                <a:srgbClr val="000000"/>
              </a:buClr>
              <a:buSzPct val="25000"/>
            </a:pPr>
            <a:r>
              <a:rPr lang="fr-FR" sz="2000" b="1" i="1" dirty="0">
                <a:solidFill>
                  <a:srgbClr val="00B050"/>
                </a:solidFill>
                <a:sym typeface="Wingdings"/>
              </a:rPr>
              <a:t>« </a:t>
            </a:r>
            <a:r>
              <a:rPr lang="fr-FR" sz="2000" b="1" i="1" dirty="0" smtClean="0">
                <a:solidFill>
                  <a:srgbClr val="00B050"/>
                </a:solidFill>
                <a:sym typeface="Wingdings"/>
              </a:rPr>
              <a:t>Certaines </a:t>
            </a:r>
            <a:r>
              <a:rPr lang="fr-FR" sz="2000" b="1" i="1" dirty="0">
                <a:solidFill>
                  <a:srgbClr val="00B050"/>
                </a:solidFill>
                <a:sym typeface="Wingdings"/>
              </a:rPr>
              <a:t>copies sont difficilement lisibles </a:t>
            </a:r>
            <a:r>
              <a:rPr lang="fr-FR" sz="2000" b="1" i="1" dirty="0" smtClean="0">
                <a:solidFill>
                  <a:srgbClr val="00B050"/>
                </a:solidFill>
                <a:sym typeface="Wingdings"/>
              </a:rPr>
              <a:t>»</a:t>
            </a:r>
          </a:p>
          <a:p>
            <a:pPr marR="0" lvl="0" algn="ctr" rtl="0">
              <a:spcBef>
                <a:spcPts val="0"/>
              </a:spcBef>
              <a:buClr>
                <a:srgbClr val="000000"/>
              </a:buClr>
              <a:buSzPct val="25000"/>
            </a:pPr>
            <a:endParaRPr lang="fr-FR" b="1" i="1" dirty="0">
              <a:solidFill>
                <a:srgbClr val="00B050"/>
              </a:solidFill>
              <a:sym typeface="Wingdings"/>
            </a:endParaRPr>
          </a:p>
          <a:p>
            <a:pPr lvl="0">
              <a:buClr>
                <a:srgbClr val="000000"/>
              </a:buClr>
              <a:buSzPct val="25000"/>
            </a:pPr>
            <a:r>
              <a:rPr lang="fr-FR" sz="2400" b="1" dirty="0">
                <a:solidFill>
                  <a:schemeClr val="tx1"/>
                </a:solidFill>
                <a:sym typeface="Wingdings"/>
              </a:rPr>
              <a:t> </a:t>
            </a:r>
            <a:r>
              <a:rPr lang="fr-FR" sz="2400" b="1" dirty="0" smtClean="0">
                <a:solidFill>
                  <a:schemeClr val="tx1"/>
                </a:solidFill>
                <a:sym typeface="Wingdings"/>
              </a:rPr>
              <a:t>Passer des lignes entre sous parties, les transitions, aller à la page à la fin de chaque partie</a:t>
            </a:r>
          </a:p>
          <a:p>
            <a:pPr marL="342900" lvl="0" indent="-342900">
              <a:buClr>
                <a:srgbClr val="000000"/>
              </a:buClr>
              <a:buSzPct val="25000"/>
              <a:buFont typeface="Wingdings"/>
              <a:buChar char="F"/>
            </a:pPr>
            <a:endParaRPr lang="fr-FR" sz="1600" b="1" dirty="0">
              <a:solidFill>
                <a:schemeClr val="tx1"/>
              </a:solidFill>
              <a:sym typeface="Wingdings"/>
            </a:endParaRPr>
          </a:p>
          <a:p>
            <a:pPr lvl="0">
              <a:buClr>
                <a:srgbClr val="000000"/>
              </a:buClr>
              <a:buSzPct val="25000"/>
            </a:pPr>
            <a:r>
              <a:rPr lang="fr-FR" sz="2400" b="1" dirty="0" smtClean="0">
                <a:solidFill>
                  <a:schemeClr val="tx1"/>
                </a:solidFill>
                <a:sym typeface="Wingdings"/>
              </a:rPr>
              <a:t> Souligner le plan (en couleur?) pour le mettre en relief</a:t>
            </a:r>
            <a:endParaRPr lang="fr-FR" sz="2400" b="1" dirty="0" smtClean="0">
              <a:solidFill>
                <a:schemeClr val="tx1"/>
              </a:solidFill>
            </a:endParaRPr>
          </a:p>
          <a:p>
            <a:pPr marL="0" marR="0" lvl="0" indent="0" algn="just" rtl="0">
              <a:spcBef>
                <a:spcPts val="0"/>
              </a:spcBef>
              <a:buClr>
                <a:srgbClr val="000000"/>
              </a:buClr>
              <a:buSzPct val="25000"/>
              <a:buFont typeface="Arial"/>
              <a:buNone/>
            </a:pPr>
            <a:endParaRPr lang="fr-FR" sz="1200" b="1" i="1" dirty="0" smtClean="0">
              <a:solidFill>
                <a:srgbClr val="00B050"/>
              </a:solidFill>
            </a:endParaRPr>
          </a:p>
          <a:p>
            <a:pPr marL="0" marR="0" lvl="0" indent="0" algn="just" rtl="0">
              <a:spcBef>
                <a:spcPts val="0"/>
              </a:spcBef>
              <a:buClr>
                <a:srgbClr val="000000"/>
              </a:buClr>
              <a:buSzPct val="25000"/>
              <a:buFont typeface="Arial"/>
              <a:buNone/>
            </a:pPr>
            <a:r>
              <a:rPr lang="fr-FR" sz="2000" b="1" i="1" dirty="0" smtClean="0">
                <a:solidFill>
                  <a:srgbClr val="00B050"/>
                </a:solidFill>
                <a:latin typeface="Arial"/>
                <a:ea typeface="Arial"/>
                <a:cs typeface="Arial"/>
                <a:sym typeface="Arial"/>
              </a:rPr>
              <a:t>« La lecture est facilitée par des titres soigneusement rédigés (…), une mise en page soignée »</a:t>
            </a:r>
            <a:endParaRPr sz="2000" dirty="0">
              <a:solidFill>
                <a:srgbClr val="000000"/>
              </a:solidFill>
              <a:latin typeface="Arial"/>
              <a:ea typeface="Arial"/>
              <a:cs typeface="Arial"/>
              <a:sym typeface="Arial"/>
            </a:endParaRPr>
          </a:p>
        </p:txBody>
      </p:sp>
      <p:sp>
        <p:nvSpPr>
          <p:cNvPr id="183" name="Shape 183"/>
          <p:cNvSpPr txBox="1">
            <a:spLocks noGrp="1"/>
          </p:cNvSpPr>
          <p:nvPr>
            <p:ph type="title"/>
          </p:nvPr>
        </p:nvSpPr>
        <p:spPr>
          <a:xfrm>
            <a:off x="212654" y="-43543"/>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smtClean="0">
                <a:solidFill>
                  <a:srgbClr val="7A9798"/>
                </a:solidFill>
                <a:latin typeface="Trebuchet MS"/>
                <a:ea typeface="Trebuchet MS"/>
                <a:cs typeface="Trebuchet MS"/>
                <a:sym typeface="Trebuchet MS"/>
              </a:rPr>
              <a:t>Quelques conseils</a:t>
            </a:r>
            <a:endParaRPr lang="fr-FR" sz="2800" b="1" i="0" u="none" strike="noStrike" cap="none" dirty="0">
              <a:solidFill>
                <a:srgbClr val="7A9798"/>
              </a:solidFill>
              <a:latin typeface="Trebuchet MS"/>
              <a:ea typeface="Trebuchet MS"/>
              <a:cs typeface="Trebuchet MS"/>
              <a:sym typeface="Trebuchet MS"/>
            </a:endParaRPr>
          </a:p>
        </p:txBody>
      </p:sp>
    </p:spTree>
    <p:extLst>
      <p:ext uri="{BB962C8B-B14F-4D97-AF65-F5344CB8AC3E}">
        <p14:creationId xmlns:p14="http://schemas.microsoft.com/office/powerpoint/2010/main" val="42039318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70</a:t>
            </a:fld>
            <a:endParaRPr lang="fr-FR" sz="1400">
              <a:solidFill>
                <a:srgbClr val="FFFFFF"/>
              </a:solidFill>
              <a:latin typeface="Georgia"/>
              <a:ea typeface="Georgia"/>
              <a:cs typeface="Georgia"/>
              <a:sym typeface="Georgia"/>
            </a:endParaRPr>
          </a:p>
        </p:txBody>
      </p:sp>
      <p:sp>
        <p:nvSpPr>
          <p:cNvPr id="786" name="Shape 786"/>
          <p:cNvSpPr txBox="1"/>
          <p:nvPr/>
        </p:nvSpPr>
        <p:spPr>
          <a:xfrm>
            <a:off x="156316" y="1549852"/>
            <a:ext cx="8862723" cy="5832531"/>
          </a:xfrm>
          <a:prstGeom prst="rect">
            <a:avLst/>
          </a:prstGeom>
          <a:noFill/>
          <a:ln>
            <a:noFill/>
          </a:ln>
        </p:spPr>
        <p:txBody>
          <a:bodyPr lIns="90000" tIns="45000" rIns="90000" bIns="45000" anchor="t" anchorCtr="0">
            <a:noAutofit/>
          </a:bodyPr>
          <a:lstStyle/>
          <a:p>
            <a:pPr marL="242886" marR="0" lvl="1" indent="-1586" algn="ctr" rtl="0">
              <a:spcBef>
                <a:spcPts val="0"/>
              </a:spcBef>
              <a:buSzPct val="25000"/>
              <a:buNone/>
            </a:pPr>
            <a:r>
              <a:rPr lang="fr-FR" sz="2400" b="1" i="0" u="sng" strike="noStrike" cap="none" dirty="0">
                <a:solidFill>
                  <a:srgbClr val="C24F3E"/>
                </a:solidFill>
                <a:latin typeface="Arial"/>
                <a:ea typeface="Arial"/>
                <a:cs typeface="Arial"/>
                <a:sym typeface="Arial"/>
              </a:rPr>
              <a:t>Conclusion</a:t>
            </a:r>
          </a:p>
          <a:p>
            <a:pPr marL="242886" marR="0" lvl="1" indent="-1586" algn="just" rtl="0">
              <a:spcBef>
                <a:spcPts val="0"/>
              </a:spcBef>
              <a:buNone/>
            </a:pPr>
            <a:endParaRPr sz="1800" b="0" i="0" u="none" strike="noStrike" cap="none" dirty="0">
              <a:solidFill>
                <a:srgbClr val="C24F3E"/>
              </a:solidFill>
              <a:latin typeface="Arial"/>
              <a:ea typeface="Arial"/>
              <a:cs typeface="Arial"/>
              <a:sym typeface="Arial"/>
            </a:endParaRPr>
          </a:p>
          <a:p>
            <a:pPr marL="985837" marR="0" lvl="2" indent="-287337" algn="just" rtl="0">
              <a:spcBef>
                <a:spcPts val="0"/>
              </a:spcBef>
              <a:buClr>
                <a:srgbClr val="000000"/>
              </a:buClr>
              <a:buFont typeface="Arial"/>
              <a:buNone/>
            </a:pPr>
            <a:endParaRPr sz="1800" b="0" i="0" u="none" strike="noStrike" cap="none" dirty="0">
              <a:solidFill>
                <a:srgbClr val="000000"/>
              </a:solidFill>
              <a:latin typeface="Arial"/>
              <a:ea typeface="Arial"/>
              <a:cs typeface="Arial"/>
              <a:sym typeface="Arial"/>
            </a:endParaRPr>
          </a:p>
          <a:p>
            <a:pPr marL="285750" marR="0" lvl="0" indent="-285750" algn="just" rtl="0">
              <a:spcBef>
                <a:spcPts val="0"/>
              </a:spcBef>
              <a:buSzPct val="100000"/>
              <a:buFont typeface="Wingdings" panose="05000000000000000000" pitchFamily="2" charset="2"/>
              <a:buChar char="Ø"/>
            </a:pPr>
            <a:r>
              <a:rPr lang="fr-FR" sz="1800" b="1" dirty="0">
                <a:solidFill>
                  <a:srgbClr val="C24F3E"/>
                </a:solidFill>
                <a:latin typeface="Trebuchet MS"/>
                <a:ea typeface="Trebuchet MS"/>
                <a:cs typeface="Trebuchet MS"/>
                <a:sym typeface="Trebuchet MS"/>
              </a:rPr>
              <a:t>(Démonstration) L’objectif de cet exposé était de s’interroger</a:t>
            </a:r>
            <a:r>
              <a:rPr lang="fr-FR" sz="1800" dirty="0">
                <a:solidFill>
                  <a:srgbClr val="C24F3E"/>
                </a:solidFill>
                <a:latin typeface="Trebuchet MS"/>
                <a:ea typeface="Trebuchet MS"/>
                <a:cs typeface="Trebuchet MS"/>
                <a:sym typeface="Trebuchet MS"/>
              </a:rPr>
              <a:t> </a:t>
            </a:r>
            <a:r>
              <a:rPr lang="fr-FR" sz="1800" dirty="0">
                <a:solidFill>
                  <a:srgbClr val="000000"/>
                </a:solidFill>
                <a:latin typeface="Trebuchet MS"/>
                <a:ea typeface="Trebuchet MS"/>
                <a:cs typeface="Trebuchet MS"/>
                <a:sym typeface="Trebuchet MS"/>
              </a:rPr>
              <a:t>sur</a:t>
            </a:r>
            <a:r>
              <a:rPr lang="fr-FR" sz="1800" dirty="0">
                <a:solidFill>
                  <a:srgbClr val="000000"/>
                </a:solidFill>
                <a:latin typeface="Arial"/>
                <a:ea typeface="Arial"/>
                <a:cs typeface="Arial"/>
                <a:sym typeface="Arial"/>
              </a:rPr>
              <a:t> l’intérêt pour les PME françaises de développer l’innovation pour assurer leur compétitivité, tout d’abord nous avons vu que l’innovation permet aux entreprises de se confronter voire </a:t>
            </a:r>
            <a:r>
              <a:rPr lang="fr-FR" sz="1800" dirty="0" smtClean="0">
                <a:solidFill>
                  <a:srgbClr val="000000"/>
                </a:solidFill>
                <a:latin typeface="Arial"/>
                <a:ea typeface="Arial"/>
                <a:cs typeface="Arial"/>
                <a:sym typeface="Arial"/>
              </a:rPr>
              <a:t>d’éviter </a:t>
            </a:r>
            <a:r>
              <a:rPr lang="fr-FR" sz="1800" dirty="0">
                <a:solidFill>
                  <a:srgbClr val="000000"/>
                </a:solidFill>
                <a:latin typeface="Arial"/>
                <a:ea typeface="Arial"/>
                <a:cs typeface="Arial"/>
                <a:sym typeface="Arial"/>
              </a:rPr>
              <a:t>la concurrence et ainsi de maintenir un bon niveau de compétitivité. Pour y parvenir, les PME françaises disposent de ressources fondamentales qu’elles peuvent mobiliser par un management flexible et participatif</a:t>
            </a:r>
            <a:r>
              <a:rPr lang="fr-FR" sz="1800" dirty="0" smtClean="0">
                <a:solidFill>
                  <a:srgbClr val="000000"/>
                </a:solidFill>
                <a:latin typeface="Arial"/>
                <a:ea typeface="Arial"/>
                <a:cs typeface="Arial"/>
                <a:sym typeface="Arial"/>
              </a:rPr>
              <a:t>.</a:t>
            </a:r>
          </a:p>
          <a:p>
            <a:pPr marL="285750" marR="0" lvl="0" indent="-285750" algn="just" rtl="0">
              <a:spcBef>
                <a:spcPts val="0"/>
              </a:spcBef>
              <a:buSzPct val="100000"/>
              <a:buFont typeface="Wingdings" panose="05000000000000000000" pitchFamily="2" charset="2"/>
              <a:buChar char="Ø"/>
            </a:pPr>
            <a:endParaRPr lang="fr-FR" sz="1800" dirty="0">
              <a:solidFill>
                <a:srgbClr val="000000"/>
              </a:solidFill>
              <a:latin typeface="Arial"/>
              <a:ea typeface="Arial"/>
              <a:cs typeface="Arial"/>
              <a:sym typeface="Arial"/>
            </a:endParaRPr>
          </a:p>
          <a:p>
            <a:pPr marL="285750" marR="0" lvl="0" indent="-285750" algn="just" rtl="0">
              <a:spcBef>
                <a:spcPts val="0"/>
              </a:spcBef>
              <a:buSzPct val="100000"/>
              <a:buFont typeface="Wingdings" panose="05000000000000000000" pitchFamily="2" charset="2"/>
              <a:buChar char="Ø"/>
            </a:pPr>
            <a:r>
              <a:rPr lang="fr-FR" sz="1800" b="1" dirty="0">
                <a:solidFill>
                  <a:srgbClr val="C24F3E"/>
                </a:solidFill>
                <a:latin typeface="Arial"/>
                <a:ea typeface="Arial"/>
                <a:cs typeface="Arial"/>
                <a:sym typeface="Arial"/>
              </a:rPr>
              <a:t>(ouverture) Cependant</a:t>
            </a:r>
            <a:r>
              <a:rPr lang="fr-FR" sz="1800" dirty="0">
                <a:solidFill>
                  <a:srgbClr val="C24F3E"/>
                </a:solidFill>
                <a:latin typeface="Arial"/>
                <a:ea typeface="Arial"/>
                <a:cs typeface="Arial"/>
                <a:sym typeface="Arial"/>
              </a:rPr>
              <a:t>, </a:t>
            </a:r>
            <a:r>
              <a:rPr lang="fr-FR" sz="1800" dirty="0">
                <a:solidFill>
                  <a:srgbClr val="000000"/>
                </a:solidFill>
                <a:latin typeface="Arial"/>
                <a:ea typeface="Arial"/>
                <a:cs typeface="Arial"/>
                <a:sym typeface="Arial"/>
              </a:rPr>
              <a:t>Les gains de compétitivité poussent les PME à augmenter leur taille par croissance (interne et externe) ou diversification ce qui, à terme, va leur faire perdre les atouts d’une PME (flexibilité, réactivité</a:t>
            </a:r>
            <a:r>
              <a:rPr lang="fr-FR" sz="1800" dirty="0" smtClean="0">
                <a:solidFill>
                  <a:srgbClr val="000000"/>
                </a:solidFill>
                <a:latin typeface="Arial"/>
                <a:ea typeface="Arial"/>
                <a:cs typeface="Arial"/>
                <a:sym typeface="Arial"/>
              </a:rPr>
              <a:t>).</a:t>
            </a:r>
          </a:p>
          <a:p>
            <a:pPr marL="285750" marR="0" lvl="0" indent="-285750" algn="just" rtl="0">
              <a:spcBef>
                <a:spcPts val="0"/>
              </a:spcBef>
              <a:buSzPct val="100000"/>
              <a:buFont typeface="Wingdings" panose="05000000000000000000" pitchFamily="2" charset="2"/>
              <a:buChar char="Ø"/>
            </a:pPr>
            <a:endParaRPr lang="fr-FR" sz="1800" dirty="0">
              <a:solidFill>
                <a:srgbClr val="000000"/>
              </a:solidFill>
              <a:latin typeface="Arial"/>
              <a:ea typeface="Arial"/>
              <a:cs typeface="Arial"/>
              <a:sym typeface="Arial"/>
            </a:endParaRPr>
          </a:p>
          <a:p>
            <a:pPr marL="285750" marR="0" lvl="0" indent="-285750" algn="just" rtl="0">
              <a:spcBef>
                <a:spcPts val="0"/>
              </a:spcBef>
              <a:buSzPct val="100000"/>
              <a:buFont typeface="Wingdings" panose="05000000000000000000" pitchFamily="2" charset="2"/>
              <a:buChar char="Ø"/>
            </a:pPr>
            <a:r>
              <a:rPr lang="fr-FR" sz="1800" b="1" dirty="0">
                <a:solidFill>
                  <a:srgbClr val="C24F3E"/>
                </a:solidFill>
                <a:latin typeface="Arial"/>
                <a:ea typeface="Arial"/>
                <a:cs typeface="Arial"/>
                <a:sym typeface="Arial"/>
              </a:rPr>
              <a:t>(final) </a:t>
            </a:r>
            <a:r>
              <a:rPr lang="fr-FR" sz="1800" dirty="0">
                <a:solidFill>
                  <a:srgbClr val="000000"/>
                </a:solidFill>
                <a:latin typeface="Arial"/>
                <a:ea typeface="Arial"/>
                <a:cs typeface="Arial"/>
                <a:sym typeface="Arial"/>
              </a:rPr>
              <a:t>On peut d’ailleurs s’interroger sur l’évolution de la capacité d’innovation de l’entreprise </a:t>
            </a:r>
            <a:r>
              <a:rPr lang="fr-FR" sz="1800" dirty="0" err="1">
                <a:solidFill>
                  <a:srgbClr val="000000"/>
                </a:solidFill>
                <a:latin typeface="Arial"/>
                <a:ea typeface="Arial"/>
                <a:cs typeface="Arial"/>
                <a:sym typeface="Arial"/>
              </a:rPr>
              <a:t>Unowhy</a:t>
            </a:r>
            <a:r>
              <a:rPr lang="fr-FR" sz="1800" dirty="0">
                <a:solidFill>
                  <a:srgbClr val="000000"/>
                </a:solidFill>
                <a:latin typeface="Arial"/>
                <a:ea typeface="Arial"/>
                <a:cs typeface="Arial"/>
                <a:sym typeface="Arial"/>
              </a:rPr>
              <a:t> (QOOQ) avec sa stratégie de diversification vers les tablettes scolaires.</a:t>
            </a:r>
          </a:p>
          <a:p>
            <a:pPr marL="0" marR="0" lvl="0" indent="0" algn="just" rtl="0">
              <a:spcBef>
                <a:spcPts val="0"/>
              </a:spcBef>
              <a:buNone/>
            </a:pPr>
            <a:endParaRPr sz="1800" dirty="0">
              <a:solidFill>
                <a:srgbClr val="000000"/>
              </a:solidFill>
              <a:latin typeface="Arial"/>
              <a:ea typeface="Arial"/>
              <a:cs typeface="Arial"/>
              <a:sym typeface="Arial"/>
            </a:endParaRPr>
          </a:p>
          <a:p>
            <a:pPr marL="242886" marR="0" lvl="1" indent="-1586" algn="just" rtl="0">
              <a:spcBef>
                <a:spcPts val="0"/>
              </a:spcBef>
              <a:buNone/>
            </a:pPr>
            <a:endParaRPr sz="1800" b="1" i="0" u="sng" strike="noStrike" cap="none" dirty="0">
              <a:solidFill>
                <a:srgbClr val="C24F3E"/>
              </a:solidFill>
              <a:latin typeface="Arial"/>
              <a:ea typeface="Arial"/>
              <a:cs typeface="Arial"/>
              <a:sym typeface="Arial"/>
            </a:endParaRPr>
          </a:p>
          <a:p>
            <a:pPr marL="242886" marR="0" lvl="1" indent="-1586" algn="just" rtl="0">
              <a:spcBef>
                <a:spcPts val="0"/>
              </a:spcBef>
              <a:buNone/>
            </a:pPr>
            <a:endParaRPr sz="1800" b="1" i="0" u="sng" strike="noStrike" cap="none" dirty="0">
              <a:solidFill>
                <a:srgbClr val="C24F3E"/>
              </a:solidFill>
              <a:latin typeface="Arial"/>
              <a:ea typeface="Arial"/>
              <a:cs typeface="Arial"/>
              <a:sym typeface="Arial"/>
            </a:endParaRPr>
          </a:p>
        </p:txBody>
      </p:sp>
      <p:sp>
        <p:nvSpPr>
          <p:cNvPr id="787" name="Shape 787"/>
          <p:cNvSpPr txBox="1">
            <a:spLocks noGrp="1"/>
          </p:cNvSpPr>
          <p:nvPr>
            <p:ph type="title"/>
          </p:nvPr>
        </p:nvSpPr>
        <p:spPr>
          <a:xfrm>
            <a:off x="1052512" y="196850"/>
            <a:ext cx="8064499" cy="741363"/>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IV – </a:t>
            </a:r>
            <a:r>
              <a:rPr lang="fr-FR" sz="2800" b="1" i="0" u="none" strike="noStrike" cap="none" dirty="0">
                <a:solidFill>
                  <a:srgbClr val="7A9798"/>
                </a:solidFill>
                <a:latin typeface="Trebuchet MS"/>
                <a:ea typeface="Trebuchet MS"/>
                <a:cs typeface="Trebuchet MS"/>
                <a:sym typeface="Trebuchet MS"/>
              </a:rPr>
              <a:t>Le développement</a:t>
            </a:r>
          </a:p>
        </p:txBody>
      </p:sp>
    </p:spTree>
    <p:extLst>
      <p:ext uri="{BB962C8B-B14F-4D97-AF65-F5344CB8AC3E}">
        <p14:creationId xmlns:p14="http://schemas.microsoft.com/office/powerpoint/2010/main" val="1300233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8</a:t>
            </a:fld>
            <a:endParaRPr lang="fr-FR" sz="1400">
              <a:solidFill>
                <a:srgbClr val="FFFFFF"/>
              </a:solidFill>
              <a:latin typeface="Georgia"/>
              <a:ea typeface="Georgia"/>
              <a:cs typeface="Georgia"/>
              <a:sym typeface="Georgia"/>
            </a:endParaRPr>
          </a:p>
        </p:txBody>
      </p:sp>
      <p:sp>
        <p:nvSpPr>
          <p:cNvPr id="182" name="Shape 182"/>
          <p:cNvSpPr txBox="1"/>
          <p:nvPr/>
        </p:nvSpPr>
        <p:spPr>
          <a:xfrm>
            <a:off x="212654" y="1351642"/>
            <a:ext cx="8724517" cy="5506358"/>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400" b="1" u="sng" dirty="0" smtClean="0">
                <a:solidFill>
                  <a:srgbClr val="C00000"/>
                </a:solidFill>
                <a:sym typeface="Arial"/>
              </a:rPr>
              <a:t>Sur le fond:</a:t>
            </a:r>
          </a:p>
          <a:p>
            <a:pPr marL="0" marR="0" lvl="0" indent="0" algn="ctr" rtl="0">
              <a:spcBef>
                <a:spcPts val="0"/>
              </a:spcBef>
              <a:buClr>
                <a:srgbClr val="000000"/>
              </a:buClr>
              <a:buSzPct val="25000"/>
              <a:buFont typeface="Arial"/>
              <a:buNone/>
            </a:pPr>
            <a:endParaRPr lang="fr-FR" sz="1200" b="1" dirty="0" smtClean="0">
              <a:solidFill>
                <a:schemeClr val="tx1"/>
              </a:solidFill>
            </a:endParaRPr>
          </a:p>
          <a:p>
            <a:pPr marL="342900" marR="0" lvl="0" indent="-342900" algn="just" rtl="0">
              <a:spcBef>
                <a:spcPts val="0"/>
              </a:spcBef>
              <a:buClr>
                <a:srgbClr val="000000"/>
              </a:buClr>
              <a:buSzPct val="100000"/>
              <a:buFont typeface="Wingdings" panose="05000000000000000000" pitchFamily="2" charset="2"/>
              <a:buChar char="v"/>
            </a:pPr>
            <a:r>
              <a:rPr lang="fr-FR" sz="2400" b="1" dirty="0" smtClean="0">
                <a:solidFill>
                  <a:srgbClr val="C00000"/>
                </a:solidFill>
                <a:sym typeface="Wingdings"/>
              </a:rPr>
              <a:t>Attention à mesurer vos argumentations et ne pas verser dans les clichés!</a:t>
            </a:r>
          </a:p>
          <a:p>
            <a:pPr marR="0" lvl="0" algn="just" rtl="0">
              <a:spcBef>
                <a:spcPts val="0"/>
              </a:spcBef>
              <a:buClr>
                <a:srgbClr val="000000"/>
              </a:buClr>
              <a:buSzPct val="25000"/>
            </a:pPr>
            <a:r>
              <a:rPr lang="fr-FR" sz="2400" i="1" dirty="0" smtClean="0">
                <a:solidFill>
                  <a:srgbClr val="00B050"/>
                </a:solidFill>
                <a:sym typeface="Wingdings"/>
              </a:rPr>
              <a:t>« le jury note une certaine forme d’angélisme qui consiste à penser que les entreprises d’aujourd’hui sont nécessairement mieux que celles d’hier, qu’elles innovent plus, sont plus souples… »</a:t>
            </a:r>
            <a:endParaRPr lang="fr-FR" sz="2400" i="1" dirty="0">
              <a:solidFill>
                <a:srgbClr val="00B050"/>
              </a:solidFill>
              <a:sym typeface="Wingdings"/>
            </a:endParaRPr>
          </a:p>
          <a:p>
            <a:pPr marR="0" lvl="0" algn="just" rtl="0">
              <a:spcBef>
                <a:spcPts val="0"/>
              </a:spcBef>
              <a:buClr>
                <a:srgbClr val="000000"/>
              </a:buClr>
              <a:buSzPct val="25000"/>
            </a:pPr>
            <a:r>
              <a:rPr lang="fr-FR" sz="1200" b="1" dirty="0" smtClean="0">
                <a:solidFill>
                  <a:srgbClr val="C00000"/>
                </a:solidFill>
                <a:sym typeface="Wingdings"/>
              </a:rPr>
              <a:t> </a:t>
            </a:r>
          </a:p>
          <a:p>
            <a:pPr marL="342900" marR="0" lvl="0" indent="-342900" algn="just" rtl="0">
              <a:spcBef>
                <a:spcPts val="0"/>
              </a:spcBef>
              <a:buClr>
                <a:srgbClr val="000000"/>
              </a:buClr>
              <a:buSzPct val="100000"/>
              <a:buFont typeface="Wingdings" panose="05000000000000000000" pitchFamily="2" charset="2"/>
              <a:buChar char="v"/>
            </a:pPr>
            <a:r>
              <a:rPr lang="fr-FR" sz="2400" b="1" dirty="0" smtClean="0">
                <a:solidFill>
                  <a:srgbClr val="C00000"/>
                </a:solidFill>
                <a:sym typeface="Wingdings"/>
              </a:rPr>
              <a:t>L’objectif d’un concours est de se différencier </a:t>
            </a:r>
          </a:p>
          <a:p>
            <a:pPr marL="342900" lvl="5" indent="-342900" algn="just">
              <a:buClr>
                <a:srgbClr val="000000"/>
              </a:buClr>
              <a:buSzPct val="100000"/>
              <a:buFont typeface="Wingdings"/>
              <a:buChar char="F"/>
            </a:pPr>
            <a:r>
              <a:rPr lang="fr-FR" sz="2400" b="1" dirty="0" smtClean="0">
                <a:solidFill>
                  <a:schemeClr val="tx1"/>
                </a:solidFill>
                <a:sym typeface="Wingdings"/>
              </a:rPr>
              <a:t>évitez de verser dans des poncifs: « </a:t>
            </a:r>
            <a:r>
              <a:rPr lang="fr-FR" sz="2400" i="1" dirty="0" smtClean="0">
                <a:solidFill>
                  <a:schemeClr val="tx1"/>
                </a:solidFill>
                <a:sym typeface="Wingdings"/>
              </a:rPr>
              <a:t>de tout temps l’homme a innové</a:t>
            </a:r>
            <a:r>
              <a:rPr lang="fr-FR" sz="2400" b="1" dirty="0" smtClean="0">
                <a:solidFill>
                  <a:schemeClr val="tx1"/>
                </a:solidFill>
                <a:sym typeface="Wingdings"/>
              </a:rPr>
              <a:t> … »</a:t>
            </a:r>
          </a:p>
          <a:p>
            <a:pPr marL="342900" lvl="5" indent="-342900" algn="just">
              <a:buClr>
                <a:srgbClr val="000000"/>
              </a:buClr>
              <a:buSzPct val="100000"/>
              <a:buFont typeface="Wingdings"/>
              <a:buChar char="F"/>
            </a:pPr>
            <a:r>
              <a:rPr lang="fr-FR" sz="2400" b="1" dirty="0" smtClean="0">
                <a:solidFill>
                  <a:schemeClr val="tx1"/>
                </a:solidFill>
                <a:sym typeface="Wingdings"/>
              </a:rPr>
              <a:t>tentez une pointe d’originalité: </a:t>
            </a:r>
            <a:r>
              <a:rPr lang="fr-FR" sz="2400" i="1" dirty="0" smtClean="0">
                <a:solidFill>
                  <a:schemeClr val="tx1"/>
                </a:solidFill>
              </a:rPr>
              <a:t>un exemple peu connu et pertinent plutôt qu’un éternel Apple pour l’innovation par exemple</a:t>
            </a:r>
          </a:p>
        </p:txBody>
      </p:sp>
      <p:sp>
        <p:nvSpPr>
          <p:cNvPr id="183" name="Shape 183"/>
          <p:cNvSpPr txBox="1">
            <a:spLocks noGrp="1"/>
          </p:cNvSpPr>
          <p:nvPr>
            <p:ph type="title"/>
          </p:nvPr>
        </p:nvSpPr>
        <p:spPr>
          <a:xfrm>
            <a:off x="212654" y="-43543"/>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smtClean="0">
                <a:solidFill>
                  <a:srgbClr val="7A9798"/>
                </a:solidFill>
                <a:latin typeface="Trebuchet MS"/>
                <a:ea typeface="Trebuchet MS"/>
                <a:cs typeface="Trebuchet MS"/>
                <a:sym typeface="Trebuchet MS"/>
              </a:rPr>
              <a:t>Quelques conseils</a:t>
            </a:r>
            <a:endParaRPr lang="fr-FR" sz="2800" b="1" i="0" u="none" strike="noStrike" cap="none" dirty="0">
              <a:solidFill>
                <a:srgbClr val="7A9798"/>
              </a:solidFill>
              <a:latin typeface="Trebuchet MS"/>
              <a:ea typeface="Trebuchet MS"/>
              <a:cs typeface="Trebuchet MS"/>
              <a:sym typeface="Trebuchet MS"/>
            </a:endParaRPr>
          </a:p>
        </p:txBody>
      </p:sp>
    </p:spTree>
    <p:extLst>
      <p:ext uri="{BB962C8B-B14F-4D97-AF65-F5344CB8AC3E}">
        <p14:creationId xmlns:p14="http://schemas.microsoft.com/office/powerpoint/2010/main" val="3503409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5791200" y="6404983"/>
            <a:ext cx="3044952" cy="36575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1400">
                <a:solidFill>
                  <a:srgbClr val="FFFFFF"/>
                </a:solidFill>
                <a:latin typeface="Georgia"/>
                <a:ea typeface="Georgia"/>
                <a:cs typeface="Georgia"/>
                <a:sym typeface="Georgia"/>
              </a:rPr>
              <a:pPr marL="0" marR="0" lvl="0" indent="0" algn="r" rtl="0">
                <a:spcBef>
                  <a:spcPts val="0"/>
                </a:spcBef>
                <a:buSzPct val="25000"/>
                <a:buNone/>
              </a:pPr>
              <a:t>9</a:t>
            </a:fld>
            <a:endParaRPr lang="fr-FR" sz="1400">
              <a:solidFill>
                <a:srgbClr val="FFFFFF"/>
              </a:solidFill>
              <a:latin typeface="Georgia"/>
              <a:ea typeface="Georgia"/>
              <a:cs typeface="Georgia"/>
              <a:sym typeface="Georgia"/>
            </a:endParaRPr>
          </a:p>
        </p:txBody>
      </p:sp>
      <p:sp>
        <p:nvSpPr>
          <p:cNvPr id="182" name="Shape 182"/>
          <p:cNvSpPr txBox="1"/>
          <p:nvPr/>
        </p:nvSpPr>
        <p:spPr>
          <a:xfrm>
            <a:off x="212654" y="1351642"/>
            <a:ext cx="8724517" cy="5506358"/>
          </a:xfrm>
          <a:prstGeom prst="rect">
            <a:avLst/>
          </a:prstGeom>
          <a:noFill/>
          <a:ln>
            <a:noFill/>
          </a:ln>
        </p:spPr>
        <p:txBody>
          <a:bodyPr lIns="90000" tIns="45000" rIns="90000" bIns="45000" anchor="t" anchorCtr="0">
            <a:noAutofit/>
          </a:bodyPr>
          <a:lstStyle/>
          <a:p>
            <a:pPr marL="0" marR="0" lvl="0" indent="0" algn="ctr" rtl="0">
              <a:spcBef>
                <a:spcPts val="0"/>
              </a:spcBef>
              <a:buClr>
                <a:srgbClr val="000000"/>
              </a:buClr>
              <a:buSzPct val="25000"/>
              <a:buFont typeface="Arial"/>
              <a:buNone/>
            </a:pPr>
            <a:r>
              <a:rPr lang="fr-FR" sz="2400" b="1" u="sng" dirty="0" smtClean="0">
                <a:solidFill>
                  <a:srgbClr val="C00000"/>
                </a:solidFill>
                <a:sym typeface="Arial"/>
              </a:rPr>
              <a:t>Sur le fond:</a:t>
            </a:r>
          </a:p>
          <a:p>
            <a:pPr marL="0" marR="0" lvl="0" indent="0" algn="ctr" rtl="0">
              <a:spcBef>
                <a:spcPts val="0"/>
              </a:spcBef>
              <a:buClr>
                <a:srgbClr val="000000"/>
              </a:buClr>
              <a:buSzPct val="25000"/>
              <a:buFont typeface="Arial"/>
              <a:buNone/>
            </a:pPr>
            <a:endParaRPr lang="fr-FR" sz="1200" b="1" dirty="0" smtClean="0">
              <a:solidFill>
                <a:schemeClr val="tx1"/>
              </a:solidFill>
            </a:endParaRPr>
          </a:p>
          <a:p>
            <a:pPr marR="0" lvl="0" algn="just" rtl="0">
              <a:spcBef>
                <a:spcPts val="0"/>
              </a:spcBef>
              <a:buClr>
                <a:srgbClr val="000000"/>
              </a:buClr>
              <a:buSzPct val="25000"/>
            </a:pPr>
            <a:r>
              <a:rPr lang="fr-FR" sz="2400" b="1" dirty="0" smtClean="0">
                <a:solidFill>
                  <a:srgbClr val="C00000"/>
                </a:solidFill>
                <a:sym typeface="Wingdings"/>
              </a:rPr>
              <a:t> </a:t>
            </a:r>
          </a:p>
          <a:p>
            <a:pPr marR="0" lvl="0" algn="just" rtl="0">
              <a:spcBef>
                <a:spcPts val="0"/>
              </a:spcBef>
              <a:buClr>
                <a:srgbClr val="000000"/>
              </a:buClr>
              <a:buSzPct val="100000"/>
            </a:pPr>
            <a:r>
              <a:rPr lang="fr-FR" sz="2400" b="1" dirty="0" smtClean="0">
                <a:solidFill>
                  <a:srgbClr val="C00000"/>
                </a:solidFill>
                <a:sym typeface="Wingdings"/>
              </a:rPr>
              <a:t>Il faut citer des auteurs… </a:t>
            </a:r>
          </a:p>
          <a:p>
            <a:pPr marR="0" lvl="0" algn="just" rtl="0">
              <a:spcBef>
                <a:spcPts val="0"/>
              </a:spcBef>
              <a:buClr>
                <a:srgbClr val="000000"/>
              </a:buClr>
              <a:buSzPct val="100000"/>
            </a:pPr>
            <a:r>
              <a:rPr lang="fr-FR" sz="2400" i="1" dirty="0" smtClean="0">
                <a:solidFill>
                  <a:srgbClr val="00B050"/>
                </a:solidFill>
                <a:sym typeface="Wingdings"/>
              </a:rPr>
              <a:t>« il existe encore des copies sans référence théorique »</a:t>
            </a:r>
          </a:p>
          <a:p>
            <a:pPr lvl="5" algn="just">
              <a:buClr>
                <a:srgbClr val="000000"/>
              </a:buClr>
              <a:buSzPct val="100000"/>
            </a:pPr>
            <a:endParaRPr lang="fr-FR" sz="2400" b="1" dirty="0" smtClean="0">
              <a:solidFill>
                <a:srgbClr val="C00000"/>
              </a:solidFill>
              <a:sym typeface="Wingdings"/>
            </a:endParaRPr>
          </a:p>
          <a:p>
            <a:pPr lvl="5" algn="just">
              <a:buClr>
                <a:srgbClr val="000000"/>
              </a:buClr>
              <a:buSzPct val="100000"/>
            </a:pPr>
            <a:r>
              <a:rPr lang="fr-FR" sz="2400" b="1" dirty="0" smtClean="0">
                <a:solidFill>
                  <a:srgbClr val="C00000"/>
                </a:solidFill>
                <a:sym typeface="Wingdings"/>
              </a:rPr>
              <a:t>Mais </a:t>
            </a:r>
            <a:r>
              <a:rPr lang="fr-FR" sz="2400" b="1" dirty="0">
                <a:solidFill>
                  <a:srgbClr val="C00000"/>
                </a:solidFill>
                <a:sym typeface="Wingdings"/>
              </a:rPr>
              <a:t>à bon escient…</a:t>
            </a:r>
          </a:p>
          <a:p>
            <a:pPr lvl="5" algn="just">
              <a:buClr>
                <a:srgbClr val="000000"/>
              </a:buClr>
              <a:buSzPct val="100000"/>
            </a:pPr>
            <a:r>
              <a:rPr lang="fr-FR" sz="2400" i="1" dirty="0">
                <a:solidFill>
                  <a:srgbClr val="00B050"/>
                </a:solidFill>
                <a:sym typeface="Wingdings"/>
              </a:rPr>
              <a:t>« la qualité d’une dissertation n’est pas proportionnelle au nombre d’auteurs cités </a:t>
            </a:r>
            <a:r>
              <a:rPr lang="fr-FR" sz="2400" i="1" dirty="0" smtClean="0">
                <a:solidFill>
                  <a:srgbClr val="00B050"/>
                </a:solidFill>
                <a:sym typeface="Wingdings"/>
              </a:rPr>
              <a:t>»</a:t>
            </a:r>
          </a:p>
          <a:p>
            <a:pPr lvl="5" algn="just">
              <a:buClr>
                <a:srgbClr val="000000"/>
              </a:buClr>
              <a:buSzPct val="100000"/>
            </a:pPr>
            <a:endParaRPr lang="fr-FR" sz="2400" i="1" dirty="0" smtClean="0">
              <a:solidFill>
                <a:srgbClr val="00B050"/>
              </a:solidFill>
              <a:sym typeface="Wingdings"/>
            </a:endParaRPr>
          </a:p>
          <a:p>
            <a:pPr lvl="5" algn="just">
              <a:buClr>
                <a:srgbClr val="000000"/>
              </a:buClr>
              <a:buSzPct val="100000"/>
            </a:pPr>
            <a:r>
              <a:rPr lang="fr-FR" sz="2400" b="1" dirty="0" smtClean="0">
                <a:solidFill>
                  <a:srgbClr val="C00000"/>
                </a:solidFill>
                <a:sym typeface="Wingdings"/>
              </a:rPr>
              <a:t>Et toujours en les reliant au sujet et à la problématique!</a:t>
            </a:r>
          </a:p>
          <a:p>
            <a:pPr lvl="5" algn="just">
              <a:buClr>
                <a:srgbClr val="000000"/>
              </a:buClr>
              <a:buSzPct val="100000"/>
            </a:pPr>
            <a:r>
              <a:rPr lang="fr-FR" sz="2400" i="1" dirty="0" smtClean="0">
                <a:solidFill>
                  <a:srgbClr val="00B050"/>
                </a:solidFill>
                <a:sym typeface="Wingdings"/>
              </a:rPr>
              <a:t>« Les </a:t>
            </a:r>
            <a:r>
              <a:rPr lang="fr-FR" sz="2400" i="1" dirty="0">
                <a:solidFill>
                  <a:srgbClr val="00B050"/>
                </a:solidFill>
                <a:sym typeface="Wingdings"/>
              </a:rPr>
              <a:t>références théoriques sont parfois saupoudrées sans être mises au service de la démonstration »</a:t>
            </a:r>
          </a:p>
          <a:p>
            <a:pPr lvl="5" algn="just">
              <a:buClr>
                <a:srgbClr val="000000"/>
              </a:buClr>
              <a:buSzPct val="100000"/>
            </a:pPr>
            <a:endParaRPr lang="fr-FR" sz="2400" b="1" dirty="0">
              <a:solidFill>
                <a:srgbClr val="00B050"/>
              </a:solidFill>
              <a:sym typeface="Wingdings"/>
            </a:endParaRPr>
          </a:p>
        </p:txBody>
      </p:sp>
      <p:sp>
        <p:nvSpPr>
          <p:cNvPr id="183" name="Shape 183"/>
          <p:cNvSpPr txBox="1">
            <a:spLocks noGrp="1"/>
          </p:cNvSpPr>
          <p:nvPr>
            <p:ph type="title"/>
          </p:nvPr>
        </p:nvSpPr>
        <p:spPr>
          <a:xfrm>
            <a:off x="212654" y="-43543"/>
            <a:ext cx="8909940" cy="1031861"/>
          </a:xfrm>
          <a:prstGeom prst="rect">
            <a:avLst/>
          </a:prstGeom>
          <a:noFill/>
          <a:ln>
            <a:noFill/>
          </a:ln>
        </p:spPr>
        <p:txBody>
          <a:bodyPr lIns="91425" tIns="45700" rIns="91425" bIns="45700" anchor="b" anchorCtr="0">
            <a:noAutofit/>
          </a:bodyPr>
          <a:lstStyle/>
          <a:p>
            <a:pPr marL="338138" marR="0" lvl="0" indent="-338138" algn="ctr" rtl="0">
              <a:spcBef>
                <a:spcPts val="0"/>
              </a:spcBef>
              <a:buClr>
                <a:srgbClr val="7A9798"/>
              </a:buClr>
              <a:buSzPct val="25000"/>
              <a:buFont typeface="Georgia"/>
              <a:buNone/>
            </a:pPr>
            <a:r>
              <a:rPr lang="fr-FR" sz="2800" b="1" i="0" u="none" strike="noStrike" cap="none" dirty="0">
                <a:solidFill>
                  <a:srgbClr val="7A9798"/>
                </a:solidFill>
                <a:sym typeface="Georgia"/>
              </a:rPr>
              <a:t>I – </a:t>
            </a:r>
            <a:r>
              <a:rPr lang="fr-FR" sz="2800" b="1" i="0" u="none" strike="noStrike" cap="none" dirty="0" smtClean="0">
                <a:solidFill>
                  <a:srgbClr val="7A9798"/>
                </a:solidFill>
                <a:latin typeface="Trebuchet MS"/>
                <a:ea typeface="Trebuchet MS"/>
                <a:cs typeface="Trebuchet MS"/>
                <a:sym typeface="Trebuchet MS"/>
              </a:rPr>
              <a:t>Quelques conseils</a:t>
            </a:r>
            <a:endParaRPr lang="fr-FR" sz="2800" b="1" i="0" u="none" strike="noStrike" cap="none" dirty="0">
              <a:solidFill>
                <a:srgbClr val="7A9798"/>
              </a:solidFill>
              <a:latin typeface="Trebuchet MS"/>
              <a:ea typeface="Trebuchet MS"/>
              <a:cs typeface="Trebuchet MS"/>
              <a:sym typeface="Trebuchet MS"/>
            </a:endParaRPr>
          </a:p>
        </p:txBody>
      </p:sp>
    </p:spTree>
    <p:extLst>
      <p:ext uri="{BB962C8B-B14F-4D97-AF65-F5344CB8AC3E}">
        <p14:creationId xmlns:p14="http://schemas.microsoft.com/office/powerpoint/2010/main" val="3117354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ivique">
  <a:themeElements>
    <a:clrScheme name="Civique">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que">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9577</TotalTime>
  <Words>2972</Words>
  <Application>Microsoft Office PowerPoint</Application>
  <PresentationFormat>Affichage à l'écran (4:3)</PresentationFormat>
  <Paragraphs>933</Paragraphs>
  <Slides>70</Slides>
  <Notes>69</Notes>
  <HiddenSlides>0</HiddenSlides>
  <MMClips>0</MMClips>
  <ScaleCrop>false</ScaleCrop>
  <HeadingPairs>
    <vt:vector size="4" baseType="variant">
      <vt:variant>
        <vt:lpstr>Thème</vt:lpstr>
      </vt:variant>
      <vt:variant>
        <vt:i4>1</vt:i4>
      </vt:variant>
      <vt:variant>
        <vt:lpstr>Titres des diapositives</vt:lpstr>
      </vt:variant>
      <vt:variant>
        <vt:i4>70</vt:i4>
      </vt:variant>
    </vt:vector>
  </HeadingPairs>
  <TitlesOfParts>
    <vt:vector size="71" baseType="lpstr">
      <vt:lpstr>Civique</vt:lpstr>
      <vt:lpstr>Le management aux concours</vt:lpstr>
      <vt:lpstr>Méthodologie des épreuves de management aux concours</vt:lpstr>
      <vt:lpstr>I – Quelques conseils</vt:lpstr>
      <vt:lpstr>I – Quelques conseils</vt:lpstr>
      <vt:lpstr>I – Quelques conseils</vt:lpstr>
      <vt:lpstr>I – Quelques conseils</vt:lpstr>
      <vt:lpstr>I – Quelques conseils</vt:lpstr>
      <vt:lpstr>I – Quelques conseils</vt:lpstr>
      <vt:lpstr>I – Quelques conseils</vt:lpstr>
      <vt:lpstr>I – Quelques conseils</vt:lpstr>
      <vt:lpstr>I – L’analyse du dossier documentaire (CAPET, CAPLP, oral AGREG Interne)</vt:lpstr>
      <vt:lpstr>« Effectuez un feuilletage rapide du dossier documentaire. Les plus abordables seront lus en premier alors que les plus techniques le seront dans un deuxième temps »</vt:lpstr>
      <vt:lpstr>I – L’analyse du dossier documentaire (CAPET, CAPLP, oral AGREG Interne)</vt:lpstr>
      <vt:lpstr>I – L’analyse du dossier documentaire (CAPET, CAPLP, oral AGREG Interne)</vt:lpstr>
      <vt:lpstr>I – L’analyse du dossier documentaire (CAPET, CAPLP, oral AGREG Interne)</vt:lpstr>
      <vt:lpstr>I – L’analyse du dossier documentaire (CAPET, CAPLP, oral AGREG Interne)</vt:lpstr>
      <vt:lpstr>I – L’analyse du dossier documentaire (CAPET, CAPLP, oral AGREG Interne)</vt:lpstr>
      <vt:lpstr>I – L’analyse du dossier documentaire (CAPET, CAPLP, oral AGREG Interne)</vt:lpstr>
      <vt:lpstr>I – L’analyse du dossier documentaire (CAPET, CAPLP, oral AGREG Interne)</vt:lpstr>
      <vt:lpstr>I – L’analyse du dossier documentaire (CAPET, CAPLP, oral AGREG Interne)</vt:lpstr>
      <vt:lpstr>I – L’analyse du dossier documentaire (CAPET, CAPLP, oral AGREG Interne)</vt:lpstr>
      <vt:lpstr>I – L’analyse du dossier documentaire (CAPET, CAPLP, oral AGREG Interne)</vt:lpstr>
      <vt:lpstr>I – L’analyse du dossier documentaire (CAPET, CAPLP, oral AGREG Interne)</vt:lpstr>
      <vt:lpstr>II – La mobilisation des connaissances</vt:lpstr>
      <vt:lpstr>II – La mobilisation des connaissances</vt:lpstr>
      <vt:lpstr>II – La mobilisation des connaissances</vt:lpstr>
      <vt:lpstr>Présentation PowerPoint</vt:lpstr>
      <vt:lpstr>Présentation PowerPoint</vt:lpstr>
      <vt:lpstr>Présentation PowerPoint</vt:lpstr>
      <vt:lpstr>II – La mobilisation des connaissances</vt:lpstr>
      <vt:lpstr>II – La mobilisation des connaissances</vt:lpstr>
      <vt:lpstr>II – La mobilisation des connaissances</vt:lpstr>
      <vt:lpstr>II – La mobilisation des connaissances</vt:lpstr>
      <vt:lpstr>II – La mobilisation des connaissances</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III – La construction de l’introduction</vt:lpstr>
      <vt:lpstr>IV – Le développement</vt:lpstr>
      <vt:lpstr>IV – Le développement</vt:lpstr>
      <vt:lpstr>IV – Le développement</vt:lpstr>
      <vt:lpstr>IV – Le développement</vt:lpstr>
      <vt:lpstr>IV – Le développement</vt:lpstr>
      <vt:lpstr>IV – Le développement</vt:lpstr>
      <vt:lpstr>IV – Le développement</vt:lpstr>
      <vt:lpstr>IV – Le développement</vt:lpstr>
      <vt:lpstr>IV – Le développement</vt:lpstr>
      <vt:lpstr>IV – Le développement</vt:lpstr>
      <vt:lpstr>IV – Le développement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management aux concours</dc:title>
  <dc:creator>Stéphane BOUTILLIER</dc:creator>
  <cp:lastModifiedBy>Stéphane BOUTILLIER</cp:lastModifiedBy>
  <cp:revision>51</cp:revision>
  <dcterms:modified xsi:type="dcterms:W3CDTF">2017-08-08T23:29:36Z</dcterms:modified>
</cp:coreProperties>
</file>