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17"/>
  </p:notesMasterIdLst>
  <p:sldIdLst>
    <p:sldId id="256" r:id="rId2"/>
    <p:sldId id="270" r:id="rId3"/>
    <p:sldId id="312" r:id="rId4"/>
    <p:sldId id="315" r:id="rId5"/>
    <p:sldId id="316" r:id="rId6"/>
    <p:sldId id="317" r:id="rId7"/>
    <p:sldId id="318" r:id="rId8"/>
    <p:sldId id="313" r:id="rId9"/>
    <p:sldId id="319" r:id="rId10"/>
    <p:sldId id="353" r:id="rId11"/>
    <p:sldId id="320" r:id="rId12"/>
    <p:sldId id="321" r:id="rId13"/>
    <p:sldId id="314" r:id="rId14"/>
    <p:sldId id="351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88326-0269-3245-A8EF-0E1C27D9DC56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62F49-3491-8A4D-947A-3DC48BF98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2BA07E-E95D-664F-A60B-3BF767536A4E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8/9/2017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8/9/2017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003FF1-D506-094C-A846-74CD34F9B6DE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A35409-3AAB-2B4A-9167-E270360966D4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2668354"/>
            <a:ext cx="8251371" cy="1925418"/>
          </a:xfrm>
        </p:spPr>
        <p:txBody>
          <a:bodyPr>
            <a:noAutofit/>
          </a:bodyPr>
          <a:lstStyle/>
          <a:p>
            <a:r>
              <a:rPr lang="fr-FR" sz="2400" dirty="0" smtClean="0"/>
              <a:t>Formation du PAF de Nouvelle Calédonie</a:t>
            </a:r>
          </a:p>
          <a:p>
            <a:endParaRPr lang="fr-FR" sz="2400" dirty="0" smtClean="0"/>
          </a:p>
          <a:p>
            <a:r>
              <a:rPr lang="fr-FR" sz="2400" dirty="0" smtClean="0"/>
              <a:t> juillet 2017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39456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4F3E"/>
                </a:solidFill>
              </a:rPr>
              <a:t>Le</a:t>
            </a:r>
            <a:r>
              <a:rPr lang="fr-FR" b="1" dirty="0" smtClean="0"/>
              <a:t> management aux concours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4171" y="4963886"/>
            <a:ext cx="879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Diaporama réalisé avec l’aide précieuse de </a:t>
            </a:r>
          </a:p>
          <a:p>
            <a:pPr algn="ctr"/>
            <a:r>
              <a:rPr lang="fr-FR" sz="2400" dirty="0" smtClean="0"/>
              <a:t>Grégoire ROUSSEAU, </a:t>
            </a:r>
          </a:p>
          <a:p>
            <a:pPr algn="ctr"/>
            <a:r>
              <a:rPr lang="fr-FR" sz="2400" dirty="0" smtClean="0"/>
              <a:t>agrégé d’économie-gestion et formateur AGOL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1549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756" y="1471890"/>
            <a:ext cx="506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Composantes de la structure (</a:t>
            </a:r>
            <a:r>
              <a:rPr lang="fr-FR" b="1" u="sng" dirty="0" err="1" smtClean="0"/>
              <a:t>Mintzberg</a:t>
            </a:r>
            <a:r>
              <a:rPr lang="fr-FR" b="1" u="sng" dirty="0" smtClean="0"/>
              <a:t>)</a:t>
            </a:r>
            <a:endParaRPr lang="fr-FR" b="1" u="sng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286650" y="2036746"/>
            <a:ext cx="6551613" cy="3968750"/>
            <a:chOff x="2002321" y="2229323"/>
            <a:chExt cx="6551613" cy="39687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321" y="2229323"/>
              <a:ext cx="6551613" cy="396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Forme libre 6"/>
            <p:cNvSpPr/>
            <p:nvPr/>
          </p:nvSpPr>
          <p:spPr>
            <a:xfrm>
              <a:off x="2176821" y="2269001"/>
              <a:ext cx="6083274" cy="3736495"/>
            </a:xfrm>
            <a:custGeom>
              <a:avLst/>
              <a:gdLst>
                <a:gd name="connsiteX0" fmla="*/ 4348 w 6083274"/>
                <a:gd name="connsiteY0" fmla="*/ 3515603 h 3736495"/>
                <a:gd name="connsiteX1" fmla="*/ 666982 w 6083274"/>
                <a:gd name="connsiteY1" fmla="*/ 740650 h 3736495"/>
                <a:gd name="connsiteX2" fmla="*/ 4159614 w 6083274"/>
                <a:gd name="connsiteY2" fmla="*/ 77974 h 3736495"/>
                <a:gd name="connsiteX3" fmla="*/ 5857613 w 6083274"/>
                <a:gd name="connsiteY3" fmla="*/ 2162641 h 3736495"/>
                <a:gd name="connsiteX4" fmla="*/ 6064686 w 6083274"/>
                <a:gd name="connsiteY4" fmla="*/ 3736495 h 3736495"/>
                <a:gd name="connsiteX5" fmla="*/ 6064686 w 6083274"/>
                <a:gd name="connsiteY5" fmla="*/ 3736495 h 3736495"/>
                <a:gd name="connsiteX6" fmla="*/ 6064686 w 6083274"/>
                <a:gd name="connsiteY6" fmla="*/ 3736495 h 373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3274" h="3736495">
                  <a:moveTo>
                    <a:pt x="4348" y="3515603"/>
                  </a:moveTo>
                  <a:cubicBezTo>
                    <a:pt x="-10607" y="2414595"/>
                    <a:pt x="-25562" y="1313588"/>
                    <a:pt x="666982" y="740650"/>
                  </a:cubicBezTo>
                  <a:cubicBezTo>
                    <a:pt x="1359526" y="167712"/>
                    <a:pt x="3294509" y="-159025"/>
                    <a:pt x="4159614" y="77974"/>
                  </a:cubicBezTo>
                  <a:cubicBezTo>
                    <a:pt x="5024719" y="314973"/>
                    <a:pt x="5540101" y="1552888"/>
                    <a:pt x="5857613" y="2162641"/>
                  </a:cubicBezTo>
                  <a:cubicBezTo>
                    <a:pt x="6175125" y="2772394"/>
                    <a:pt x="6064686" y="3736495"/>
                    <a:pt x="6064686" y="3736495"/>
                  </a:cubicBezTo>
                  <a:lnTo>
                    <a:pt x="6064686" y="3736495"/>
                  </a:lnTo>
                  <a:lnTo>
                    <a:pt x="6064686" y="3736495"/>
                  </a:lnTo>
                </a:path>
              </a:pathLst>
            </a:custGeom>
            <a:ln w="952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010983" y="3088877"/>
              <a:ext cx="10253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Idéologie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288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756" y="1471890"/>
            <a:ext cx="440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Modes de coordination (</a:t>
            </a:r>
            <a:r>
              <a:rPr lang="fr-FR" b="1" u="sng" dirty="0" err="1" smtClean="0"/>
              <a:t>Mintzberg</a:t>
            </a:r>
            <a:r>
              <a:rPr lang="fr-FR" b="1" u="sng" dirty="0" smtClean="0"/>
              <a:t>)</a:t>
            </a:r>
            <a:endParaRPr lang="fr-FR" b="1" u="sng" dirty="0"/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7" t="9224" b="68701"/>
          <a:stretch/>
        </p:blipFill>
        <p:spPr bwMode="auto">
          <a:xfrm>
            <a:off x="3489756" y="2164654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56" t="5434" b="618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r="59667" b="68971"/>
          <a:stretch/>
        </p:blipFill>
        <p:spPr bwMode="auto">
          <a:xfrm>
            <a:off x="695756" y="2164654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560" r="48570" b="625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41737" b="36490"/>
          <a:stretch/>
        </p:blipFill>
        <p:spPr bwMode="auto">
          <a:xfrm>
            <a:off x="6284509" y="2164654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95" t="33511" b="324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40073" r="59601" b="35529"/>
          <a:stretch/>
        </p:blipFill>
        <p:spPr bwMode="auto">
          <a:xfrm>
            <a:off x="695756" y="4278493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6676" r="49390" b="319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5" r="44672" b="2220"/>
          <a:stretch/>
        </p:blipFill>
        <p:spPr bwMode="auto">
          <a:xfrm>
            <a:off x="3489756" y="4278493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626" r="37706" b="1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Image 1" descr="clip_image0121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9" y="4278493"/>
            <a:ext cx="2160000" cy="144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9014" y="3646988"/>
            <a:ext cx="214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Ajustement mutuel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89756" y="3678597"/>
            <a:ext cx="214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Supervision directe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84509" y="3678597"/>
            <a:ext cx="2146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Standardisation des procédés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09014" y="5831388"/>
            <a:ext cx="2146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Standardisation des résultats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489756" y="5831388"/>
            <a:ext cx="2146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Standardisation des qualifications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297767" y="5831388"/>
            <a:ext cx="2146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Standardisation des normes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88523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756" y="1471890"/>
            <a:ext cx="503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Configurations structurelles (</a:t>
            </a:r>
            <a:r>
              <a:rPr lang="fr-FR" b="1" u="sng" dirty="0" err="1" smtClean="0"/>
              <a:t>Mintzberg</a:t>
            </a:r>
            <a:r>
              <a:rPr lang="fr-FR" b="1" u="sng" dirty="0" smtClean="0"/>
              <a:t>)</a:t>
            </a:r>
            <a:endParaRPr lang="fr-FR" b="1" u="sng" dirty="0"/>
          </a:p>
        </p:txBody>
      </p:sp>
      <p:pic>
        <p:nvPicPr>
          <p:cNvPr id="5" name="Imag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015411"/>
            <a:ext cx="2160000" cy="1440000"/>
          </a:xfrm>
          <a:prstGeom prst="rect">
            <a:avLst/>
          </a:prstGeom>
        </p:spPr>
      </p:pic>
      <p:pic>
        <p:nvPicPr>
          <p:cNvPr id="7" name="Imag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01942" y="2015412"/>
            <a:ext cx="2160000" cy="1440000"/>
          </a:xfrm>
          <a:prstGeom prst="rect">
            <a:avLst/>
          </a:prstGeom>
        </p:spPr>
      </p:pic>
      <p:pic>
        <p:nvPicPr>
          <p:cNvPr id="9" name="Imag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99820" y="2015412"/>
            <a:ext cx="2160000" cy="1440000"/>
          </a:xfrm>
          <a:prstGeom prst="rect">
            <a:avLst/>
          </a:prstGeom>
        </p:spPr>
      </p:pic>
      <p:pic>
        <p:nvPicPr>
          <p:cNvPr id="10" name="Image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1756" y="4102356"/>
            <a:ext cx="2160000" cy="1440000"/>
          </a:xfrm>
          <a:prstGeom prst="rect">
            <a:avLst/>
          </a:prstGeom>
        </p:spPr>
      </p:pic>
      <p:pic>
        <p:nvPicPr>
          <p:cNvPr id="21" name="Image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01942" y="4102356"/>
            <a:ext cx="2160000" cy="1440000"/>
          </a:xfrm>
          <a:prstGeom prst="rect">
            <a:avLst/>
          </a:prstGeom>
        </p:spPr>
      </p:pic>
      <p:pic>
        <p:nvPicPr>
          <p:cNvPr id="22" name="Image 2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599820" y="4102356"/>
            <a:ext cx="2160000" cy="1440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57200" y="3475740"/>
            <a:ext cx="214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Structure simple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599820" y="3453319"/>
            <a:ext cx="2144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Bureaucratie professionnelle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01942" y="3455411"/>
            <a:ext cx="2144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Bureaucratie mécaniste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57201" y="5581802"/>
            <a:ext cx="2144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Structure </a:t>
            </a:r>
            <a:r>
              <a:rPr lang="fr-FR" sz="1600" dirty="0" err="1" smtClean="0"/>
              <a:t>divisionnalisée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617387" y="5581802"/>
            <a:ext cx="214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Adhocratie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599820" y="5542356"/>
            <a:ext cx="2144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Organisation missionnaire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73289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cxnSp>
        <p:nvCxnSpPr>
          <p:cNvPr id="37" name="Connecteur droit avec flèche 36"/>
          <p:cNvCxnSpPr>
            <a:stCxn id="39" idx="2"/>
            <a:endCxn id="40" idx="0"/>
          </p:cNvCxnSpPr>
          <p:nvPr/>
        </p:nvCxnSpPr>
        <p:spPr>
          <a:xfrm>
            <a:off x="4541802" y="1725717"/>
            <a:ext cx="0" cy="44292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41" idx="3"/>
          </p:cNvCxnSpPr>
          <p:nvPr/>
        </p:nvCxnSpPr>
        <p:spPr>
          <a:xfrm flipH="1">
            <a:off x="1393743" y="3811524"/>
            <a:ext cx="617187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995657" y="1387163"/>
            <a:ext cx="30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24F3E"/>
                </a:solidFill>
              </a:rPr>
              <a:t>L’individu est rationnel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995657" y="6154929"/>
            <a:ext cx="30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24F3E"/>
                </a:solidFill>
              </a:rPr>
              <a:t>L’individu est social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-55219" y="3519136"/>
            <a:ext cx="14489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24F3E"/>
                </a:solidFill>
              </a:rPr>
              <a:t>S</a:t>
            </a:r>
            <a:r>
              <a:rPr lang="fr-FR" sz="1600" b="1" dirty="0" smtClean="0">
                <a:solidFill>
                  <a:srgbClr val="C24F3E"/>
                </a:solidFill>
              </a:rPr>
              <a:t>ystème fermé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65615" y="3548610"/>
            <a:ext cx="14489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24F3E"/>
                </a:solidFill>
              </a:rPr>
              <a:t>S</a:t>
            </a:r>
            <a:r>
              <a:rPr lang="fr-FR" sz="1600" b="1" dirty="0" smtClean="0">
                <a:solidFill>
                  <a:srgbClr val="C24F3E"/>
                </a:solidFill>
              </a:rPr>
              <a:t>ystème ouvert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3891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1970 </a:t>
            </a:r>
            <a:r>
              <a:rPr lang="en-US" i="1" dirty="0"/>
              <a:t>- .</a:t>
            </a:r>
            <a:r>
              <a:rPr lang="en-US" i="1" dirty="0" smtClean="0"/>
              <a:t>.</a:t>
            </a:r>
            <a:r>
              <a:rPr lang="en-US" b="1" i="1" dirty="0"/>
              <a:t> Mobiliser par la culture</a:t>
            </a:r>
          </a:p>
          <a:p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418649" y="1725717"/>
            <a:ext cx="376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1900 </a:t>
            </a:r>
            <a:r>
              <a:rPr lang="fr-FR" i="1" dirty="0" smtClean="0"/>
              <a:t>– 1930 </a:t>
            </a:r>
            <a:r>
              <a:rPr lang="fr-FR" b="1" i="1" dirty="0" smtClean="0"/>
              <a:t>Organiser pour produire efficacement</a:t>
            </a:r>
            <a:endParaRPr lang="fr-FR" b="1" i="1" dirty="0"/>
          </a:p>
        </p:txBody>
      </p:sp>
      <p:sp>
        <p:nvSpPr>
          <p:cNvPr id="45" name="Rectangle 44"/>
          <p:cNvSpPr/>
          <p:nvPr/>
        </p:nvSpPr>
        <p:spPr>
          <a:xfrm>
            <a:off x="900113" y="3891619"/>
            <a:ext cx="364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1930 – 1960 </a:t>
            </a:r>
            <a:r>
              <a:rPr lang="en-US" b="1" i="1" dirty="0" err="1" smtClean="0"/>
              <a:t>Motiver</a:t>
            </a:r>
            <a:r>
              <a:rPr lang="en-US" b="1" i="1" dirty="0" smtClean="0"/>
              <a:t> </a:t>
            </a:r>
            <a:r>
              <a:rPr lang="en-US" b="1" i="1" dirty="0" err="1"/>
              <a:t>l'individu</a:t>
            </a:r>
            <a:endParaRPr lang="en-US" b="1" i="1" dirty="0"/>
          </a:p>
          <a:p>
            <a:endParaRPr lang="en-US" i="1" dirty="0"/>
          </a:p>
        </p:txBody>
      </p:sp>
      <p:sp>
        <p:nvSpPr>
          <p:cNvPr id="46" name="Rectangle 45"/>
          <p:cNvSpPr/>
          <p:nvPr/>
        </p:nvSpPr>
        <p:spPr>
          <a:xfrm>
            <a:off x="4610827" y="17257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1960 </a:t>
            </a:r>
            <a:r>
              <a:rPr lang="en-US" i="1" dirty="0" smtClean="0"/>
              <a:t>– 1970 </a:t>
            </a:r>
            <a:r>
              <a:rPr lang="en-US" b="1" i="1" dirty="0" smtClean="0"/>
              <a:t>Adapter </a:t>
            </a:r>
            <a:r>
              <a:rPr lang="en-US" b="1" i="1" dirty="0"/>
              <a:t>la structure</a:t>
            </a:r>
          </a:p>
          <a:p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795434" y="2481350"/>
            <a:ext cx="374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Frederick TAYLOR 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Henri Fayol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Max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Weber 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735286" y="2135149"/>
            <a:ext cx="4229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435E40"/>
                </a:solidFill>
              </a:rPr>
              <a:t>Mintzberg</a:t>
            </a:r>
            <a:endParaRPr lang="fr-FR" dirty="0" smtClean="0">
              <a:solidFill>
                <a:srgbClr val="435E40"/>
              </a:solidFill>
            </a:endParaRPr>
          </a:p>
          <a:p>
            <a:r>
              <a:rPr lang="fr-FR" dirty="0" smtClean="0">
                <a:solidFill>
                  <a:srgbClr val="435E40"/>
                </a:solidFill>
              </a:rPr>
              <a:t>Parkinson, </a:t>
            </a:r>
            <a:r>
              <a:rPr lang="fr-FR" dirty="0" err="1" smtClean="0">
                <a:solidFill>
                  <a:srgbClr val="435E40"/>
                </a:solidFill>
              </a:rPr>
              <a:t>Blau</a:t>
            </a:r>
            <a:r>
              <a:rPr lang="fr-FR" dirty="0" smtClean="0">
                <a:solidFill>
                  <a:srgbClr val="435E40"/>
                </a:solidFill>
              </a:rPr>
              <a:t>, Woodward, Chandler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Burns et </a:t>
            </a:r>
            <a:r>
              <a:rPr lang="fr-FR" dirty="0" err="1" smtClean="0">
                <a:solidFill>
                  <a:srgbClr val="435E40"/>
                </a:solidFill>
              </a:rPr>
              <a:t>Staker</a:t>
            </a:r>
            <a:r>
              <a:rPr lang="fr-FR" dirty="0" smtClean="0">
                <a:solidFill>
                  <a:srgbClr val="435E40"/>
                </a:solidFill>
              </a:rPr>
              <a:t>, Lawrence et </a:t>
            </a:r>
            <a:r>
              <a:rPr lang="fr-FR" dirty="0" err="1" smtClean="0">
                <a:solidFill>
                  <a:srgbClr val="435E40"/>
                </a:solidFill>
              </a:rPr>
              <a:t>Lorsch</a:t>
            </a:r>
            <a:endParaRPr lang="fr-FR" dirty="0" smtClean="0">
              <a:solidFill>
                <a:srgbClr val="435E40"/>
              </a:solidFill>
            </a:endParaRPr>
          </a:p>
          <a:p>
            <a:r>
              <a:rPr lang="fr-FR" dirty="0" smtClean="0">
                <a:solidFill>
                  <a:srgbClr val="435E40"/>
                </a:solidFill>
              </a:rPr>
              <a:t>+ </a:t>
            </a:r>
            <a:r>
              <a:rPr lang="fr-FR" dirty="0" err="1" smtClean="0">
                <a:solidFill>
                  <a:srgbClr val="435E40"/>
                </a:solidFill>
              </a:rPr>
              <a:t>Pfeffer</a:t>
            </a:r>
            <a:r>
              <a:rPr lang="fr-FR" dirty="0" smtClean="0">
                <a:solidFill>
                  <a:srgbClr val="435E40"/>
                </a:solidFill>
              </a:rPr>
              <a:t> et </a:t>
            </a:r>
            <a:r>
              <a:rPr lang="fr-FR" dirty="0" err="1" smtClean="0">
                <a:solidFill>
                  <a:srgbClr val="435E40"/>
                </a:solidFill>
              </a:rPr>
              <a:t>Salancik</a:t>
            </a:r>
            <a:r>
              <a:rPr lang="fr-FR" dirty="0" smtClean="0">
                <a:solidFill>
                  <a:srgbClr val="435E40"/>
                </a:solidFill>
              </a:rPr>
              <a:t>, </a:t>
            </a:r>
            <a:r>
              <a:rPr lang="fr-FR" dirty="0" err="1" smtClean="0">
                <a:solidFill>
                  <a:srgbClr val="435E40"/>
                </a:solidFill>
              </a:rPr>
              <a:t>Hannan</a:t>
            </a:r>
            <a:r>
              <a:rPr lang="fr-FR" dirty="0" smtClean="0">
                <a:solidFill>
                  <a:srgbClr val="435E40"/>
                </a:solidFill>
              </a:rPr>
              <a:t> et Freeman, Nelson et Winter, </a:t>
            </a:r>
            <a:r>
              <a:rPr lang="fr-FR" dirty="0" err="1" smtClean="0">
                <a:solidFill>
                  <a:srgbClr val="435E40"/>
                </a:solidFill>
              </a:rPr>
              <a:t>DiMaggio</a:t>
            </a:r>
            <a:r>
              <a:rPr lang="fr-FR" dirty="0" smtClean="0">
                <a:solidFill>
                  <a:srgbClr val="435E40"/>
                </a:solidFill>
              </a:rPr>
              <a:t> et Powell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00113" y="4537950"/>
            <a:ext cx="3641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35E40"/>
                </a:solidFill>
              </a:rPr>
              <a:t>Elton Mayo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Moreno, Lewin, </a:t>
            </a:r>
            <a:r>
              <a:rPr lang="fr-FR" dirty="0" err="1" smtClean="0">
                <a:solidFill>
                  <a:srgbClr val="435E40"/>
                </a:solidFill>
              </a:rPr>
              <a:t>Likert</a:t>
            </a:r>
            <a:endParaRPr lang="fr-FR" dirty="0">
              <a:solidFill>
                <a:srgbClr val="435E40"/>
              </a:solidFill>
            </a:endParaRPr>
          </a:p>
          <a:p>
            <a:r>
              <a:rPr lang="fr-FR" dirty="0" err="1" smtClean="0">
                <a:solidFill>
                  <a:srgbClr val="435E40"/>
                </a:solidFill>
              </a:rPr>
              <a:t>Maslow</a:t>
            </a:r>
            <a:r>
              <a:rPr lang="fr-FR" dirty="0" smtClean="0">
                <a:solidFill>
                  <a:srgbClr val="435E40"/>
                </a:solidFill>
              </a:rPr>
              <a:t>, </a:t>
            </a:r>
            <a:r>
              <a:rPr lang="fr-FR" dirty="0" err="1" smtClean="0">
                <a:solidFill>
                  <a:srgbClr val="435E40"/>
                </a:solidFill>
              </a:rPr>
              <a:t>Hertzberg</a:t>
            </a:r>
            <a:r>
              <a:rPr lang="fr-FR" dirty="0" smtClean="0">
                <a:solidFill>
                  <a:srgbClr val="435E40"/>
                </a:solidFill>
              </a:rPr>
              <a:t>, Mac Gregor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+Adams, Vroom</a:t>
            </a:r>
            <a:endParaRPr lang="fr-FR" dirty="0">
              <a:solidFill>
                <a:srgbClr val="435E40"/>
              </a:solidFill>
            </a:endParaRPr>
          </a:p>
          <a:p>
            <a:endParaRPr lang="fr-FR" dirty="0">
              <a:solidFill>
                <a:srgbClr val="435E4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242" y="4537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435E40"/>
                </a:solidFill>
              </a:rPr>
              <a:t>Crozier et </a:t>
            </a:r>
            <a:r>
              <a:rPr lang="fr-FR" dirty="0" err="1" smtClean="0">
                <a:solidFill>
                  <a:srgbClr val="435E40"/>
                </a:solidFill>
              </a:rPr>
              <a:t>Friedberg</a:t>
            </a:r>
            <a:endParaRPr lang="fr-FR" dirty="0" smtClean="0">
              <a:solidFill>
                <a:srgbClr val="435E40"/>
              </a:solidFill>
            </a:endParaRPr>
          </a:p>
          <a:p>
            <a:r>
              <a:rPr lang="fr-FR" dirty="0" err="1" smtClean="0">
                <a:solidFill>
                  <a:srgbClr val="435E40"/>
                </a:solidFill>
              </a:rPr>
              <a:t>Sainsaulieu</a:t>
            </a:r>
            <a:endParaRPr lang="fr-FR" dirty="0">
              <a:solidFill>
                <a:srgbClr val="435E40"/>
              </a:solidFill>
            </a:endParaRPr>
          </a:p>
          <a:p>
            <a:r>
              <a:rPr lang="fr-FR" dirty="0">
                <a:solidFill>
                  <a:srgbClr val="435E40"/>
                </a:solidFill>
              </a:rPr>
              <a:t>Boltanski et </a:t>
            </a:r>
            <a:r>
              <a:rPr lang="fr-FR" dirty="0" smtClean="0">
                <a:solidFill>
                  <a:srgbClr val="435E40"/>
                </a:solidFill>
              </a:rPr>
              <a:t>Thévenot</a:t>
            </a:r>
          </a:p>
          <a:p>
            <a:r>
              <a:rPr lang="fr-FR" dirty="0" err="1" smtClean="0">
                <a:solidFill>
                  <a:srgbClr val="435E40"/>
                </a:solidFill>
              </a:rPr>
              <a:t>Callon</a:t>
            </a:r>
            <a:r>
              <a:rPr lang="fr-FR" dirty="0" smtClean="0">
                <a:solidFill>
                  <a:srgbClr val="435E40"/>
                </a:solidFill>
              </a:rPr>
              <a:t> et </a:t>
            </a:r>
            <a:r>
              <a:rPr lang="fr-FR" dirty="0" err="1" smtClean="0">
                <a:solidFill>
                  <a:srgbClr val="435E40"/>
                </a:solidFill>
              </a:rPr>
              <a:t>Latour</a:t>
            </a:r>
            <a:endParaRPr lang="fr-FR" dirty="0" smtClean="0">
              <a:solidFill>
                <a:srgbClr val="435E40"/>
              </a:solidFill>
            </a:endParaRPr>
          </a:p>
          <a:p>
            <a:r>
              <a:rPr lang="fr-FR" dirty="0" err="1" smtClean="0">
                <a:solidFill>
                  <a:srgbClr val="435E40"/>
                </a:solidFill>
              </a:rPr>
              <a:t>Aoki</a:t>
            </a:r>
            <a:r>
              <a:rPr lang="fr-FR" dirty="0" smtClean="0">
                <a:solidFill>
                  <a:srgbClr val="435E40"/>
                </a:solidFill>
              </a:rPr>
              <a:t>, </a:t>
            </a:r>
            <a:r>
              <a:rPr lang="fr-FR" dirty="0" err="1" smtClean="0">
                <a:solidFill>
                  <a:srgbClr val="435E40"/>
                </a:solidFill>
              </a:rPr>
              <a:t>Hofstede</a:t>
            </a:r>
            <a:r>
              <a:rPr lang="fr-FR" dirty="0" smtClean="0">
                <a:solidFill>
                  <a:srgbClr val="435E40"/>
                </a:solidFill>
              </a:rPr>
              <a:t>, Peters et Waterman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699705" y="2831316"/>
            <a:ext cx="0" cy="1960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699705" y="2843982"/>
            <a:ext cx="1794633" cy="1960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494338" y="2843982"/>
            <a:ext cx="0" cy="1960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44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1" grpId="0"/>
      <p:bldP spid="54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pic>
        <p:nvPicPr>
          <p:cNvPr id="1026" name="Picture 2" descr="C:\Users\Stéphane\Pictures\Saved Pictures\hofstede Dimension culturel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8" y="1155247"/>
            <a:ext cx="5750379" cy="54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37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5261" y="187325"/>
            <a:ext cx="5291138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24F3E"/>
                </a:solidFill>
                <a:effectLst/>
                <a:latin typeface="Arial" charset="0"/>
                <a:ea typeface="Arial Unicode MS" charset="0"/>
              </a:rPr>
              <a:t>Les théories des organisations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C24F3E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4156" y="690563"/>
            <a:ext cx="3395663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  <a:ea typeface="Arial Unicode MS" charset="0"/>
              </a:rPr>
              <a:t>Les théories de la firme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10981" y="690563"/>
            <a:ext cx="3395662" cy="404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435E40"/>
                </a:solidFill>
                <a:effectLst/>
                <a:latin typeface="Arial" charset="0"/>
                <a:ea typeface="Arial Unicode MS" charset="0"/>
              </a:rPr>
              <a:t>Les théories sociologiques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435E40"/>
                </a:solidFill>
                <a:effectLst/>
                <a:latin typeface="Arial" charset="0"/>
                <a:ea typeface="Arial Unicode MS" charset="0"/>
              </a:rPr>
              <a:t>entreprises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435E4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311" y="1195388"/>
            <a:ext cx="2001838" cy="430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apports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des praticiens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58464" y="1195388"/>
            <a:ext cx="2000250" cy="430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apports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des économistes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54743" y="1780684"/>
            <a:ext cx="1298239" cy="9150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approches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sociologiques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05378" y="1781565"/>
            <a:ext cx="1081004" cy="9141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approches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centrées sur </a:t>
            </a:r>
            <a:r>
              <a:rPr lang="fr-FR" sz="1200" b="1" dirty="0">
                <a:latin typeface="Arial" charset="0"/>
                <a:ea typeface="Arial Unicode MS" charset="0"/>
              </a:rPr>
              <a:t>l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'action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05744" y="2033588"/>
            <a:ext cx="1151908" cy="577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L'analyse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stratégique</a:t>
            </a:r>
            <a:endParaRPr kumimoji="0" lang="fr-FR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993" y="2033588"/>
            <a:ext cx="1324547" cy="577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i="1" dirty="0" smtClean="0">
                <a:latin typeface="Arial" charset="0"/>
                <a:ea typeface="Arial Unicode MS" charset="0"/>
              </a:rPr>
              <a:t>One best </a:t>
            </a:r>
            <a:r>
              <a:rPr lang="fr-FR" sz="1200" b="1" i="1" dirty="0" err="1" smtClean="0">
                <a:latin typeface="Arial" charset="0"/>
                <a:ea typeface="Arial Unicode MS" charset="0"/>
              </a:rPr>
              <a:t>way</a:t>
            </a:r>
            <a:endParaRPr kumimoji="0" lang="fr-FR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21958" y="2034691"/>
            <a:ext cx="1273012" cy="5767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Remise en cause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</a:t>
            </a:r>
            <a:endParaRPr kumimoji="0" lang="fr-FR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44339" y="2017712"/>
            <a:ext cx="1428750" cy="701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conditions d’existence de la firme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580207" y="2814084"/>
            <a:ext cx="1274763" cy="809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L'école des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RH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Mayo,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Maslow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Hertzberg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Lewin,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Likert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>
            <a:off x="745880" y="1625600"/>
            <a:ext cx="768350" cy="392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4"/>
          <p:cNvCxnSpPr>
            <a:cxnSpLocks noChangeShapeType="1"/>
          </p:cNvCxnSpPr>
          <p:nvPr/>
        </p:nvCxnSpPr>
        <p:spPr bwMode="auto">
          <a:xfrm>
            <a:off x="1505743" y="1625600"/>
            <a:ext cx="609600" cy="392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5"/>
          <p:cNvCxnSpPr>
            <a:cxnSpLocks noChangeShapeType="1"/>
            <a:stCxn id="7" idx="2"/>
            <a:endCxn id="12" idx="0"/>
          </p:cNvCxnSpPr>
          <p:nvPr/>
        </p:nvCxnSpPr>
        <p:spPr bwMode="auto">
          <a:xfrm flipH="1">
            <a:off x="3458464" y="1625600"/>
            <a:ext cx="1000125" cy="4090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6"/>
          <p:cNvCxnSpPr>
            <a:cxnSpLocks noChangeShapeType="1"/>
            <a:stCxn id="7" idx="2"/>
            <a:endCxn id="13" idx="0"/>
          </p:cNvCxnSpPr>
          <p:nvPr/>
        </p:nvCxnSpPr>
        <p:spPr bwMode="auto">
          <a:xfrm>
            <a:off x="4458589" y="1625600"/>
            <a:ext cx="1000125" cy="392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3" idx="2"/>
          </p:cNvCxnSpPr>
          <p:nvPr/>
        </p:nvCxnSpPr>
        <p:spPr bwMode="auto">
          <a:xfrm flipH="1">
            <a:off x="3821509" y="474663"/>
            <a:ext cx="1309321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8"/>
          <p:cNvCxnSpPr>
            <a:cxnSpLocks noChangeShapeType="1"/>
            <a:stCxn id="3" idx="2"/>
            <a:endCxn id="5" idx="0"/>
          </p:cNvCxnSpPr>
          <p:nvPr/>
        </p:nvCxnSpPr>
        <p:spPr bwMode="auto">
          <a:xfrm>
            <a:off x="5130830" y="474663"/>
            <a:ext cx="1877982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19"/>
          <p:cNvCxnSpPr>
            <a:cxnSpLocks noChangeShapeType="1"/>
            <a:stCxn id="4" idx="2"/>
            <a:endCxn id="6" idx="0"/>
          </p:cNvCxnSpPr>
          <p:nvPr/>
        </p:nvCxnSpPr>
        <p:spPr bwMode="auto">
          <a:xfrm flipH="1">
            <a:off x="1514230" y="1003300"/>
            <a:ext cx="1687758" cy="1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0"/>
          <p:cNvCxnSpPr>
            <a:cxnSpLocks noChangeShapeType="1"/>
            <a:stCxn id="4" idx="2"/>
            <a:endCxn id="7" idx="0"/>
          </p:cNvCxnSpPr>
          <p:nvPr/>
        </p:nvCxnSpPr>
        <p:spPr bwMode="auto">
          <a:xfrm>
            <a:off x="3201988" y="1003300"/>
            <a:ext cx="1256601" cy="1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1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7008812" y="1095376"/>
            <a:ext cx="195051" cy="6853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22"/>
          <p:cNvCxnSpPr>
            <a:cxnSpLocks noChangeShapeType="1"/>
            <a:stCxn id="5" idx="2"/>
            <a:endCxn id="9" idx="0"/>
          </p:cNvCxnSpPr>
          <p:nvPr/>
        </p:nvCxnSpPr>
        <p:spPr bwMode="auto">
          <a:xfrm>
            <a:off x="7008812" y="1095376"/>
            <a:ext cx="1537068" cy="6861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580207" y="3696357"/>
            <a:ext cx="1274763" cy="5943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L'école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socio technique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Emery et </a:t>
            </a: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Trist</a:t>
            </a:r>
            <a:endParaRPr kumimoji="0" lang="fr-FR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80207" y="4376737"/>
            <a:ext cx="1274763" cy="6347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L'analyse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cognitive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Argyris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et 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Schön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580207" y="5109091"/>
            <a:ext cx="1274763" cy="809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psychologie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cognitive et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expérimentale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Kahneman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978775" y="2814084"/>
            <a:ext cx="1092312" cy="809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stratégie de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l'acteur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Crozier,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Friedberg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978775" y="3696357"/>
            <a:ext cx="1107608" cy="7724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>
                <a:latin typeface="Arial" charset="0"/>
                <a:ea typeface="Arial Unicode MS" charset="0"/>
              </a:rPr>
              <a:t>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 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culture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d'entreprise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Sainsaulieu</a:t>
            </a:r>
            <a:endParaRPr kumimoji="0" lang="fr-FR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i="1" dirty="0" err="1" smtClean="0">
                <a:latin typeface="Arial" charset="0"/>
                <a:ea typeface="Arial Unicode MS" charset="0"/>
              </a:rPr>
              <a:t>Weick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978775" y="4668692"/>
            <a:ext cx="1107608" cy="987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logiques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d'actions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Boltanski et </a:t>
            </a: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Thévenot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Callon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et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latour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9745" y="2654300"/>
            <a:ext cx="1324547" cy="746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classiques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Taylor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Fayol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i="1" dirty="0" smtClean="0">
                <a:latin typeface="Arial" charset="0"/>
                <a:ea typeface="Arial Unicode MS" charset="0"/>
              </a:rPr>
              <a:t>Weber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745" y="3488088"/>
            <a:ext cx="1324547" cy="5933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néoclassiques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Gélinier, 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Drucker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83550" y="4164806"/>
            <a:ext cx="1324547" cy="1137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contingence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Structurelle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Woodward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Burns 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et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Stalker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Lawrence et </a:t>
            </a: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Lorsch</a:t>
            </a:r>
            <a:endParaRPr kumimoji="0" lang="fr-FR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i="1" dirty="0" smtClean="0">
                <a:latin typeface="Arial" charset="0"/>
                <a:ea typeface="Arial Unicode MS" charset="0"/>
              </a:rPr>
              <a:t>Woodward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Chandler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90107" y="5354638"/>
            <a:ext cx="1324547" cy="693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nouvelles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>
                <a:latin typeface="Arial" charset="0"/>
                <a:ea typeface="Arial Unicode MS" charset="0"/>
              </a:rPr>
              <a:t>a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pproches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Mintzberg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Mélèse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513219" y="2654300"/>
            <a:ext cx="1151908" cy="833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démarche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Stratégique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LCAG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Ansoff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Sloan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505744" y="3552825"/>
            <a:ext cx="1158596" cy="82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analyses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de portefeuilles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BCG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ADL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Mc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Kinsey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505743" y="4468813"/>
            <a:ext cx="1151908" cy="782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nouvelles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Approches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Mintzberg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Porter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2821958" y="2838453"/>
            <a:ext cx="1273012" cy="5619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rationalité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limitée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Simon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821958" y="3535650"/>
            <a:ext cx="1273012" cy="6291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L'approche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>
                <a:latin typeface="Arial" charset="0"/>
                <a:ea typeface="Arial Unicode MS" charset="0"/>
              </a:rPr>
              <a:t>o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rganisationnelle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Cyert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et March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821958" y="4315214"/>
            <a:ext cx="1273012" cy="433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firme A et J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Aoki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744339" y="2778125"/>
            <a:ext cx="1428750" cy="803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précurseurs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Liebenstein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Chandler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Coase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Penrose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4167981" y="3750544"/>
            <a:ext cx="1143000" cy="6618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couts de transaction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i="1" dirty="0" err="1" smtClean="0">
                <a:latin typeface="Arial" charset="0"/>
                <a:ea typeface="Arial Unicode MS" charset="0"/>
              </a:rPr>
              <a:t>Williason</a:t>
            </a:r>
            <a:endParaRPr kumimoji="0" lang="fr-FR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5333206" y="3740160"/>
            <a:ext cx="1143000" cy="656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théories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>
                <a:latin typeface="Arial" charset="0"/>
                <a:ea typeface="Arial Unicode MS" charset="0"/>
              </a:rPr>
              <a:t>b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asées sur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les ressources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(après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Penrose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)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4190206" y="4455816"/>
            <a:ext cx="1120775" cy="7743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droits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de propriété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Alchian</a:t>
            </a: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et 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Demetz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342352" y="4455816"/>
            <a:ext cx="1143000" cy="7743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théorie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>
                <a:latin typeface="Arial" charset="0"/>
                <a:ea typeface="Arial Unicode MS" charset="0"/>
              </a:rPr>
              <a:t>é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volutionniste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Nelson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, Winter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Dosi</a:t>
            </a: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, </a:t>
            </a: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Teece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4199352" y="5294016"/>
            <a:ext cx="1143000" cy="768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La théorie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de l'agence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Jensen et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Meckling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5363369" y="5301884"/>
            <a:ext cx="1143000" cy="827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Les ressources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et compétences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Prahalad</a:t>
            </a: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 et </a:t>
            </a:r>
            <a:endParaRPr kumimoji="0" lang="fr-FR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charset="0"/>
              </a:rPr>
              <a:t>Hamel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4220369" y="6128972"/>
            <a:ext cx="1143000" cy="6572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latin typeface="Arial" charset="0"/>
                <a:ea typeface="Arial Unicode MS" charset="0"/>
              </a:rPr>
              <a:t>Les théories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latin typeface="Arial" charset="0"/>
                <a:ea typeface="Arial Unicode MS" charset="0"/>
              </a:rPr>
              <a:t>basées sur les contrats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>
                <a:latin typeface="Arial" charset="0"/>
                <a:ea typeface="Arial Unicode MS" charset="0"/>
              </a:rPr>
              <a:t>(après </a:t>
            </a:r>
            <a:r>
              <a:rPr lang="fr-FR" sz="1000" i="1" dirty="0" err="1" smtClean="0">
                <a:latin typeface="Arial" charset="0"/>
                <a:ea typeface="Arial Unicode MS" charset="0"/>
              </a:rPr>
              <a:t>Coase</a:t>
            </a:r>
            <a:r>
              <a:rPr lang="fr-FR" sz="1000" i="1" dirty="0" smtClean="0">
                <a:latin typeface="Arial" charset="0"/>
                <a:ea typeface="Arial Unicode MS" charset="0"/>
              </a:rPr>
              <a:t>)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0" name="AutoShape 48"/>
          <p:cNvCxnSpPr>
            <a:cxnSpLocks noChangeShapeType="1"/>
            <a:stCxn id="42" idx="2"/>
            <a:endCxn id="43" idx="0"/>
          </p:cNvCxnSpPr>
          <p:nvPr/>
        </p:nvCxnSpPr>
        <p:spPr bwMode="auto">
          <a:xfrm flipH="1">
            <a:off x="4739481" y="3581398"/>
            <a:ext cx="719233" cy="1691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49"/>
          <p:cNvCxnSpPr>
            <a:cxnSpLocks noChangeShapeType="1"/>
            <a:stCxn id="42" idx="2"/>
            <a:endCxn id="44" idx="0"/>
          </p:cNvCxnSpPr>
          <p:nvPr/>
        </p:nvCxnSpPr>
        <p:spPr bwMode="auto">
          <a:xfrm>
            <a:off x="5458714" y="3581398"/>
            <a:ext cx="445992" cy="158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50"/>
          <p:cNvCxnSpPr>
            <a:cxnSpLocks noChangeShapeType="1"/>
          </p:cNvCxnSpPr>
          <p:nvPr/>
        </p:nvCxnSpPr>
        <p:spPr bwMode="auto">
          <a:xfrm>
            <a:off x="4899819" y="4290716"/>
            <a:ext cx="0" cy="106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51"/>
          <p:cNvCxnSpPr>
            <a:cxnSpLocks noChangeShapeType="1"/>
          </p:cNvCxnSpPr>
          <p:nvPr/>
        </p:nvCxnSpPr>
        <p:spPr bwMode="auto">
          <a:xfrm>
            <a:off x="6079331" y="4290716"/>
            <a:ext cx="0" cy="106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13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cxnSp>
        <p:nvCxnSpPr>
          <p:cNvPr id="37" name="Connecteur droit avec flèche 36"/>
          <p:cNvCxnSpPr>
            <a:stCxn id="39" idx="2"/>
            <a:endCxn id="40" idx="0"/>
          </p:cNvCxnSpPr>
          <p:nvPr/>
        </p:nvCxnSpPr>
        <p:spPr>
          <a:xfrm>
            <a:off x="4541802" y="1725717"/>
            <a:ext cx="0" cy="44292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41" idx="3"/>
          </p:cNvCxnSpPr>
          <p:nvPr/>
        </p:nvCxnSpPr>
        <p:spPr>
          <a:xfrm flipH="1">
            <a:off x="1393743" y="3811524"/>
            <a:ext cx="617187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995657" y="1387163"/>
            <a:ext cx="30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24F3E"/>
                </a:solidFill>
              </a:rPr>
              <a:t>L’individu est rationnel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995657" y="6154929"/>
            <a:ext cx="30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24F3E"/>
                </a:solidFill>
              </a:rPr>
              <a:t>L’individu est social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-55219" y="3519136"/>
            <a:ext cx="14489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24F3E"/>
                </a:solidFill>
              </a:rPr>
              <a:t>S</a:t>
            </a:r>
            <a:r>
              <a:rPr lang="fr-FR" sz="1600" b="1" dirty="0" smtClean="0">
                <a:solidFill>
                  <a:srgbClr val="C24F3E"/>
                </a:solidFill>
              </a:rPr>
              <a:t>ystème fermé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8649" y="1725717"/>
            <a:ext cx="376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1900 </a:t>
            </a:r>
            <a:r>
              <a:rPr lang="fr-FR" i="1" dirty="0" smtClean="0"/>
              <a:t>– 1930 </a:t>
            </a:r>
            <a:r>
              <a:rPr lang="fr-FR" b="1" i="1" dirty="0" smtClean="0"/>
              <a:t>Organiser pour produire efficacement</a:t>
            </a:r>
            <a:endParaRPr lang="fr-FR" b="1" i="1" dirty="0"/>
          </a:p>
        </p:txBody>
      </p:sp>
      <p:sp>
        <p:nvSpPr>
          <p:cNvPr id="45" name="Rectangle 44"/>
          <p:cNvSpPr/>
          <p:nvPr/>
        </p:nvSpPr>
        <p:spPr>
          <a:xfrm>
            <a:off x="900113" y="3891619"/>
            <a:ext cx="364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1930 – 1960 </a:t>
            </a:r>
            <a:r>
              <a:rPr lang="en-US" b="1" i="1" dirty="0" err="1" smtClean="0"/>
              <a:t>Motiver</a:t>
            </a:r>
            <a:r>
              <a:rPr lang="en-US" b="1" i="1" dirty="0" smtClean="0"/>
              <a:t> </a:t>
            </a:r>
            <a:r>
              <a:rPr lang="en-US" b="1" i="1" dirty="0" err="1"/>
              <a:t>l'individu</a:t>
            </a:r>
            <a:endParaRPr lang="en-US" b="1" i="1" dirty="0"/>
          </a:p>
          <a:p>
            <a:endParaRPr lang="en-US" i="1" dirty="0"/>
          </a:p>
        </p:txBody>
      </p:sp>
      <p:sp>
        <p:nvSpPr>
          <p:cNvPr id="51" name="Rectangle 50"/>
          <p:cNvSpPr/>
          <p:nvPr/>
        </p:nvSpPr>
        <p:spPr>
          <a:xfrm>
            <a:off x="795434" y="2481350"/>
            <a:ext cx="374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Frederick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Taylor 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Henri Fayol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Max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Weber 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00113" y="4537950"/>
            <a:ext cx="3641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35E40"/>
                </a:solidFill>
              </a:rPr>
              <a:t>Elton Mayo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Moreno, Lewin, </a:t>
            </a:r>
            <a:r>
              <a:rPr lang="fr-FR" dirty="0" err="1" smtClean="0">
                <a:solidFill>
                  <a:srgbClr val="435E40"/>
                </a:solidFill>
              </a:rPr>
              <a:t>Likert</a:t>
            </a:r>
            <a:endParaRPr lang="fr-FR" dirty="0">
              <a:solidFill>
                <a:srgbClr val="435E40"/>
              </a:solidFill>
            </a:endParaRPr>
          </a:p>
          <a:p>
            <a:r>
              <a:rPr lang="fr-FR" dirty="0" err="1" smtClean="0">
                <a:solidFill>
                  <a:srgbClr val="435E40"/>
                </a:solidFill>
              </a:rPr>
              <a:t>Maslow</a:t>
            </a:r>
            <a:r>
              <a:rPr lang="fr-FR" dirty="0" smtClean="0">
                <a:solidFill>
                  <a:srgbClr val="435E40"/>
                </a:solidFill>
              </a:rPr>
              <a:t>, </a:t>
            </a:r>
            <a:r>
              <a:rPr lang="fr-FR" dirty="0" err="1" smtClean="0">
                <a:solidFill>
                  <a:srgbClr val="435E40"/>
                </a:solidFill>
              </a:rPr>
              <a:t>Hertzberg</a:t>
            </a:r>
            <a:r>
              <a:rPr lang="fr-FR" dirty="0" smtClean="0">
                <a:solidFill>
                  <a:srgbClr val="435E40"/>
                </a:solidFill>
              </a:rPr>
              <a:t>, Mac Gregor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+Adams, Vroom</a:t>
            </a:r>
            <a:endParaRPr lang="fr-FR" dirty="0">
              <a:solidFill>
                <a:srgbClr val="435E40"/>
              </a:solidFill>
            </a:endParaRPr>
          </a:p>
          <a:p>
            <a:endParaRPr lang="fr-FR" dirty="0">
              <a:solidFill>
                <a:srgbClr val="435E4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699705" y="2831316"/>
            <a:ext cx="0" cy="1960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65615" y="3519135"/>
            <a:ext cx="14489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24F3E"/>
                </a:solidFill>
              </a:rPr>
              <a:t>S</a:t>
            </a:r>
            <a:r>
              <a:rPr lang="fr-FR" sz="1600" b="1" dirty="0" smtClean="0">
                <a:solidFill>
                  <a:srgbClr val="C24F3E"/>
                </a:solidFill>
              </a:rPr>
              <a:t>ystème ouvert</a:t>
            </a:r>
            <a:endParaRPr lang="fr-FR" sz="1600" b="1" dirty="0">
              <a:solidFill>
                <a:srgbClr val="C24F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8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4" grpId="0"/>
      <p:bldP spid="45" grpId="0"/>
      <p:bldP spid="51" grpId="0"/>
      <p:bldP spid="5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pic>
        <p:nvPicPr>
          <p:cNvPr id="2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10106" r="8888"/>
          <a:stretch>
            <a:fillRect/>
          </a:stretch>
        </p:blipFill>
        <p:spPr bwMode="auto">
          <a:xfrm>
            <a:off x="1783625" y="1471890"/>
            <a:ext cx="7072762" cy="50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1756" y="1471890"/>
            <a:ext cx="334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Le sociogramme (</a:t>
            </a:r>
            <a:r>
              <a:rPr lang="fr-FR" b="1" u="sng" dirty="0" err="1" smtClean="0"/>
              <a:t>Moréno</a:t>
            </a:r>
            <a:r>
              <a:rPr lang="fr-FR" b="1" u="sng" dirty="0" smtClean="0"/>
              <a:t>)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65355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1756" y="1471890"/>
            <a:ext cx="41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La dynamique de groupe (Lewin)</a:t>
            </a:r>
            <a:endParaRPr lang="fr-FR" b="1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0" y="2186364"/>
            <a:ext cx="8147158" cy="39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1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1756" y="147189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La pyramide de </a:t>
            </a:r>
            <a:r>
              <a:rPr lang="fr-FR" b="1" u="sng" dirty="0" err="1" smtClean="0"/>
              <a:t>Maslow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5425"/>
          <a:stretch/>
        </p:blipFill>
        <p:spPr>
          <a:xfrm rot="10800000">
            <a:off x="900112" y="2029442"/>
            <a:ext cx="7465637" cy="43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3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1756" y="1471890"/>
            <a:ext cx="446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La théorie bi-factorielle (</a:t>
            </a:r>
            <a:r>
              <a:rPr lang="fr-FR" b="1" u="sng" dirty="0" err="1" smtClean="0"/>
              <a:t>Hertzberg</a:t>
            </a:r>
            <a:r>
              <a:rPr lang="fr-FR" b="1" u="sng" dirty="0" smtClean="0"/>
              <a:t>)</a:t>
            </a:r>
            <a:endParaRPr lang="fr-FR" b="1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71" y="2588589"/>
            <a:ext cx="8318882" cy="24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1756" y="1471890"/>
            <a:ext cx="450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La théorie X/théorie Y (Mac Gregor)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662"/>
          <a:stretch/>
        </p:blipFill>
        <p:spPr>
          <a:xfrm>
            <a:off x="441756" y="2015638"/>
            <a:ext cx="8269115" cy="45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4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cxnSp>
        <p:nvCxnSpPr>
          <p:cNvPr id="37" name="Connecteur droit avec flèche 36"/>
          <p:cNvCxnSpPr>
            <a:stCxn id="39" idx="2"/>
            <a:endCxn id="40" idx="0"/>
          </p:cNvCxnSpPr>
          <p:nvPr/>
        </p:nvCxnSpPr>
        <p:spPr>
          <a:xfrm>
            <a:off x="4541802" y="1725717"/>
            <a:ext cx="0" cy="44292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41" idx="3"/>
          </p:cNvCxnSpPr>
          <p:nvPr/>
        </p:nvCxnSpPr>
        <p:spPr>
          <a:xfrm flipH="1">
            <a:off x="1393743" y="3811524"/>
            <a:ext cx="617187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995657" y="1387163"/>
            <a:ext cx="30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24F3E"/>
                </a:solidFill>
              </a:rPr>
              <a:t>L’individu est rationnel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995657" y="6154929"/>
            <a:ext cx="30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24F3E"/>
                </a:solidFill>
              </a:rPr>
              <a:t>L’individu est social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-55219" y="3519136"/>
            <a:ext cx="14489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24F3E"/>
                </a:solidFill>
              </a:rPr>
              <a:t>S</a:t>
            </a:r>
            <a:r>
              <a:rPr lang="fr-FR" sz="1600" b="1" dirty="0" smtClean="0">
                <a:solidFill>
                  <a:srgbClr val="C24F3E"/>
                </a:solidFill>
              </a:rPr>
              <a:t>ystème fermé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65615" y="3519135"/>
            <a:ext cx="14489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24F3E"/>
                </a:solidFill>
              </a:rPr>
              <a:t>S</a:t>
            </a:r>
            <a:r>
              <a:rPr lang="fr-FR" sz="1600" b="1" dirty="0" smtClean="0">
                <a:solidFill>
                  <a:srgbClr val="C24F3E"/>
                </a:solidFill>
              </a:rPr>
              <a:t>ystème ouvert</a:t>
            </a:r>
            <a:endParaRPr lang="fr-FR" sz="1600" b="1" dirty="0">
              <a:solidFill>
                <a:srgbClr val="C24F3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8649" y="1725717"/>
            <a:ext cx="376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1900 </a:t>
            </a:r>
            <a:r>
              <a:rPr lang="fr-FR" i="1" dirty="0" smtClean="0"/>
              <a:t>– 1930 </a:t>
            </a:r>
            <a:r>
              <a:rPr lang="fr-FR" b="1" i="1" dirty="0" smtClean="0"/>
              <a:t>Organiser pour produire efficacement</a:t>
            </a:r>
            <a:endParaRPr lang="fr-FR" b="1" i="1" dirty="0"/>
          </a:p>
        </p:txBody>
      </p:sp>
      <p:sp>
        <p:nvSpPr>
          <p:cNvPr id="45" name="Rectangle 44"/>
          <p:cNvSpPr/>
          <p:nvPr/>
        </p:nvSpPr>
        <p:spPr>
          <a:xfrm>
            <a:off x="900113" y="3891619"/>
            <a:ext cx="364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1930 – 1960 </a:t>
            </a:r>
            <a:r>
              <a:rPr lang="en-US" b="1" i="1" dirty="0" err="1" smtClean="0"/>
              <a:t>Motiver</a:t>
            </a:r>
            <a:r>
              <a:rPr lang="en-US" b="1" i="1" dirty="0" smtClean="0"/>
              <a:t> </a:t>
            </a:r>
            <a:r>
              <a:rPr lang="en-US" b="1" i="1" dirty="0" err="1"/>
              <a:t>l'individu</a:t>
            </a:r>
            <a:endParaRPr lang="en-US" b="1" i="1" dirty="0"/>
          </a:p>
          <a:p>
            <a:endParaRPr lang="en-US" i="1" dirty="0"/>
          </a:p>
        </p:txBody>
      </p:sp>
      <p:sp>
        <p:nvSpPr>
          <p:cNvPr id="46" name="Rectangle 45"/>
          <p:cNvSpPr/>
          <p:nvPr/>
        </p:nvSpPr>
        <p:spPr>
          <a:xfrm>
            <a:off x="4610827" y="17257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1960 </a:t>
            </a:r>
            <a:r>
              <a:rPr lang="en-US" i="1" dirty="0" smtClean="0"/>
              <a:t>– 1970 </a:t>
            </a:r>
            <a:r>
              <a:rPr lang="en-US" b="1" i="1" dirty="0" smtClean="0"/>
              <a:t>Adapter </a:t>
            </a:r>
            <a:r>
              <a:rPr lang="en-US" b="1" i="1" dirty="0"/>
              <a:t>la structure</a:t>
            </a:r>
          </a:p>
          <a:p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795434" y="2481350"/>
            <a:ext cx="374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Frederick TAYLOR 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Henri Fayol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Max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Weber 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610827" y="2042135"/>
            <a:ext cx="42719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435E40"/>
                </a:solidFill>
              </a:rPr>
              <a:t>Mintzberg</a:t>
            </a:r>
            <a:endParaRPr lang="fr-FR" dirty="0" smtClean="0">
              <a:solidFill>
                <a:srgbClr val="435E40"/>
              </a:solidFill>
            </a:endParaRPr>
          </a:p>
          <a:p>
            <a:r>
              <a:rPr lang="fr-FR" dirty="0" smtClean="0">
                <a:solidFill>
                  <a:srgbClr val="435E40"/>
                </a:solidFill>
              </a:rPr>
              <a:t>Parkinson, </a:t>
            </a:r>
            <a:r>
              <a:rPr lang="fr-FR" dirty="0" err="1" smtClean="0">
                <a:solidFill>
                  <a:srgbClr val="435E40"/>
                </a:solidFill>
              </a:rPr>
              <a:t>Blau</a:t>
            </a:r>
            <a:r>
              <a:rPr lang="fr-FR" dirty="0" smtClean="0">
                <a:solidFill>
                  <a:srgbClr val="435E40"/>
                </a:solidFill>
              </a:rPr>
              <a:t>, Woodward, Chandler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Burns et </a:t>
            </a:r>
            <a:r>
              <a:rPr lang="fr-FR" dirty="0" err="1" smtClean="0">
                <a:solidFill>
                  <a:srgbClr val="435E40"/>
                </a:solidFill>
              </a:rPr>
              <a:t>Staker</a:t>
            </a:r>
            <a:r>
              <a:rPr lang="fr-FR" dirty="0" smtClean="0">
                <a:solidFill>
                  <a:srgbClr val="435E40"/>
                </a:solidFill>
              </a:rPr>
              <a:t>, Lawrence et </a:t>
            </a:r>
            <a:r>
              <a:rPr lang="fr-FR" dirty="0" err="1" smtClean="0">
                <a:solidFill>
                  <a:srgbClr val="435E40"/>
                </a:solidFill>
              </a:rPr>
              <a:t>Lorsch</a:t>
            </a:r>
            <a:endParaRPr lang="fr-FR" dirty="0" smtClean="0">
              <a:solidFill>
                <a:srgbClr val="435E40"/>
              </a:solidFill>
            </a:endParaRPr>
          </a:p>
          <a:p>
            <a:r>
              <a:rPr lang="fr-FR" dirty="0" smtClean="0">
                <a:solidFill>
                  <a:srgbClr val="435E40"/>
                </a:solidFill>
              </a:rPr>
              <a:t>+ </a:t>
            </a:r>
            <a:r>
              <a:rPr lang="fr-FR" dirty="0" err="1" smtClean="0">
                <a:solidFill>
                  <a:srgbClr val="435E40"/>
                </a:solidFill>
              </a:rPr>
              <a:t>Pfeffer</a:t>
            </a:r>
            <a:r>
              <a:rPr lang="fr-FR" dirty="0" smtClean="0">
                <a:solidFill>
                  <a:srgbClr val="435E40"/>
                </a:solidFill>
              </a:rPr>
              <a:t> et </a:t>
            </a:r>
            <a:r>
              <a:rPr lang="fr-FR" dirty="0" err="1" smtClean="0">
                <a:solidFill>
                  <a:srgbClr val="435E40"/>
                </a:solidFill>
              </a:rPr>
              <a:t>Salancik</a:t>
            </a:r>
            <a:r>
              <a:rPr lang="fr-FR" dirty="0" smtClean="0">
                <a:solidFill>
                  <a:srgbClr val="435E40"/>
                </a:solidFill>
              </a:rPr>
              <a:t>, </a:t>
            </a:r>
            <a:r>
              <a:rPr lang="fr-FR" dirty="0" err="1" smtClean="0">
                <a:solidFill>
                  <a:srgbClr val="435E40"/>
                </a:solidFill>
              </a:rPr>
              <a:t>Hannan</a:t>
            </a:r>
            <a:r>
              <a:rPr lang="fr-FR" dirty="0" smtClean="0">
                <a:solidFill>
                  <a:srgbClr val="435E40"/>
                </a:solidFill>
              </a:rPr>
              <a:t> et Freeman, Nelson et Winter, </a:t>
            </a:r>
            <a:r>
              <a:rPr lang="fr-FR" dirty="0" err="1" smtClean="0">
                <a:solidFill>
                  <a:srgbClr val="435E40"/>
                </a:solidFill>
              </a:rPr>
              <a:t>DiMaggio</a:t>
            </a:r>
            <a:r>
              <a:rPr lang="fr-FR" dirty="0" smtClean="0">
                <a:solidFill>
                  <a:srgbClr val="435E40"/>
                </a:solidFill>
              </a:rPr>
              <a:t> et Powell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00113" y="4537950"/>
            <a:ext cx="3641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35E40"/>
                </a:solidFill>
              </a:rPr>
              <a:t>Elton Mayo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Moreno, Lewin, </a:t>
            </a:r>
            <a:r>
              <a:rPr lang="fr-FR" dirty="0" err="1" smtClean="0">
                <a:solidFill>
                  <a:srgbClr val="435E40"/>
                </a:solidFill>
              </a:rPr>
              <a:t>Likert</a:t>
            </a:r>
            <a:endParaRPr lang="fr-FR" dirty="0">
              <a:solidFill>
                <a:srgbClr val="435E40"/>
              </a:solidFill>
            </a:endParaRPr>
          </a:p>
          <a:p>
            <a:r>
              <a:rPr lang="fr-FR" dirty="0" err="1" smtClean="0">
                <a:solidFill>
                  <a:srgbClr val="435E40"/>
                </a:solidFill>
              </a:rPr>
              <a:t>Maslow</a:t>
            </a:r>
            <a:r>
              <a:rPr lang="fr-FR" dirty="0" smtClean="0">
                <a:solidFill>
                  <a:srgbClr val="435E40"/>
                </a:solidFill>
              </a:rPr>
              <a:t>, </a:t>
            </a:r>
            <a:r>
              <a:rPr lang="fr-FR" dirty="0" err="1" smtClean="0">
                <a:solidFill>
                  <a:srgbClr val="435E40"/>
                </a:solidFill>
              </a:rPr>
              <a:t>Hertzberg</a:t>
            </a:r>
            <a:r>
              <a:rPr lang="fr-FR" dirty="0" smtClean="0">
                <a:solidFill>
                  <a:srgbClr val="435E40"/>
                </a:solidFill>
              </a:rPr>
              <a:t>, Mac Gregor</a:t>
            </a:r>
          </a:p>
          <a:p>
            <a:r>
              <a:rPr lang="fr-FR" dirty="0" smtClean="0">
                <a:solidFill>
                  <a:srgbClr val="435E40"/>
                </a:solidFill>
              </a:rPr>
              <a:t>+Adams, Vroom</a:t>
            </a:r>
            <a:endParaRPr lang="fr-FR" dirty="0">
              <a:solidFill>
                <a:srgbClr val="435E40"/>
              </a:solidFill>
            </a:endParaRPr>
          </a:p>
          <a:p>
            <a:endParaRPr lang="fr-FR" dirty="0">
              <a:solidFill>
                <a:srgbClr val="435E4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699705" y="2831316"/>
            <a:ext cx="0" cy="1960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699705" y="2843982"/>
            <a:ext cx="1794633" cy="1960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3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  <p:bldP spid="51" grpId="0"/>
      <p:bldP spid="54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7413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/>
              <a:t>2</a:t>
            </a:r>
            <a:r>
              <a:rPr lang="fr-FR" sz="2400" dirty="0" smtClean="0"/>
              <a:t>. Les théories des organisations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755" y="1656556"/>
            <a:ext cx="8522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Ecole de la Contingence Structurelle</a:t>
            </a:r>
          </a:p>
          <a:p>
            <a:endParaRPr lang="fr-FR" sz="2000" b="1" u="sng" dirty="0"/>
          </a:p>
          <a:p>
            <a:pPr marL="457200" algn="ctr">
              <a:spcAft>
                <a:spcPts val="0"/>
              </a:spcAft>
            </a:pPr>
            <a:r>
              <a:rPr lang="fr-FR" sz="2000" b="1" u="sng" dirty="0" smtClean="0">
                <a:latin typeface="Cambria"/>
                <a:ea typeface="MS Mincho"/>
                <a:cs typeface="AdvOT156ec773"/>
              </a:rPr>
              <a:t>Objectif</a:t>
            </a:r>
            <a:r>
              <a:rPr lang="fr-FR" sz="2000" dirty="0" smtClean="0">
                <a:latin typeface="Cambria"/>
                <a:ea typeface="MS Mincho"/>
                <a:cs typeface="AdvOT156ec773"/>
              </a:rPr>
              <a:t>: Adapter la structure</a:t>
            </a:r>
          </a:p>
          <a:p>
            <a:pPr marL="457200">
              <a:spcAft>
                <a:spcPts val="0"/>
              </a:spcAft>
            </a:pPr>
            <a:endParaRPr lang="fr-FR" sz="2000" dirty="0" smtClean="0">
              <a:latin typeface="Cambria"/>
              <a:ea typeface="MS Mincho"/>
              <a:cs typeface="AdvOT156ec773"/>
            </a:endParaRPr>
          </a:p>
          <a:p>
            <a:pPr marL="457200">
              <a:spcAft>
                <a:spcPts val="0"/>
              </a:spcAft>
            </a:pPr>
            <a:r>
              <a:rPr lang="fr-FR" sz="2000" dirty="0" smtClean="0">
                <a:latin typeface="Cambria"/>
                <a:ea typeface="MS Mincho"/>
                <a:cs typeface="AdvOT156ec773"/>
              </a:rPr>
              <a:t>La bonne 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structure est celle qui convient aux: </a:t>
            </a:r>
            <a:endParaRPr lang="fr-FR" sz="2000" dirty="0" smtClean="0">
              <a:latin typeface="Cambria"/>
              <a:ea typeface="MS Mincho"/>
              <a:cs typeface="AdvOT156ec773"/>
            </a:endParaRPr>
          </a:p>
          <a:p>
            <a:pPr marL="457200">
              <a:spcAft>
                <a:spcPts val="0"/>
              </a:spcAft>
            </a:pPr>
            <a:endParaRPr lang="fr-FR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FR" sz="2000" b="1" dirty="0">
                <a:latin typeface="Cambria"/>
                <a:ea typeface="MS Mincho"/>
                <a:cs typeface="AdvOT156ec773"/>
              </a:rPr>
              <a:t>facteurs liés aux variables internes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 (taille </a:t>
            </a:r>
            <a:r>
              <a:rPr lang="fr-FR" sz="2000" i="1" dirty="0">
                <a:latin typeface="Cambria"/>
                <a:ea typeface="MS Mincho"/>
                <a:cs typeface="AdvOT156ec773"/>
              </a:rPr>
              <a:t>Parkinson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, </a:t>
            </a:r>
            <a:r>
              <a:rPr lang="fr-FR" sz="2000" i="1" dirty="0" err="1" smtClean="0">
                <a:latin typeface="Cambria"/>
                <a:ea typeface="MS Mincho"/>
                <a:cs typeface="AdvOT156ec773"/>
              </a:rPr>
              <a:t>Blau</a:t>
            </a:r>
            <a:r>
              <a:rPr lang="fr-FR" sz="2000" i="1" dirty="0" smtClean="0">
                <a:latin typeface="Cambria"/>
                <a:ea typeface="MS Mincho"/>
                <a:cs typeface="AdvOT156ec773"/>
              </a:rPr>
              <a:t>,</a:t>
            </a:r>
            <a:r>
              <a:rPr lang="fr-FR" sz="2000" dirty="0" smtClean="0">
                <a:latin typeface="Cambria"/>
                <a:ea typeface="MS Mincho"/>
                <a:cs typeface="AdvOT156ec773"/>
              </a:rPr>
              <a:t> 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technologie </a:t>
            </a:r>
            <a:r>
              <a:rPr lang="fr-FR" sz="2000" i="1" dirty="0">
                <a:latin typeface="Cambria"/>
                <a:ea typeface="MS Mincho"/>
                <a:cs typeface="AdvOT156ec773"/>
              </a:rPr>
              <a:t>Woodward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, stratégie </a:t>
            </a:r>
            <a:r>
              <a:rPr lang="fr-FR" sz="2000" i="1" dirty="0">
                <a:latin typeface="Cambria"/>
                <a:ea typeface="MS Mincho"/>
                <a:cs typeface="AdvOT156ec773"/>
              </a:rPr>
              <a:t>Chandler</a:t>
            </a:r>
            <a:r>
              <a:rPr lang="fr-FR" sz="2000" i="1" dirty="0" smtClean="0">
                <a:latin typeface="Cambria"/>
                <a:ea typeface="MS Mincho"/>
                <a:cs typeface="AdvOT156ec773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fr-FR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FR" sz="2000" b="1" dirty="0">
                <a:latin typeface="Cambria"/>
                <a:ea typeface="MS Mincho"/>
                <a:cs typeface="AdvOT156ec773"/>
              </a:rPr>
              <a:t>facteurs liés aux variables externes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 (variabilité de l’environnement </a:t>
            </a:r>
            <a:r>
              <a:rPr lang="fr-FR" sz="2000" i="1" dirty="0">
                <a:latin typeface="Cambria"/>
                <a:ea typeface="MS Mincho"/>
                <a:cs typeface="AdvOT156ec773"/>
              </a:rPr>
              <a:t>Burns et </a:t>
            </a:r>
            <a:r>
              <a:rPr lang="fr-FR" sz="2000" i="1" dirty="0" err="1">
                <a:latin typeface="Cambria"/>
                <a:ea typeface="MS Mincho"/>
                <a:cs typeface="AdvOT156ec773"/>
              </a:rPr>
              <a:t>Stalker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, différenciation/intégration </a:t>
            </a:r>
            <a:r>
              <a:rPr lang="fr-FR" sz="2000" i="1" dirty="0">
                <a:latin typeface="Cambria"/>
                <a:ea typeface="MS Mincho"/>
                <a:cs typeface="AdvOT156ec773"/>
              </a:rPr>
              <a:t>Lawrence et </a:t>
            </a:r>
            <a:r>
              <a:rPr lang="fr-FR" sz="2000" i="1" dirty="0" err="1">
                <a:latin typeface="Cambria"/>
                <a:ea typeface="MS Mincho"/>
                <a:cs typeface="AdvOT156ec773"/>
              </a:rPr>
              <a:t>lorsch</a:t>
            </a:r>
            <a:r>
              <a:rPr lang="fr-FR" sz="2000" dirty="0">
                <a:latin typeface="Cambria"/>
                <a:ea typeface="MS Mincho"/>
                <a:cs typeface="AdvOT156ec773"/>
              </a:rPr>
              <a:t>)</a:t>
            </a:r>
            <a:endParaRPr lang="fr-FR" sz="2000" dirty="0">
              <a:latin typeface="Cambria"/>
              <a:ea typeface="MS Mincho"/>
              <a:cs typeface="Times New Roman"/>
            </a:endParaRPr>
          </a:p>
          <a:p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242701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37765</TotalTime>
  <Words>696</Words>
  <Application>Microsoft Office PowerPoint</Application>
  <PresentationFormat>Affichage à l'écran (4:3)</PresentationFormat>
  <Paragraphs>222</Paragraphs>
  <Slides>15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Civique</vt:lpstr>
      <vt:lpstr>Le management aux concours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2. Les théories des organisations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management aux concours</dc:title>
  <dc:creator>gregoire rousseau</dc:creator>
  <cp:lastModifiedBy>Stéphane BOUTILLIER</cp:lastModifiedBy>
  <cp:revision>169</cp:revision>
  <dcterms:created xsi:type="dcterms:W3CDTF">2016-06-22T00:14:33Z</dcterms:created>
  <dcterms:modified xsi:type="dcterms:W3CDTF">2017-08-08T23:27:36Z</dcterms:modified>
</cp:coreProperties>
</file>