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5" r:id="rId1"/>
  </p:sldMasterIdLst>
  <p:sldIdLst>
    <p:sldId id="256" r:id="rId2"/>
    <p:sldId id="257" r:id="rId3"/>
    <p:sldId id="258" r:id="rId4"/>
    <p:sldId id="259" r:id="rId5"/>
    <p:sldId id="287" r:id="rId6"/>
    <p:sldId id="291" r:id="rId7"/>
    <p:sldId id="289" r:id="rId8"/>
    <p:sldId id="288" r:id="rId9"/>
    <p:sldId id="290" r:id="rId10"/>
    <p:sldId id="260" r:id="rId11"/>
    <p:sldId id="261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4" r:id="rId21"/>
    <p:sldId id="281" r:id="rId22"/>
    <p:sldId id="282" r:id="rId23"/>
    <p:sldId id="283" r:id="rId24"/>
    <p:sldId id="285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69" r:id="rId33"/>
    <p:sldId id="270" r:id="rId34"/>
    <p:sldId id="271" r:id="rId35"/>
    <p:sldId id="272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36"/>
    <p:restoredTop sz="94713"/>
  </p:normalViewPr>
  <p:slideViewPr>
    <p:cSldViewPr snapToGrid="0">
      <p:cViewPr varScale="1">
        <p:scale>
          <a:sx n="76" d="100"/>
          <a:sy n="76" d="100"/>
        </p:scale>
        <p:origin x="200" y="1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Tuesday, April 23,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10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Tuesday, April 23,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6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Tuesday, April 23,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91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Tuesday, April 23,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24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Tuesday, April 23,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76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Tuesday, April 23,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16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Tuesday, April 23,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0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Tuesday, April 23,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49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Tuesday, April 23,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5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Tuesday, April 23,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41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Tuesday, April 23,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32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Tuesday, April 23, 2024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‹N°›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565650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3F794D0-2982-490E-88DA-93D489750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rrière-plan abstrait triangulaire">
            <a:extLst>
              <a:ext uri="{FF2B5EF4-FFF2-40B4-BE49-F238E27FC236}">
                <a16:creationId xmlns:a16="http://schemas.microsoft.com/office/drawing/2014/main" id="{01783E51-67EB-B5F9-A059-15BBB9725A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184"/>
          <a:stretch/>
        </p:blipFill>
        <p:spPr>
          <a:xfrm>
            <a:off x="-2" y="10"/>
            <a:ext cx="12192002" cy="446103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FD24A3D-F07A-44A9-BE55-5576292E1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460827"/>
            <a:ext cx="12192003" cy="2397392"/>
          </a:xfrm>
          <a:prstGeom prst="rect">
            <a:avLst/>
          </a:prstGeom>
          <a:gradFill>
            <a:gsLst>
              <a:gs pos="8000">
                <a:schemeClr val="accent6"/>
              </a:gs>
              <a:gs pos="86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441C9-FD2D-4031-B5C5-67478196C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038600" y="4463553"/>
            <a:ext cx="8153401" cy="2394447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81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BF09AEC-6E6E-418F-9974-8730F1B2B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4834054">
            <a:off x="2944145" y="2710934"/>
            <a:ext cx="3118759" cy="4639931"/>
          </a:xfrm>
          <a:custGeom>
            <a:avLst/>
            <a:gdLst>
              <a:gd name="connsiteX0" fmla="*/ 3118759 w 3118759"/>
              <a:gd name="connsiteY0" fmla="*/ 79510 h 4639931"/>
              <a:gd name="connsiteX1" fmla="*/ 1204940 w 3118759"/>
              <a:gd name="connsiteY1" fmla="*/ 4639931 h 4639931"/>
              <a:gd name="connsiteX2" fmla="*/ 1103495 w 3118759"/>
              <a:gd name="connsiteY2" fmla="*/ 4578302 h 4639931"/>
              <a:gd name="connsiteX3" fmla="*/ 0 w 3118759"/>
              <a:gd name="connsiteY3" fmla="*/ 2502877 h 4639931"/>
              <a:gd name="connsiteX4" fmla="*/ 2502877 w 3118759"/>
              <a:gd name="connsiteY4" fmla="*/ 0 h 4639931"/>
              <a:gd name="connsiteX5" fmla="*/ 3007294 w 3118759"/>
              <a:gd name="connsiteY5" fmla="*/ 50850 h 46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8759" h="4639931">
                <a:moveTo>
                  <a:pt x="3118759" y="79510"/>
                </a:moveTo>
                <a:lnTo>
                  <a:pt x="1204940" y="4639931"/>
                </a:lnTo>
                <a:lnTo>
                  <a:pt x="1103495" y="4578302"/>
                </a:lnTo>
                <a:cubicBezTo>
                  <a:pt x="437725" y="4128517"/>
                  <a:pt x="0" y="3366815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2675665" y="0"/>
                  <a:pt x="2844363" y="17509"/>
                  <a:pt x="3007294" y="50850"/>
                </a:cubicBezTo>
                <a:close/>
              </a:path>
            </a:pathLst>
          </a:custGeom>
          <a:gradFill>
            <a:gsLst>
              <a:gs pos="0">
                <a:schemeClr val="accent6">
                  <a:alpha val="12000"/>
                </a:schemeClr>
              </a:gs>
              <a:gs pos="100000">
                <a:schemeClr val="accent6">
                  <a:lumMod val="60000"/>
                  <a:lumOff val="40000"/>
                  <a:alpha val="20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9D3989-3E00-4727-914E-959DFE8FA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6701" y="4460827"/>
            <a:ext cx="8115300" cy="1945408"/>
          </a:xfrm>
          <a:prstGeom prst="rect">
            <a:avLst/>
          </a:prstGeom>
          <a:gradFill>
            <a:gsLst>
              <a:gs pos="0">
                <a:schemeClr val="accent6">
                  <a:alpha val="16000"/>
                </a:schemeClr>
              </a:gs>
              <a:gs pos="62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513BFBB-12E2-71E6-A789-22BB52771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3807" y="4611271"/>
            <a:ext cx="10132690" cy="1171556"/>
          </a:xfrm>
        </p:spPr>
        <p:txBody>
          <a:bodyPr>
            <a:normAutofit fontScale="90000"/>
          </a:bodyPr>
          <a:lstStyle/>
          <a:p>
            <a:pPr algn="l"/>
            <a:r>
              <a:rPr lang="fr-FR" sz="3600" dirty="0">
                <a:solidFill>
                  <a:schemeClr val="bg1"/>
                </a:solidFill>
              </a:rPr>
              <a:t>Enseigner en Management, sciences de gestion et numérique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4CFCA4-D322-B39B-AFD3-A2BE4DEC23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1" y="5970897"/>
            <a:ext cx="9448800" cy="429904"/>
          </a:xfrm>
        </p:spPr>
        <p:txBody>
          <a:bodyPr>
            <a:normAutofit/>
          </a:bodyPr>
          <a:lstStyle/>
          <a:p>
            <a:pPr algn="l"/>
            <a:r>
              <a:rPr lang="fr-FR" sz="1200" dirty="0">
                <a:solidFill>
                  <a:schemeClr val="bg1"/>
                </a:solidFill>
              </a:rPr>
              <a:t>Vice-rectorat de la Nouvelle-Calédonie- 24 avril 2024</a:t>
            </a:r>
          </a:p>
        </p:txBody>
      </p:sp>
    </p:spTree>
    <p:extLst>
      <p:ext uri="{BB962C8B-B14F-4D97-AF65-F5344CB8AC3E}">
        <p14:creationId xmlns:p14="http://schemas.microsoft.com/office/powerpoint/2010/main" val="2199042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6CB6EF-AA7E-7022-614E-1D34F8C0D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Enquête </a:t>
            </a:r>
            <a:r>
              <a:rPr lang="fr-FR" dirty="0"/>
              <a:t>MSDGN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9403280-52F3-0312-055F-7FA9628BC5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Carole DINH</a:t>
            </a:r>
          </a:p>
        </p:txBody>
      </p:sp>
    </p:spTree>
    <p:extLst>
      <p:ext uri="{BB962C8B-B14F-4D97-AF65-F5344CB8AC3E}">
        <p14:creationId xmlns:p14="http://schemas.microsoft.com/office/powerpoint/2010/main" val="2005596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E63577-6F6E-9C4A-5D1D-C7CFDF0E2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Résultats de l’Enquête </a:t>
            </a:r>
            <a:r>
              <a:rPr lang="fr-FR" dirty="0" err="1"/>
              <a:t>msdgn</a:t>
            </a:r>
            <a:endParaRPr lang="fr-FR" dirty="0"/>
          </a:p>
        </p:txBody>
      </p:sp>
      <p:pic>
        <p:nvPicPr>
          <p:cNvPr id="1026" name="Picture 2" descr="Tableau des réponses au formulaire Forms. Titre de la question : Quel est votre établissement ?. Nombre de réponses : 19 réponses.">
            <a:extLst>
              <a:ext uri="{FF2B5EF4-FFF2-40B4-BE49-F238E27FC236}">
                <a16:creationId xmlns:a16="http://schemas.microsoft.com/office/drawing/2014/main" id="{829DE335-C1D6-CAA2-1E60-BA5F6B3B8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761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50E274-78C7-7C4F-3918-56CB46D7A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Tableau des réponses au formulaire Forms. Titre de la question : Combien d&amp;apos;heures de MSDGN sont dédoublées dans votre classe de terminale (sur 10h) ?. Nombre de réponses : 18 réponses.">
            <a:extLst>
              <a:ext uri="{FF2B5EF4-FFF2-40B4-BE49-F238E27FC236}">
                <a16:creationId xmlns:a16="http://schemas.microsoft.com/office/drawing/2014/main" id="{6D46E854-E57F-6633-CD60-F7238123A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225"/>
            <a:ext cx="1219200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126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DB432-0427-F329-345E-F42103E8D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 descr="Tableau des réponses au formulaire Forms. Titre de la question : Combien d&amp;apos;heures assurez-vous dans le tronc commun de MSDGN ?. Nombre de réponses : 18 réponses.">
            <a:extLst>
              <a:ext uri="{FF2B5EF4-FFF2-40B4-BE49-F238E27FC236}">
                <a16:creationId xmlns:a16="http://schemas.microsoft.com/office/drawing/2014/main" id="{7E7703D8-2478-1597-C90F-9C6DA07D9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225"/>
            <a:ext cx="1219200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468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8BA2AB-BBAE-4C55-FFEC-381B309B9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 descr="Tableau des réponses au formulaire Forms. Titre de la question : Combien d&amp;apos;heures assurez-vous dans l&amp;apos;enseignement spécifique ?. Nombre de réponses : 20 réponses.">
            <a:extLst>
              <a:ext uri="{FF2B5EF4-FFF2-40B4-BE49-F238E27FC236}">
                <a16:creationId xmlns:a16="http://schemas.microsoft.com/office/drawing/2014/main" id="{84F69651-0559-B9FD-3000-815560723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225"/>
            <a:ext cx="1219200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485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FC6C77-9615-B508-11C0-EE6686280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 descr="Tableau des réponses au formulaire Forms. Titre de la question : Quel est l&amp;apos;effectif élèves de votre classe de terminale ?. Nombre de réponses : 19 réponses.">
            <a:extLst>
              <a:ext uri="{FF2B5EF4-FFF2-40B4-BE49-F238E27FC236}">
                <a16:creationId xmlns:a16="http://schemas.microsoft.com/office/drawing/2014/main" id="{3F304E47-4253-0DD6-5A90-3F4B59B92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225"/>
            <a:ext cx="1219200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703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67B17E-5FA8-9E36-80E3-A11221394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 descr="Tableau des réponses au formulaire Forms. Titre de la question : Etes-vous en charge d&amp;apos;un enseignement spécifique, si oui lequel ou lesquels ?. Nombre de réponses : 17 réponses.">
            <a:extLst>
              <a:ext uri="{FF2B5EF4-FFF2-40B4-BE49-F238E27FC236}">
                <a16:creationId xmlns:a16="http://schemas.microsoft.com/office/drawing/2014/main" id="{4EEFF8F0-EF59-9045-6B32-3972889F9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225"/>
            <a:ext cx="1219200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112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E87B01-D185-3175-A2CF-8A3D02931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 descr="Tableau des réponses au formulaire Forms. Titre de la question : Sur quelle période de l&amp;apos;année enseignez-vous l&amp;apos;enseignement spécifique ?. Nombre de réponses : 18 réponses.">
            <a:extLst>
              <a:ext uri="{FF2B5EF4-FFF2-40B4-BE49-F238E27FC236}">
                <a16:creationId xmlns:a16="http://schemas.microsoft.com/office/drawing/2014/main" id="{C799DD58-B1CF-C4C7-52C3-2F9AD057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8633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750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au des réponses au formulaire Forms. Titre de la question : Utilisez-vous une pédagogie orientée &quot;monographie&quot; ou &quot;contexte d&amp;apos;entreprise&quot; ?. Nombre de réponses : 20 réponses.">
            <a:extLst>
              <a:ext uri="{FF2B5EF4-FFF2-40B4-BE49-F238E27FC236}">
                <a16:creationId xmlns:a16="http://schemas.microsoft.com/office/drawing/2014/main" id="{DC9ED025-50EF-ED3C-ECAA-001154A1D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46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516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Tableau des réponses au formulaire Forms. Titre de la question : Utilisez-vous un manuel scolaire avec vos élèves ?. Nombre de réponses : 20 réponses.">
            <a:extLst>
              <a:ext uri="{FF2B5EF4-FFF2-40B4-BE49-F238E27FC236}">
                <a16:creationId xmlns:a16="http://schemas.microsoft.com/office/drawing/2014/main" id="{39DBF16B-8F4B-246D-062D-FD259A2C1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564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821DB80-E13E-1F69-7E62-BB197E1C4A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13h30 - La situation de l'enseignement de MSDGN</a:t>
            </a:r>
            <a:endParaRPr lang="fr-FR" b="0" i="0" dirty="0">
              <a:solidFill>
                <a:srgbClr val="2222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2D923D-531C-88E1-B7C5-7597F15A446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 algn="l">
              <a:buNone/>
            </a:pPr>
            <a:endParaRPr lang="fr-FR" b="0" i="0" dirty="0">
              <a:solidFill>
                <a:srgbClr val="2222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fr-FR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Présentation des constats et des objectifs de la formation</a:t>
            </a:r>
          </a:p>
          <a:p>
            <a:r>
              <a:rPr lang="fr-FR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Des </a:t>
            </a:r>
            <a:r>
              <a:rPr lang="fr-FR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repères pédagogiques en STMG</a:t>
            </a:r>
            <a:br>
              <a:rPr lang="fr-FR" dirty="0"/>
            </a:br>
            <a:endParaRPr lang="fr-FR" dirty="0"/>
          </a:p>
          <a:p>
            <a:r>
              <a:rPr lang="fr-FR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Présentation des résultats de l’enquête conduite auprès des collègues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70FFE08-1784-E7A8-CDC5-D7409F02AA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fr-FR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14h - Présentation de fiches méthodologiques</a:t>
            </a:r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BC3A3D0-B15C-AF55-77B7-BC9CAAFCE0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352426"/>
            <a:ext cx="4841076" cy="3104857"/>
          </a:xfrm>
        </p:spPr>
        <p:txBody>
          <a:bodyPr>
            <a:normAutofit/>
          </a:bodyPr>
          <a:lstStyle/>
          <a:p>
            <a:r>
              <a:rPr lang="fr-FR" sz="18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En 1STMG en SGN</a:t>
            </a:r>
          </a:p>
          <a:p>
            <a:r>
              <a:rPr lang="fr-FR" sz="18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En TSTMG en MSDGN</a:t>
            </a:r>
          </a:p>
          <a:p>
            <a:r>
              <a:rPr lang="fr-FR" sz="18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Méthodologie de traitement d’un sujet MSDGN</a:t>
            </a:r>
          </a:p>
          <a:p>
            <a:r>
              <a:rPr lang="fr-FR" sz="18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Méthodologie de traitement de la question argumentative</a:t>
            </a:r>
            <a:endParaRPr lang="fr-FR" sz="1800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0821F9B-8D8F-C062-50A3-6A0D1AF8C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528333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ableau des réponses au formulaire Forms. Titre de la question : A votre avis, quelles sont les principales difficultés que rencontrent les élèves fragiles et à quel point ? . Nombre de réponses : .">
            <a:extLst>
              <a:ext uri="{FF2B5EF4-FFF2-40B4-BE49-F238E27FC236}">
                <a16:creationId xmlns:a16="http://schemas.microsoft.com/office/drawing/2014/main" id="{4BA5E343-A045-01AC-44EC-C7EC5FFD2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7038"/>
            <a:ext cx="12192000" cy="346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544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ableau des réponses au formulaire Forms. Titre de la question : A votre avis, que faudrait-il principalement travailler plus particulièrement ?. Nombre de réponses : .">
            <a:extLst>
              <a:ext uri="{FF2B5EF4-FFF2-40B4-BE49-F238E27FC236}">
                <a16:creationId xmlns:a16="http://schemas.microsoft.com/office/drawing/2014/main" id="{BE4B0636-C4CA-9587-2972-98FE3B617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675"/>
            <a:ext cx="1219200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226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ableau des réponses au formulaire Forms. Titre de la question : Combien de devoirs d&amp;apos;entraînement au bac faites-vous dans l&amp;apos;année ? (durée de 3 ou 4 heures, y compris bac(s) blanc(s)). Nombre de réponses : 20 réponses.">
            <a:extLst>
              <a:ext uri="{FF2B5EF4-FFF2-40B4-BE49-F238E27FC236}">
                <a16:creationId xmlns:a16="http://schemas.microsoft.com/office/drawing/2014/main" id="{6EB26F69-717C-0EBB-CC95-4A466F951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200"/>
            <a:ext cx="12192000" cy="619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9891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ableau des réponses au formulaire Forms. Titre de la question : Quelles ressources vous seraient utiles de trouver dans une formation sur l&amp;apos;enseignement de MSDGN ?. Nombre de réponses : .">
            <a:extLst>
              <a:ext uri="{FF2B5EF4-FFF2-40B4-BE49-F238E27FC236}">
                <a16:creationId xmlns:a16="http://schemas.microsoft.com/office/drawing/2014/main" id="{2D5FECBA-3122-1146-3589-9F81513B7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650"/>
            <a:ext cx="12192000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7286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684F03-13E4-B9FD-9843-3ECC16AEC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Avez-vous une attente particulière pour le contenu de cette formation ?9 réponses</a:t>
            </a:r>
            <a:br>
              <a:rPr lang="fr-FR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3BAB16-30FB-8561-891B-AEBF4B783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fr-FR" b="0" i="0" dirty="0">
                <a:solidFill>
                  <a:srgbClr val="202124"/>
                </a:solidFill>
                <a:effectLst/>
                <a:highlight>
                  <a:srgbClr val="F8F9FA"/>
                </a:highlight>
                <a:latin typeface="Roboto" panose="02000000000000000000" pitchFamily="2" charset="0"/>
              </a:rPr>
              <a:t>Non</a:t>
            </a:r>
          </a:p>
          <a:p>
            <a:pPr algn="l"/>
            <a:r>
              <a:rPr lang="fr-FR" b="0" i="0" dirty="0">
                <a:solidFill>
                  <a:srgbClr val="202124"/>
                </a:solidFill>
                <a:effectLst/>
                <a:highlight>
                  <a:srgbClr val="F8F9FA"/>
                </a:highlight>
                <a:latin typeface="Roboto" panose="02000000000000000000" pitchFamily="2" charset="0"/>
              </a:rPr>
              <a:t>Une formation à l'utilisation des monographies.</a:t>
            </a:r>
          </a:p>
          <a:p>
            <a:pPr algn="l"/>
            <a:r>
              <a:rPr lang="fr-FR" b="0" i="0" dirty="0">
                <a:solidFill>
                  <a:srgbClr val="202124"/>
                </a:solidFill>
                <a:effectLst/>
                <a:highlight>
                  <a:srgbClr val="F8F9FA"/>
                </a:highlight>
                <a:latin typeface="Roboto" panose="02000000000000000000" pitchFamily="2" charset="0"/>
              </a:rPr>
              <a:t>Qu'on puisse soulever les vrais problèmes et travailler dessus.</a:t>
            </a:r>
          </a:p>
          <a:p>
            <a:pPr algn="l"/>
            <a:r>
              <a:rPr lang="fr-FR" b="0" i="0" dirty="0">
                <a:solidFill>
                  <a:srgbClr val="202124"/>
                </a:solidFill>
                <a:effectLst/>
                <a:highlight>
                  <a:srgbClr val="F8F9FA"/>
                </a:highlight>
                <a:latin typeface="Roboto" panose="02000000000000000000" pitchFamily="2" charset="0"/>
              </a:rPr>
              <a:t>Comment motiver des élèves qui ne veulent pas le baccalauréat ?</a:t>
            </a:r>
          </a:p>
          <a:p>
            <a:pPr algn="l"/>
            <a:r>
              <a:rPr lang="fr-FR" b="0" i="0" dirty="0">
                <a:solidFill>
                  <a:srgbClr val="202124"/>
                </a:solidFill>
                <a:effectLst/>
                <a:highlight>
                  <a:srgbClr val="F8F9FA"/>
                </a:highlight>
                <a:latin typeface="Roboto" panose="02000000000000000000" pitchFamily="2" charset="0"/>
              </a:rPr>
              <a:t>Des retours ou méthodes sur la préparation au Go</a:t>
            </a:r>
          </a:p>
          <a:p>
            <a:pPr algn="l"/>
            <a:r>
              <a:rPr lang="fr-FR" b="0" i="0" dirty="0">
                <a:solidFill>
                  <a:srgbClr val="202124"/>
                </a:solidFill>
                <a:effectLst/>
                <a:highlight>
                  <a:srgbClr val="F8F9FA"/>
                </a:highlight>
                <a:latin typeface="Roboto" panose="02000000000000000000" pitchFamily="2" charset="0"/>
              </a:rPr>
              <a:t>Echange et démonstration avec les collègues qui ont de bons résultats à l'examen du bac sur leur méthode d'enseignement en classe</a:t>
            </a:r>
          </a:p>
          <a:p>
            <a:pPr algn="l"/>
            <a:r>
              <a:rPr lang="fr-FR" b="0" i="0" dirty="0">
                <a:solidFill>
                  <a:srgbClr val="202124"/>
                </a:solidFill>
                <a:effectLst/>
                <a:highlight>
                  <a:srgbClr val="F8F9FA"/>
                </a:highlight>
                <a:latin typeface="Roboto" panose="02000000000000000000" pitchFamily="2" charset="0"/>
              </a:rPr>
              <a:t>La possibilité de convertir les acquis en actions terrain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31310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6CB6EF-AA7E-7022-614E-1D34F8C0D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Comment travailler les capacités et traiter un sujet?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9403280-52F3-0312-055F-7FA9628BC5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b="0" i="0" kern="0" cap="none" spc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badi" panose="020F0502020204030204" pitchFamily="34" charset="0"/>
              </a:rPr>
              <a:t>Rochdi</a:t>
            </a:r>
            <a:r>
              <a:rPr lang="fr-FR" b="0" i="0" kern="0" cap="none" spc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badi" panose="020F0502020204030204" pitchFamily="34" charset="0"/>
              </a:rPr>
              <a:t> </a:t>
            </a:r>
            <a:r>
              <a:rPr lang="fr-FR" b="0" i="0" kern="0" cap="none" spc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badi" panose="020F0502020204030204" pitchFamily="34" charset="0"/>
              </a:rPr>
              <a:t>Badereddine</a:t>
            </a:r>
            <a:r>
              <a:rPr lang="fr-FR" b="0" i="0" kern="0" cap="none" spc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badi" panose="020F0502020204030204" pitchFamily="34" charset="0"/>
              </a:rPr>
              <a:t> (LDU), </a:t>
            </a:r>
            <a:r>
              <a:rPr lang="fr-FR" b="0" i="0" kern="0" cap="none" spc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badi" panose="020F0502020204030204" pitchFamily="34" charset="0"/>
              </a:rPr>
              <a:t>Dabia</a:t>
            </a:r>
            <a:r>
              <a:rPr lang="fr-FR" b="0" i="0" kern="0" cap="none" spc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badi" panose="020F0502020204030204" pitchFamily="34" charset="0"/>
              </a:rPr>
              <a:t> </a:t>
            </a:r>
            <a:r>
              <a:rPr lang="fr-FR" b="0" i="0" kern="0" cap="none" spc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badi" panose="020F0502020204030204" pitchFamily="34" charset="0"/>
              </a:rPr>
              <a:t>Sadellah</a:t>
            </a:r>
            <a:r>
              <a:rPr lang="fr-FR" b="0" i="0" kern="0" cap="none" spc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badi" panose="020F0502020204030204" pitchFamily="34" charset="0"/>
              </a:rPr>
              <a:t> (LMD), Réjane Bour (LAP)</a:t>
            </a:r>
            <a:r>
              <a:rPr lang="fr-FR" kern="0" cap="none" spc="0" dirty="0">
                <a:solidFill>
                  <a:srgbClr val="222222"/>
                </a:solidFill>
                <a:highlight>
                  <a:srgbClr val="FFFFFF"/>
                </a:highlight>
                <a:latin typeface="Abadi" panose="020F0502020204030204" pitchFamily="34" charset="0"/>
              </a:rPr>
              <a:t>, </a:t>
            </a:r>
            <a:r>
              <a:rPr lang="fr-FR" b="0" i="0" kern="0" cap="none" spc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badi" panose="020F0502020204030204" pitchFamily="34" charset="0"/>
              </a:rPr>
              <a:t>Paul Babel (LBP), Nicolas </a:t>
            </a:r>
            <a:r>
              <a:rPr lang="fr-FR" b="0" i="0" kern="0" cap="none" spc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badi" panose="020F0502020204030204" pitchFamily="34" charset="0"/>
              </a:rPr>
              <a:t>Dehouck</a:t>
            </a:r>
            <a:r>
              <a:rPr lang="fr-FR" b="0" i="0" kern="0" cap="none" spc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badi" panose="020F0502020204030204" pitchFamily="34" charset="0"/>
              </a:rPr>
              <a:t> (LBP), Mathieu </a:t>
            </a:r>
            <a:r>
              <a:rPr lang="fr-FR" b="0" i="0" kern="0" cap="none" spc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badi" panose="020F0502020204030204" pitchFamily="34" charset="0"/>
              </a:rPr>
              <a:t>Dunias</a:t>
            </a:r>
            <a:r>
              <a:rPr lang="fr-FR" b="0" i="0" kern="0" cap="none" spc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badi" panose="020F0502020204030204" pitchFamily="34" charset="0"/>
              </a:rPr>
              <a:t> (LBP), Anouchka </a:t>
            </a:r>
            <a:r>
              <a:rPr lang="fr-FR" b="0" i="0" kern="0" cap="none" spc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badi" panose="020F0502020204030204" pitchFamily="34" charset="0"/>
              </a:rPr>
              <a:t>Martazier</a:t>
            </a:r>
            <a:r>
              <a:rPr lang="fr-FR" b="0" i="0" kern="0" cap="none" spc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badi" panose="020F0502020204030204" pitchFamily="34" charset="0"/>
              </a:rPr>
              <a:t> (LAP)</a:t>
            </a:r>
            <a:endParaRPr lang="fr-FR" kern="0" cap="none" spc="0" dirty="0">
              <a:latin typeface="Abad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89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03DBA3-7039-C9D5-5185-065973359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</a:t>
            </a:r>
            <a:r>
              <a:rPr lang="fr-FR" dirty="0" err="1"/>
              <a:t>CAPACITés</a:t>
            </a:r>
            <a:r>
              <a:rPr lang="fr-FR" dirty="0"/>
              <a:t> en SGN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CC0EF02-ABD1-F181-A349-F1345C2A60BC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BBED341-94C6-8970-1634-18988B2C0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68758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03DBA3-7039-C9D5-5185-065973359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</a:t>
            </a:r>
            <a:r>
              <a:rPr lang="fr-FR" dirty="0" err="1"/>
              <a:t>CAPACITés</a:t>
            </a:r>
            <a:r>
              <a:rPr lang="fr-FR" dirty="0"/>
              <a:t> en MSDGN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CC0EF02-ABD1-F181-A349-F1345C2A60BC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BBED341-94C6-8970-1634-18988B2C0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56091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03DBA3-7039-C9D5-5185-065973359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COMMENT TRAITER UN SUJET MDSGN ?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CC0EF02-ABD1-F181-A349-F1345C2A60BC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BBED341-94C6-8970-1634-18988B2C0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90130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03DBA3-7039-C9D5-5185-065973359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TRAITER la question argumentative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CC0EF02-ABD1-F181-A349-F1345C2A60BC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BBED341-94C6-8970-1634-18988B2C0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5493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821DB80-E13E-1F69-7E62-BB197E1C4A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15h30 - Présentation de pratiques pédagogiques</a:t>
            </a:r>
            <a:endParaRPr lang="fr-FR" b="0" i="0" dirty="0">
              <a:solidFill>
                <a:srgbClr val="2222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2D923D-531C-88E1-B7C5-7597F15A446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 algn="l">
              <a:buNone/>
            </a:pPr>
            <a:endParaRPr lang="fr-FR" b="0" i="0" dirty="0">
              <a:solidFill>
                <a:srgbClr val="2222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fr-FR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Comment expliciter un sujet de MSDGN ?</a:t>
            </a:r>
          </a:p>
          <a:p>
            <a:r>
              <a:rPr lang="fr-FR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Comment proposer des fiches de synthèse en Management 1ère ?</a:t>
            </a:r>
          </a:p>
          <a:p>
            <a:r>
              <a:rPr lang="fr-FR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Faut-il adopter une notation positive ?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70FFE08-1784-E7A8-CDC5-D7409F02AA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fr-FR" sz="24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16h-17h – Ateliers "pratiques pédagogiques"</a:t>
            </a:r>
            <a:endParaRPr lang="fr-FR" sz="2400" b="0" i="0" dirty="0">
              <a:solidFill>
                <a:srgbClr val="2222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BC3A3D0-B15C-AF55-77B7-BC9CAAFCE0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352426"/>
            <a:ext cx="4841076" cy="2396367"/>
          </a:xfrm>
        </p:spPr>
        <p:txBody>
          <a:bodyPr>
            <a:normAutofit/>
          </a:bodyPr>
          <a:lstStyle/>
          <a:p>
            <a:r>
              <a:rPr lang="fr-FR" sz="18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Échanges en groupes sur les pratiques pédagogiques en MSDGN</a:t>
            </a:r>
            <a:endParaRPr lang="fr-FR" sz="1800" dirty="0">
              <a:solidFill>
                <a:srgbClr val="222222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fr-FR" sz="18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17h – Restitution des ateliers en plénière</a:t>
            </a:r>
          </a:p>
          <a:p>
            <a:r>
              <a:rPr lang="fr-FR" sz="18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17h30 - Clôture de la formation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0821F9B-8D8F-C062-50A3-6A0D1AF8C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0241458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83D5FF-3806-4A70-4A4F-71FFD7906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Pratiques pédagogiques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A21CDBA-324E-3C69-8A80-25FDC67386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Sophie </a:t>
            </a:r>
            <a:r>
              <a:rPr lang="fr-FR" dirty="0" err="1"/>
              <a:t>clavel</a:t>
            </a:r>
            <a:r>
              <a:rPr lang="fr-FR" dirty="0"/>
              <a:t> (LDK), </a:t>
            </a:r>
            <a:r>
              <a:rPr lang="fr-FR" dirty="0" err="1"/>
              <a:t>hélène</a:t>
            </a:r>
            <a:r>
              <a:rPr lang="fr-FR" dirty="0"/>
              <a:t> hue (</a:t>
            </a:r>
            <a:r>
              <a:rPr lang="fr-FR" dirty="0" err="1"/>
              <a:t>lpch</a:t>
            </a:r>
            <a:r>
              <a:rPr lang="fr-F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913182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6807D2-9975-270D-88DE-C6F9F67B4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Comment expliciter un sujet de MSDGN ?</a:t>
            </a:r>
            <a:endParaRPr lang="fr-FR" dirty="0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96C3472-17C5-D5D1-B443-CEE3D026714F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CE3AEDA-3129-CA60-CF64-DBB0C59BAEC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16694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6807D2-9975-270D-88DE-C6F9F67B4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proposer des fiches de synthèse en Management 1ère</a:t>
            </a:r>
            <a:endParaRPr lang="fr-FR" sz="2400" dirty="0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96C3472-17C5-D5D1-B443-CEE3D026714F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CE3AEDA-3129-CA60-CF64-DBB0C59BAEC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21593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6807D2-9975-270D-88DE-C6F9F67B4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adopter une notation positive</a:t>
            </a:r>
            <a:endParaRPr lang="fr-FR" dirty="0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96C3472-17C5-D5D1-B443-CEE3D026714F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CE3AEDA-3129-CA60-CF64-DBB0C59BAEC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32189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E4274A-461D-64BA-B9BB-9E05AC767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Ateliers "pratiques pédagogiques"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5F0FC8-4D1E-E8A0-E7F8-8908940B4C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REJANE BOUR</a:t>
            </a:r>
          </a:p>
        </p:txBody>
      </p:sp>
    </p:spTree>
    <p:extLst>
      <p:ext uri="{BB962C8B-B14F-4D97-AF65-F5344CB8AC3E}">
        <p14:creationId xmlns:p14="http://schemas.microsoft.com/office/powerpoint/2010/main" val="7234884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E21E60-BF95-4D43-49F8-680746002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ATELIERS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E0F67A-6804-E5CC-B297-83E8EFFB1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Échanges en groupes sur les pratiques pédagogiques en MSDGN</a:t>
            </a:r>
            <a:endParaRPr lang="fr-FR" sz="2400" dirty="0">
              <a:solidFill>
                <a:srgbClr val="222222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fr-FR" sz="24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17h – Restitution des ateliers en plénière</a:t>
            </a:r>
          </a:p>
          <a:p>
            <a:r>
              <a:rPr lang="fr-FR" sz="24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17h30 - Clôture de la formation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5275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6CB6EF-AA7E-7022-614E-1D34F8C0D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repères </a:t>
            </a:r>
            <a:r>
              <a:rPr lang="fr-FR" dirty="0" err="1"/>
              <a:t>PéDAGOGIQUEs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EN STMG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9403280-52F3-0312-055F-7FA9628BC5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Eric </a:t>
            </a:r>
            <a:r>
              <a:rPr lang="fr-FR" dirty="0" err="1"/>
              <a:t>deschaintre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0834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C9462D-054C-4B82-8D31-CDF3CDAA9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Inductif ou déductif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778800-D18F-84A5-11E9-B90A8652C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4858" y="987425"/>
            <a:ext cx="5687568" cy="4873625"/>
          </a:xfrm>
        </p:spPr>
        <p:txBody>
          <a:bodyPr>
            <a:normAutofit fontScale="92500"/>
          </a:bodyPr>
          <a:lstStyle/>
          <a:p>
            <a:r>
              <a:rPr lang="fr-FR" sz="2400" dirty="0"/>
              <a:t>L’approche pédagogique par des monographies invite à donner du sens à l’enseignement, à le situer, l’ancrer dans une réalité que les élèves peuvent percevoir.</a:t>
            </a:r>
          </a:p>
          <a:p>
            <a:r>
              <a:rPr lang="fr-FR" sz="2400" dirty="0"/>
              <a:t>Pour aborder une notion avec les élèves on peut partir d’un exemple , d’une situation, pour dégager progressivement le concept (approche inductive ou OAC)</a:t>
            </a:r>
          </a:p>
          <a:p>
            <a:r>
              <a:rPr lang="fr-FR" sz="2400" dirty="0"/>
              <a:t>On peut aussi définir la notion le plus simplement possible au départ, donner des exemples, puis des exercices qui permettent de préciser.</a:t>
            </a:r>
          </a:p>
          <a:p>
            <a:endParaRPr lang="fr-FR" sz="24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662828E-FEB3-C2DB-C23E-F166F1E6DE2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Commencer par définir une notion peut permettre de gagner du temps.</a:t>
            </a:r>
          </a:p>
        </p:txBody>
      </p:sp>
    </p:spTree>
    <p:extLst>
      <p:ext uri="{BB962C8B-B14F-4D97-AF65-F5344CB8AC3E}">
        <p14:creationId xmlns:p14="http://schemas.microsoft.com/office/powerpoint/2010/main" val="4281650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9EB88C-87A7-8E89-109F-BB5A69921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Comprendre les mots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7681D7-DD3F-46B7-53E0-736C16902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Nos élèves manquent de vocabulaire, ils ne connaissent pas toujours les mots, ou, pire, les interprètent mal</a:t>
            </a:r>
          </a:p>
          <a:p>
            <a:r>
              <a:rPr lang="fr-FR" sz="2400" dirty="0"/>
              <a:t>Ils n’osent pas dire qu’ils ne comprennent pas</a:t>
            </a:r>
          </a:p>
          <a:p>
            <a:r>
              <a:rPr lang="fr-FR" sz="2400" dirty="0"/>
              <a:t>Le vocabulaire est pourtant un préalable pour comprendre</a:t>
            </a:r>
          </a:p>
          <a:p>
            <a:r>
              <a:rPr lang="fr-FR" sz="2400" dirty="0"/>
              <a:t>Donc, toujours expliquer les mots d’une consigne avant de faire faire un exercice</a:t>
            </a:r>
          </a:p>
          <a:p>
            <a:r>
              <a:rPr lang="fr-FR" sz="2400" dirty="0"/>
              <a:t>Faire des quiz de vocabulaire !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813950D-2CDB-8E68-6025-BED43C2432C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À tout moment, prendre le temps de réexpliquer le sens des mots.</a:t>
            </a:r>
          </a:p>
        </p:txBody>
      </p:sp>
    </p:spTree>
    <p:extLst>
      <p:ext uri="{BB962C8B-B14F-4D97-AF65-F5344CB8AC3E}">
        <p14:creationId xmlns:p14="http://schemas.microsoft.com/office/powerpoint/2010/main" val="2152383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7D5F50-E0F1-15C2-D21D-856486E8A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Corriger ou comprendre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B869CA-E8EC-CFAA-C04D-545E3012E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Corriger un exercice ce n’est pas seulement dire ce qui est exact</a:t>
            </a:r>
          </a:p>
          <a:p>
            <a:r>
              <a:rPr lang="fr-FR" sz="2800" dirty="0"/>
              <a:t>C’est surtout expliquer comment procéder pour aboutir au bon résultat (la formule plutôt que le seul résultat)</a:t>
            </a:r>
          </a:p>
          <a:p>
            <a:r>
              <a:rPr lang="fr-FR" sz="2800" dirty="0"/>
              <a:t>Les erreurs des élèves doivent être utilisées pour progresser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0928EC2-C027-5131-C8DD-B21D2294739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Au moment de corriger un exercice, une évaluation, prendre le temps de réexpliquer rapidement la méthode qui permet d’obtenir le résultat. </a:t>
            </a:r>
          </a:p>
        </p:txBody>
      </p:sp>
    </p:spTree>
    <p:extLst>
      <p:ext uri="{BB962C8B-B14F-4D97-AF65-F5344CB8AC3E}">
        <p14:creationId xmlns:p14="http://schemas.microsoft.com/office/powerpoint/2010/main" val="1281042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B138A2-A5E5-555E-7577-BB26AF26C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Lecture collective ou silencieuse ?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39E2E8C-0DB6-3B3E-709F-2D757B4651D1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/>
              <a:t>La lecture collective à haute voix est très pratiquée en classe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/>
              <a:t>Elle permet de marquer le début d’une nouvelle phase dans le cours et de calmer la classe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/>
              <a:t>Il est pourtant essentiel de travailler la capacité à lire en silence pour l’examen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4375E4E-A8CB-C0E5-7F75-8B1C7FA7E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Passer progressivement de la lecture collective à une lecture silencieuse</a:t>
            </a:r>
          </a:p>
        </p:txBody>
      </p:sp>
    </p:spTree>
    <p:extLst>
      <p:ext uri="{BB962C8B-B14F-4D97-AF65-F5344CB8AC3E}">
        <p14:creationId xmlns:p14="http://schemas.microsoft.com/office/powerpoint/2010/main" val="1602831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2A36AD-A59A-CD69-7CF0-CCBE6752C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Evaluer pour encourager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7016C1-CDD4-CD3C-6E03-EE62D06D0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z="2800" dirty="0"/>
              <a:t>Les élèves doivent se sentir encouragés à l’occasion des évaluations</a:t>
            </a:r>
          </a:p>
          <a:p>
            <a:r>
              <a:rPr lang="fr-FR" sz="2800" dirty="0"/>
              <a:t>Les évaluations formatives visent à encourager les élèves qui suivent le cours </a:t>
            </a:r>
          </a:p>
          <a:p>
            <a:r>
              <a:rPr lang="fr-FR" sz="2800" dirty="0"/>
              <a:t>Elles sont fréquentes, notées et brève, par exemple :</a:t>
            </a:r>
          </a:p>
          <a:p>
            <a:r>
              <a:rPr lang="fr-FR" sz="2800" dirty="0"/>
              <a:t>un quiz noté de 5mn à la fin de chaque séance</a:t>
            </a:r>
          </a:p>
          <a:p>
            <a:r>
              <a:rPr lang="fr-FR" sz="2800" dirty="0"/>
              <a:t>une lecture silencieuse avec une question sur le texte lu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5B514A2-994E-5DDB-DC7C-9979745F9CA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Eviter les évaluations décourageantes, faire des évaluations formatives plus fréquentes, plus brèves (5 mn) et directement en rapport avec le cours et les exercices déjà donnés.</a:t>
            </a:r>
          </a:p>
        </p:txBody>
      </p:sp>
    </p:spTree>
    <p:extLst>
      <p:ext uri="{BB962C8B-B14F-4D97-AF65-F5344CB8AC3E}">
        <p14:creationId xmlns:p14="http://schemas.microsoft.com/office/powerpoint/2010/main" val="1846977329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RegularSeed_2SEEDS">
      <a:dk1>
        <a:srgbClr val="000000"/>
      </a:dk1>
      <a:lt1>
        <a:srgbClr val="FFFFFF"/>
      </a:lt1>
      <a:dk2>
        <a:srgbClr val="3D2229"/>
      </a:dk2>
      <a:lt2>
        <a:srgbClr val="E2E5E8"/>
      </a:lt2>
      <a:accent1>
        <a:srgbClr val="D56A17"/>
      </a:accent1>
      <a:accent2>
        <a:srgbClr val="E72D29"/>
      </a:accent2>
      <a:accent3>
        <a:srgbClr val="B8A221"/>
      </a:accent3>
      <a:accent4>
        <a:srgbClr val="14B4A3"/>
      </a:accent4>
      <a:accent5>
        <a:srgbClr val="29ADE7"/>
      </a:accent5>
      <a:accent6>
        <a:srgbClr val="174CD5"/>
      </a:accent6>
      <a:hlink>
        <a:srgbClr val="3F87BF"/>
      </a:hlink>
      <a:folHlink>
        <a:srgbClr val="7F7F7F"/>
      </a:folHlink>
    </a:clrScheme>
    <a:fontScheme name="Avenir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103</TotalTime>
  <Words>742</Words>
  <Application>Microsoft Macintosh PowerPoint</Application>
  <PresentationFormat>Grand écran</PresentationFormat>
  <Paragraphs>82</Paragraphs>
  <Slides>35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0" baseType="lpstr">
      <vt:lpstr>Abadi</vt:lpstr>
      <vt:lpstr>Arial</vt:lpstr>
      <vt:lpstr>Roboto</vt:lpstr>
      <vt:lpstr>Tw Cen MT</vt:lpstr>
      <vt:lpstr>GradientRiseVTI</vt:lpstr>
      <vt:lpstr>Enseigner en Management, sciences de gestion et numérique</vt:lpstr>
      <vt:lpstr>agenda</vt:lpstr>
      <vt:lpstr>agenda</vt:lpstr>
      <vt:lpstr>LES repères PéDAGOGIQUEs  EN STMG</vt:lpstr>
      <vt:lpstr>Inductif ou déductif ?</vt:lpstr>
      <vt:lpstr>Comprendre les mots</vt:lpstr>
      <vt:lpstr>Corriger ou comprendre ?</vt:lpstr>
      <vt:lpstr>Lecture collective ou silencieuse ?</vt:lpstr>
      <vt:lpstr>Evaluer pour encourager</vt:lpstr>
      <vt:lpstr>Enquête MSDGN</vt:lpstr>
      <vt:lpstr>Résultats de l’Enquête msdgn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Avez-vous une attente particulière pour le contenu de cette formation ?9 réponses </vt:lpstr>
      <vt:lpstr>Comment travailler les capacités et traiter un sujet?</vt:lpstr>
      <vt:lpstr>LES CAPACITés en SGN</vt:lpstr>
      <vt:lpstr>LES CAPACITés en MSDGN</vt:lpstr>
      <vt:lpstr>COMMENT TRAITER UN SUJET MDSGN ?</vt:lpstr>
      <vt:lpstr>TRAITER la question argumentative</vt:lpstr>
      <vt:lpstr>Pratiques pédagogiques</vt:lpstr>
      <vt:lpstr>Comment expliciter un sujet de MSDGN ?</vt:lpstr>
      <vt:lpstr>proposer des fiches de synthèse en Management 1ère</vt:lpstr>
      <vt:lpstr>adopter une notation positive</vt:lpstr>
      <vt:lpstr>Ateliers "pratiques pédagogiques"</vt:lpstr>
      <vt:lpstr>ATELIERS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Enseigner en Management, sciences de gestion et numérique</dc:title>
  <dc:creator>Eric Deschaintre</dc:creator>
  <cp:lastModifiedBy>Eric Deschaintre</cp:lastModifiedBy>
  <cp:revision>1</cp:revision>
  <dcterms:created xsi:type="dcterms:W3CDTF">2024-04-22T21:44:49Z</dcterms:created>
  <dcterms:modified xsi:type="dcterms:W3CDTF">2024-04-22T23:28:03Z</dcterms:modified>
</cp:coreProperties>
</file>