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omments/comment2.xml" ContentType="application/vnd.openxmlformats-officedocument.presentationml.comments+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337" r:id="rId3"/>
    <p:sldId id="361" r:id="rId4"/>
    <p:sldId id="366" r:id="rId5"/>
    <p:sldId id="362" r:id="rId6"/>
    <p:sldId id="363" r:id="rId7"/>
    <p:sldId id="367" r:id="rId8"/>
    <p:sldId id="365" r:id="rId9"/>
    <p:sldId id="364" r:id="rId10"/>
    <p:sldId id="353" r:id="rId11"/>
    <p:sldId id="341" r:id="rId12"/>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e HADJIFRAN" initials="LH" lastIdx="22" clrIdx="0">
    <p:extLst>
      <p:ext uri="{19B8F6BF-5375-455C-9EA6-DF929625EA0E}">
        <p15:presenceInfo xmlns:p15="http://schemas.microsoft.com/office/powerpoint/2012/main" userId="S-1-5-21-1163201764-2810588701-1738558237-1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CC3300"/>
    <a:srgbClr val="4E7798"/>
    <a:srgbClr val="A62502"/>
    <a:srgbClr val="769AB8"/>
    <a:srgbClr val="6D93B3"/>
    <a:srgbClr val="5683A8"/>
    <a:srgbClr val="FF5050"/>
    <a:srgbClr val="CC0000"/>
    <a:srgbClr val="505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7" autoAdjust="0"/>
    <p:restoredTop sz="94622" autoAdjust="0"/>
  </p:normalViewPr>
  <p:slideViewPr>
    <p:cSldViewPr>
      <p:cViewPr varScale="1">
        <p:scale>
          <a:sx n="89" d="100"/>
          <a:sy n="89" d="100"/>
        </p:scale>
        <p:origin x="782"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5" d="100"/>
          <a:sy n="65" d="100"/>
        </p:scale>
        <p:origin x="33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233;es%20pour%20presentation%20compta%20RH%205%20oc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es-&#233;tudiants-compta-RH-CDF_IDCNC0310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es-&#233;tudiants-compta-RH-CDF_IDCNC0310201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es-&#233;tudiants-compta-RH-CDF_IDCNC031020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es-&#233;tudiants-compta-RH-CDF_IDCNC03102018.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POIROT\Desktop\demande%20particuli&#232;re%20COLIN\Demande%20statistiqu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233;es%20pour%20presentation%20compta%20RH%205%20oc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233;es%20pour%20presentation%20compta%20RH%205%20oc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233;es%20pour%20presentation%20compta%20RH%205%20oc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TPOIROT\Desktop\PRESENTATION%20JOURNEE%20CALEDONIENNE%20COMPTA%20RH\DONNEES\Donn&#233;es%20pour%20presentation%20compta%20RH%205%20oct.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233;es%20pour%20presentation%20compta%20RH%205%20oc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POIROT\Desktop\PRESENTATION%20JOURNEE%20CALEDONIENNE%20COMPTA%20RH\DONNEES\Donn&#233;es%20pour%20presentation%20compta%20RH%205%20oc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TPOIROT\Desktop\PRESENTATION%20JOURNEE%20CALEDONIENNE%20COMPTA%20RH\DONNEES\Donn&#233;es%20pour%20presentation%20compta%20RH%205%20o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Intentions d'embauche</a:t>
            </a:r>
          </a:p>
        </c:rich>
      </c:tx>
      <c:layout>
        <c:manualLayout>
          <c:xMode val="edge"/>
          <c:yMode val="edge"/>
          <c:x val="0.20527601173128432"/>
          <c:y val="2.56192394406087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9734367374932408E-2"/>
          <c:y val="9.3633414436334148E-2"/>
          <c:w val="0.87190463472216728"/>
          <c:h val="0.62327450135517082"/>
        </c:manualLayout>
      </c:layout>
      <c:barChart>
        <c:barDir val="col"/>
        <c:grouping val="clustered"/>
        <c:varyColors val="0"/>
        <c:ser>
          <c:idx val="0"/>
          <c:order val="0"/>
          <c:tx>
            <c:strRef>
              <c:f>'Besoins en emploi'!$B$17</c:f>
              <c:strCache>
                <c:ptCount val="1"/>
                <c:pt idx="0">
                  <c:v>Comptabilité et gestion</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'Besoins en emploi'!$C$16:$F$16</c:f>
              <c:strCache>
                <c:ptCount val="4"/>
                <c:pt idx="0">
                  <c:v>EP2011</c:v>
                </c:pt>
                <c:pt idx="1">
                  <c:v>EP2013</c:v>
                </c:pt>
                <c:pt idx="2">
                  <c:v>EP2015</c:v>
                </c:pt>
                <c:pt idx="3">
                  <c:v>EP2017</c:v>
                </c:pt>
              </c:strCache>
            </c:strRef>
          </c:cat>
          <c:val>
            <c:numRef>
              <c:f>'Besoins en emploi'!$C$17:$F$17</c:f>
              <c:numCache>
                <c:formatCode>General</c:formatCode>
                <c:ptCount val="4"/>
                <c:pt idx="0">
                  <c:v>70</c:v>
                </c:pt>
                <c:pt idx="1">
                  <c:v>51</c:v>
                </c:pt>
                <c:pt idx="2">
                  <c:v>42</c:v>
                </c:pt>
                <c:pt idx="3">
                  <c:v>42</c:v>
                </c:pt>
              </c:numCache>
            </c:numRef>
          </c:val>
        </c:ser>
        <c:ser>
          <c:idx val="1"/>
          <c:order val="1"/>
          <c:tx>
            <c:strRef>
              <c:f>'Besoins en emploi'!$B$18</c:f>
              <c:strCache>
                <c:ptCount val="1"/>
                <c:pt idx="0">
                  <c:v>Secrétariat comptable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'Besoins en emploi'!$C$16:$F$16</c:f>
              <c:strCache>
                <c:ptCount val="4"/>
                <c:pt idx="0">
                  <c:v>EP2011</c:v>
                </c:pt>
                <c:pt idx="1">
                  <c:v>EP2013</c:v>
                </c:pt>
                <c:pt idx="2">
                  <c:v>EP2015</c:v>
                </c:pt>
                <c:pt idx="3">
                  <c:v>EP2017</c:v>
                </c:pt>
              </c:strCache>
            </c:strRef>
          </c:cat>
          <c:val>
            <c:numRef>
              <c:f>'Besoins en emploi'!$C$18:$F$18</c:f>
              <c:numCache>
                <c:formatCode>General</c:formatCode>
                <c:ptCount val="4"/>
                <c:pt idx="0">
                  <c:v>9</c:v>
                </c:pt>
                <c:pt idx="1">
                  <c:v>11</c:v>
                </c:pt>
                <c:pt idx="2">
                  <c:v>7</c:v>
                </c:pt>
                <c:pt idx="3">
                  <c:v>5</c:v>
                </c:pt>
              </c:numCache>
            </c:numRef>
          </c:val>
        </c:ser>
        <c:ser>
          <c:idx val="2"/>
          <c:order val="2"/>
          <c:tx>
            <c:strRef>
              <c:f>'Besoins en emploi'!$B$19</c:f>
              <c:strCache>
                <c:ptCount val="1"/>
                <c:pt idx="0">
                  <c:v>Ressources humaines</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'Besoins en emploi'!$C$16:$F$16</c:f>
              <c:strCache>
                <c:ptCount val="4"/>
                <c:pt idx="0">
                  <c:v>EP2011</c:v>
                </c:pt>
                <c:pt idx="1">
                  <c:v>EP2013</c:v>
                </c:pt>
                <c:pt idx="2">
                  <c:v>EP2015</c:v>
                </c:pt>
                <c:pt idx="3">
                  <c:v>EP2017</c:v>
                </c:pt>
              </c:strCache>
            </c:strRef>
          </c:cat>
          <c:val>
            <c:numRef>
              <c:f>'Besoins en emploi'!$C$19:$F$19</c:f>
              <c:numCache>
                <c:formatCode>General</c:formatCode>
                <c:ptCount val="4"/>
                <c:pt idx="0">
                  <c:v>13</c:v>
                </c:pt>
                <c:pt idx="1">
                  <c:v>8</c:v>
                </c:pt>
                <c:pt idx="2">
                  <c:v>2</c:v>
                </c:pt>
                <c:pt idx="3">
                  <c:v>4</c:v>
                </c:pt>
              </c:numCache>
            </c:numRef>
          </c:val>
        </c:ser>
        <c:dLbls>
          <c:showLegendKey val="0"/>
          <c:showVal val="0"/>
          <c:showCatName val="0"/>
          <c:showSerName val="0"/>
          <c:showPercent val="0"/>
          <c:showBubbleSize val="0"/>
        </c:dLbls>
        <c:gapWidth val="150"/>
        <c:axId val="168776304"/>
        <c:axId val="168778480"/>
      </c:barChart>
      <c:lineChart>
        <c:grouping val="standard"/>
        <c:varyColors val="0"/>
        <c:ser>
          <c:idx val="3"/>
          <c:order val="3"/>
          <c:tx>
            <c:strRef>
              <c:f>'Besoins en emploi'!$B$20</c:f>
              <c:strCache>
                <c:ptCount val="1"/>
                <c:pt idx="0">
                  <c:v>Part sur l'ensemble des intentions d'embauche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'Besoins en emploi'!$C$16:$F$16</c:f>
              <c:strCache>
                <c:ptCount val="4"/>
                <c:pt idx="0">
                  <c:v>EP2011</c:v>
                </c:pt>
                <c:pt idx="1">
                  <c:v>EP2013</c:v>
                </c:pt>
                <c:pt idx="2">
                  <c:v>EP2015</c:v>
                </c:pt>
                <c:pt idx="3">
                  <c:v>EP2017</c:v>
                </c:pt>
              </c:strCache>
            </c:strRef>
          </c:cat>
          <c:val>
            <c:numRef>
              <c:f>'Besoins en emploi'!$C$20:$F$20</c:f>
              <c:numCache>
                <c:formatCode>0.0%</c:formatCode>
                <c:ptCount val="4"/>
                <c:pt idx="0">
                  <c:v>3.5101106447920638E-2</c:v>
                </c:pt>
                <c:pt idx="1">
                  <c:v>3.5587188612099648E-2</c:v>
                </c:pt>
                <c:pt idx="2">
                  <c:v>3.7010159651669088E-2</c:v>
                </c:pt>
                <c:pt idx="3">
                  <c:v>3.5714285714285712E-2</c:v>
                </c:pt>
              </c:numCache>
            </c:numRef>
          </c:val>
          <c:smooth val="0"/>
        </c:ser>
        <c:dLbls>
          <c:showLegendKey val="0"/>
          <c:showVal val="0"/>
          <c:showCatName val="0"/>
          <c:showSerName val="0"/>
          <c:showPercent val="0"/>
          <c:showBubbleSize val="0"/>
        </c:dLbls>
        <c:marker val="1"/>
        <c:smooth val="0"/>
        <c:axId val="168777392"/>
        <c:axId val="168776848"/>
      </c:lineChart>
      <c:catAx>
        <c:axId val="16877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778480"/>
        <c:crosses val="autoZero"/>
        <c:auto val="1"/>
        <c:lblAlgn val="ctr"/>
        <c:lblOffset val="100"/>
        <c:noMultiLvlLbl val="0"/>
      </c:catAx>
      <c:valAx>
        <c:axId val="16877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776304"/>
        <c:crosses val="autoZero"/>
        <c:crossBetween val="between"/>
      </c:valAx>
      <c:valAx>
        <c:axId val="168776848"/>
        <c:scaling>
          <c:orientation val="minMax"/>
          <c:max val="3.8000000000000006E-2"/>
          <c:min val="3.0000000000000006E-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777392"/>
        <c:crosses val="max"/>
        <c:crossBetween val="between"/>
      </c:valAx>
      <c:catAx>
        <c:axId val="168777392"/>
        <c:scaling>
          <c:orientation val="minMax"/>
        </c:scaling>
        <c:delete val="1"/>
        <c:axPos val="b"/>
        <c:numFmt formatCode="General" sourceLinked="1"/>
        <c:majorTickMark val="out"/>
        <c:minorTickMark val="none"/>
        <c:tickLblPos val="nextTo"/>
        <c:crossAx val="168776848"/>
        <c:crosses val="autoZero"/>
        <c:auto val="1"/>
        <c:lblAlgn val="ctr"/>
        <c:lblOffset val="100"/>
        <c:noMultiLvlLbl val="0"/>
      </c:catAx>
      <c:spPr>
        <a:noFill/>
        <a:ln>
          <a:noFill/>
        </a:ln>
        <a:effectLst/>
      </c:spPr>
    </c:plotArea>
    <c:legend>
      <c:legendPos val="b"/>
      <c:layout>
        <c:manualLayout>
          <c:xMode val="edge"/>
          <c:yMode val="edge"/>
          <c:x val="1.2512886754193684E-2"/>
          <c:y val="0.77883924146153061"/>
          <c:w val="0.45104399259484629"/>
          <c:h val="0.2168477096049688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4260717410323E-2"/>
          <c:y val="0.12583333333333332"/>
          <c:w val="0.87753018372703417"/>
          <c:h val="0.66086395450568691"/>
        </c:manualLayout>
      </c:layout>
      <c:barChart>
        <c:barDir val="col"/>
        <c:grouping val="stacked"/>
        <c:varyColors val="0"/>
        <c:ser>
          <c:idx val="0"/>
          <c:order val="0"/>
          <c:tx>
            <c:strRef>
              <c:f>HNC!$A$17</c:f>
              <c:strCache>
                <c:ptCount val="1"/>
                <c:pt idx="0">
                  <c:v>Bac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HNC!$B$16:$F$16</c:f>
              <c:numCache>
                <c:formatCode>General</c:formatCode>
                <c:ptCount val="5"/>
                <c:pt idx="0">
                  <c:v>2012</c:v>
                </c:pt>
                <c:pt idx="1">
                  <c:v>2013</c:v>
                </c:pt>
                <c:pt idx="2">
                  <c:v>2014</c:v>
                </c:pt>
                <c:pt idx="3">
                  <c:v>2015</c:v>
                </c:pt>
                <c:pt idx="4">
                  <c:v>2016</c:v>
                </c:pt>
              </c:numCache>
            </c:numRef>
          </c:cat>
          <c:val>
            <c:numRef>
              <c:f>HNC!$B$17:$F$17</c:f>
              <c:numCache>
                <c:formatCode>General</c:formatCode>
                <c:ptCount val="5"/>
                <c:pt idx="0">
                  <c:v>7</c:v>
                </c:pt>
                <c:pt idx="1">
                  <c:v>1</c:v>
                </c:pt>
                <c:pt idx="2">
                  <c:v>2</c:v>
                </c:pt>
                <c:pt idx="3">
                  <c:v>4</c:v>
                </c:pt>
                <c:pt idx="4">
                  <c:v>0</c:v>
                </c:pt>
              </c:numCache>
            </c:numRef>
          </c:val>
        </c:ser>
        <c:ser>
          <c:idx val="1"/>
          <c:order val="1"/>
          <c:tx>
            <c:strRef>
              <c:f>HNC!$A$18</c:f>
              <c:strCache>
                <c:ptCount val="1"/>
                <c:pt idx="0">
                  <c:v>Bac+2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HNC!$B$16:$F$16</c:f>
              <c:numCache>
                <c:formatCode>General</c:formatCode>
                <c:ptCount val="5"/>
                <c:pt idx="0">
                  <c:v>2012</c:v>
                </c:pt>
                <c:pt idx="1">
                  <c:v>2013</c:v>
                </c:pt>
                <c:pt idx="2">
                  <c:v>2014</c:v>
                </c:pt>
                <c:pt idx="3">
                  <c:v>2015</c:v>
                </c:pt>
                <c:pt idx="4">
                  <c:v>2016</c:v>
                </c:pt>
              </c:numCache>
            </c:numRef>
          </c:cat>
          <c:val>
            <c:numRef>
              <c:f>HNC!$B$18:$F$18</c:f>
              <c:numCache>
                <c:formatCode>General</c:formatCode>
                <c:ptCount val="5"/>
                <c:pt idx="0">
                  <c:v>64</c:v>
                </c:pt>
                <c:pt idx="1">
                  <c:v>64</c:v>
                </c:pt>
                <c:pt idx="2">
                  <c:v>62</c:v>
                </c:pt>
                <c:pt idx="3">
                  <c:v>59</c:v>
                </c:pt>
                <c:pt idx="4">
                  <c:v>63</c:v>
                </c:pt>
              </c:numCache>
            </c:numRef>
          </c:val>
        </c:ser>
        <c:ser>
          <c:idx val="2"/>
          <c:order val="2"/>
          <c:tx>
            <c:strRef>
              <c:f>HNC!$A$19</c:f>
              <c:strCache>
                <c:ptCount val="1"/>
                <c:pt idx="0">
                  <c:v>Bac+3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HNC!$B$16:$F$16</c:f>
              <c:numCache>
                <c:formatCode>General</c:formatCode>
                <c:ptCount val="5"/>
                <c:pt idx="0">
                  <c:v>2012</c:v>
                </c:pt>
                <c:pt idx="1">
                  <c:v>2013</c:v>
                </c:pt>
                <c:pt idx="2">
                  <c:v>2014</c:v>
                </c:pt>
                <c:pt idx="3">
                  <c:v>2015</c:v>
                </c:pt>
                <c:pt idx="4">
                  <c:v>2016</c:v>
                </c:pt>
              </c:numCache>
            </c:numRef>
          </c:cat>
          <c:val>
            <c:numRef>
              <c:f>HNC!$B$19:$F$19</c:f>
              <c:numCache>
                <c:formatCode>General</c:formatCode>
                <c:ptCount val="5"/>
                <c:pt idx="0">
                  <c:v>41</c:v>
                </c:pt>
                <c:pt idx="1">
                  <c:v>63</c:v>
                </c:pt>
                <c:pt idx="2">
                  <c:v>57</c:v>
                </c:pt>
                <c:pt idx="3">
                  <c:v>52</c:v>
                </c:pt>
                <c:pt idx="4">
                  <c:v>53</c:v>
                </c:pt>
              </c:numCache>
            </c:numRef>
          </c:val>
        </c:ser>
        <c:ser>
          <c:idx val="3"/>
          <c:order val="3"/>
          <c:tx>
            <c:strRef>
              <c:f>HNC!$A$20</c:f>
              <c:strCache>
                <c:ptCount val="1"/>
                <c:pt idx="0">
                  <c:v>Bac+5 et plus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HNC!$B$16:$F$16</c:f>
              <c:numCache>
                <c:formatCode>General</c:formatCode>
                <c:ptCount val="5"/>
                <c:pt idx="0">
                  <c:v>2012</c:v>
                </c:pt>
                <c:pt idx="1">
                  <c:v>2013</c:v>
                </c:pt>
                <c:pt idx="2">
                  <c:v>2014</c:v>
                </c:pt>
                <c:pt idx="3">
                  <c:v>2015</c:v>
                </c:pt>
                <c:pt idx="4">
                  <c:v>2016</c:v>
                </c:pt>
              </c:numCache>
            </c:numRef>
          </c:cat>
          <c:val>
            <c:numRef>
              <c:f>HNC!$B$20:$F$20</c:f>
              <c:numCache>
                <c:formatCode>General</c:formatCode>
                <c:ptCount val="5"/>
                <c:pt idx="0">
                  <c:v>32</c:v>
                </c:pt>
                <c:pt idx="1">
                  <c:v>38</c:v>
                </c:pt>
                <c:pt idx="2">
                  <c:v>58</c:v>
                </c:pt>
                <c:pt idx="3">
                  <c:v>30</c:v>
                </c:pt>
                <c:pt idx="4">
                  <c:v>38</c:v>
                </c:pt>
              </c:numCache>
            </c:numRef>
          </c:val>
        </c:ser>
        <c:dLbls>
          <c:showLegendKey val="0"/>
          <c:showVal val="0"/>
          <c:showCatName val="0"/>
          <c:showSerName val="0"/>
          <c:showPercent val="0"/>
          <c:showBubbleSize val="0"/>
        </c:dLbls>
        <c:gapWidth val="150"/>
        <c:overlap val="100"/>
        <c:axId val="168765968"/>
        <c:axId val="168772496"/>
      </c:barChart>
      <c:catAx>
        <c:axId val="16876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772496"/>
        <c:crosses val="autoZero"/>
        <c:auto val="1"/>
        <c:lblAlgn val="ctr"/>
        <c:lblOffset val="100"/>
        <c:noMultiLvlLbl val="0"/>
      </c:catAx>
      <c:valAx>
        <c:axId val="168772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765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smtClean="0"/>
              <a:t>En Nouvelle-Calédonie</a:t>
            </a:r>
            <a:endParaRPr lang="fr-FR"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1914260717410323E-2"/>
          <c:y val="0.12583333333333332"/>
          <c:w val="0.87753018372703417"/>
          <c:h val="0.66086395450568691"/>
        </c:manualLayout>
      </c:layout>
      <c:barChart>
        <c:barDir val="col"/>
        <c:grouping val="stacked"/>
        <c:varyColors val="0"/>
        <c:ser>
          <c:idx val="0"/>
          <c:order val="0"/>
          <c:tx>
            <c:strRef>
              <c:f>NC!$A$30</c:f>
              <c:strCache>
                <c:ptCount val="1"/>
                <c:pt idx="0">
                  <c:v>BEP</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NC!$B$29:$F$29</c:f>
              <c:numCache>
                <c:formatCode>General</c:formatCode>
                <c:ptCount val="5"/>
                <c:pt idx="0">
                  <c:v>2012</c:v>
                </c:pt>
                <c:pt idx="1">
                  <c:v>2013</c:v>
                </c:pt>
                <c:pt idx="2">
                  <c:v>2014</c:v>
                </c:pt>
                <c:pt idx="3">
                  <c:v>2015</c:v>
                </c:pt>
                <c:pt idx="4">
                  <c:v>2016</c:v>
                </c:pt>
              </c:numCache>
            </c:numRef>
          </c:cat>
          <c:val>
            <c:numRef>
              <c:f>NC!$B$30:$F$30</c:f>
              <c:numCache>
                <c:formatCode>General</c:formatCode>
                <c:ptCount val="5"/>
                <c:pt idx="0">
                  <c:v>218</c:v>
                </c:pt>
                <c:pt idx="1">
                  <c:v>217</c:v>
                </c:pt>
                <c:pt idx="2">
                  <c:v>309</c:v>
                </c:pt>
                <c:pt idx="3">
                  <c:v>337</c:v>
                </c:pt>
                <c:pt idx="4">
                  <c:v>324</c:v>
                </c:pt>
              </c:numCache>
            </c:numRef>
          </c:val>
        </c:ser>
        <c:ser>
          <c:idx val="1"/>
          <c:order val="1"/>
          <c:tx>
            <c:strRef>
              <c:f>NC!$A$31</c:f>
              <c:strCache>
                <c:ptCount val="1"/>
                <c:pt idx="0">
                  <c:v>Bac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NC!$B$29:$F$29</c:f>
              <c:numCache>
                <c:formatCode>General</c:formatCode>
                <c:ptCount val="5"/>
                <c:pt idx="0">
                  <c:v>2012</c:v>
                </c:pt>
                <c:pt idx="1">
                  <c:v>2013</c:v>
                </c:pt>
                <c:pt idx="2">
                  <c:v>2014</c:v>
                </c:pt>
                <c:pt idx="3">
                  <c:v>2015</c:v>
                </c:pt>
                <c:pt idx="4">
                  <c:v>2016</c:v>
                </c:pt>
              </c:numCache>
            </c:numRef>
          </c:cat>
          <c:val>
            <c:numRef>
              <c:f>NC!$B$31:$F$31</c:f>
              <c:numCache>
                <c:formatCode>General</c:formatCode>
                <c:ptCount val="5"/>
                <c:pt idx="0">
                  <c:v>624</c:v>
                </c:pt>
                <c:pt idx="1">
                  <c:v>671</c:v>
                </c:pt>
                <c:pt idx="2">
                  <c:v>525</c:v>
                </c:pt>
                <c:pt idx="3">
                  <c:v>523</c:v>
                </c:pt>
                <c:pt idx="4">
                  <c:v>564</c:v>
                </c:pt>
              </c:numCache>
            </c:numRef>
          </c:val>
        </c:ser>
        <c:ser>
          <c:idx val="2"/>
          <c:order val="2"/>
          <c:tx>
            <c:strRef>
              <c:f>NC!$A$32</c:f>
              <c:strCache>
                <c:ptCount val="1"/>
                <c:pt idx="0">
                  <c:v>Bac+2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NC!$B$29:$F$29</c:f>
              <c:numCache>
                <c:formatCode>General</c:formatCode>
                <c:ptCount val="5"/>
                <c:pt idx="0">
                  <c:v>2012</c:v>
                </c:pt>
                <c:pt idx="1">
                  <c:v>2013</c:v>
                </c:pt>
                <c:pt idx="2">
                  <c:v>2014</c:v>
                </c:pt>
                <c:pt idx="3">
                  <c:v>2015</c:v>
                </c:pt>
                <c:pt idx="4">
                  <c:v>2016</c:v>
                </c:pt>
              </c:numCache>
            </c:numRef>
          </c:cat>
          <c:val>
            <c:numRef>
              <c:f>NC!$B$32:$F$32</c:f>
              <c:numCache>
                <c:formatCode>General</c:formatCode>
                <c:ptCount val="5"/>
                <c:pt idx="0">
                  <c:v>103</c:v>
                </c:pt>
                <c:pt idx="1">
                  <c:v>112</c:v>
                </c:pt>
                <c:pt idx="2">
                  <c:v>145</c:v>
                </c:pt>
                <c:pt idx="3">
                  <c:v>135</c:v>
                </c:pt>
                <c:pt idx="4">
                  <c:v>197</c:v>
                </c:pt>
              </c:numCache>
            </c:numRef>
          </c:val>
        </c:ser>
        <c:ser>
          <c:idx val="3"/>
          <c:order val="3"/>
          <c:tx>
            <c:strRef>
              <c:f>NC!$A$33</c:f>
              <c:strCache>
                <c:ptCount val="1"/>
                <c:pt idx="0">
                  <c:v>Bac+3</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NC!$B$29:$F$29</c:f>
              <c:numCache>
                <c:formatCode>General</c:formatCode>
                <c:ptCount val="5"/>
                <c:pt idx="0">
                  <c:v>2012</c:v>
                </c:pt>
                <c:pt idx="1">
                  <c:v>2013</c:v>
                </c:pt>
                <c:pt idx="2">
                  <c:v>2014</c:v>
                </c:pt>
                <c:pt idx="3">
                  <c:v>2015</c:v>
                </c:pt>
                <c:pt idx="4">
                  <c:v>2016</c:v>
                </c:pt>
              </c:numCache>
            </c:numRef>
          </c:cat>
          <c:val>
            <c:numRef>
              <c:f>NC!$B$33:$F$33</c:f>
              <c:numCache>
                <c:formatCode>General</c:formatCode>
                <c:ptCount val="5"/>
                <c:pt idx="0">
                  <c:v>118</c:v>
                </c:pt>
                <c:pt idx="1">
                  <c:v>134</c:v>
                </c:pt>
                <c:pt idx="2">
                  <c:v>127</c:v>
                </c:pt>
                <c:pt idx="3">
                  <c:v>140</c:v>
                </c:pt>
                <c:pt idx="4">
                  <c:v>118</c:v>
                </c:pt>
              </c:numCache>
            </c:numRef>
          </c:val>
        </c:ser>
        <c:dLbls>
          <c:showLegendKey val="0"/>
          <c:showVal val="0"/>
          <c:showCatName val="0"/>
          <c:showSerName val="0"/>
          <c:showPercent val="0"/>
          <c:showBubbleSize val="0"/>
        </c:dLbls>
        <c:gapWidth val="150"/>
        <c:overlap val="100"/>
        <c:axId val="168779568"/>
        <c:axId val="168768688"/>
      </c:barChart>
      <c:catAx>
        <c:axId val="16877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768688"/>
        <c:crosses val="autoZero"/>
        <c:auto val="1"/>
        <c:lblAlgn val="ctr"/>
        <c:lblOffset val="100"/>
        <c:noMultiLvlLbl val="0"/>
      </c:catAx>
      <c:valAx>
        <c:axId val="16876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779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2"/>
          <c:order val="0"/>
          <c:tx>
            <c:strRef>
              <c:f>Feuil1!$B$7</c:f>
              <c:strCache>
                <c:ptCount val="1"/>
                <c:pt idx="0">
                  <c:v>Niveau 4</c:v>
                </c:pt>
              </c:strCache>
            </c:strRef>
          </c:tx>
          <c:spPr>
            <a:solidFill>
              <a:schemeClr val="accent3"/>
            </a:solidFill>
            <a:ln>
              <a:noFill/>
            </a:ln>
            <a:effectLst/>
          </c:spPr>
          <c:cat>
            <c:numRef>
              <c:f>Feuil1!$C$2:$G$2</c:f>
              <c:numCache>
                <c:formatCode>General</c:formatCode>
                <c:ptCount val="5"/>
                <c:pt idx="0">
                  <c:v>2012</c:v>
                </c:pt>
                <c:pt idx="1">
                  <c:v>2013</c:v>
                </c:pt>
                <c:pt idx="2">
                  <c:v>2014</c:v>
                </c:pt>
                <c:pt idx="3">
                  <c:v>2015</c:v>
                </c:pt>
                <c:pt idx="4">
                  <c:v>2016</c:v>
                </c:pt>
              </c:numCache>
            </c:numRef>
          </c:cat>
          <c:val>
            <c:numRef>
              <c:f>Feuil1!$C$7:$G$7</c:f>
              <c:numCache>
                <c:formatCode>General</c:formatCode>
                <c:ptCount val="5"/>
                <c:pt idx="0">
                  <c:v>39</c:v>
                </c:pt>
                <c:pt idx="1">
                  <c:v>21</c:v>
                </c:pt>
                <c:pt idx="2">
                  <c:v>19</c:v>
                </c:pt>
                <c:pt idx="3">
                  <c:v>25</c:v>
                </c:pt>
                <c:pt idx="4">
                  <c:v>22</c:v>
                </c:pt>
              </c:numCache>
            </c:numRef>
          </c:val>
        </c:ser>
        <c:ser>
          <c:idx val="1"/>
          <c:order val="1"/>
          <c:tx>
            <c:strRef>
              <c:f>Feuil1!$B$6</c:f>
              <c:strCache>
                <c:ptCount val="1"/>
                <c:pt idx="0">
                  <c:v>Niveau 3</c:v>
                </c:pt>
              </c:strCache>
            </c:strRef>
          </c:tx>
          <c:spPr>
            <a:solidFill>
              <a:schemeClr val="accent2"/>
            </a:solidFill>
            <a:ln>
              <a:noFill/>
            </a:ln>
            <a:effectLst/>
          </c:spPr>
          <c:cat>
            <c:numRef>
              <c:f>Feuil1!$C$2:$G$2</c:f>
              <c:numCache>
                <c:formatCode>General</c:formatCode>
                <c:ptCount val="5"/>
                <c:pt idx="0">
                  <c:v>2012</c:v>
                </c:pt>
                <c:pt idx="1">
                  <c:v>2013</c:v>
                </c:pt>
                <c:pt idx="2">
                  <c:v>2014</c:v>
                </c:pt>
                <c:pt idx="3">
                  <c:v>2015</c:v>
                </c:pt>
                <c:pt idx="4">
                  <c:v>2016</c:v>
                </c:pt>
              </c:numCache>
            </c:numRef>
          </c:cat>
          <c:val>
            <c:numRef>
              <c:f>Feuil1!$C$6:$G$6</c:f>
              <c:numCache>
                <c:formatCode>General</c:formatCode>
                <c:ptCount val="5"/>
                <c:pt idx="0">
                  <c:v>387</c:v>
                </c:pt>
                <c:pt idx="1">
                  <c:v>524</c:v>
                </c:pt>
                <c:pt idx="2">
                  <c:v>616</c:v>
                </c:pt>
                <c:pt idx="3">
                  <c:v>634</c:v>
                </c:pt>
                <c:pt idx="4">
                  <c:v>643</c:v>
                </c:pt>
              </c:numCache>
            </c:numRef>
          </c:val>
        </c:ser>
        <c:ser>
          <c:idx val="0"/>
          <c:order val="2"/>
          <c:tx>
            <c:strRef>
              <c:f>Feuil1!$B$5</c:f>
              <c:strCache>
                <c:ptCount val="1"/>
                <c:pt idx="0">
                  <c:v>Niveau 2</c:v>
                </c:pt>
              </c:strCache>
            </c:strRef>
          </c:tx>
          <c:spPr>
            <a:solidFill>
              <a:schemeClr val="accent1"/>
            </a:solidFill>
            <a:ln>
              <a:noFill/>
            </a:ln>
            <a:effectLst/>
          </c:spPr>
          <c:cat>
            <c:numRef>
              <c:f>Feuil1!$C$2:$G$2</c:f>
              <c:numCache>
                <c:formatCode>General</c:formatCode>
                <c:ptCount val="5"/>
                <c:pt idx="0">
                  <c:v>2012</c:v>
                </c:pt>
                <c:pt idx="1">
                  <c:v>2013</c:v>
                </c:pt>
                <c:pt idx="2">
                  <c:v>2014</c:v>
                </c:pt>
                <c:pt idx="3">
                  <c:v>2015</c:v>
                </c:pt>
                <c:pt idx="4">
                  <c:v>2016</c:v>
                </c:pt>
              </c:numCache>
            </c:numRef>
          </c:cat>
          <c:val>
            <c:numRef>
              <c:f>Feuil1!$C$5:$G$5</c:f>
              <c:numCache>
                <c:formatCode>General</c:formatCode>
                <c:ptCount val="5"/>
                <c:pt idx="0">
                  <c:v>415</c:v>
                </c:pt>
                <c:pt idx="1">
                  <c:v>441</c:v>
                </c:pt>
                <c:pt idx="2">
                  <c:v>482</c:v>
                </c:pt>
                <c:pt idx="3">
                  <c:v>470</c:v>
                </c:pt>
                <c:pt idx="4">
                  <c:v>512</c:v>
                </c:pt>
              </c:numCache>
            </c:numRef>
          </c:val>
        </c:ser>
        <c:ser>
          <c:idx val="4"/>
          <c:order val="3"/>
          <c:tx>
            <c:strRef>
              <c:f>Feuil1!$B$4</c:f>
              <c:strCache>
                <c:ptCount val="1"/>
                <c:pt idx="0">
                  <c:v>Niveau 1</c:v>
                </c:pt>
              </c:strCache>
            </c:strRef>
          </c:tx>
          <c:spPr>
            <a:solidFill>
              <a:schemeClr val="accent5"/>
            </a:solidFill>
            <a:ln>
              <a:noFill/>
            </a:ln>
            <a:effectLst/>
          </c:spPr>
          <c:cat>
            <c:numRef>
              <c:f>Feuil1!$C$2:$G$2</c:f>
              <c:numCache>
                <c:formatCode>General</c:formatCode>
                <c:ptCount val="5"/>
                <c:pt idx="0">
                  <c:v>2012</c:v>
                </c:pt>
                <c:pt idx="1">
                  <c:v>2013</c:v>
                </c:pt>
                <c:pt idx="2">
                  <c:v>2014</c:v>
                </c:pt>
                <c:pt idx="3">
                  <c:v>2015</c:v>
                </c:pt>
                <c:pt idx="4">
                  <c:v>2016</c:v>
                </c:pt>
              </c:numCache>
            </c:numRef>
          </c:cat>
          <c:val>
            <c:numRef>
              <c:f>Feuil1!$C$4:$G$4</c:f>
              <c:numCache>
                <c:formatCode>General</c:formatCode>
                <c:ptCount val="5"/>
                <c:pt idx="0">
                  <c:v>367</c:v>
                </c:pt>
                <c:pt idx="1">
                  <c:v>457</c:v>
                </c:pt>
                <c:pt idx="2">
                  <c:v>526</c:v>
                </c:pt>
                <c:pt idx="3">
                  <c:v>592</c:v>
                </c:pt>
                <c:pt idx="4">
                  <c:v>690</c:v>
                </c:pt>
              </c:numCache>
            </c:numRef>
          </c:val>
        </c:ser>
        <c:dLbls>
          <c:showLegendKey val="0"/>
          <c:showVal val="0"/>
          <c:showCatName val="0"/>
          <c:showSerName val="0"/>
          <c:showPercent val="0"/>
          <c:showBubbleSize val="0"/>
        </c:dLbls>
        <c:axId val="298012848"/>
        <c:axId val="298006864"/>
      </c:areaChart>
      <c:catAx>
        <c:axId val="298012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8006864"/>
        <c:crosses val="autoZero"/>
        <c:auto val="1"/>
        <c:lblAlgn val="ctr"/>
        <c:lblOffset val="100"/>
        <c:noMultiLvlLbl val="0"/>
      </c:catAx>
      <c:valAx>
        <c:axId val="29800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80128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49387884776935"/>
          <c:y val="5.7434121377169092E-2"/>
          <c:w val="0.82125085516813923"/>
          <c:h val="0.63826329412848137"/>
        </c:manualLayout>
      </c:layout>
      <c:areaChart>
        <c:grouping val="stacked"/>
        <c:varyColors val="0"/>
        <c:ser>
          <c:idx val="4"/>
          <c:order val="0"/>
          <c:tx>
            <c:strRef>
              <c:f>Feuil1!$B$15</c:f>
              <c:strCache>
                <c:ptCount val="1"/>
                <c:pt idx="0">
                  <c:v>Niveau 5</c:v>
                </c:pt>
              </c:strCache>
            </c:strRef>
          </c:tx>
          <c:spPr>
            <a:solidFill>
              <a:schemeClr val="bg1">
                <a:lumMod val="50000"/>
              </a:schemeClr>
            </a:solidFill>
            <a:ln w="25400">
              <a:noFill/>
            </a:ln>
            <a:effectLst/>
          </c:spPr>
          <c:cat>
            <c:numRef>
              <c:f>Feuil1!$C$2:$G$2</c:f>
              <c:numCache>
                <c:formatCode>General</c:formatCode>
                <c:ptCount val="5"/>
                <c:pt idx="0">
                  <c:v>2012</c:v>
                </c:pt>
                <c:pt idx="1">
                  <c:v>2013</c:v>
                </c:pt>
                <c:pt idx="2">
                  <c:v>2014</c:v>
                </c:pt>
                <c:pt idx="3">
                  <c:v>2015</c:v>
                </c:pt>
                <c:pt idx="4">
                  <c:v>2016</c:v>
                </c:pt>
              </c:numCache>
            </c:numRef>
          </c:cat>
          <c:val>
            <c:numRef>
              <c:f>Feuil1!$C$15:$G$15</c:f>
              <c:numCache>
                <c:formatCode>General</c:formatCode>
                <c:ptCount val="5"/>
                <c:pt idx="0">
                  <c:v>634</c:v>
                </c:pt>
                <c:pt idx="1">
                  <c:v>1852</c:v>
                </c:pt>
                <c:pt idx="2">
                  <c:v>2526</c:v>
                </c:pt>
                <c:pt idx="3">
                  <c:v>2594</c:v>
                </c:pt>
                <c:pt idx="4">
                  <c:v>2789</c:v>
                </c:pt>
              </c:numCache>
            </c:numRef>
          </c:val>
        </c:ser>
        <c:ser>
          <c:idx val="3"/>
          <c:order val="1"/>
          <c:tx>
            <c:strRef>
              <c:f>Feuil1!$B$14</c:f>
              <c:strCache>
                <c:ptCount val="1"/>
                <c:pt idx="0">
                  <c:v>Niveau 4</c:v>
                </c:pt>
              </c:strCache>
            </c:strRef>
          </c:tx>
          <c:spPr>
            <a:solidFill>
              <a:schemeClr val="accent3"/>
            </a:solidFill>
            <a:ln w="25400">
              <a:noFill/>
            </a:ln>
            <a:effectLst/>
          </c:spPr>
          <c:cat>
            <c:numRef>
              <c:f>Feuil1!$C$2:$G$2</c:f>
              <c:numCache>
                <c:formatCode>General</c:formatCode>
                <c:ptCount val="5"/>
                <c:pt idx="0">
                  <c:v>2012</c:v>
                </c:pt>
                <c:pt idx="1">
                  <c:v>2013</c:v>
                </c:pt>
                <c:pt idx="2">
                  <c:v>2014</c:v>
                </c:pt>
                <c:pt idx="3">
                  <c:v>2015</c:v>
                </c:pt>
                <c:pt idx="4">
                  <c:v>2016</c:v>
                </c:pt>
              </c:numCache>
            </c:numRef>
          </c:cat>
          <c:val>
            <c:numRef>
              <c:f>Feuil1!$C$14:$G$14</c:f>
              <c:numCache>
                <c:formatCode>General</c:formatCode>
                <c:ptCount val="5"/>
                <c:pt idx="0">
                  <c:v>4367</c:v>
                </c:pt>
                <c:pt idx="1">
                  <c:v>3843</c:v>
                </c:pt>
                <c:pt idx="2">
                  <c:v>3859</c:v>
                </c:pt>
                <c:pt idx="3">
                  <c:v>3929</c:v>
                </c:pt>
                <c:pt idx="4">
                  <c:v>4004</c:v>
                </c:pt>
              </c:numCache>
            </c:numRef>
          </c:val>
        </c:ser>
        <c:ser>
          <c:idx val="1"/>
          <c:order val="2"/>
          <c:tx>
            <c:strRef>
              <c:f>Feuil1!$B$13</c:f>
              <c:strCache>
                <c:ptCount val="1"/>
                <c:pt idx="0">
                  <c:v>Niveau 3</c:v>
                </c:pt>
              </c:strCache>
            </c:strRef>
          </c:tx>
          <c:spPr>
            <a:solidFill>
              <a:schemeClr val="accent2"/>
            </a:solidFill>
            <a:ln w="25400">
              <a:noFill/>
            </a:ln>
            <a:effectLst/>
          </c:spPr>
          <c:cat>
            <c:numRef>
              <c:f>Feuil1!$C$2:$G$2</c:f>
              <c:numCache>
                <c:formatCode>General</c:formatCode>
                <c:ptCount val="5"/>
                <c:pt idx="0">
                  <c:v>2012</c:v>
                </c:pt>
                <c:pt idx="1">
                  <c:v>2013</c:v>
                </c:pt>
                <c:pt idx="2">
                  <c:v>2014</c:v>
                </c:pt>
                <c:pt idx="3">
                  <c:v>2015</c:v>
                </c:pt>
                <c:pt idx="4">
                  <c:v>2016</c:v>
                </c:pt>
              </c:numCache>
            </c:numRef>
          </c:cat>
          <c:val>
            <c:numRef>
              <c:f>Feuil1!$C$13:$G$13</c:f>
              <c:numCache>
                <c:formatCode>General</c:formatCode>
                <c:ptCount val="5"/>
                <c:pt idx="0">
                  <c:v>623</c:v>
                </c:pt>
                <c:pt idx="1">
                  <c:v>911</c:v>
                </c:pt>
                <c:pt idx="2">
                  <c:v>869</c:v>
                </c:pt>
                <c:pt idx="3">
                  <c:v>956</c:v>
                </c:pt>
                <c:pt idx="4">
                  <c:v>1182</c:v>
                </c:pt>
              </c:numCache>
            </c:numRef>
          </c:val>
        </c:ser>
        <c:ser>
          <c:idx val="0"/>
          <c:order val="3"/>
          <c:tx>
            <c:strRef>
              <c:f>Feuil1!$B$12</c:f>
              <c:strCache>
                <c:ptCount val="1"/>
                <c:pt idx="0">
                  <c:v>Niveau 2</c:v>
                </c:pt>
              </c:strCache>
            </c:strRef>
          </c:tx>
          <c:spPr>
            <a:solidFill>
              <a:schemeClr val="accent1"/>
            </a:solidFill>
            <a:ln w="25400">
              <a:noFill/>
            </a:ln>
            <a:effectLst/>
          </c:spPr>
          <c:cat>
            <c:numRef>
              <c:f>Feuil1!$C$2:$G$2</c:f>
              <c:numCache>
                <c:formatCode>General</c:formatCode>
                <c:ptCount val="5"/>
                <c:pt idx="0">
                  <c:v>2012</c:v>
                </c:pt>
                <c:pt idx="1">
                  <c:v>2013</c:v>
                </c:pt>
                <c:pt idx="2">
                  <c:v>2014</c:v>
                </c:pt>
                <c:pt idx="3">
                  <c:v>2015</c:v>
                </c:pt>
                <c:pt idx="4">
                  <c:v>2016</c:v>
                </c:pt>
              </c:numCache>
            </c:numRef>
          </c:cat>
          <c:val>
            <c:numRef>
              <c:f>Feuil1!$C$12:$G$12</c:f>
              <c:numCache>
                <c:formatCode>General</c:formatCode>
                <c:ptCount val="5"/>
                <c:pt idx="0">
                  <c:v>2156</c:v>
                </c:pt>
                <c:pt idx="1">
                  <c:v>2135</c:v>
                </c:pt>
                <c:pt idx="2">
                  <c:v>2167</c:v>
                </c:pt>
                <c:pt idx="3">
                  <c:v>2212</c:v>
                </c:pt>
                <c:pt idx="4">
                  <c:v>2152</c:v>
                </c:pt>
              </c:numCache>
            </c:numRef>
          </c:val>
        </c:ser>
        <c:ser>
          <c:idx val="2"/>
          <c:order val="4"/>
          <c:tx>
            <c:strRef>
              <c:f>Feuil1!$B$11</c:f>
              <c:strCache>
                <c:ptCount val="1"/>
                <c:pt idx="0">
                  <c:v>Niveau 1</c:v>
                </c:pt>
              </c:strCache>
            </c:strRef>
          </c:tx>
          <c:spPr>
            <a:solidFill>
              <a:schemeClr val="accent5"/>
            </a:solidFill>
            <a:ln w="25400">
              <a:noFill/>
            </a:ln>
            <a:effectLst/>
          </c:spPr>
          <c:cat>
            <c:numRef>
              <c:f>Feuil1!$C$2:$G$2</c:f>
              <c:numCache>
                <c:formatCode>General</c:formatCode>
                <c:ptCount val="5"/>
                <c:pt idx="0">
                  <c:v>2012</c:v>
                </c:pt>
                <c:pt idx="1">
                  <c:v>2013</c:v>
                </c:pt>
                <c:pt idx="2">
                  <c:v>2014</c:v>
                </c:pt>
                <c:pt idx="3">
                  <c:v>2015</c:v>
                </c:pt>
                <c:pt idx="4">
                  <c:v>2016</c:v>
                </c:pt>
              </c:numCache>
            </c:numRef>
          </c:cat>
          <c:val>
            <c:numRef>
              <c:f>Feuil1!$C$11:$G$11</c:f>
              <c:numCache>
                <c:formatCode>General</c:formatCode>
                <c:ptCount val="5"/>
                <c:pt idx="0">
                  <c:v>249</c:v>
                </c:pt>
                <c:pt idx="1">
                  <c:v>272</c:v>
                </c:pt>
                <c:pt idx="2">
                  <c:v>315</c:v>
                </c:pt>
                <c:pt idx="3">
                  <c:v>339</c:v>
                </c:pt>
                <c:pt idx="4">
                  <c:v>377</c:v>
                </c:pt>
              </c:numCache>
            </c:numRef>
          </c:val>
        </c:ser>
        <c:dLbls>
          <c:showLegendKey val="0"/>
          <c:showVal val="0"/>
          <c:showCatName val="0"/>
          <c:showSerName val="0"/>
          <c:showPercent val="0"/>
          <c:showBubbleSize val="0"/>
        </c:dLbls>
        <c:axId val="298019376"/>
        <c:axId val="298008496"/>
      </c:areaChart>
      <c:catAx>
        <c:axId val="298019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8008496"/>
        <c:crosses val="autoZero"/>
        <c:auto val="1"/>
        <c:lblAlgn val="ctr"/>
        <c:lblOffset val="100"/>
        <c:noMultiLvlLbl val="0"/>
      </c:catAx>
      <c:valAx>
        <c:axId val="29800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80193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Part des besoins en </a:t>
            </a:r>
            <a:r>
              <a:rPr lang="fr-FR" dirty="0" smtClean="0"/>
              <a:t>formation</a:t>
            </a:r>
            <a:r>
              <a:rPr lang="fr-FR" baseline="0" dirty="0" smtClean="0"/>
              <a:t> professionnelle continue</a:t>
            </a:r>
            <a:r>
              <a:rPr lang="fr-FR" dirty="0" smtClean="0"/>
              <a:t> </a:t>
            </a:r>
            <a:r>
              <a:rPr lang="fr-FR" dirty="0"/>
              <a:t>en</a:t>
            </a:r>
            <a:r>
              <a:rPr lang="fr-FR" baseline="0" dirty="0"/>
              <a:t> </a:t>
            </a:r>
            <a:r>
              <a:rPr lang="fr-FR" dirty="0"/>
              <a:t>comptabilité et ressources humaines sur l'ensemble des besoins exprimés par les </a:t>
            </a:r>
            <a:r>
              <a:rPr lang="fr-FR" dirty="0" smtClean="0"/>
              <a:t>employeurs (EP2017)</a:t>
            </a:r>
            <a:endParaRPr lang="fr-F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'Besoins en formation EP'!$B$2</c:f>
              <c:strCache>
                <c:ptCount val="1"/>
                <c:pt idx="0">
                  <c:v>Comptabilité, Gestion</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'Besoins en formation EP'!$C$1:$F$1</c:f>
              <c:strCache>
                <c:ptCount val="4"/>
                <c:pt idx="0">
                  <c:v>EP2011</c:v>
                </c:pt>
                <c:pt idx="1">
                  <c:v>EP2013</c:v>
                </c:pt>
                <c:pt idx="2">
                  <c:v>EP2015</c:v>
                </c:pt>
                <c:pt idx="3">
                  <c:v>EP2017</c:v>
                </c:pt>
              </c:strCache>
            </c:strRef>
          </c:cat>
          <c:val>
            <c:numRef>
              <c:f>'Besoins en formation EP'!$C$2:$F$2</c:f>
              <c:numCache>
                <c:formatCode>0.0%</c:formatCode>
                <c:ptCount val="4"/>
                <c:pt idx="0">
                  <c:v>1.0151986385775483E-2</c:v>
                </c:pt>
                <c:pt idx="1">
                  <c:v>1.8320082958866227E-2</c:v>
                </c:pt>
                <c:pt idx="2">
                  <c:v>1.1705808731502614E-2</c:v>
                </c:pt>
                <c:pt idx="3">
                  <c:v>2.71242228453005E-2</c:v>
                </c:pt>
              </c:numCache>
            </c:numRef>
          </c:val>
        </c:ser>
        <c:ser>
          <c:idx val="1"/>
          <c:order val="1"/>
          <c:tx>
            <c:strRef>
              <c:f>'Besoins en formation EP'!$B$3</c:f>
              <c:strCache>
                <c:ptCount val="1"/>
                <c:pt idx="0">
                  <c:v>Ressources humaines, Gestion du personnel, Gestion de l'emploi</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'Besoins en formation EP'!$C$1:$F$1</c:f>
              <c:strCache>
                <c:ptCount val="4"/>
                <c:pt idx="0">
                  <c:v>EP2011</c:v>
                </c:pt>
                <c:pt idx="1">
                  <c:v>EP2013</c:v>
                </c:pt>
                <c:pt idx="2">
                  <c:v>EP2015</c:v>
                </c:pt>
                <c:pt idx="3">
                  <c:v>EP2017</c:v>
                </c:pt>
              </c:strCache>
            </c:strRef>
          </c:cat>
          <c:val>
            <c:numRef>
              <c:f>'Besoins en formation EP'!$C$3:$F$3</c:f>
              <c:numCache>
                <c:formatCode>0.0%</c:formatCode>
                <c:ptCount val="4"/>
                <c:pt idx="0">
                  <c:v>4.6886919781702951E-2</c:v>
                </c:pt>
                <c:pt idx="1">
                  <c:v>1.3740062219149671E-2</c:v>
                </c:pt>
                <c:pt idx="2">
                  <c:v>1.1043215784436428E-2</c:v>
                </c:pt>
                <c:pt idx="3">
                  <c:v>3.6754845788126295E-2</c:v>
                </c:pt>
              </c:numCache>
            </c:numRef>
          </c:val>
        </c:ser>
        <c:dLbls>
          <c:showLegendKey val="0"/>
          <c:showVal val="0"/>
          <c:showCatName val="0"/>
          <c:showSerName val="0"/>
          <c:showPercent val="0"/>
          <c:showBubbleSize val="0"/>
        </c:dLbls>
        <c:gapWidth val="219"/>
        <c:overlap val="-27"/>
        <c:axId val="257089632"/>
        <c:axId val="257084736"/>
      </c:barChart>
      <c:catAx>
        <c:axId val="25708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4736"/>
        <c:crosses val="autoZero"/>
        <c:auto val="1"/>
        <c:lblAlgn val="ctr"/>
        <c:lblOffset val="100"/>
        <c:noMultiLvlLbl val="0"/>
      </c:catAx>
      <c:valAx>
        <c:axId val="257084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9632"/>
        <c:crosses val="autoZero"/>
        <c:crossBetween val="between"/>
      </c:valAx>
      <c:spPr>
        <a:noFill/>
        <a:ln>
          <a:noFill/>
        </a:ln>
        <a:effectLst/>
      </c:spPr>
    </c:plotArea>
    <c:legend>
      <c:legendPos val="b"/>
      <c:layout>
        <c:manualLayout>
          <c:xMode val="edge"/>
          <c:yMode val="edge"/>
          <c:x val="1.9919942866524249E-3"/>
          <c:y val="0.82930179760432376"/>
          <c:w val="0.83902040292286395"/>
          <c:h val="0.170698202395676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aseline="0" dirty="0"/>
              <a:t>Principales difficultés de recrutement par </a:t>
            </a:r>
            <a:r>
              <a:rPr lang="fr-FR" baseline="0" dirty="0" smtClean="0"/>
              <a:t>domaine (EP2017)</a:t>
            </a:r>
            <a:endParaRPr lang="fr-F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190093188550121E-2"/>
          <c:y val="0.21309523330237437"/>
          <c:w val="0.88846793017911252"/>
          <c:h val="0.48000546297979524"/>
        </c:manualLayout>
      </c:layout>
      <c:barChart>
        <c:barDir val="col"/>
        <c:grouping val="clustered"/>
        <c:varyColors val="0"/>
        <c:ser>
          <c:idx val="0"/>
          <c:order val="0"/>
          <c:tx>
            <c:strRef>
              <c:f>'Difficultés de recrutement'!$B$29</c:f>
              <c:strCache>
                <c:ptCount val="1"/>
                <c:pt idx="0">
                  <c:v>Inadéquation entre l'offre et la demande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'Difficultés de recrutement'!$C$28:$E$28</c:f>
              <c:strCache>
                <c:ptCount val="3"/>
                <c:pt idx="0">
                  <c:v>Comptabilité et gestion</c:v>
                </c:pt>
                <c:pt idx="1">
                  <c:v>Secrétariat comptable</c:v>
                </c:pt>
                <c:pt idx="2">
                  <c:v>Ressources humaines</c:v>
                </c:pt>
              </c:strCache>
            </c:strRef>
          </c:cat>
          <c:val>
            <c:numRef>
              <c:f>'Difficultés de recrutement'!$C$29:$E$29</c:f>
              <c:numCache>
                <c:formatCode>0%</c:formatCode>
                <c:ptCount val="3"/>
                <c:pt idx="0">
                  <c:v>0.546875</c:v>
                </c:pt>
                <c:pt idx="1">
                  <c:v>0.625</c:v>
                </c:pt>
                <c:pt idx="2">
                  <c:v>0.5</c:v>
                </c:pt>
              </c:numCache>
            </c:numRef>
          </c:val>
        </c:ser>
        <c:ser>
          <c:idx val="1"/>
          <c:order val="1"/>
          <c:tx>
            <c:strRef>
              <c:f>'Difficultés de recrutement'!$B$30</c:f>
              <c:strCache>
                <c:ptCount val="1"/>
                <c:pt idx="0">
                  <c:v>Pénurie de main-d'œuvre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'Difficultés de recrutement'!$C$28:$E$28</c:f>
              <c:strCache>
                <c:ptCount val="3"/>
                <c:pt idx="0">
                  <c:v>Comptabilité et gestion</c:v>
                </c:pt>
                <c:pt idx="1">
                  <c:v>Secrétariat comptable</c:v>
                </c:pt>
                <c:pt idx="2">
                  <c:v>Ressources humaines</c:v>
                </c:pt>
              </c:strCache>
            </c:strRef>
          </c:cat>
          <c:val>
            <c:numRef>
              <c:f>'Difficultés de recrutement'!$C$30:$E$30</c:f>
              <c:numCache>
                <c:formatCode>0%</c:formatCode>
                <c:ptCount val="3"/>
                <c:pt idx="0">
                  <c:v>0.28125</c:v>
                </c:pt>
                <c:pt idx="1">
                  <c:v>0.125</c:v>
                </c:pt>
                <c:pt idx="2">
                  <c:v>0.5</c:v>
                </c:pt>
              </c:numCache>
            </c:numRef>
          </c:val>
        </c:ser>
        <c:ser>
          <c:idx val="2"/>
          <c:order val="2"/>
          <c:tx>
            <c:strRef>
              <c:f>'Difficultés de recrutement'!$B$31</c:f>
              <c:strCache>
                <c:ptCount val="1"/>
                <c:pt idx="0">
                  <c:v>Caractéristiques des candidats</c:v>
                </c:pt>
              </c:strCache>
            </c:strRef>
          </c:tx>
          <c:spPr>
            <a:solidFill>
              <a:schemeClr val="accent3">
                <a:lumMod val="40000"/>
                <a:lumOff val="60000"/>
              </a:schemeClr>
            </a:solidFill>
            <a:ln>
              <a:noFill/>
            </a:ln>
            <a:effectLst/>
          </c:spPr>
          <c:invertIfNegative val="0"/>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'Difficultés de recrutement'!$C$28:$E$28</c:f>
              <c:strCache>
                <c:ptCount val="3"/>
                <c:pt idx="0">
                  <c:v>Comptabilité et gestion</c:v>
                </c:pt>
                <c:pt idx="1">
                  <c:v>Secrétariat comptable</c:v>
                </c:pt>
                <c:pt idx="2">
                  <c:v>Ressources humaines</c:v>
                </c:pt>
              </c:strCache>
            </c:strRef>
          </c:cat>
          <c:val>
            <c:numRef>
              <c:f>'Difficultés de recrutement'!$C$31:$E$31</c:f>
              <c:numCache>
                <c:formatCode>0%</c:formatCode>
                <c:ptCount val="3"/>
                <c:pt idx="0">
                  <c:v>0.125</c:v>
                </c:pt>
                <c:pt idx="1">
                  <c:v>0.125</c:v>
                </c:pt>
                <c:pt idx="2">
                  <c:v>0</c:v>
                </c:pt>
              </c:numCache>
            </c:numRef>
          </c:val>
        </c:ser>
        <c:ser>
          <c:idx val="3"/>
          <c:order val="3"/>
          <c:tx>
            <c:strRef>
              <c:f>'Difficultés de recrutement'!$B$32</c:f>
              <c:strCache>
                <c:ptCount val="1"/>
                <c:pt idx="0">
                  <c:v>Autres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'Difficultés de recrutement'!$C$28:$E$28</c:f>
              <c:strCache>
                <c:ptCount val="3"/>
                <c:pt idx="0">
                  <c:v>Comptabilité et gestion</c:v>
                </c:pt>
                <c:pt idx="1">
                  <c:v>Secrétariat comptable</c:v>
                </c:pt>
                <c:pt idx="2">
                  <c:v>Ressources humaines</c:v>
                </c:pt>
              </c:strCache>
            </c:strRef>
          </c:cat>
          <c:val>
            <c:numRef>
              <c:f>'Difficultés de recrutement'!$C$32:$E$32</c:f>
              <c:numCache>
                <c:formatCode>0%</c:formatCode>
                <c:ptCount val="3"/>
                <c:pt idx="0">
                  <c:v>4.6875E-2</c:v>
                </c:pt>
                <c:pt idx="1">
                  <c:v>0.125</c:v>
                </c:pt>
                <c:pt idx="2">
                  <c:v>0</c:v>
                </c:pt>
              </c:numCache>
            </c:numRef>
          </c:val>
        </c:ser>
        <c:dLbls>
          <c:showLegendKey val="0"/>
          <c:showVal val="0"/>
          <c:showCatName val="0"/>
          <c:showSerName val="0"/>
          <c:showPercent val="0"/>
          <c:showBubbleSize val="0"/>
        </c:dLbls>
        <c:gapWidth val="219"/>
        <c:overlap val="-27"/>
        <c:axId val="257086368"/>
        <c:axId val="257076576"/>
      </c:barChart>
      <c:catAx>
        <c:axId val="25708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76576"/>
        <c:crosses val="autoZero"/>
        <c:auto val="1"/>
        <c:lblAlgn val="ctr"/>
        <c:lblOffset val="100"/>
        <c:noMultiLvlLbl val="0"/>
      </c:catAx>
      <c:valAx>
        <c:axId val="25707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6368"/>
        <c:crosses val="autoZero"/>
        <c:crossBetween val="between"/>
      </c:valAx>
      <c:spPr>
        <a:noFill/>
        <a:ln>
          <a:noFill/>
        </a:ln>
        <a:effectLst/>
      </c:spPr>
    </c:plotArea>
    <c:legend>
      <c:legendPos val="b"/>
      <c:layout>
        <c:manualLayout>
          <c:xMode val="edge"/>
          <c:yMode val="edge"/>
          <c:x val="5.4500507462401622E-3"/>
          <c:y val="0.81930667849279981"/>
          <c:w val="0.97487080123912029"/>
          <c:h val="0.155941640898126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DEFM</a:t>
            </a:r>
            <a:r>
              <a:rPr lang="fr-FR" baseline="0"/>
              <a:t> en 2017 par province</a:t>
            </a:r>
            <a:endParaRPr lang="fr-F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1717702687071714"/>
          <c:y val="8.8379629629629614E-2"/>
          <c:w val="0.88282297312928282"/>
          <c:h val="0.77234440004764937"/>
        </c:manualLayout>
      </c:layout>
      <c:barChart>
        <c:barDir val="col"/>
        <c:grouping val="stacked"/>
        <c:varyColors val="0"/>
        <c:ser>
          <c:idx val="0"/>
          <c:order val="0"/>
          <c:tx>
            <c:strRef>
              <c:f>DEFM!$D$62</c:f>
              <c:strCache>
                <c:ptCount val="1"/>
                <c:pt idx="0">
                  <c:v>Comptabilité et gestion</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DEFM!$B$63:$B$65</c:f>
              <c:strCache>
                <c:ptCount val="3"/>
                <c:pt idx="0">
                  <c:v>Province Sud</c:v>
                </c:pt>
                <c:pt idx="1">
                  <c:v>Province Nord</c:v>
                </c:pt>
                <c:pt idx="2">
                  <c:v>Province Îles Loyauté</c:v>
                </c:pt>
              </c:strCache>
            </c:strRef>
          </c:cat>
          <c:val>
            <c:numRef>
              <c:f>DEFM!$D$63:$D$65</c:f>
              <c:numCache>
                <c:formatCode>###\ ###\ ###</c:formatCode>
                <c:ptCount val="3"/>
                <c:pt idx="0">
                  <c:v>115.25</c:v>
                </c:pt>
                <c:pt idx="1">
                  <c:v>17.416666666666668</c:v>
                </c:pt>
                <c:pt idx="2">
                  <c:v>8.8333333333333339</c:v>
                </c:pt>
              </c:numCache>
            </c:numRef>
          </c:val>
        </c:ser>
        <c:ser>
          <c:idx val="1"/>
          <c:order val="1"/>
          <c:tx>
            <c:strRef>
              <c:f>DEFM!$E$62</c:f>
              <c:strCache>
                <c:ptCount val="1"/>
                <c:pt idx="0">
                  <c:v>Secrétariat comptable</c:v>
                </c:pt>
              </c:strCache>
            </c:strRef>
          </c:tx>
          <c:spPr>
            <a:solidFill>
              <a:schemeClr val="accent5">
                <a:lumMod val="40000"/>
                <a:lumOff val="60000"/>
              </a:schemeClr>
            </a:solidFill>
            <a:ln>
              <a:noFill/>
            </a:ln>
            <a:effectLst/>
          </c:spPr>
          <c:invertIfNegative val="0"/>
          <c:dLbls>
            <c:dLbl>
              <c:idx val="2"/>
              <c:layout>
                <c:manualLayout>
                  <c:x val="8.0667645955619094E-2"/>
                  <c:y val="-6.550311030668230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DEFM!$B$63:$B$65</c:f>
              <c:strCache>
                <c:ptCount val="3"/>
                <c:pt idx="0">
                  <c:v>Province Sud</c:v>
                </c:pt>
                <c:pt idx="1">
                  <c:v>Province Nord</c:v>
                </c:pt>
                <c:pt idx="2">
                  <c:v>Province Îles Loyauté</c:v>
                </c:pt>
              </c:strCache>
            </c:strRef>
          </c:cat>
          <c:val>
            <c:numRef>
              <c:f>DEFM!$E$63:$E$65</c:f>
              <c:numCache>
                <c:formatCode>###\ ###\ ###</c:formatCode>
                <c:ptCount val="3"/>
                <c:pt idx="0">
                  <c:v>43.083333333333336</c:v>
                </c:pt>
                <c:pt idx="1">
                  <c:v>12</c:v>
                </c:pt>
                <c:pt idx="2">
                  <c:v>2.5833333333333335</c:v>
                </c:pt>
              </c:numCache>
            </c:numRef>
          </c:val>
        </c:ser>
        <c:ser>
          <c:idx val="2"/>
          <c:order val="2"/>
          <c:tx>
            <c:strRef>
              <c:f>DEFM!$F$62</c:f>
              <c:strCache>
                <c:ptCount val="1"/>
                <c:pt idx="0">
                  <c:v>Ressources humaines</c:v>
                </c:pt>
              </c:strCache>
            </c:strRef>
          </c:tx>
          <c:spPr>
            <a:solidFill>
              <a:schemeClr val="accent3">
                <a:lumMod val="40000"/>
                <a:lumOff val="60000"/>
              </a:schemeClr>
            </a:solidFill>
            <a:ln>
              <a:noFill/>
            </a:ln>
            <a:effectLst/>
          </c:spPr>
          <c:invertIfNegative val="0"/>
          <c:dLbls>
            <c:dLbl>
              <c:idx val="2"/>
              <c:layout>
                <c:manualLayout>
                  <c:x val="8.4913311532230622E-3"/>
                  <c:y val="-0.1007740158564344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DEFM!$B$63:$B$65</c:f>
              <c:strCache>
                <c:ptCount val="3"/>
                <c:pt idx="0">
                  <c:v>Province Sud</c:v>
                </c:pt>
                <c:pt idx="1">
                  <c:v>Province Nord</c:v>
                </c:pt>
                <c:pt idx="2">
                  <c:v>Province Îles Loyauté</c:v>
                </c:pt>
              </c:strCache>
            </c:strRef>
          </c:cat>
          <c:val>
            <c:numRef>
              <c:f>DEFM!$F$63:$F$65</c:f>
              <c:numCache>
                <c:formatCode>###\ ###\ ###</c:formatCode>
                <c:ptCount val="3"/>
                <c:pt idx="0">
                  <c:v>41.666666666666664</c:v>
                </c:pt>
                <c:pt idx="1">
                  <c:v>10.833333333333334</c:v>
                </c:pt>
                <c:pt idx="2">
                  <c:v>0.91666666666666663</c:v>
                </c:pt>
              </c:numCache>
            </c:numRef>
          </c:val>
        </c:ser>
        <c:dLbls>
          <c:showLegendKey val="0"/>
          <c:showVal val="0"/>
          <c:showCatName val="0"/>
          <c:showSerName val="0"/>
          <c:showPercent val="0"/>
          <c:showBubbleSize val="0"/>
        </c:dLbls>
        <c:gapWidth val="182"/>
        <c:overlap val="100"/>
        <c:axId val="257088544"/>
        <c:axId val="257086912"/>
      </c:barChart>
      <c:catAx>
        <c:axId val="25708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6912"/>
        <c:crosses val="autoZero"/>
        <c:auto val="1"/>
        <c:lblAlgn val="ctr"/>
        <c:lblOffset val="100"/>
        <c:noMultiLvlLbl val="0"/>
      </c:catAx>
      <c:valAx>
        <c:axId val="257086912"/>
        <c:scaling>
          <c:orientation val="minMax"/>
          <c:max val="220"/>
          <c:min val="0"/>
        </c:scaling>
        <c:delete val="0"/>
        <c:axPos val="l"/>
        <c:majorGridlines>
          <c:spPr>
            <a:ln w="9525" cap="flat" cmpd="sng" algn="ctr">
              <a:solidFill>
                <a:schemeClr val="tx1">
                  <a:lumMod val="15000"/>
                  <a:lumOff val="85000"/>
                </a:schemeClr>
              </a:solidFill>
              <a:round/>
            </a:ln>
            <a:effectLst/>
          </c:spPr>
        </c:majorGridlines>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8544"/>
        <c:crosses val="autoZero"/>
        <c:crossBetween val="between"/>
        <c:majorUnit val="40"/>
      </c:valAx>
      <c:spPr>
        <a:noFill/>
        <a:ln>
          <a:noFill/>
        </a:ln>
        <a:effectLst/>
      </c:spPr>
    </c:plotArea>
    <c:legend>
      <c:legendPos val="b"/>
      <c:layout>
        <c:manualLayout>
          <c:xMode val="edge"/>
          <c:yMode val="edge"/>
          <c:x val="0.44470003871244673"/>
          <c:y val="0.19872993000173381"/>
          <c:w val="0.45025283439965286"/>
          <c:h val="0.37355896132936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Part des DEFM</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92257217847766E-2"/>
          <c:y val="0.13663889243662097"/>
          <c:w val="0.87875218722659665"/>
          <c:h val="0.51202097256412271"/>
        </c:manualLayout>
      </c:layout>
      <c:lineChart>
        <c:grouping val="standard"/>
        <c:varyColors val="0"/>
        <c:ser>
          <c:idx val="0"/>
          <c:order val="0"/>
          <c:tx>
            <c:strRef>
              <c:f>DEFM!$C$59</c:f>
              <c:strCache>
                <c:ptCount val="1"/>
                <c:pt idx="0">
                  <c:v>Comptabilité et gestion</c:v>
                </c:pt>
              </c:strCache>
            </c:strRef>
          </c:tx>
          <c:spPr>
            <a:ln w="28575" cap="rnd">
              <a:solidFill>
                <a:schemeClr val="accent2">
                  <a:lumMod val="40000"/>
                  <a:lumOff val="60000"/>
                </a:schemeClr>
              </a:solidFill>
              <a:round/>
            </a:ln>
            <a:effectLst/>
          </c:spPr>
          <c:marker>
            <c:symbol val="none"/>
          </c:marker>
          <c:cat>
            <c:numRef>
              <c:f>DEFM!$D$54:$K$54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DEFM!$D$59:$K$59</c:f>
              <c:numCache>
                <c:formatCode>0.0%</c:formatCode>
                <c:ptCount val="8"/>
                <c:pt idx="0">
                  <c:v>1.839088303534871E-2</c:v>
                </c:pt>
                <c:pt idx="1">
                  <c:v>1.9411707648285564E-2</c:v>
                </c:pt>
                <c:pt idx="2">
                  <c:v>1.7860009632364747E-2</c:v>
                </c:pt>
                <c:pt idx="3">
                  <c:v>2.1521956877009855E-2</c:v>
                </c:pt>
                <c:pt idx="4">
                  <c:v>2.0477613356099409E-2</c:v>
                </c:pt>
                <c:pt idx="5">
                  <c:v>2.1541474332074421E-2</c:v>
                </c:pt>
                <c:pt idx="6">
                  <c:v>2.1465612513814503E-2</c:v>
                </c:pt>
                <c:pt idx="7">
                  <c:v>1.8646257609600144E-2</c:v>
                </c:pt>
              </c:numCache>
            </c:numRef>
          </c:val>
          <c:smooth val="0"/>
        </c:ser>
        <c:ser>
          <c:idx val="1"/>
          <c:order val="1"/>
          <c:tx>
            <c:strRef>
              <c:f>DEFM!$C$60</c:f>
              <c:strCache>
                <c:ptCount val="1"/>
                <c:pt idx="0">
                  <c:v>Secrétariat comptable</c:v>
                </c:pt>
              </c:strCache>
            </c:strRef>
          </c:tx>
          <c:spPr>
            <a:ln w="28575" cap="rnd">
              <a:solidFill>
                <a:schemeClr val="accent5">
                  <a:lumMod val="40000"/>
                  <a:lumOff val="60000"/>
                </a:schemeClr>
              </a:solidFill>
              <a:round/>
            </a:ln>
            <a:effectLst/>
          </c:spPr>
          <c:marker>
            <c:symbol val="none"/>
          </c:marker>
          <c:cat>
            <c:numRef>
              <c:f>DEFM!$D$54:$K$54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DEFM!$D$60:$K$60</c:f>
              <c:numCache>
                <c:formatCode>0.0%</c:formatCode>
                <c:ptCount val="8"/>
                <c:pt idx="0">
                  <c:v>5.493380646922342E-3</c:v>
                </c:pt>
                <c:pt idx="1">
                  <c:v>5.4076337358746783E-3</c:v>
                </c:pt>
                <c:pt idx="2">
                  <c:v>5.9265799753839563E-3</c:v>
                </c:pt>
                <c:pt idx="3">
                  <c:v>6.2074964415625494E-3</c:v>
                </c:pt>
                <c:pt idx="4">
                  <c:v>6.1658129387213052E-3</c:v>
                </c:pt>
                <c:pt idx="5">
                  <c:v>7.0172984566606051E-3</c:v>
                </c:pt>
                <c:pt idx="6">
                  <c:v>7.0135169599591938E-3</c:v>
                </c:pt>
                <c:pt idx="7">
                  <c:v>7.5877020102483247E-3</c:v>
                </c:pt>
              </c:numCache>
            </c:numRef>
          </c:val>
          <c:smooth val="0"/>
        </c:ser>
        <c:ser>
          <c:idx val="2"/>
          <c:order val="2"/>
          <c:tx>
            <c:strRef>
              <c:f>DEFM!$C$61</c:f>
              <c:strCache>
                <c:ptCount val="1"/>
                <c:pt idx="0">
                  <c:v>Ressources humaines</c:v>
                </c:pt>
              </c:strCache>
            </c:strRef>
          </c:tx>
          <c:spPr>
            <a:ln w="28575" cap="rnd">
              <a:solidFill>
                <a:schemeClr val="accent3">
                  <a:lumMod val="40000"/>
                  <a:lumOff val="60000"/>
                </a:schemeClr>
              </a:solidFill>
              <a:round/>
            </a:ln>
            <a:effectLst/>
          </c:spPr>
          <c:marker>
            <c:symbol val="none"/>
          </c:marker>
          <c:cat>
            <c:numRef>
              <c:f>DEFM!$D$54:$K$54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DEFM!$D$61:$K$61</c:f>
              <c:numCache>
                <c:formatCode>0.0%</c:formatCode>
                <c:ptCount val="8"/>
                <c:pt idx="0">
                  <c:v>2.0927164369227971E-3</c:v>
                </c:pt>
                <c:pt idx="1">
                  <c:v>2.5825694747562927E-3</c:v>
                </c:pt>
                <c:pt idx="2">
                  <c:v>3.3980842296783861E-3</c:v>
                </c:pt>
                <c:pt idx="3">
                  <c:v>4.0592545732510933E-3</c:v>
                </c:pt>
                <c:pt idx="4">
                  <c:v>4.9682223487004362E-3</c:v>
                </c:pt>
                <c:pt idx="5">
                  <c:v>5.7583811255653471E-3</c:v>
                </c:pt>
                <c:pt idx="6">
                  <c:v>7.6086032474708826E-3</c:v>
                </c:pt>
                <c:pt idx="7">
                  <c:v>7.0730959576052205E-3</c:v>
                </c:pt>
              </c:numCache>
            </c:numRef>
          </c:val>
          <c:smooth val="0"/>
        </c:ser>
        <c:dLbls>
          <c:showLegendKey val="0"/>
          <c:showVal val="0"/>
          <c:showCatName val="0"/>
          <c:showSerName val="0"/>
          <c:showPercent val="0"/>
          <c:showBubbleSize val="0"/>
        </c:dLbls>
        <c:smooth val="0"/>
        <c:axId val="257076032"/>
        <c:axId val="257085280"/>
      </c:lineChart>
      <c:catAx>
        <c:axId val="25707603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5280"/>
        <c:crosses val="autoZero"/>
        <c:auto val="1"/>
        <c:lblAlgn val="ctr"/>
        <c:lblOffset val="100"/>
        <c:noMultiLvlLbl val="0"/>
      </c:catAx>
      <c:valAx>
        <c:axId val="257085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76032"/>
        <c:crosses val="autoZero"/>
        <c:crossBetween val="between"/>
      </c:valAx>
      <c:spPr>
        <a:noFill/>
        <a:ln>
          <a:noFill/>
        </a:ln>
        <a:effectLst/>
      </c:spPr>
    </c:plotArea>
    <c:legend>
      <c:legendPos val="b"/>
      <c:layout>
        <c:manualLayout>
          <c:xMode val="edge"/>
          <c:yMode val="edge"/>
          <c:x val="0.16666666666666666"/>
          <c:y val="0.74677185009995406"/>
          <c:w val="0.78333333333333333"/>
          <c:h val="0.227852518964287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DEFM</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037860911903036"/>
          <c:y val="0.15044161539091189"/>
          <c:w val="0.80731872263053195"/>
          <c:h val="0.53519562076017524"/>
        </c:manualLayout>
      </c:layout>
      <c:barChart>
        <c:barDir val="col"/>
        <c:grouping val="clustered"/>
        <c:varyColors val="0"/>
        <c:ser>
          <c:idx val="0"/>
          <c:order val="0"/>
          <c:tx>
            <c:strRef>
              <c:f>DEFM!$C$55</c:f>
              <c:strCache>
                <c:ptCount val="1"/>
                <c:pt idx="0">
                  <c:v>Comptabilité et gestion</c:v>
                </c:pt>
              </c:strCache>
            </c:strRef>
          </c:tx>
          <c:spPr>
            <a:solidFill>
              <a:srgbClr val="C0504D">
                <a:lumMod val="40000"/>
                <a:lumOff val="60000"/>
              </a:srgbClr>
            </a:solidFill>
            <a:ln>
              <a:noFill/>
            </a:ln>
            <a:effectLst/>
          </c:spPr>
          <c:invertIfNegative val="0"/>
          <c:cat>
            <c:numRef>
              <c:f>DEFM!$D$54:$K$54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DEFM!$D$55:$K$55</c:f>
              <c:numCache>
                <c:formatCode>###\ ###\ ###</c:formatCode>
                <c:ptCount val="8"/>
                <c:pt idx="0">
                  <c:v>134.75</c:v>
                </c:pt>
                <c:pt idx="1">
                  <c:v>133.41666666666669</c:v>
                </c:pt>
                <c:pt idx="2">
                  <c:v>111.25000000000001</c:v>
                </c:pt>
                <c:pt idx="3">
                  <c:v>136.08333333333331</c:v>
                </c:pt>
                <c:pt idx="4">
                  <c:v>143.91666666666666</c:v>
                </c:pt>
                <c:pt idx="5">
                  <c:v>154.00000000000003</c:v>
                </c:pt>
                <c:pt idx="6">
                  <c:v>168.33333333333334</c:v>
                </c:pt>
                <c:pt idx="7">
                  <c:v>141.91666666666669</c:v>
                </c:pt>
              </c:numCache>
            </c:numRef>
          </c:val>
        </c:ser>
        <c:ser>
          <c:idx val="1"/>
          <c:order val="1"/>
          <c:tx>
            <c:strRef>
              <c:f>DEFM!$C$56</c:f>
              <c:strCache>
                <c:ptCount val="1"/>
                <c:pt idx="0">
                  <c:v>Secrétariat comptable</c:v>
                </c:pt>
              </c:strCache>
            </c:strRef>
          </c:tx>
          <c:spPr>
            <a:solidFill>
              <a:srgbClr val="4BACC6">
                <a:lumMod val="40000"/>
                <a:lumOff val="60000"/>
              </a:srgbClr>
            </a:solidFill>
            <a:ln>
              <a:noFill/>
            </a:ln>
            <a:effectLst/>
          </c:spPr>
          <c:invertIfNegative val="0"/>
          <c:cat>
            <c:numRef>
              <c:f>DEFM!$D$54:$K$54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DEFM!$D$56:$K$56</c:f>
              <c:numCache>
                <c:formatCode>###\ ###\ ###</c:formatCode>
                <c:ptCount val="8"/>
                <c:pt idx="0">
                  <c:v>40.25</c:v>
                </c:pt>
                <c:pt idx="1">
                  <c:v>37.166666666666664</c:v>
                </c:pt>
                <c:pt idx="2">
                  <c:v>36.916666666666664</c:v>
                </c:pt>
                <c:pt idx="3">
                  <c:v>39.25</c:v>
                </c:pt>
                <c:pt idx="4">
                  <c:v>43.333333333333336</c:v>
                </c:pt>
                <c:pt idx="5">
                  <c:v>50.166666666666664</c:v>
                </c:pt>
                <c:pt idx="6">
                  <c:v>55</c:v>
                </c:pt>
                <c:pt idx="7">
                  <c:v>57.75</c:v>
                </c:pt>
              </c:numCache>
            </c:numRef>
          </c:val>
        </c:ser>
        <c:ser>
          <c:idx val="2"/>
          <c:order val="2"/>
          <c:tx>
            <c:strRef>
              <c:f>DEFM!$C$57</c:f>
              <c:strCache>
                <c:ptCount val="1"/>
                <c:pt idx="0">
                  <c:v>Ressources humaines</c:v>
                </c:pt>
              </c:strCache>
            </c:strRef>
          </c:tx>
          <c:spPr>
            <a:solidFill>
              <a:srgbClr val="9BBB59">
                <a:lumMod val="40000"/>
                <a:lumOff val="60000"/>
              </a:srgbClr>
            </a:solidFill>
            <a:ln>
              <a:noFill/>
            </a:ln>
            <a:effectLst/>
          </c:spPr>
          <c:invertIfNegative val="0"/>
          <c:cat>
            <c:numRef>
              <c:f>DEFM!$D$54:$K$54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DEFM!$D$57:$K$57</c:f>
              <c:numCache>
                <c:formatCode>###\ ###\ ###</c:formatCode>
                <c:ptCount val="8"/>
                <c:pt idx="0">
                  <c:v>15.333333333333334</c:v>
                </c:pt>
                <c:pt idx="1">
                  <c:v>17.75</c:v>
                </c:pt>
                <c:pt idx="2">
                  <c:v>21.166666666666668</c:v>
                </c:pt>
                <c:pt idx="3">
                  <c:v>25.666666666666664</c:v>
                </c:pt>
                <c:pt idx="4">
                  <c:v>34.916666666666664</c:v>
                </c:pt>
                <c:pt idx="5">
                  <c:v>41.166666666666664</c:v>
                </c:pt>
                <c:pt idx="6">
                  <c:v>59.666666666666664</c:v>
                </c:pt>
                <c:pt idx="7">
                  <c:v>53.833333333333336</c:v>
                </c:pt>
              </c:numCache>
            </c:numRef>
          </c:val>
        </c:ser>
        <c:dLbls>
          <c:showLegendKey val="0"/>
          <c:showVal val="0"/>
          <c:showCatName val="0"/>
          <c:showSerName val="0"/>
          <c:showPercent val="0"/>
          <c:showBubbleSize val="0"/>
        </c:dLbls>
        <c:gapWidth val="150"/>
        <c:axId val="257088000"/>
        <c:axId val="257077120"/>
      </c:barChart>
      <c:lineChart>
        <c:grouping val="standard"/>
        <c:varyColors val="0"/>
        <c:ser>
          <c:idx val="3"/>
          <c:order val="3"/>
          <c:tx>
            <c:strRef>
              <c:f>DEFM!$C$62</c:f>
              <c:strCache>
                <c:ptCount val="1"/>
                <c:pt idx="0">
                  <c:v>Part sur l'ensemble des DEFM</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DEFM!$D$54:$K$54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DEFM!$D$62:$K$62</c:f>
              <c:numCache>
                <c:formatCode>0.0%</c:formatCode>
                <c:ptCount val="8"/>
                <c:pt idx="0">
                  <c:v>2.5976980119193849E-2</c:v>
                </c:pt>
                <c:pt idx="1">
                  <c:v>2.7401910858916533E-2</c:v>
                </c:pt>
                <c:pt idx="2">
                  <c:v>2.7184673837427089E-2</c:v>
                </c:pt>
                <c:pt idx="3">
                  <c:v>3.1788707891823496E-2</c:v>
                </c:pt>
                <c:pt idx="4">
                  <c:v>3.1611648643521152E-2</c:v>
                </c:pt>
                <c:pt idx="5">
                  <c:v>3.4317153914300368E-2</c:v>
                </c:pt>
                <c:pt idx="6">
                  <c:v>3.6087732721244582E-2</c:v>
                </c:pt>
                <c:pt idx="7">
                  <c:v>3.3307055577453691E-2</c:v>
                </c:pt>
              </c:numCache>
            </c:numRef>
          </c:val>
          <c:smooth val="0"/>
        </c:ser>
        <c:dLbls>
          <c:showLegendKey val="0"/>
          <c:showVal val="0"/>
          <c:showCatName val="0"/>
          <c:showSerName val="0"/>
          <c:showPercent val="0"/>
          <c:showBubbleSize val="0"/>
        </c:dLbls>
        <c:marker val="1"/>
        <c:smooth val="0"/>
        <c:axId val="257080928"/>
        <c:axId val="257080384"/>
      </c:lineChart>
      <c:catAx>
        <c:axId val="257088000"/>
        <c:scaling>
          <c:orientation val="minMax"/>
        </c:scaling>
        <c:delete val="0"/>
        <c:axPos val="b"/>
        <c:numFmt formatCode="@"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57077120"/>
        <c:crosses val="autoZero"/>
        <c:auto val="1"/>
        <c:lblAlgn val="ctr"/>
        <c:lblOffset val="100"/>
        <c:noMultiLvlLbl val="0"/>
      </c:catAx>
      <c:valAx>
        <c:axId val="257077120"/>
        <c:scaling>
          <c:orientation val="minMax"/>
        </c:scaling>
        <c:delete val="0"/>
        <c:axPos val="l"/>
        <c:majorGridlines>
          <c:spPr>
            <a:ln w="9525" cap="flat" cmpd="sng" algn="ctr">
              <a:solidFill>
                <a:schemeClr val="tx1">
                  <a:lumMod val="15000"/>
                  <a:lumOff val="85000"/>
                </a:schemeClr>
              </a:solidFill>
              <a:round/>
            </a:ln>
            <a:effectLst/>
          </c:spPr>
        </c:majorGridlines>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57088000"/>
        <c:crosses val="autoZero"/>
        <c:crossBetween val="between"/>
      </c:valAx>
      <c:valAx>
        <c:axId val="25708038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0928"/>
        <c:crosses val="max"/>
        <c:crossBetween val="between"/>
      </c:valAx>
      <c:catAx>
        <c:axId val="257080928"/>
        <c:scaling>
          <c:orientation val="minMax"/>
        </c:scaling>
        <c:delete val="1"/>
        <c:axPos val="b"/>
        <c:numFmt formatCode="@" sourceLinked="1"/>
        <c:majorTickMark val="out"/>
        <c:minorTickMark val="none"/>
        <c:tickLblPos val="nextTo"/>
        <c:crossAx val="257080384"/>
        <c:crosses val="autoZero"/>
        <c:auto val="1"/>
        <c:lblAlgn val="ctr"/>
        <c:lblOffset val="100"/>
        <c:noMultiLvlLbl val="0"/>
      </c:catAx>
      <c:spPr>
        <a:noFill/>
        <a:ln>
          <a:noFill/>
        </a:ln>
        <a:effectLst/>
      </c:spPr>
    </c:plotArea>
    <c:legend>
      <c:legendPos val="b"/>
      <c:layout>
        <c:manualLayout>
          <c:xMode val="edge"/>
          <c:yMode val="edge"/>
          <c:x val="0"/>
          <c:y val="0.80159587326652704"/>
          <c:w val="0.86523002373875613"/>
          <c:h val="0.157954635835809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aseline="0" dirty="0" smtClean="0"/>
              <a:t>NOE </a:t>
            </a:r>
            <a:r>
              <a:rPr lang="fr-FR" baseline="0" dirty="0"/>
              <a:t>en 2017 par province</a:t>
            </a:r>
            <a:endParaRPr lang="fr-F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553368328958883E-2"/>
          <c:y val="0.14393518518518519"/>
          <c:w val="0.87889107611548556"/>
          <c:h val="0.67466061533974919"/>
        </c:manualLayout>
      </c:layout>
      <c:barChart>
        <c:barDir val="col"/>
        <c:grouping val="stacked"/>
        <c:varyColors val="0"/>
        <c:ser>
          <c:idx val="0"/>
          <c:order val="0"/>
          <c:tx>
            <c:strRef>
              <c:f>NOE!$D$73</c:f>
              <c:strCache>
                <c:ptCount val="1"/>
                <c:pt idx="0">
                  <c:v>Comptabilité et gestion</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NOE!$B$74:$B$76</c:f>
              <c:strCache>
                <c:ptCount val="3"/>
                <c:pt idx="0">
                  <c:v>Province Sud</c:v>
                </c:pt>
                <c:pt idx="1">
                  <c:v>Province Nord</c:v>
                </c:pt>
                <c:pt idx="2">
                  <c:v>Province Îles Loyauté</c:v>
                </c:pt>
              </c:strCache>
            </c:strRef>
          </c:cat>
          <c:val>
            <c:numRef>
              <c:f>NOE!$D$74:$D$76</c:f>
              <c:numCache>
                <c:formatCode>###\ ###\ ###</c:formatCode>
                <c:ptCount val="3"/>
                <c:pt idx="0">
                  <c:v>216</c:v>
                </c:pt>
                <c:pt idx="1">
                  <c:v>30</c:v>
                </c:pt>
                <c:pt idx="2">
                  <c:v>0</c:v>
                </c:pt>
              </c:numCache>
            </c:numRef>
          </c:val>
        </c:ser>
        <c:ser>
          <c:idx val="1"/>
          <c:order val="1"/>
          <c:tx>
            <c:strRef>
              <c:f>NOE!$E$73</c:f>
              <c:strCache>
                <c:ptCount val="1"/>
                <c:pt idx="0">
                  <c:v>Secrétariat comptable</c:v>
                </c:pt>
              </c:strCache>
            </c:strRef>
          </c:tx>
          <c:spPr>
            <a:solidFill>
              <a:schemeClr val="accent5">
                <a:lumMod val="40000"/>
                <a:lumOff val="60000"/>
              </a:schemeClr>
            </a:solidFill>
            <a:ln>
              <a:noFill/>
            </a:ln>
            <a:effectLst/>
          </c:spPr>
          <c:invertIfNegative val="0"/>
          <c:dLbls>
            <c:dLbl>
              <c:idx val="1"/>
              <c:layout>
                <c:manualLayout>
                  <c:x val="0.10232297319943795"/>
                  <c:y val="4.900984673424623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NOE!$B$74:$B$76</c:f>
              <c:strCache>
                <c:ptCount val="3"/>
                <c:pt idx="0">
                  <c:v>Province Sud</c:v>
                </c:pt>
                <c:pt idx="1">
                  <c:v>Province Nord</c:v>
                </c:pt>
                <c:pt idx="2">
                  <c:v>Province Îles Loyauté</c:v>
                </c:pt>
              </c:strCache>
            </c:strRef>
          </c:cat>
          <c:val>
            <c:numRef>
              <c:f>NOE!$E$74:$E$76</c:f>
              <c:numCache>
                <c:formatCode>###\ ###\ ###</c:formatCode>
                <c:ptCount val="3"/>
                <c:pt idx="0">
                  <c:v>42</c:v>
                </c:pt>
                <c:pt idx="1">
                  <c:v>7</c:v>
                </c:pt>
                <c:pt idx="2">
                  <c:v>0</c:v>
                </c:pt>
              </c:numCache>
            </c:numRef>
          </c:val>
        </c:ser>
        <c:ser>
          <c:idx val="2"/>
          <c:order val="2"/>
          <c:tx>
            <c:strRef>
              <c:f>NOE!$F$73</c:f>
              <c:strCache>
                <c:ptCount val="1"/>
                <c:pt idx="0">
                  <c:v>Ressources humaines</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NOE!$B$74:$B$76</c:f>
              <c:strCache>
                <c:ptCount val="3"/>
                <c:pt idx="0">
                  <c:v>Province Sud</c:v>
                </c:pt>
                <c:pt idx="1">
                  <c:v>Province Nord</c:v>
                </c:pt>
                <c:pt idx="2">
                  <c:v>Province Îles Loyauté</c:v>
                </c:pt>
              </c:strCache>
            </c:strRef>
          </c:cat>
          <c:val>
            <c:numRef>
              <c:f>NOE!$F$74:$F$76</c:f>
              <c:numCache>
                <c:formatCode>###\ ###\ ###</c:formatCode>
                <c:ptCount val="3"/>
                <c:pt idx="0">
                  <c:v>56</c:v>
                </c:pt>
                <c:pt idx="1">
                  <c:v>16</c:v>
                </c:pt>
                <c:pt idx="2">
                  <c:v>2</c:v>
                </c:pt>
              </c:numCache>
            </c:numRef>
          </c:val>
        </c:ser>
        <c:dLbls>
          <c:showLegendKey val="0"/>
          <c:showVal val="0"/>
          <c:showCatName val="0"/>
          <c:showSerName val="0"/>
          <c:showPercent val="0"/>
          <c:showBubbleSize val="0"/>
        </c:dLbls>
        <c:gapWidth val="182"/>
        <c:overlap val="100"/>
        <c:axId val="257082016"/>
        <c:axId val="257083104"/>
      </c:barChart>
      <c:catAx>
        <c:axId val="25708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3104"/>
        <c:crosses val="autoZero"/>
        <c:auto val="1"/>
        <c:lblAlgn val="ctr"/>
        <c:lblOffset val="100"/>
        <c:noMultiLvlLbl val="0"/>
      </c:catAx>
      <c:valAx>
        <c:axId val="257083104"/>
        <c:scaling>
          <c:orientation val="minMax"/>
          <c:max val="320"/>
          <c:min val="0"/>
        </c:scaling>
        <c:delete val="0"/>
        <c:axPos val="l"/>
        <c:majorGridlines>
          <c:spPr>
            <a:ln w="9525" cap="flat" cmpd="sng" algn="ctr">
              <a:solidFill>
                <a:schemeClr val="tx1">
                  <a:lumMod val="15000"/>
                  <a:lumOff val="85000"/>
                </a:schemeClr>
              </a:solidFill>
              <a:round/>
            </a:ln>
            <a:effectLst/>
          </c:spPr>
        </c:majorGridlines>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2016"/>
        <c:crosses val="autoZero"/>
        <c:crossBetween val="between"/>
        <c:majorUnit val="40"/>
      </c:valAx>
      <c:spPr>
        <a:noFill/>
        <a:ln>
          <a:noFill/>
        </a:ln>
        <a:effectLst/>
      </c:spPr>
    </c:plotArea>
    <c:legend>
      <c:legendPos val="b"/>
      <c:layout>
        <c:manualLayout>
          <c:xMode val="edge"/>
          <c:yMode val="edge"/>
          <c:x val="0.39292021708584174"/>
          <c:y val="0.20328083989501311"/>
          <c:w val="0.52422395678908895"/>
          <c:h val="0.3244969378827646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a:t>
            </a:r>
            <a:r>
              <a:rPr lang="en-US" baseline="0"/>
              <a:t> des NOE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7914479440069984E-2"/>
          <c:y val="0.11107401041735003"/>
          <c:w val="0.87875218722659665"/>
          <c:h val="0.54416877681418019"/>
        </c:manualLayout>
      </c:layout>
      <c:lineChart>
        <c:grouping val="standard"/>
        <c:varyColors val="0"/>
        <c:ser>
          <c:idx val="0"/>
          <c:order val="0"/>
          <c:tx>
            <c:strRef>
              <c:f>NOE!$C$69</c:f>
              <c:strCache>
                <c:ptCount val="1"/>
                <c:pt idx="0">
                  <c:v>Comptabilité et gestion</c:v>
                </c:pt>
              </c:strCache>
            </c:strRef>
          </c:tx>
          <c:spPr>
            <a:ln w="28575" cap="rnd">
              <a:solidFill>
                <a:schemeClr val="accent2">
                  <a:lumMod val="40000"/>
                  <a:lumOff val="60000"/>
                </a:schemeClr>
              </a:solidFill>
              <a:round/>
            </a:ln>
            <a:effectLst/>
          </c:spPr>
          <c:marker>
            <c:symbol val="none"/>
          </c:marker>
          <c:cat>
            <c:numRef>
              <c:f>NOE!$D$64:$K$64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NOE!$D$69:$K$69</c:f>
              <c:numCache>
                <c:formatCode>0.0%</c:formatCode>
                <c:ptCount val="8"/>
                <c:pt idx="0">
                  <c:v>1.9657808518383692E-2</c:v>
                </c:pt>
                <c:pt idx="1">
                  <c:v>1.7801731177527355E-2</c:v>
                </c:pt>
                <c:pt idx="2">
                  <c:v>2.7647319450598139E-2</c:v>
                </c:pt>
                <c:pt idx="3">
                  <c:v>2.9237242420973135E-2</c:v>
                </c:pt>
                <c:pt idx="4">
                  <c:v>2.8404952658412235E-2</c:v>
                </c:pt>
                <c:pt idx="5">
                  <c:v>3.1295487627365358E-2</c:v>
                </c:pt>
                <c:pt idx="6">
                  <c:v>3.1823917005467543E-2</c:v>
                </c:pt>
                <c:pt idx="7">
                  <c:v>3.5107749393463679E-2</c:v>
                </c:pt>
              </c:numCache>
            </c:numRef>
          </c:val>
          <c:smooth val="0"/>
        </c:ser>
        <c:ser>
          <c:idx val="1"/>
          <c:order val="1"/>
          <c:tx>
            <c:strRef>
              <c:f>NOE!$C$70</c:f>
              <c:strCache>
                <c:ptCount val="1"/>
                <c:pt idx="0">
                  <c:v>Secrétariat comptable</c:v>
                </c:pt>
              </c:strCache>
            </c:strRef>
          </c:tx>
          <c:spPr>
            <a:ln w="28575" cap="rnd">
              <a:solidFill>
                <a:schemeClr val="accent5">
                  <a:lumMod val="40000"/>
                  <a:lumOff val="60000"/>
                </a:schemeClr>
              </a:solidFill>
              <a:round/>
            </a:ln>
            <a:effectLst/>
          </c:spPr>
          <c:marker>
            <c:symbol val="none"/>
          </c:marker>
          <c:cat>
            <c:numRef>
              <c:f>NOE!$D$64:$K$64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NOE!$D$70:$K$70</c:f>
              <c:numCache>
                <c:formatCode>0.0%</c:formatCode>
                <c:ptCount val="8"/>
                <c:pt idx="0">
                  <c:v>5.8245358572988713E-3</c:v>
                </c:pt>
                <c:pt idx="1">
                  <c:v>5.4711742609831783E-3</c:v>
                </c:pt>
                <c:pt idx="2">
                  <c:v>6.823216659282233E-3</c:v>
                </c:pt>
                <c:pt idx="3">
                  <c:v>6.3653037005070665E-3</c:v>
                </c:pt>
                <c:pt idx="4">
                  <c:v>6.0347518468421603E-3</c:v>
                </c:pt>
                <c:pt idx="5">
                  <c:v>6.6715186802523046E-3</c:v>
                </c:pt>
                <c:pt idx="6">
                  <c:v>5.046964811439787E-3</c:v>
                </c:pt>
                <c:pt idx="7">
                  <c:v>6.993006993006993E-3</c:v>
                </c:pt>
              </c:numCache>
            </c:numRef>
          </c:val>
          <c:smooth val="0"/>
        </c:ser>
        <c:ser>
          <c:idx val="2"/>
          <c:order val="2"/>
          <c:tx>
            <c:strRef>
              <c:f>NOE!$C$71</c:f>
              <c:strCache>
                <c:ptCount val="1"/>
                <c:pt idx="0">
                  <c:v>Ressources humaines</c:v>
                </c:pt>
              </c:strCache>
            </c:strRef>
          </c:tx>
          <c:spPr>
            <a:ln w="28575" cap="rnd">
              <a:solidFill>
                <a:schemeClr val="accent3">
                  <a:lumMod val="40000"/>
                  <a:lumOff val="60000"/>
                </a:schemeClr>
              </a:solidFill>
              <a:round/>
            </a:ln>
            <a:effectLst/>
          </c:spPr>
          <c:marker>
            <c:symbol val="none"/>
          </c:marker>
          <c:cat>
            <c:numRef>
              <c:f>NOE!$D$64:$K$64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NOE!$D$71:$K$71</c:f>
              <c:numCache>
                <c:formatCode>0.0%</c:formatCode>
                <c:ptCount val="8"/>
                <c:pt idx="0">
                  <c:v>3.7313432835820895E-3</c:v>
                </c:pt>
                <c:pt idx="1">
                  <c:v>3.7563285970929282E-3</c:v>
                </c:pt>
                <c:pt idx="2">
                  <c:v>5.2281789986708023E-3</c:v>
                </c:pt>
                <c:pt idx="3">
                  <c:v>8.091487754881865E-3</c:v>
                </c:pt>
                <c:pt idx="4">
                  <c:v>9.780459889709707E-3</c:v>
                </c:pt>
                <c:pt idx="5">
                  <c:v>8.3697234352256185E-3</c:v>
                </c:pt>
                <c:pt idx="6">
                  <c:v>1.0794896957801767E-2</c:v>
                </c:pt>
                <c:pt idx="7">
                  <c:v>1.0560867703724847E-2</c:v>
                </c:pt>
              </c:numCache>
            </c:numRef>
          </c:val>
          <c:smooth val="0"/>
        </c:ser>
        <c:dLbls>
          <c:showLegendKey val="0"/>
          <c:showVal val="0"/>
          <c:showCatName val="0"/>
          <c:showSerName val="0"/>
          <c:showPercent val="0"/>
          <c:showBubbleSize val="0"/>
        </c:dLbls>
        <c:smooth val="0"/>
        <c:axId val="257077664"/>
        <c:axId val="257083648"/>
      </c:lineChart>
      <c:catAx>
        <c:axId val="257077664"/>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83648"/>
        <c:crosses val="autoZero"/>
        <c:auto val="1"/>
        <c:lblAlgn val="ctr"/>
        <c:lblOffset val="100"/>
        <c:noMultiLvlLbl val="0"/>
      </c:catAx>
      <c:valAx>
        <c:axId val="257083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77664"/>
        <c:crosses val="autoZero"/>
        <c:crossBetween val="between"/>
      </c:valAx>
      <c:spPr>
        <a:noFill/>
        <a:ln>
          <a:noFill/>
        </a:ln>
        <a:effectLst/>
      </c:spPr>
    </c:plotArea>
    <c:legend>
      <c:legendPos val="b"/>
      <c:layout>
        <c:manualLayout>
          <c:xMode val="edge"/>
          <c:yMode val="edge"/>
          <c:x val="0.16388888888888889"/>
          <c:y val="0.77141067187971502"/>
          <c:w val="0.78611111111111109"/>
          <c:h val="0.203595560162164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NOE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832295216829239E-2"/>
          <c:y val="0.12661952224435322"/>
          <c:w val="0.83046010106945589"/>
          <c:h val="0.58833773220438079"/>
        </c:manualLayout>
      </c:layout>
      <c:barChart>
        <c:barDir val="col"/>
        <c:grouping val="clustered"/>
        <c:varyColors val="0"/>
        <c:ser>
          <c:idx val="0"/>
          <c:order val="0"/>
          <c:tx>
            <c:strRef>
              <c:f>NOE!$C$65</c:f>
              <c:strCache>
                <c:ptCount val="1"/>
                <c:pt idx="0">
                  <c:v>Comptabilité et gestion</c:v>
                </c:pt>
              </c:strCache>
            </c:strRef>
          </c:tx>
          <c:spPr>
            <a:solidFill>
              <a:srgbClr val="C0504D">
                <a:lumMod val="40000"/>
                <a:lumOff val="60000"/>
              </a:srgbClr>
            </a:solidFill>
            <a:ln>
              <a:solidFill>
                <a:srgbClr val="9BBB59">
                  <a:lumMod val="40000"/>
                  <a:lumOff val="60000"/>
                </a:srgbClr>
              </a:solidFill>
            </a:ln>
            <a:effectLst/>
          </c:spPr>
          <c:invertIfNegative val="0"/>
          <c:cat>
            <c:numRef>
              <c:f>NOE!$D$64:$K$64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NOE!$D$65:$K$65</c:f>
              <c:numCache>
                <c:formatCode>###\ ###\ ###</c:formatCode>
                <c:ptCount val="8"/>
                <c:pt idx="0">
                  <c:v>216</c:v>
                </c:pt>
                <c:pt idx="1">
                  <c:v>218</c:v>
                </c:pt>
                <c:pt idx="2">
                  <c:v>312</c:v>
                </c:pt>
                <c:pt idx="3">
                  <c:v>271</c:v>
                </c:pt>
                <c:pt idx="4">
                  <c:v>273</c:v>
                </c:pt>
                <c:pt idx="5">
                  <c:v>258</c:v>
                </c:pt>
                <c:pt idx="6">
                  <c:v>227</c:v>
                </c:pt>
                <c:pt idx="7">
                  <c:v>246</c:v>
                </c:pt>
              </c:numCache>
            </c:numRef>
          </c:val>
        </c:ser>
        <c:ser>
          <c:idx val="1"/>
          <c:order val="1"/>
          <c:tx>
            <c:strRef>
              <c:f>NOE!$C$66</c:f>
              <c:strCache>
                <c:ptCount val="1"/>
                <c:pt idx="0">
                  <c:v>Secrétariat comptable</c:v>
                </c:pt>
              </c:strCache>
            </c:strRef>
          </c:tx>
          <c:spPr>
            <a:solidFill>
              <a:srgbClr val="4BACC6">
                <a:lumMod val="40000"/>
                <a:lumOff val="60000"/>
              </a:srgbClr>
            </a:solidFill>
            <a:ln>
              <a:solidFill>
                <a:srgbClr val="4BACC6">
                  <a:lumMod val="40000"/>
                  <a:lumOff val="60000"/>
                </a:srgbClr>
              </a:solidFill>
            </a:ln>
            <a:effectLst/>
          </c:spPr>
          <c:invertIfNegative val="0"/>
          <c:cat>
            <c:numRef>
              <c:f>NOE!$D$64:$K$64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NOE!$D$66:$K$66</c:f>
              <c:numCache>
                <c:formatCode>###\ ###\ ###</c:formatCode>
                <c:ptCount val="8"/>
                <c:pt idx="0">
                  <c:v>64</c:v>
                </c:pt>
                <c:pt idx="1">
                  <c:v>67</c:v>
                </c:pt>
                <c:pt idx="2">
                  <c:v>77</c:v>
                </c:pt>
                <c:pt idx="3">
                  <c:v>59</c:v>
                </c:pt>
                <c:pt idx="4">
                  <c:v>58</c:v>
                </c:pt>
                <c:pt idx="5">
                  <c:v>55</c:v>
                </c:pt>
                <c:pt idx="6">
                  <c:v>36</c:v>
                </c:pt>
                <c:pt idx="7">
                  <c:v>49</c:v>
                </c:pt>
              </c:numCache>
            </c:numRef>
          </c:val>
        </c:ser>
        <c:ser>
          <c:idx val="2"/>
          <c:order val="2"/>
          <c:tx>
            <c:strRef>
              <c:f>NOE!$C$67</c:f>
              <c:strCache>
                <c:ptCount val="1"/>
                <c:pt idx="0">
                  <c:v>Ressources humaines</c:v>
                </c:pt>
              </c:strCache>
            </c:strRef>
          </c:tx>
          <c:spPr>
            <a:solidFill>
              <a:srgbClr val="9BBB59">
                <a:lumMod val="40000"/>
                <a:lumOff val="60000"/>
              </a:srgbClr>
            </a:solidFill>
            <a:ln>
              <a:solidFill>
                <a:srgbClr val="4BACC6">
                  <a:lumMod val="40000"/>
                  <a:lumOff val="60000"/>
                </a:srgbClr>
              </a:solidFill>
            </a:ln>
            <a:effectLst/>
          </c:spPr>
          <c:invertIfNegative val="0"/>
          <c:cat>
            <c:numRef>
              <c:f>NOE!$D$64:$K$64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NOE!$D$67:$K$67</c:f>
              <c:numCache>
                <c:formatCode>###\ ###\ ###</c:formatCode>
                <c:ptCount val="8"/>
                <c:pt idx="0">
                  <c:v>41</c:v>
                </c:pt>
                <c:pt idx="1">
                  <c:v>46</c:v>
                </c:pt>
                <c:pt idx="2">
                  <c:v>59</c:v>
                </c:pt>
                <c:pt idx="3">
                  <c:v>75</c:v>
                </c:pt>
                <c:pt idx="4">
                  <c:v>94</c:v>
                </c:pt>
                <c:pt idx="5">
                  <c:v>69</c:v>
                </c:pt>
                <c:pt idx="6">
                  <c:v>77</c:v>
                </c:pt>
                <c:pt idx="7">
                  <c:v>74</c:v>
                </c:pt>
              </c:numCache>
            </c:numRef>
          </c:val>
        </c:ser>
        <c:dLbls>
          <c:showLegendKey val="0"/>
          <c:showVal val="0"/>
          <c:showCatName val="0"/>
          <c:showSerName val="0"/>
          <c:showPercent val="0"/>
          <c:showBubbleSize val="0"/>
        </c:dLbls>
        <c:gapWidth val="150"/>
        <c:axId val="257084192"/>
        <c:axId val="257090176"/>
      </c:barChart>
      <c:lineChart>
        <c:grouping val="standard"/>
        <c:varyColors val="0"/>
        <c:ser>
          <c:idx val="3"/>
          <c:order val="3"/>
          <c:tx>
            <c:strRef>
              <c:f>NOE!$C$72</c:f>
              <c:strCache>
                <c:ptCount val="1"/>
                <c:pt idx="0">
                  <c:v>Part sur l'ensemble des NOE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NOE!$D$64:$K$64</c:f>
              <c:numCache>
                <c:formatCode>@</c:formatCode>
                <c:ptCount val="8"/>
                <c:pt idx="0">
                  <c:v>2010</c:v>
                </c:pt>
                <c:pt idx="1">
                  <c:v>2011</c:v>
                </c:pt>
                <c:pt idx="2">
                  <c:v>2012</c:v>
                </c:pt>
                <c:pt idx="3">
                  <c:v>2013</c:v>
                </c:pt>
                <c:pt idx="4">
                  <c:v>2014</c:v>
                </c:pt>
                <c:pt idx="5">
                  <c:v>2015</c:v>
                </c:pt>
                <c:pt idx="6">
                  <c:v>2016</c:v>
                </c:pt>
                <c:pt idx="7" formatCode="General">
                  <c:v>2017</c:v>
                </c:pt>
              </c:numCache>
            </c:numRef>
          </c:cat>
          <c:val>
            <c:numRef>
              <c:f>NOE!$D$72:$K$72</c:f>
              <c:numCache>
                <c:formatCode>0.0%</c:formatCode>
                <c:ptCount val="8"/>
                <c:pt idx="0">
                  <c:v>2.9213687659264652E-2</c:v>
                </c:pt>
                <c:pt idx="1">
                  <c:v>2.7029234035603464E-2</c:v>
                </c:pt>
                <c:pt idx="2">
                  <c:v>3.9698715108551177E-2</c:v>
                </c:pt>
                <c:pt idx="3">
                  <c:v>4.3694033876362066E-2</c:v>
                </c:pt>
                <c:pt idx="4">
                  <c:v>4.4220164394964102E-2</c:v>
                </c:pt>
                <c:pt idx="5">
                  <c:v>4.633672974284328E-2</c:v>
                </c:pt>
                <c:pt idx="6">
                  <c:v>4.7665778774709101E-2</c:v>
                </c:pt>
                <c:pt idx="7">
                  <c:v>5.2661624090195522E-2</c:v>
                </c:pt>
              </c:numCache>
            </c:numRef>
          </c:val>
          <c:smooth val="0"/>
        </c:ser>
        <c:dLbls>
          <c:showLegendKey val="0"/>
          <c:showVal val="0"/>
          <c:showCatName val="0"/>
          <c:showSerName val="0"/>
          <c:showPercent val="0"/>
          <c:showBubbleSize val="0"/>
        </c:dLbls>
        <c:marker val="1"/>
        <c:smooth val="0"/>
        <c:axId val="257091264"/>
        <c:axId val="257090720"/>
      </c:lineChart>
      <c:catAx>
        <c:axId val="257084192"/>
        <c:scaling>
          <c:orientation val="minMax"/>
        </c:scaling>
        <c:delete val="0"/>
        <c:axPos val="b"/>
        <c:numFmt formatCode="@"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57090176"/>
        <c:crosses val="autoZero"/>
        <c:auto val="1"/>
        <c:lblAlgn val="ctr"/>
        <c:lblOffset val="100"/>
        <c:noMultiLvlLbl val="0"/>
      </c:catAx>
      <c:valAx>
        <c:axId val="257090176"/>
        <c:scaling>
          <c:orientation val="minMax"/>
        </c:scaling>
        <c:delete val="0"/>
        <c:axPos val="l"/>
        <c:majorGridlines>
          <c:spPr>
            <a:ln w="9525" cap="flat" cmpd="sng" algn="ctr">
              <a:solidFill>
                <a:schemeClr val="tx1">
                  <a:lumMod val="15000"/>
                  <a:lumOff val="85000"/>
                </a:schemeClr>
              </a:solidFill>
              <a:round/>
            </a:ln>
            <a:effectLst/>
          </c:spPr>
        </c:majorGridlines>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57084192"/>
        <c:crosses val="autoZero"/>
        <c:crossBetween val="between"/>
      </c:valAx>
      <c:valAx>
        <c:axId val="2570907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091264"/>
        <c:crosses val="max"/>
        <c:crossBetween val="between"/>
      </c:valAx>
      <c:catAx>
        <c:axId val="257091264"/>
        <c:scaling>
          <c:orientation val="minMax"/>
        </c:scaling>
        <c:delete val="1"/>
        <c:axPos val="b"/>
        <c:numFmt formatCode="@" sourceLinked="1"/>
        <c:majorTickMark val="out"/>
        <c:minorTickMark val="none"/>
        <c:tickLblPos val="nextTo"/>
        <c:crossAx val="257090720"/>
        <c:crosses val="autoZero"/>
        <c:auto val="1"/>
        <c:lblAlgn val="ctr"/>
        <c:lblOffset val="100"/>
        <c:noMultiLvlLbl val="0"/>
      </c:catAx>
      <c:spPr>
        <a:noFill/>
        <a:ln>
          <a:noFill/>
        </a:ln>
        <a:effectLst/>
      </c:spPr>
    </c:plotArea>
    <c:legend>
      <c:legendPos val="b"/>
      <c:layout>
        <c:manualLayout>
          <c:xMode val="edge"/>
          <c:yMode val="edge"/>
          <c:x val="0"/>
          <c:y val="0.84204540631051406"/>
          <c:w val="0.86109115116241575"/>
          <c:h val="0.157954635835809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0-04T07:50:19.146" idx="8">
    <p:pos x="5760" y="0"/>
    <p:text>j''enlèverais le tableau. a la place mettre un commentaire bref sur les demandeurs</p:text>
    <p:extLst>
      <p:ext uri="{C676402C-5697-4E1C-873F-D02D1690AC5C}">
        <p15:threadingInfo xmlns:p15="http://schemas.microsoft.com/office/powerpoint/2012/main" timeZoneBias="-6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04T07:50:53.736" idx="9">
    <p:pos x="10" y="10"/>
    <p:text>j'enlèverais le tableau, à la place mettre un commentaire bref sur les offres</p:text>
    <p:extLst>
      <p:ext uri="{C676402C-5697-4E1C-873F-D02D1690AC5C}">
        <p15:threadingInfo xmlns:p15="http://schemas.microsoft.com/office/powerpoint/2012/main" timeZoneBias="-6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7088" cy="497047"/>
          </a:xfrm>
          <a:prstGeom prst="rect">
            <a:avLst/>
          </a:prstGeom>
        </p:spPr>
        <p:txBody>
          <a:bodyPr vert="horz" lIns="92126" tIns="46063" rIns="92126" bIns="46063"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50587" y="0"/>
            <a:ext cx="2947088" cy="497047"/>
          </a:xfrm>
          <a:prstGeom prst="rect">
            <a:avLst/>
          </a:prstGeom>
        </p:spPr>
        <p:txBody>
          <a:bodyPr vert="horz" lIns="92126" tIns="46063" rIns="92126" bIns="46063" rtlCol="0"/>
          <a:lstStyle>
            <a:lvl1pPr algn="r">
              <a:defRPr sz="1200"/>
            </a:lvl1pPr>
          </a:lstStyle>
          <a:p>
            <a:pPr>
              <a:defRPr/>
            </a:pPr>
            <a:fld id="{0845C1CC-0725-40C4-8506-59D13F85F8A4}" type="datetimeFigureOut">
              <a:rPr lang="fr-FR"/>
              <a:pPr>
                <a:defRPr/>
              </a:pPr>
              <a:t>04/10/2018</a:t>
            </a:fld>
            <a:endParaRPr lang="fr-FR" dirty="0"/>
          </a:p>
        </p:txBody>
      </p:sp>
      <p:sp>
        <p:nvSpPr>
          <p:cNvPr id="4" name="Espace réservé du pied de page 3"/>
          <p:cNvSpPr>
            <a:spLocks noGrp="1"/>
          </p:cNvSpPr>
          <p:nvPr>
            <p:ph type="ftr" sz="quarter" idx="2"/>
          </p:nvPr>
        </p:nvSpPr>
        <p:spPr>
          <a:xfrm>
            <a:off x="0" y="9431179"/>
            <a:ext cx="2947088" cy="497046"/>
          </a:xfrm>
          <a:prstGeom prst="rect">
            <a:avLst/>
          </a:prstGeom>
        </p:spPr>
        <p:txBody>
          <a:bodyPr vert="horz" lIns="92126" tIns="46063" rIns="92126" bIns="46063"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50587" y="9431179"/>
            <a:ext cx="2947088" cy="497046"/>
          </a:xfrm>
          <a:prstGeom prst="rect">
            <a:avLst/>
          </a:prstGeom>
        </p:spPr>
        <p:txBody>
          <a:bodyPr vert="horz" lIns="92126" tIns="46063" rIns="92126" bIns="46063" rtlCol="0" anchor="b"/>
          <a:lstStyle>
            <a:lvl1pPr algn="r">
              <a:defRPr sz="1200"/>
            </a:lvl1pPr>
          </a:lstStyle>
          <a:p>
            <a:pPr>
              <a:defRPr/>
            </a:pPr>
            <a:fld id="{1FF576B7-4F1F-4F7A-ADF4-708787B51FE1}" type="slidenum">
              <a:rPr lang="fr-FR"/>
              <a:pPr>
                <a:defRPr/>
              </a:pPr>
              <a:t>‹N°›</a:t>
            </a:fld>
            <a:endParaRPr lang="fr-FR" dirty="0"/>
          </a:p>
        </p:txBody>
      </p:sp>
    </p:spTree>
    <p:extLst>
      <p:ext uri="{BB962C8B-B14F-4D97-AF65-F5344CB8AC3E}">
        <p14:creationId xmlns:p14="http://schemas.microsoft.com/office/powerpoint/2010/main" val="3690253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7088" cy="497047"/>
          </a:xfrm>
          <a:prstGeom prst="rect">
            <a:avLst/>
          </a:prstGeom>
        </p:spPr>
        <p:txBody>
          <a:bodyPr vert="horz" lIns="92126" tIns="46063" rIns="92126" bIns="46063"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50587" y="0"/>
            <a:ext cx="2947088" cy="497047"/>
          </a:xfrm>
          <a:prstGeom prst="rect">
            <a:avLst/>
          </a:prstGeom>
        </p:spPr>
        <p:txBody>
          <a:bodyPr vert="horz" lIns="92126" tIns="46063" rIns="92126" bIns="46063" rtlCol="0"/>
          <a:lstStyle>
            <a:lvl1pPr algn="r" fontAlgn="auto">
              <a:spcBef>
                <a:spcPts val="0"/>
              </a:spcBef>
              <a:spcAft>
                <a:spcPts val="0"/>
              </a:spcAft>
              <a:defRPr sz="1200">
                <a:latin typeface="+mn-lt"/>
              </a:defRPr>
            </a:lvl1pPr>
          </a:lstStyle>
          <a:p>
            <a:pPr>
              <a:defRPr/>
            </a:pPr>
            <a:fld id="{9478D5E5-212C-49D0-8E76-B0A2BF96365F}" type="datetimeFigureOut">
              <a:rPr lang="fr-FR"/>
              <a:pPr>
                <a:defRPr/>
              </a:pPr>
              <a:t>04/10/2018</a:t>
            </a:fld>
            <a:endParaRPr lang="fr-FR" dirty="0"/>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2126" tIns="46063" rIns="92126" bIns="46063" rtlCol="0" anchor="ctr"/>
          <a:lstStyle/>
          <a:p>
            <a:pPr lvl="0"/>
            <a:endParaRPr lang="fr-FR" noProof="0" dirty="0"/>
          </a:p>
        </p:txBody>
      </p:sp>
      <p:sp>
        <p:nvSpPr>
          <p:cNvPr id="5" name="Espace réservé des commentaires 4"/>
          <p:cNvSpPr>
            <a:spLocks noGrp="1"/>
          </p:cNvSpPr>
          <p:nvPr>
            <p:ph type="body" sz="quarter" idx="3"/>
          </p:nvPr>
        </p:nvSpPr>
        <p:spPr>
          <a:xfrm>
            <a:off x="679609" y="4716383"/>
            <a:ext cx="5440046" cy="4468654"/>
          </a:xfrm>
          <a:prstGeom prst="rect">
            <a:avLst/>
          </a:prstGeom>
        </p:spPr>
        <p:txBody>
          <a:bodyPr vert="horz" lIns="92126" tIns="46063" rIns="92126" bIns="4606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31179"/>
            <a:ext cx="2947088" cy="497046"/>
          </a:xfrm>
          <a:prstGeom prst="rect">
            <a:avLst/>
          </a:prstGeom>
        </p:spPr>
        <p:txBody>
          <a:bodyPr vert="horz" lIns="92126" tIns="46063" rIns="92126" bIns="46063"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0587" y="9431179"/>
            <a:ext cx="2947088" cy="497046"/>
          </a:xfrm>
          <a:prstGeom prst="rect">
            <a:avLst/>
          </a:prstGeom>
        </p:spPr>
        <p:txBody>
          <a:bodyPr vert="horz" lIns="92126" tIns="46063" rIns="92126" bIns="46063" rtlCol="0" anchor="b"/>
          <a:lstStyle>
            <a:lvl1pPr algn="r" fontAlgn="auto">
              <a:spcBef>
                <a:spcPts val="0"/>
              </a:spcBef>
              <a:spcAft>
                <a:spcPts val="0"/>
              </a:spcAft>
              <a:defRPr sz="1200">
                <a:latin typeface="+mn-lt"/>
              </a:defRPr>
            </a:lvl1pPr>
          </a:lstStyle>
          <a:p>
            <a:pPr>
              <a:defRPr/>
            </a:pPr>
            <a:fld id="{F389DBDD-C430-4775-BB5F-BECBC2BCD7DE}" type="slidenum">
              <a:rPr lang="fr-FR"/>
              <a:pPr>
                <a:defRPr/>
              </a:pPr>
              <a:t>‹N°›</a:t>
            </a:fld>
            <a:endParaRPr lang="fr-FR" dirty="0"/>
          </a:p>
        </p:txBody>
      </p:sp>
    </p:spTree>
    <p:extLst>
      <p:ext uri="{BB962C8B-B14F-4D97-AF65-F5344CB8AC3E}">
        <p14:creationId xmlns:p14="http://schemas.microsoft.com/office/powerpoint/2010/main" val="2863651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1CA09-14FA-4FDB-A075-36383A8907F2}" type="slidenum">
              <a:rPr lang="fr-FR" smtClean="0"/>
              <a:pPr fontAlgn="base">
                <a:spcBef>
                  <a:spcPct val="0"/>
                </a:spcBef>
                <a:spcAft>
                  <a:spcPct val="0"/>
                </a:spcAft>
                <a:defRPr/>
              </a:pPr>
              <a:t>1</a:t>
            </a:fld>
            <a:endParaRPr lang="fr-FR" dirty="0" smtClean="0"/>
          </a:p>
        </p:txBody>
      </p:sp>
    </p:spTree>
    <p:extLst>
      <p:ext uri="{BB962C8B-B14F-4D97-AF65-F5344CB8AC3E}">
        <p14:creationId xmlns:p14="http://schemas.microsoft.com/office/powerpoint/2010/main" val="4283630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10</a:t>
            </a:fld>
            <a:endParaRPr lang="fr-FR" dirty="0" smtClean="0"/>
          </a:p>
        </p:txBody>
      </p:sp>
    </p:spTree>
    <p:extLst>
      <p:ext uri="{BB962C8B-B14F-4D97-AF65-F5344CB8AC3E}">
        <p14:creationId xmlns:p14="http://schemas.microsoft.com/office/powerpoint/2010/main" val="306178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1CA09-14FA-4FDB-A075-36383A8907F2}" type="slidenum">
              <a:rPr lang="fr-FR" smtClean="0"/>
              <a:pPr fontAlgn="base">
                <a:spcBef>
                  <a:spcPct val="0"/>
                </a:spcBef>
                <a:spcAft>
                  <a:spcPct val="0"/>
                </a:spcAft>
                <a:defRPr/>
              </a:pPr>
              <a:t>11</a:t>
            </a:fld>
            <a:endParaRPr lang="fr-FR" dirty="0" smtClean="0"/>
          </a:p>
        </p:txBody>
      </p:sp>
    </p:spTree>
    <p:extLst>
      <p:ext uri="{BB962C8B-B14F-4D97-AF65-F5344CB8AC3E}">
        <p14:creationId xmlns:p14="http://schemas.microsoft.com/office/powerpoint/2010/main" val="138498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Les métiers étudiés ont été sélectionnés à partir de la nomenclature ROME</a:t>
            </a:r>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2</a:t>
            </a:fld>
            <a:endParaRPr lang="fr-FR" dirty="0" smtClean="0"/>
          </a:p>
        </p:txBody>
      </p:sp>
    </p:spTree>
    <p:extLst>
      <p:ext uri="{BB962C8B-B14F-4D97-AF65-F5344CB8AC3E}">
        <p14:creationId xmlns:p14="http://schemas.microsoft.com/office/powerpoint/2010/main" val="55716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pPr algn="just" eaLnBrk="1" hangingPunct="1">
              <a:spcBef>
                <a:spcPct val="0"/>
              </a:spcBef>
            </a:pPr>
            <a:r>
              <a:rPr lang="fr-FR" b="1" u="sng" dirty="0" smtClean="0"/>
              <a:t>Plusieurs sources de données</a:t>
            </a:r>
          </a:p>
          <a:p>
            <a:pPr algn="just" eaLnBrk="1" hangingPunct="1">
              <a:spcBef>
                <a:spcPct val="0"/>
              </a:spcBef>
            </a:pPr>
            <a:endParaRPr lang="fr-FR" b="1" dirty="0" smtClean="0"/>
          </a:p>
          <a:p>
            <a:pPr algn="just" eaLnBrk="1" hangingPunct="1">
              <a:spcBef>
                <a:spcPct val="0"/>
              </a:spcBef>
            </a:pPr>
            <a:r>
              <a:rPr lang="fr-FR" b="1" dirty="0" smtClean="0"/>
              <a:t>Étude prospective emploi-formation </a:t>
            </a:r>
            <a:r>
              <a:rPr lang="fr-FR" dirty="0" smtClean="0"/>
              <a:t>: Elle est réalisée par l'IDC-NC tous les deux ans. Les entreprises privées et publiques (ayant déclaré au moins un salarié).</a:t>
            </a:r>
            <a:r>
              <a:rPr lang="fr-FR" baseline="0" dirty="0" smtClean="0"/>
              <a:t> Lors de la dernière enquête prospective emploi-formation</a:t>
            </a:r>
            <a:r>
              <a:rPr lang="fr-FR" dirty="0" smtClean="0"/>
              <a:t> 6 005 entreprises ont été interrogées. Le taux de participation de la dernière enquête, en 2017, était de 43 %.</a:t>
            </a:r>
          </a:p>
          <a:p>
            <a:pPr algn="just" eaLnBrk="1" hangingPunct="1">
              <a:spcBef>
                <a:spcPct val="0"/>
              </a:spcBef>
            </a:pPr>
            <a:endParaRPr lang="fr-FR" dirty="0" smtClean="0"/>
          </a:p>
          <a:p>
            <a:pPr algn="just" eaLnBrk="1" hangingPunct="1">
              <a:spcBef>
                <a:spcPct val="0"/>
              </a:spcBef>
            </a:pPr>
            <a:r>
              <a:rPr lang="fr-FR" b="1" dirty="0" smtClean="0"/>
              <a:t>Marché de l’emploi</a:t>
            </a:r>
            <a:r>
              <a:rPr lang="fr-FR" dirty="0" smtClean="0"/>
              <a:t> : Les données sont basées sur les saisies des services provinciaux de l’emploi (SEP, CAP EMPLOI, EPEFIP). Elles présentent le nombre de demandeurs d’emploi inscrits (DEFM) et les nouvelles offres d’emploi déposées (NOE). Toutefois, tous les employeurs ne déposent pas leurs offres malgré une obligation réglementaire pour le secteur privé.</a:t>
            </a:r>
          </a:p>
          <a:p>
            <a:pPr algn="just" eaLnBrk="1" hangingPunct="1">
              <a:spcBef>
                <a:spcPct val="0"/>
              </a:spcBef>
            </a:pPr>
            <a:endParaRPr lang="fr-FR" dirty="0" smtClean="0"/>
          </a:p>
          <a:p>
            <a:pPr algn="just" eaLnBrk="1" hangingPunct="1">
              <a:spcBef>
                <a:spcPct val="0"/>
              </a:spcBef>
            </a:pPr>
            <a:r>
              <a:rPr lang="fr-FR" b="1" dirty="0" smtClean="0"/>
              <a:t>Enquête Carte de formation</a:t>
            </a:r>
            <a:r>
              <a:rPr lang="fr-FR" dirty="0" smtClean="0"/>
              <a:t> : L’enquête fournit le nombre de personnes en formation en Nouvelle-Calédonie (NC) et hors du territoire (HNC), en moyenne sur l’année. Elle est menée par l'IDC-NC auprès des différents organismes de formation et d’enseignement locaux, ainsi que des dispositifs d’accompagnement aux études hors Nouvelle-Calédonie.</a:t>
            </a:r>
          </a:p>
          <a:p>
            <a:pPr algn="just" eaLnBrk="1" hangingPunct="1">
              <a:spcBef>
                <a:spcPct val="0"/>
              </a:spcBef>
            </a:pPr>
            <a:endParaRPr lang="fr-FR" dirty="0" smtClean="0"/>
          </a:p>
          <a:p>
            <a:pPr algn="just" eaLnBrk="1" hangingPunct="1">
              <a:spcBef>
                <a:spcPct val="0"/>
              </a:spcBef>
            </a:pPr>
            <a:r>
              <a:rPr lang="fr-FR" b="1" dirty="0" smtClean="0"/>
              <a:t>Métiers porteurs </a:t>
            </a:r>
            <a:r>
              <a:rPr lang="fr-FR" dirty="0" smtClean="0"/>
              <a:t>: L’Observatoire inventorie, tous les deux ans, les métiers en manque de main-d’œuvre dits métiers porteurs en Nouvelle-Calédonie. Les données sur les besoins en emploi et le vivier disponible (les candidats) sont issues de quatre sources.</a:t>
            </a:r>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3</a:t>
            </a:fld>
            <a:endParaRPr lang="fr-FR" dirty="0" smtClean="0"/>
          </a:p>
        </p:txBody>
      </p:sp>
    </p:spTree>
    <p:extLst>
      <p:ext uri="{BB962C8B-B14F-4D97-AF65-F5344CB8AC3E}">
        <p14:creationId xmlns:p14="http://schemas.microsoft.com/office/powerpoint/2010/main" val="74449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smtClean="0"/>
              <a:t>En volume</a:t>
            </a:r>
            <a:r>
              <a:rPr lang="fr-FR" dirty="0" smtClean="0"/>
              <a:t> :</a:t>
            </a:r>
          </a:p>
          <a:p>
            <a:pPr eaLnBrk="1" hangingPunct="1">
              <a:spcBef>
                <a:spcPct val="0"/>
              </a:spcBef>
            </a:pPr>
            <a:r>
              <a:rPr lang="fr-FR" dirty="0" smtClean="0"/>
              <a:t>Baisse importante entre EP2011 et EP2015</a:t>
            </a:r>
          </a:p>
          <a:p>
            <a:pPr eaLnBrk="1" hangingPunct="1">
              <a:spcBef>
                <a:spcPct val="0"/>
              </a:spcBef>
            </a:pPr>
            <a:r>
              <a:rPr lang="fr-FR" dirty="0" smtClean="0"/>
              <a:t>Maintien des </a:t>
            </a:r>
            <a:r>
              <a:rPr lang="fr-FR" dirty="0" smtClean="0"/>
              <a:t>besoins </a:t>
            </a:r>
            <a:r>
              <a:rPr lang="fr-FR" dirty="0" smtClean="0"/>
              <a:t>entre EP2015</a:t>
            </a:r>
            <a:r>
              <a:rPr lang="fr-FR" baseline="0" dirty="0" smtClean="0"/>
              <a:t> et EP2017</a:t>
            </a:r>
          </a:p>
          <a:p>
            <a:pPr eaLnBrk="1" hangingPunct="1">
              <a:spcBef>
                <a:spcPct val="0"/>
              </a:spcBef>
            </a:pPr>
            <a:endParaRPr lang="fr-FR" baseline="0" dirty="0" smtClean="0"/>
          </a:p>
          <a:p>
            <a:pPr eaLnBrk="1" hangingPunct="1">
              <a:spcBef>
                <a:spcPct val="0"/>
              </a:spcBef>
            </a:pPr>
            <a:r>
              <a:rPr lang="fr-FR" b="1" baseline="0" dirty="0" smtClean="0"/>
              <a:t>En part relative</a:t>
            </a:r>
            <a:r>
              <a:rPr lang="fr-FR" baseline="0" dirty="0" smtClean="0"/>
              <a:t> : </a:t>
            </a:r>
          </a:p>
          <a:p>
            <a:pPr eaLnBrk="1" hangingPunct="1">
              <a:spcBef>
                <a:spcPct val="0"/>
              </a:spcBef>
            </a:pPr>
            <a:r>
              <a:rPr lang="fr-FR" baseline="0" dirty="0" smtClean="0"/>
              <a:t>Les besoins en emploi concernant ces domaines représentent environ </a:t>
            </a:r>
            <a:r>
              <a:rPr lang="fr-FR" baseline="0" dirty="0" smtClean="0"/>
              <a:t>3,6% </a:t>
            </a:r>
            <a:r>
              <a:rPr lang="fr-FR" baseline="0" dirty="0" smtClean="0"/>
              <a:t>de l’ensemble des besoins en emploi exprimés par les employeurs. Cette part se </a:t>
            </a:r>
            <a:r>
              <a:rPr lang="fr-FR" baseline="0" dirty="0" smtClean="0"/>
              <a:t>maintient </a:t>
            </a:r>
            <a:r>
              <a:rPr lang="fr-FR" baseline="0" dirty="0" smtClean="0"/>
              <a:t>depuis 2013.</a:t>
            </a:r>
            <a:endParaRPr lang="fr-FR"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4</a:t>
            </a:fld>
            <a:endParaRPr lang="fr-FR" dirty="0" smtClean="0"/>
          </a:p>
        </p:txBody>
      </p:sp>
    </p:spTree>
    <p:extLst>
      <p:ext uri="{BB962C8B-B14F-4D97-AF65-F5344CB8AC3E}">
        <p14:creationId xmlns:p14="http://schemas.microsoft.com/office/powerpoint/2010/main" val="249993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pPr algn="just" eaLnBrk="1" hangingPunct="1">
              <a:spcBef>
                <a:spcPct val="0"/>
              </a:spcBef>
            </a:pPr>
            <a:r>
              <a:rPr lang="fr-FR" b="1" u="sng" dirty="0" smtClean="0"/>
              <a:t>Difficultés de recrutement</a:t>
            </a:r>
          </a:p>
          <a:p>
            <a:pPr algn="just" eaLnBrk="1" hangingPunct="1">
              <a:spcBef>
                <a:spcPct val="0"/>
              </a:spcBef>
            </a:pPr>
            <a:endParaRPr lang="fr-FR" b="1" dirty="0" smtClean="0"/>
          </a:p>
          <a:p>
            <a:pPr algn="just" eaLnBrk="1" hangingPunct="1">
              <a:spcBef>
                <a:spcPct val="0"/>
              </a:spcBef>
            </a:pPr>
            <a:r>
              <a:rPr lang="fr-FR" b="0" dirty="0" smtClean="0"/>
              <a:t>Les principales difficultés de recrutement que rencontrent les employeurs pour ces métiers sont …:</a:t>
            </a:r>
            <a:endParaRPr lang="fr-FR" b="1" dirty="0" smtClean="0"/>
          </a:p>
          <a:p>
            <a:pPr marL="171450" indent="-171450" algn="just" eaLnBrk="1" hangingPunct="1">
              <a:spcBef>
                <a:spcPct val="0"/>
              </a:spcBef>
              <a:buFont typeface="Arial" panose="020B0604020202020204" pitchFamily="34" charset="0"/>
              <a:buChar char="•"/>
            </a:pPr>
            <a:r>
              <a:rPr lang="fr-FR" b="1" dirty="0" smtClean="0"/>
              <a:t>Inadéquation entre l’offre et la demande : </a:t>
            </a:r>
            <a:r>
              <a:rPr lang="fr-FR" b="0" dirty="0" smtClean="0"/>
              <a:t>Manque de compétence, manque d’expérience, manque de qualification, profil inadapté,…</a:t>
            </a:r>
          </a:p>
          <a:p>
            <a:pPr marL="171450" indent="-171450" algn="just" eaLnBrk="1" hangingPunct="1">
              <a:spcBef>
                <a:spcPct val="0"/>
              </a:spcBef>
              <a:buFont typeface="Arial" panose="020B0604020202020204" pitchFamily="34" charset="0"/>
              <a:buChar char="•"/>
            </a:pPr>
            <a:r>
              <a:rPr lang="fr-FR" b="1" dirty="0" smtClean="0"/>
              <a:t>Pénurie de main-d’œuvre </a:t>
            </a:r>
            <a:r>
              <a:rPr lang="fr-FR" b="0" dirty="0" smtClean="0"/>
              <a:t>: Vivier qualifié/diplômé insuffisant</a:t>
            </a:r>
            <a:r>
              <a:rPr lang="fr-FR" b="0" baseline="0" dirty="0" smtClean="0"/>
              <a:t> ou inexistant</a:t>
            </a:r>
            <a:endParaRPr lang="fr-FR" b="1" dirty="0" smtClean="0"/>
          </a:p>
          <a:p>
            <a:pPr marL="0" indent="0" algn="just" eaLnBrk="1" hangingPunct="1">
              <a:spcBef>
                <a:spcPct val="0"/>
              </a:spcBef>
              <a:buFont typeface="Arial" panose="020B0604020202020204" pitchFamily="34" charset="0"/>
              <a:buNone/>
            </a:pPr>
            <a:endParaRPr lang="fr-FR" b="1" dirty="0" smtClean="0"/>
          </a:p>
          <a:p>
            <a:pPr marL="0" indent="0" algn="just" eaLnBrk="1" hangingPunct="1">
              <a:spcBef>
                <a:spcPct val="0"/>
              </a:spcBef>
              <a:buFont typeface="Arial" panose="020B0604020202020204" pitchFamily="34" charset="0"/>
              <a:buNone/>
            </a:pPr>
            <a:r>
              <a:rPr lang="fr-FR" b="0" dirty="0" smtClean="0"/>
              <a:t>Viennent ensuite …:</a:t>
            </a:r>
          </a:p>
          <a:p>
            <a:pPr marL="0" indent="0" algn="just" eaLnBrk="1" hangingPunct="1">
              <a:spcBef>
                <a:spcPct val="0"/>
              </a:spcBef>
              <a:buFont typeface="Arial" panose="020B0604020202020204" pitchFamily="34" charset="0"/>
              <a:buNone/>
            </a:pPr>
            <a:r>
              <a:rPr lang="fr-FR" b="1" dirty="0" smtClean="0"/>
              <a:t>Caractéristiques des candidats </a:t>
            </a:r>
            <a:r>
              <a:rPr lang="fr-FR" dirty="0" smtClean="0"/>
              <a:t>: principalement les</a:t>
            </a:r>
            <a:r>
              <a:rPr lang="fr-FR" baseline="0" dirty="0" smtClean="0"/>
              <a:t> s</a:t>
            </a:r>
            <a:r>
              <a:rPr lang="fr-FR" dirty="0" smtClean="0"/>
              <a:t>avoir-être</a:t>
            </a:r>
            <a:r>
              <a:rPr lang="fr-FR" baseline="0" dirty="0" smtClean="0"/>
              <a:t> professionnels (motivation, sérieux, assiduité, autonomie, adaptabilité,…).</a:t>
            </a:r>
            <a:endParaRPr lang="fr-FR" b="1" dirty="0" smtClean="0"/>
          </a:p>
          <a:p>
            <a:pPr algn="just" eaLnBrk="1" hangingPunct="1">
              <a:spcBef>
                <a:spcPct val="0"/>
              </a:spcBef>
            </a:pPr>
            <a:r>
              <a:rPr lang="fr-FR" b="1" dirty="0" smtClean="0"/>
              <a:t>Autres</a:t>
            </a:r>
            <a:r>
              <a:rPr lang="fr-FR" dirty="0" smtClean="0"/>
              <a:t> :</a:t>
            </a:r>
          </a:p>
          <a:p>
            <a:pPr marL="171484" indent="-171484" algn="just" eaLnBrk="1" hangingPunct="1">
              <a:spcBef>
                <a:spcPct val="0"/>
              </a:spcBef>
              <a:buFont typeface="Arial" panose="020B0604020202020204" pitchFamily="34" charset="0"/>
              <a:buChar char="•"/>
            </a:pPr>
            <a:r>
              <a:rPr lang="fr-FR" dirty="0" smtClean="0"/>
              <a:t>Offre de formation (formation inadaptée ou insuffisante sur</a:t>
            </a:r>
            <a:r>
              <a:rPr lang="fr-FR" baseline="0" dirty="0" smtClean="0"/>
              <a:t> le territoire</a:t>
            </a:r>
            <a:r>
              <a:rPr lang="fr-FR" dirty="0" smtClean="0"/>
              <a:t>)</a:t>
            </a:r>
          </a:p>
          <a:p>
            <a:pPr marL="171484" indent="-171484" algn="just" eaLnBrk="1" hangingPunct="1">
              <a:spcBef>
                <a:spcPct val="0"/>
              </a:spcBef>
              <a:buFont typeface="Arial" panose="020B0604020202020204" pitchFamily="34" charset="0"/>
              <a:buChar char="•"/>
            </a:pPr>
            <a:r>
              <a:rPr lang="fr-FR" dirty="0" smtClean="0"/>
              <a:t>Contraintes légales et contraintes de moyens (problème logistique, hébergements, logement,…)</a:t>
            </a:r>
          </a:p>
          <a:p>
            <a:pPr marL="171484" indent="-171484" algn="just" eaLnBrk="1" hangingPunct="1">
              <a:spcBef>
                <a:spcPct val="0"/>
              </a:spcBef>
              <a:buFont typeface="Arial" panose="020B0604020202020204" pitchFamily="34" charset="0"/>
              <a:buChar char="•"/>
            </a:pPr>
            <a:r>
              <a:rPr lang="fr-FR" dirty="0" smtClean="0"/>
              <a:t>Offre de travail (faible</a:t>
            </a:r>
            <a:r>
              <a:rPr lang="fr-FR" baseline="0" dirty="0" smtClean="0"/>
              <a:t> attractivité du poste, horaires inadaptées, conditions de travail,…</a:t>
            </a:r>
            <a:r>
              <a:rPr lang="fr-FR" dirty="0" smtClean="0"/>
              <a:t>)</a:t>
            </a:r>
          </a:p>
          <a:p>
            <a:pPr eaLnBrk="1" hangingPunct="1">
              <a:spcBef>
                <a:spcPct val="0"/>
              </a:spcBef>
            </a:pPr>
            <a:endParaRPr lang="fr-FR" dirty="0" smtClean="0"/>
          </a:p>
          <a:p>
            <a:pPr eaLnBrk="1" hangingPunct="1">
              <a:spcBef>
                <a:spcPct val="0"/>
              </a:spcBef>
            </a:pPr>
            <a:r>
              <a:rPr lang="fr-FR" b="1" u="sng" dirty="0" smtClean="0"/>
              <a:t>Besoins en formation</a:t>
            </a:r>
          </a:p>
          <a:p>
            <a:pPr eaLnBrk="1" hangingPunct="1">
              <a:spcBef>
                <a:spcPct val="0"/>
              </a:spcBef>
            </a:pPr>
            <a:endParaRPr lang="fr-FR" u="sng" dirty="0" smtClean="0"/>
          </a:p>
          <a:p>
            <a:pPr eaLnBrk="1" hangingPunct="1">
              <a:spcBef>
                <a:spcPct val="0"/>
              </a:spcBef>
            </a:pPr>
            <a:r>
              <a:rPr lang="fr-FR" dirty="0" smtClean="0"/>
              <a:t>Les besoins globaux en formation ont augmenté de 21% entre</a:t>
            </a:r>
            <a:r>
              <a:rPr lang="fr-FR" baseline="0" dirty="0" smtClean="0"/>
              <a:t> 2015 et 2017.</a:t>
            </a:r>
            <a:endParaRPr lang="fr-FR" dirty="0" smtClean="0"/>
          </a:p>
          <a:p>
            <a:pPr eaLnBrk="1" hangingPunct="1">
              <a:spcBef>
                <a:spcPct val="0"/>
              </a:spcBef>
            </a:pPr>
            <a:r>
              <a:rPr lang="fr-FR" dirty="0" smtClean="0"/>
              <a:t>La part des besoins en formation compta et</a:t>
            </a:r>
            <a:r>
              <a:rPr lang="fr-FR" baseline="0" dirty="0" smtClean="0"/>
              <a:t> RH ont augmenté plus que proportionnellement à l’augmentation globale.</a:t>
            </a:r>
            <a:endParaRPr lang="fr-FR"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5</a:t>
            </a:fld>
            <a:endParaRPr lang="fr-FR" dirty="0" smtClean="0"/>
          </a:p>
        </p:txBody>
      </p:sp>
    </p:spTree>
    <p:extLst>
      <p:ext uri="{BB962C8B-B14F-4D97-AF65-F5344CB8AC3E}">
        <p14:creationId xmlns:p14="http://schemas.microsoft.com/office/powerpoint/2010/main" val="292593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smtClean="0">
                <a:solidFill>
                  <a:schemeClr val="tx1"/>
                </a:solidFill>
              </a:rPr>
              <a:t>En volume</a:t>
            </a:r>
            <a:r>
              <a:rPr lang="fr-FR" dirty="0" smtClean="0"/>
              <a:t> :</a:t>
            </a:r>
          </a:p>
          <a:p>
            <a:pPr marL="171450" indent="-171450" eaLnBrk="1" hangingPunct="1">
              <a:spcBef>
                <a:spcPct val="0"/>
              </a:spcBef>
              <a:buFont typeface="Arial" panose="020B0604020202020204" pitchFamily="34" charset="0"/>
              <a:buChar char="•"/>
            </a:pPr>
            <a:r>
              <a:rPr lang="fr-FR" dirty="0" smtClean="0"/>
              <a:t>Hausse entre 2012 et 2016</a:t>
            </a:r>
          </a:p>
          <a:p>
            <a:pPr marL="171450" indent="-171450" eaLnBrk="1" hangingPunct="1">
              <a:spcBef>
                <a:spcPct val="0"/>
              </a:spcBef>
              <a:buFont typeface="Arial" panose="020B0604020202020204" pitchFamily="34" charset="0"/>
              <a:buChar char="•"/>
            </a:pPr>
            <a:r>
              <a:rPr lang="fr-FR" dirty="0" smtClean="0"/>
              <a:t>Baisse entre 2016 et 2017</a:t>
            </a:r>
          </a:p>
          <a:p>
            <a:pPr eaLnBrk="1" hangingPunct="1">
              <a:spcBef>
                <a:spcPct val="0"/>
              </a:spcBef>
            </a:pPr>
            <a:endParaRPr lang="fr-FR" dirty="0" smtClean="0"/>
          </a:p>
          <a:p>
            <a:pPr eaLnBrk="1" hangingPunct="1">
              <a:spcBef>
                <a:spcPct val="0"/>
              </a:spcBef>
            </a:pPr>
            <a:r>
              <a:rPr lang="fr-FR" b="1" dirty="0" smtClean="0">
                <a:solidFill>
                  <a:schemeClr val="tx1"/>
                </a:solidFill>
              </a:rPr>
              <a:t>En valeur relative </a:t>
            </a:r>
            <a:r>
              <a:rPr lang="fr-FR" dirty="0" smtClean="0"/>
              <a:t>:</a:t>
            </a:r>
          </a:p>
          <a:p>
            <a:pPr eaLnBrk="1" hangingPunct="1">
              <a:spcBef>
                <a:spcPct val="0"/>
              </a:spcBef>
            </a:pPr>
            <a:r>
              <a:rPr lang="fr-FR" dirty="0" smtClean="0"/>
              <a:t>Progression régulière du poids des domaines dans la DEFM, moins marquée pour la comptabilité</a:t>
            </a:r>
          </a:p>
          <a:p>
            <a:pPr eaLnBrk="1" hangingPunct="1">
              <a:spcBef>
                <a:spcPct val="0"/>
              </a:spcBef>
            </a:pPr>
            <a:endParaRPr lang="fr-FR" dirty="0" smtClean="0"/>
          </a:p>
          <a:p>
            <a:pPr eaLnBrk="1" hangingPunct="1">
              <a:spcBef>
                <a:spcPct val="0"/>
              </a:spcBef>
            </a:pPr>
            <a:r>
              <a:rPr lang="fr-FR" dirty="0" smtClean="0"/>
              <a:t>79% de la DEFM en province Sud, 16% en PN et 5% en PIL</a:t>
            </a:r>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6</a:t>
            </a:fld>
            <a:endParaRPr lang="fr-FR" dirty="0" smtClean="0"/>
          </a:p>
        </p:txBody>
      </p:sp>
    </p:spTree>
    <p:extLst>
      <p:ext uri="{BB962C8B-B14F-4D97-AF65-F5344CB8AC3E}">
        <p14:creationId xmlns:p14="http://schemas.microsoft.com/office/powerpoint/2010/main" val="187957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smtClean="0">
                <a:solidFill>
                  <a:schemeClr val="tx1"/>
                </a:solidFill>
              </a:rPr>
              <a:t>En volume</a:t>
            </a:r>
            <a:r>
              <a:rPr lang="fr-FR" dirty="0" smtClean="0"/>
              <a:t> :</a:t>
            </a:r>
          </a:p>
          <a:p>
            <a:pPr marL="171450" indent="-171450" eaLnBrk="1" hangingPunct="1">
              <a:spcBef>
                <a:spcPct val="0"/>
              </a:spcBef>
              <a:buFont typeface="Arial" panose="020B0604020202020204" pitchFamily="34" charset="0"/>
              <a:buChar char="•"/>
            </a:pPr>
            <a:r>
              <a:rPr lang="fr-FR" dirty="0" smtClean="0"/>
              <a:t>Baisse entre 2012 et 2016</a:t>
            </a:r>
          </a:p>
          <a:p>
            <a:pPr marL="171450" indent="-171450" eaLnBrk="1" hangingPunct="1">
              <a:spcBef>
                <a:spcPct val="0"/>
              </a:spcBef>
              <a:buFont typeface="Arial" panose="020B0604020202020204" pitchFamily="34" charset="0"/>
              <a:buChar char="•"/>
            </a:pPr>
            <a:r>
              <a:rPr lang="fr-FR" dirty="0" smtClean="0"/>
              <a:t>Hausse entre 2016 et 2017</a:t>
            </a:r>
          </a:p>
          <a:p>
            <a:pPr eaLnBrk="1" hangingPunct="1">
              <a:spcBef>
                <a:spcPct val="0"/>
              </a:spcBef>
            </a:pPr>
            <a:endParaRPr lang="fr-FR" dirty="0" smtClean="0"/>
          </a:p>
          <a:p>
            <a:pPr eaLnBrk="1" hangingPunct="1">
              <a:spcBef>
                <a:spcPct val="0"/>
              </a:spcBef>
            </a:pPr>
            <a:r>
              <a:rPr lang="fr-FR" b="1" dirty="0" smtClean="0">
                <a:solidFill>
                  <a:schemeClr val="tx1"/>
                </a:solidFill>
              </a:rPr>
              <a:t>En valeur relative </a:t>
            </a:r>
            <a:r>
              <a:rPr lang="fr-FR" dirty="0" smtClean="0"/>
              <a:t>:</a:t>
            </a:r>
          </a:p>
          <a:p>
            <a:pPr eaLnBrk="1" hangingPunct="1">
              <a:spcBef>
                <a:spcPct val="0"/>
              </a:spcBef>
            </a:pPr>
            <a:r>
              <a:rPr lang="fr-FR" dirty="0" smtClean="0"/>
              <a:t>Progression régulière du poids des domaines dans les</a:t>
            </a:r>
            <a:r>
              <a:rPr lang="fr-FR" baseline="0" dirty="0" smtClean="0"/>
              <a:t> NOE</a:t>
            </a:r>
            <a:r>
              <a:rPr lang="fr-FR" dirty="0" smtClean="0"/>
              <a:t>, plus marquée pour la comptabilité</a:t>
            </a:r>
          </a:p>
          <a:p>
            <a:pPr eaLnBrk="1" hangingPunct="1">
              <a:spcBef>
                <a:spcPct val="0"/>
              </a:spcBef>
            </a:pPr>
            <a:endParaRPr lang="fr-FR" dirty="0" smtClean="0"/>
          </a:p>
          <a:p>
            <a:pPr eaLnBrk="1" hangingPunct="1">
              <a:spcBef>
                <a:spcPct val="0"/>
              </a:spcBef>
            </a:pPr>
            <a:r>
              <a:rPr lang="fr-FR" dirty="0" smtClean="0"/>
              <a:t>85%</a:t>
            </a:r>
            <a:r>
              <a:rPr lang="fr-FR" baseline="0" dirty="0" smtClean="0"/>
              <a:t> des NOE en Province Sud, 14% en PN et 1% en PIL</a:t>
            </a:r>
            <a:endParaRPr lang="fr-FR"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7</a:t>
            </a:fld>
            <a:endParaRPr lang="fr-FR" dirty="0" smtClean="0"/>
          </a:p>
        </p:txBody>
      </p:sp>
    </p:spTree>
    <p:extLst>
      <p:ext uri="{BB962C8B-B14F-4D97-AF65-F5344CB8AC3E}">
        <p14:creationId xmlns:p14="http://schemas.microsoft.com/office/powerpoint/2010/main" val="132027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Les données concernent les personnes en cours de formation initiale (hors formation continue, VAE, échanges internationaux) en et hors Nouvelle-Calédonie. Les formations sont en lien avec les codes ROME étudiés (M1201 à M1207, M1608, M1501 à M1503).</a:t>
            </a:r>
          </a:p>
          <a:p>
            <a:pPr eaLnBrk="1" hangingPunct="1">
              <a:spcBef>
                <a:spcPct val="0"/>
              </a:spcBef>
            </a:pPr>
            <a:endParaRPr lang="fr-FR" dirty="0" smtClean="0"/>
          </a:p>
          <a:p>
            <a:pPr eaLnBrk="1" hangingPunct="1">
              <a:spcBef>
                <a:spcPct val="0"/>
              </a:spcBef>
            </a:pPr>
            <a:r>
              <a:rPr lang="fr-FR" dirty="0" smtClean="0"/>
              <a:t>Limites de l'enquête : les données HNC ne sont pas exhaustives car nous ne disposons d'aucune information sur les personnes qui partent en formation par leurs propres moyens. De plus, tous les organismes interrogés ne répondent pas à l'enquête.</a:t>
            </a:r>
          </a:p>
          <a:p>
            <a:pPr eaLnBrk="1" hangingPunct="1">
              <a:spcBef>
                <a:spcPct val="0"/>
              </a:spcBef>
            </a:pPr>
            <a:endParaRPr lang="fr-FR" dirty="0" smtClean="0"/>
          </a:p>
          <a:p>
            <a:pPr eaLnBrk="1" hangingPunct="1">
              <a:spcBef>
                <a:spcPct val="0"/>
              </a:spcBef>
            </a:pPr>
            <a:endParaRPr lang="fr-FR"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8</a:t>
            </a:fld>
            <a:endParaRPr lang="fr-FR" dirty="0" smtClean="0"/>
          </a:p>
        </p:txBody>
      </p:sp>
    </p:spTree>
    <p:extLst>
      <p:ext uri="{BB962C8B-B14F-4D97-AF65-F5344CB8AC3E}">
        <p14:creationId xmlns:p14="http://schemas.microsoft.com/office/powerpoint/2010/main" val="172824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fr-FR" b="1" u="sng" dirty="0" smtClean="0"/>
              <a:t>Les métier porteurs</a:t>
            </a:r>
          </a:p>
          <a:p>
            <a:pPr algn="just" eaLnBrk="1" hangingPunct="1">
              <a:spcBef>
                <a:spcPct val="0"/>
              </a:spcBef>
            </a:pPr>
            <a:endParaRPr lang="fr-FR" b="1" dirty="0" smtClean="0"/>
          </a:p>
          <a:p>
            <a:pPr algn="just" eaLnBrk="1" hangingPunct="1">
              <a:spcBef>
                <a:spcPct val="0"/>
              </a:spcBef>
            </a:pPr>
            <a:r>
              <a:rPr lang="fr-FR" b="1" dirty="0" smtClean="0"/>
              <a:t>Limites de l’analyse des métiers porteurs </a:t>
            </a:r>
            <a:r>
              <a:rPr lang="fr-FR" dirty="0" smtClean="0"/>
              <a:t>:</a:t>
            </a:r>
          </a:p>
          <a:p>
            <a:pPr algn="just" eaLnBrk="1" hangingPunct="1">
              <a:spcBef>
                <a:spcPct val="0"/>
              </a:spcBef>
            </a:pPr>
            <a:r>
              <a:rPr lang="fr-FR" dirty="0" smtClean="0"/>
              <a:t>Cette étude comporte toutefois des limites. En effet, cette liste de métiers porteurs n’est pas exhaustive car certains éléments ne sont pas ou partiellement pris en compte dans l’étude. C’est le cas de l’emploi saisonnier, du turn-over ou encore du taux de renouvellement des départs en fin de carrière. Par ailleurs, pour certains métiers les données sont insuffisantes pour garantir une analyse pertinente.</a:t>
            </a:r>
          </a:p>
          <a:p>
            <a:pPr algn="just" eaLnBrk="1" hangingPunct="1">
              <a:spcBef>
                <a:spcPct val="0"/>
              </a:spcBef>
            </a:pPr>
            <a:endParaRPr lang="fr-FR" dirty="0" smtClean="0"/>
          </a:p>
          <a:p>
            <a:pPr algn="just" eaLnBrk="1" hangingPunct="1">
              <a:spcBef>
                <a:spcPct val="0"/>
              </a:spcBef>
            </a:pPr>
            <a:r>
              <a:rPr lang="fr-FR" dirty="0" smtClean="0"/>
              <a:t>Dans un contexte où les intentions d’embauche et les offres d’emploi ont diminué ces dernières années, il y a eut</a:t>
            </a:r>
            <a:r>
              <a:rPr lang="fr-FR" baseline="0" dirty="0" smtClean="0"/>
              <a:t> parallèlement une augmentation du vivier qualifié qui est venu progressivement combler ces besoins/offres d’emploi dans un certain nombre de métiers (notamment les plus qualifiés). Ce qui a pour conséquence une diminution de la tension sur ces métiers et donc du nombre de métiers porteurs, y compris dans les domaines de la comptabilité et des ressources humaines.</a:t>
            </a:r>
          </a:p>
          <a:p>
            <a:pPr algn="just" eaLnBrk="1" hangingPunct="1">
              <a:spcBef>
                <a:spcPct val="0"/>
              </a:spcBef>
            </a:pPr>
            <a:endParaRPr lang="fr-FR" baseline="0" dirty="0" smtClean="0"/>
          </a:p>
          <a:p>
            <a:pPr algn="just" eaLnBrk="1" hangingPunct="1">
              <a:spcBef>
                <a:spcPct val="0"/>
              </a:spcBef>
            </a:pPr>
            <a:r>
              <a:rPr lang="fr-FR" baseline="0" dirty="0" smtClean="0"/>
              <a:t>Concernant la comptabilité plus particulièrement (faisant parti des métiers les plus demandés …dit métier excédentaire), les employeurs sont désormais plus exigeants en terme de qualification. En effet le niveau III (BTS) est d’avantage sollicité que le niveau bac.</a:t>
            </a:r>
            <a:endParaRPr lang="fr-FR"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0D1F3-524B-45B3-9E12-F21C9C73DB87}" type="slidenum">
              <a:rPr lang="fr-FR" smtClean="0"/>
              <a:pPr fontAlgn="base">
                <a:spcBef>
                  <a:spcPct val="0"/>
                </a:spcBef>
                <a:spcAft>
                  <a:spcPct val="0"/>
                </a:spcAft>
                <a:defRPr/>
              </a:pPr>
              <a:t>9</a:t>
            </a:fld>
            <a:endParaRPr lang="fr-FR" dirty="0" smtClean="0"/>
          </a:p>
        </p:txBody>
      </p:sp>
    </p:spTree>
    <p:extLst>
      <p:ext uri="{BB962C8B-B14F-4D97-AF65-F5344CB8AC3E}">
        <p14:creationId xmlns:p14="http://schemas.microsoft.com/office/powerpoint/2010/main" val="62348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BCEC12C-538F-45A4-8417-8BA5E14E2BCA}" type="datetime1">
              <a:rPr lang="fr-FR"/>
              <a:pPr>
                <a:defRPr/>
              </a:pPr>
              <a:t>04/10/2018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53BD429-CE25-40ED-BA12-CA3460B148A4}" type="slidenum">
              <a:rPr lang="fr-FR"/>
              <a:pPr>
                <a:defRPr/>
              </a:pPr>
              <a:t>‹N°›</a:t>
            </a:fld>
            <a:endParaRPr lang="fr-FR" dirty="0"/>
          </a:p>
        </p:txBody>
      </p:sp>
    </p:spTree>
  </p:cSld>
  <p:clrMapOvr>
    <a:masterClrMapping/>
  </p:clrMapOvr>
  <p:transition spd="slow"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0C4FD0E-8597-4D0D-9487-83AF0BB89A4E}" type="datetime1">
              <a:rPr lang="fr-FR"/>
              <a:pPr>
                <a:defRPr/>
              </a:pPr>
              <a:t>04/10/2018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CFA56D5-22A6-4DF2-8F9F-47C874CAA9A5}" type="slidenum">
              <a:rPr lang="fr-FR"/>
              <a:pPr>
                <a:defRPr/>
              </a:pPr>
              <a:t>‹N°›</a:t>
            </a:fld>
            <a:endParaRPr lang="fr-FR" dirty="0"/>
          </a:p>
        </p:txBody>
      </p:sp>
    </p:spTree>
  </p:cSld>
  <p:clrMapOvr>
    <a:masterClrMapping/>
  </p:clrMapOvr>
  <p:transition spd="slow"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9C4CF2F-BDFE-4422-8381-2563416CDCBE}" type="datetime1">
              <a:rPr lang="fr-FR"/>
              <a:pPr>
                <a:defRPr/>
              </a:pPr>
              <a:t>04/10/2018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B4812A1-3C9F-4F4C-9E58-5884F472A4B5}" type="slidenum">
              <a:rPr lang="fr-FR"/>
              <a:pPr>
                <a:defRPr/>
              </a:pPr>
              <a:t>‹N°›</a:t>
            </a:fld>
            <a:endParaRPr lang="fr-FR" dirty="0"/>
          </a:p>
        </p:txBody>
      </p:sp>
    </p:spTree>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5ADE6BD-668C-4D26-A3FC-7627EF08B123}" type="datetime1">
              <a:rPr lang="fr-FR"/>
              <a:pPr>
                <a:defRPr/>
              </a:pPr>
              <a:t>04/10/2018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AF83F35-796D-4AD6-9936-D4D385023834}" type="slidenum">
              <a:rPr lang="fr-FR"/>
              <a:pPr>
                <a:defRPr/>
              </a:pPr>
              <a:t>‹N°›</a:t>
            </a:fld>
            <a:endParaRPr lang="fr-FR" dirty="0"/>
          </a:p>
        </p:txBody>
      </p:sp>
    </p:spTree>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77C0B4A-61E1-4C4A-A0ED-04363EADBA98}" type="datetime1">
              <a:rPr lang="fr-FR"/>
              <a:pPr>
                <a:defRPr/>
              </a:pPr>
              <a:t>04/10/2018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E963F0-7654-46B0-BF91-D5A5412C6941}" type="slidenum">
              <a:rPr lang="fr-FR"/>
              <a:pPr>
                <a:defRPr/>
              </a:pPr>
              <a:t>‹N°›</a:t>
            </a:fld>
            <a:endParaRPr lang="fr-FR" dirty="0"/>
          </a:p>
        </p:txBody>
      </p:sp>
    </p:spTree>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F4E50B6-5AD1-4583-BB74-2CB7432DDD43}" type="datetime1">
              <a:rPr lang="fr-FR"/>
              <a:pPr>
                <a:defRPr/>
              </a:pPr>
              <a:t>04/10/2018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F33DA4E-D2B1-4496-BABE-F6C49D329CD7}" type="slidenum">
              <a:rPr lang="fr-FR"/>
              <a:pPr>
                <a:defRPr/>
              </a:pPr>
              <a:t>‹N°›</a:t>
            </a:fld>
            <a:endParaRPr lang="fr-FR" dirty="0"/>
          </a:p>
        </p:txBody>
      </p:sp>
    </p:spTree>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DC5E625-1EA9-4A04-840C-A8C929D61D1B}" type="datetime1">
              <a:rPr lang="fr-FR"/>
              <a:pPr>
                <a:defRPr/>
              </a:pPr>
              <a:t>04/10/2018</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93EB44E-90A7-48EE-BC9E-21EB79DFE5C8}" type="slidenum">
              <a:rPr lang="fr-FR"/>
              <a:pPr>
                <a:defRPr/>
              </a:pPr>
              <a:t>‹N°›</a:t>
            </a:fld>
            <a:endParaRPr lang="fr-FR" dirty="0"/>
          </a:p>
        </p:txBody>
      </p:sp>
    </p:spTree>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FE758F4-E86E-470C-89C3-02953670E1BD}" type="datetime1">
              <a:rPr lang="fr-FR"/>
              <a:pPr>
                <a:defRPr/>
              </a:pPr>
              <a:t>04/10/2018</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F157833-DABA-4BFA-8C75-4735C6724CB8}" type="slidenum">
              <a:rPr lang="fr-FR"/>
              <a:pPr>
                <a:defRPr/>
              </a:pPr>
              <a:t>‹N°›</a:t>
            </a:fld>
            <a:endParaRPr lang="fr-FR" dirty="0"/>
          </a:p>
        </p:txBody>
      </p:sp>
    </p:spTree>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DE40578-20E7-4228-B172-4EF6D4362D81}" type="datetime1">
              <a:rPr lang="fr-FR"/>
              <a:pPr>
                <a:defRPr/>
              </a:pPr>
              <a:t>04/10/2018</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7018C3F-EC22-4DAA-A86A-60410E441889}" type="slidenum">
              <a:rPr lang="fr-FR"/>
              <a:pPr>
                <a:defRPr/>
              </a:pPr>
              <a:t>‹N°›</a:t>
            </a:fld>
            <a:endParaRPr lang="fr-FR" dirty="0"/>
          </a:p>
        </p:txBody>
      </p:sp>
    </p:spTree>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69120B2-8FBA-4945-857E-E02A53D40EF5}" type="datetime1">
              <a:rPr lang="fr-FR"/>
              <a:pPr>
                <a:defRPr/>
              </a:pPr>
              <a:t>04/10/2018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73782AC-F37E-4182-9236-678730F3B1D6}" type="slidenum">
              <a:rPr lang="fr-FR"/>
              <a:pPr>
                <a:defRPr/>
              </a:pPr>
              <a:t>‹N°›</a:t>
            </a:fld>
            <a:endParaRPr lang="fr-FR" dirty="0"/>
          </a:p>
        </p:txBody>
      </p:sp>
    </p:spTree>
  </p:cSld>
  <p:clrMapOvr>
    <a:masterClrMapping/>
  </p:clrMapOvr>
  <p:transition spd="slow"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7571E91-59CF-4157-BD77-D7336E0C06B2}" type="datetime1">
              <a:rPr lang="fr-FR"/>
              <a:pPr>
                <a:defRPr/>
              </a:pPr>
              <a:t>04/10/2018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6A557F8-24E0-4C4D-805C-3E4755B47D31}" type="slidenum">
              <a:rPr lang="fr-FR"/>
              <a:pPr>
                <a:defRPr/>
              </a:pPr>
              <a:t>‹N°›</a:t>
            </a:fld>
            <a:endParaRPr lang="fr-FR" dirty="0"/>
          </a:p>
        </p:txBody>
      </p:sp>
    </p:spTree>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BEAB162-1AC8-4D25-AD11-61254C71982A}" type="datetime1">
              <a:rPr lang="fr-FR"/>
              <a:pPr>
                <a:defRPr/>
              </a:pPr>
              <a:t>04/10/2018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DD7A1E-22DE-4453-A4DE-9F1C23D7F5F4}"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4.w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4.w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jpe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image" Target="../media/image4.wmf"/><Relationship Id="rId4" Type="http://schemas.openxmlformats.org/officeDocument/2006/relationships/image" Target="../media/image3.png"/><Relationship Id="rId9"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2.jpeg"/><Relationship Id="rId7"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image" Target="../media/image4.wmf"/><Relationship Id="rId4" Type="http://schemas.openxmlformats.org/officeDocument/2006/relationships/image" Target="../media/image3.png"/><Relationship Id="rId9"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2.jpeg"/><Relationship Id="rId7"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image" Target="../media/image4.wmf"/><Relationship Id="rId4" Type="http://schemas.openxmlformats.org/officeDocument/2006/relationships/image" Target="../media/image3.png"/><Relationship Id="rId9"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4.w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0"/>
            <a:ext cx="9634694" cy="6858000"/>
          </a:xfrm>
          <a:prstGeom prst="rect">
            <a:avLst/>
          </a:prstGeom>
        </p:spPr>
      </p:pic>
      <p:sp>
        <p:nvSpPr>
          <p:cNvPr id="13" name="Titre 1"/>
          <p:cNvSpPr>
            <a:spLocks noGrp="1"/>
          </p:cNvSpPr>
          <p:nvPr>
            <p:ph type="ctrTitle"/>
          </p:nvPr>
        </p:nvSpPr>
        <p:spPr>
          <a:xfrm>
            <a:off x="46563" y="1844824"/>
            <a:ext cx="9036496" cy="1584176"/>
          </a:xfrm>
          <a:ln/>
        </p:spPr>
        <p:style>
          <a:lnRef idx="2">
            <a:schemeClr val="accent6"/>
          </a:lnRef>
          <a:fillRef idx="1">
            <a:schemeClr val="lt1"/>
          </a:fillRef>
          <a:effectRef idx="0">
            <a:schemeClr val="accent6"/>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fr-FR" sz="2400" dirty="0" smtClean="0">
                <a:solidFill>
                  <a:schemeClr val="accent1">
                    <a:lumMod val="75000"/>
                  </a:schemeClr>
                </a:solidFill>
                <a:latin typeface="Futura ExtraBold" pitchFamily="2" charset="0"/>
              </a:rPr>
              <a:t>LES METIERS DE LA COMPTABILITE </a:t>
            </a:r>
            <a:br>
              <a:rPr lang="fr-FR" sz="2400" dirty="0" smtClean="0">
                <a:solidFill>
                  <a:schemeClr val="accent1">
                    <a:lumMod val="75000"/>
                  </a:schemeClr>
                </a:solidFill>
                <a:latin typeface="Futura ExtraBold" pitchFamily="2" charset="0"/>
              </a:rPr>
            </a:br>
            <a:r>
              <a:rPr lang="fr-FR" sz="2400" dirty="0" smtClean="0">
                <a:solidFill>
                  <a:schemeClr val="accent1">
                    <a:lumMod val="75000"/>
                  </a:schemeClr>
                </a:solidFill>
                <a:latin typeface="Futura ExtraBold" pitchFamily="2" charset="0"/>
              </a:rPr>
              <a:t>ET DES RESSOURCES HUMAINES</a:t>
            </a:r>
            <a:br>
              <a:rPr lang="fr-FR" sz="2400" dirty="0" smtClean="0">
                <a:solidFill>
                  <a:schemeClr val="accent1">
                    <a:lumMod val="75000"/>
                  </a:schemeClr>
                </a:solidFill>
                <a:latin typeface="Futura ExtraBold" pitchFamily="2" charset="0"/>
              </a:rPr>
            </a:br>
            <a:r>
              <a:rPr lang="fr-FR" sz="1600" dirty="0" smtClean="0">
                <a:solidFill>
                  <a:schemeClr val="accent1">
                    <a:lumMod val="75000"/>
                  </a:schemeClr>
                </a:solidFill>
                <a:latin typeface="Futura ExtraBold" pitchFamily="2" charset="0"/>
              </a:rPr>
              <a:t>Journée calédonienne de la comptabilité et des ressources humaines</a:t>
            </a:r>
            <a:r>
              <a:rPr lang="fr-FR" sz="3000" dirty="0" smtClean="0">
                <a:solidFill>
                  <a:schemeClr val="accent1">
                    <a:lumMod val="75000"/>
                  </a:schemeClr>
                </a:solidFill>
                <a:latin typeface="Futura ExtraBold" pitchFamily="2" charset="0"/>
              </a:rPr>
              <a:t> </a:t>
            </a:r>
            <a:br>
              <a:rPr lang="fr-FR" sz="3000" dirty="0" smtClean="0">
                <a:solidFill>
                  <a:schemeClr val="accent1">
                    <a:lumMod val="75000"/>
                  </a:schemeClr>
                </a:solidFill>
                <a:latin typeface="Futura ExtraBold" pitchFamily="2" charset="0"/>
              </a:rPr>
            </a:br>
            <a:r>
              <a:rPr lang="fr-FR" sz="1400" dirty="0" smtClean="0">
                <a:solidFill>
                  <a:schemeClr val="accent1">
                    <a:lumMod val="75000"/>
                  </a:schemeClr>
                </a:solidFill>
                <a:latin typeface="Futura ExtraBold" pitchFamily="2" charset="0"/>
              </a:rPr>
              <a:t>5 octobre 2018 Auditorium du CAPS</a:t>
            </a:r>
            <a:endParaRPr lang="fr-FR" sz="3000" dirty="0">
              <a:solidFill>
                <a:schemeClr val="accent1">
                  <a:lumMod val="75000"/>
                </a:schemeClr>
              </a:solidFill>
              <a:latin typeface="Futura ExtraBold" pitchFamily="2" charset="0"/>
            </a:endParaRPr>
          </a:p>
        </p:txBody>
      </p:sp>
    </p:spTree>
  </p:cSld>
  <p:clrMapOvr>
    <a:masterClrMapping/>
  </p:clrMapOvr>
  <p:transition spd="slow" advClick="0"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3"/>
          <p:cNvPicPr>
            <a:picLocks noChangeAspect="1" noChangeArrowheads="1"/>
          </p:cNvPicPr>
          <p:nvPr/>
        </p:nvPicPr>
        <p:blipFill>
          <a:blip r:embed="rId4" cstate="print"/>
          <a:srcRect/>
          <a:stretch>
            <a:fillRect/>
          </a:stretch>
        </p:blipFill>
        <p:spPr bwMode="auto">
          <a:xfrm>
            <a:off x="33051" y="144315"/>
            <a:ext cx="9144000" cy="120301"/>
          </a:xfrm>
          <a:prstGeom prst="rect">
            <a:avLst/>
          </a:prstGeom>
          <a:noFill/>
          <a:ln w="9525">
            <a:noFill/>
            <a:miter lim="800000"/>
            <a:headEnd/>
            <a:tailEnd/>
          </a:ln>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sp>
        <p:nvSpPr>
          <p:cNvPr id="6" name="Rectangle à coins arrondis 5"/>
          <p:cNvSpPr/>
          <p:nvPr/>
        </p:nvSpPr>
        <p:spPr>
          <a:xfrm>
            <a:off x="1835696" y="436315"/>
            <a:ext cx="7200800" cy="623317"/>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200" dirty="0" smtClean="0">
                <a:latin typeface="Futura Heavy" pitchFamily="2" charset="0"/>
              </a:rPr>
              <a:t>Conclusion</a:t>
            </a:r>
            <a:endParaRPr lang="fr-FR" sz="3200" dirty="0">
              <a:latin typeface="Futura Heavy" pitchFamily="2" charset="0"/>
            </a:endParaRPr>
          </a:p>
        </p:txBody>
      </p:sp>
      <p:sp>
        <p:nvSpPr>
          <p:cNvPr id="7" name="Rectangle à coins arrondis 6"/>
          <p:cNvSpPr/>
          <p:nvPr/>
        </p:nvSpPr>
        <p:spPr>
          <a:xfrm>
            <a:off x="251520" y="1693502"/>
            <a:ext cx="2027518" cy="518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Futura Heavy" panose="02000804020000020003" pitchFamily="2" charset="0"/>
              </a:rPr>
              <a:t>Enquêtes Prospective Emploi-Formation</a:t>
            </a:r>
            <a:endParaRPr lang="fr-FR" sz="1400" b="1" dirty="0">
              <a:latin typeface="Futura Heavy" panose="02000804020000020003" pitchFamily="2" charset="0"/>
            </a:endParaRPr>
          </a:p>
        </p:txBody>
      </p:sp>
      <p:sp>
        <p:nvSpPr>
          <p:cNvPr id="11" name="Rectangle à coins arrondis 10"/>
          <p:cNvSpPr/>
          <p:nvPr/>
        </p:nvSpPr>
        <p:spPr>
          <a:xfrm>
            <a:off x="251520" y="2745110"/>
            <a:ext cx="2027518" cy="5183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b="1" dirty="0" smtClean="0">
                <a:latin typeface="Futura Heavy" panose="02000804020000020003" pitchFamily="2" charset="0"/>
              </a:rPr>
              <a:t>Marché de l’emploi</a:t>
            </a:r>
            <a:endParaRPr lang="fr-FR" sz="1400" b="1" dirty="0">
              <a:latin typeface="Futura Heavy" panose="02000804020000020003" pitchFamily="2" charset="0"/>
            </a:endParaRPr>
          </a:p>
        </p:txBody>
      </p:sp>
      <p:sp>
        <p:nvSpPr>
          <p:cNvPr id="12" name="Rectangle à coins arrondis 11"/>
          <p:cNvSpPr/>
          <p:nvPr/>
        </p:nvSpPr>
        <p:spPr>
          <a:xfrm>
            <a:off x="245840" y="4933256"/>
            <a:ext cx="2027518" cy="5626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b="1" dirty="0" smtClean="0">
                <a:latin typeface="Futura Heavy" panose="02000804020000020003" pitchFamily="2" charset="0"/>
              </a:rPr>
              <a:t>Métiers porteurs</a:t>
            </a:r>
            <a:endParaRPr lang="fr-FR" sz="1400" b="1" dirty="0">
              <a:latin typeface="Futura Heavy" panose="02000804020000020003" pitchFamily="2" charset="0"/>
            </a:endParaRPr>
          </a:p>
        </p:txBody>
      </p:sp>
      <p:sp>
        <p:nvSpPr>
          <p:cNvPr id="13" name="Rectangle à coins arrondis 12"/>
          <p:cNvSpPr/>
          <p:nvPr/>
        </p:nvSpPr>
        <p:spPr>
          <a:xfrm>
            <a:off x="251520" y="3796721"/>
            <a:ext cx="2027518" cy="5626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latin typeface="Futura Heavy" panose="02000804020000020003" pitchFamily="2" charset="0"/>
              </a:rPr>
              <a:t>Carte de formation</a:t>
            </a:r>
            <a:endParaRPr lang="fr-FR" sz="1400" b="1" dirty="0">
              <a:latin typeface="Futura Heavy" panose="02000804020000020003" pitchFamily="2" charset="0"/>
            </a:endParaRPr>
          </a:p>
        </p:txBody>
      </p:sp>
      <p:sp>
        <p:nvSpPr>
          <p:cNvPr id="2" name="Flèche droite 1"/>
          <p:cNvSpPr/>
          <p:nvPr/>
        </p:nvSpPr>
        <p:spPr>
          <a:xfrm>
            <a:off x="2432672" y="1725258"/>
            <a:ext cx="648072" cy="428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2432672" y="2794590"/>
            <a:ext cx="648072" cy="42828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5" name="Flèche droite 14"/>
          <p:cNvSpPr/>
          <p:nvPr/>
        </p:nvSpPr>
        <p:spPr>
          <a:xfrm>
            <a:off x="2426992" y="4973858"/>
            <a:ext cx="648072" cy="4282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6" name="Flèche droite 15"/>
          <p:cNvSpPr/>
          <p:nvPr/>
        </p:nvSpPr>
        <p:spPr>
          <a:xfrm>
            <a:off x="2432672" y="3863923"/>
            <a:ext cx="648072" cy="42828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 name="ZoneTexte 2"/>
          <p:cNvSpPr txBox="1"/>
          <p:nvPr/>
        </p:nvSpPr>
        <p:spPr>
          <a:xfrm>
            <a:off x="3075064" y="1616232"/>
            <a:ext cx="5961432" cy="584775"/>
          </a:xfrm>
          <a:prstGeom prst="rect">
            <a:avLst/>
          </a:prstGeom>
          <a:noFill/>
        </p:spPr>
        <p:txBody>
          <a:bodyPr wrap="square" rtlCol="0">
            <a:spAutoFit/>
          </a:bodyPr>
          <a:lstStyle/>
          <a:p>
            <a:r>
              <a:rPr lang="fr-FR" sz="1600" dirty="0" smtClean="0"/>
              <a:t>Malgré la baisse globale des intentions d’embauche, la part des besoins en emploi compta / RH se </a:t>
            </a:r>
            <a:r>
              <a:rPr lang="fr-FR" sz="1600" dirty="0" smtClean="0"/>
              <a:t>maintient</a:t>
            </a:r>
            <a:endParaRPr lang="fr-FR" sz="1600" dirty="0"/>
          </a:p>
        </p:txBody>
      </p:sp>
      <p:sp>
        <p:nvSpPr>
          <p:cNvPr id="19" name="ZoneTexte 18"/>
          <p:cNvSpPr txBox="1"/>
          <p:nvPr/>
        </p:nvSpPr>
        <p:spPr>
          <a:xfrm>
            <a:off x="3056912" y="3032313"/>
            <a:ext cx="5979584" cy="584775"/>
          </a:xfrm>
          <a:prstGeom prst="rect">
            <a:avLst/>
          </a:prstGeom>
          <a:noFill/>
        </p:spPr>
        <p:txBody>
          <a:bodyPr wrap="square" rtlCol="0">
            <a:spAutoFit/>
          </a:bodyPr>
          <a:lstStyle/>
          <a:p>
            <a:r>
              <a:rPr lang="fr-FR" sz="1600" dirty="0"/>
              <a:t>B</a:t>
            </a:r>
            <a:r>
              <a:rPr lang="fr-FR" sz="1600" dirty="0" smtClean="0"/>
              <a:t>aisse des offres d’emploi mais la part des NOE compta / RH augmente</a:t>
            </a:r>
            <a:endParaRPr lang="fr-FR" sz="1600" dirty="0"/>
          </a:p>
        </p:txBody>
      </p:sp>
      <p:sp>
        <p:nvSpPr>
          <p:cNvPr id="20" name="ZoneTexte 19"/>
          <p:cNvSpPr txBox="1"/>
          <p:nvPr/>
        </p:nvSpPr>
        <p:spPr>
          <a:xfrm>
            <a:off x="3056912" y="4675990"/>
            <a:ext cx="5961432" cy="1323439"/>
          </a:xfrm>
          <a:prstGeom prst="rect">
            <a:avLst/>
          </a:prstGeom>
          <a:noFill/>
        </p:spPr>
        <p:txBody>
          <a:bodyPr wrap="square" rtlCol="0">
            <a:spAutoFit/>
          </a:bodyPr>
          <a:lstStyle/>
          <a:p>
            <a:r>
              <a:rPr lang="fr-FR" sz="1600" dirty="0" smtClean="0"/>
              <a:t>Baisse globale des intentions d’embauche et des offres d’emploi conjuguée à une augmentation du vivier qualifié qui vient combler ces besoins en emploi, ce qui aboutit à une diminution du nombre de métiers porteurs notamment les </a:t>
            </a:r>
            <a:r>
              <a:rPr lang="fr-FR" sz="1600" dirty="0" smtClean="0"/>
              <a:t>moins</a:t>
            </a:r>
            <a:r>
              <a:rPr lang="fr-FR" sz="1600" dirty="0" smtClean="0"/>
              <a:t> qualifiés (secrétaire comptable, assistant RH)</a:t>
            </a:r>
            <a:endParaRPr lang="fr-FR" sz="1600" dirty="0"/>
          </a:p>
        </p:txBody>
      </p:sp>
      <p:sp>
        <p:nvSpPr>
          <p:cNvPr id="21" name="ZoneTexte 20"/>
          <p:cNvSpPr txBox="1"/>
          <p:nvPr/>
        </p:nvSpPr>
        <p:spPr>
          <a:xfrm>
            <a:off x="3075064" y="2502202"/>
            <a:ext cx="5975784" cy="584775"/>
          </a:xfrm>
          <a:prstGeom prst="rect">
            <a:avLst/>
          </a:prstGeom>
          <a:noFill/>
        </p:spPr>
        <p:txBody>
          <a:bodyPr wrap="square" rtlCol="0">
            <a:spAutoFit/>
          </a:bodyPr>
          <a:lstStyle/>
          <a:p>
            <a:r>
              <a:rPr lang="fr-FR" sz="1600" dirty="0" smtClean="0"/>
              <a:t>Augmentation </a:t>
            </a:r>
            <a:r>
              <a:rPr lang="fr-FR" sz="1600" dirty="0" smtClean="0"/>
              <a:t>globale des </a:t>
            </a:r>
            <a:r>
              <a:rPr lang="fr-FR" sz="1600" dirty="0" smtClean="0"/>
              <a:t>demandeurs d’emploi </a:t>
            </a:r>
            <a:r>
              <a:rPr lang="fr-FR" sz="1600" dirty="0" smtClean="0"/>
              <a:t>et de la </a:t>
            </a:r>
            <a:r>
              <a:rPr lang="fr-FR" sz="1600" dirty="0" smtClean="0"/>
              <a:t>part des DEFM compta / </a:t>
            </a:r>
            <a:r>
              <a:rPr lang="fr-FR" sz="1600" dirty="0" smtClean="0"/>
              <a:t>RH aussi</a:t>
            </a:r>
            <a:endParaRPr lang="fr-FR" sz="1600" dirty="0"/>
          </a:p>
        </p:txBody>
      </p:sp>
      <p:sp>
        <p:nvSpPr>
          <p:cNvPr id="18" name="ZoneTexte 17"/>
          <p:cNvSpPr txBox="1"/>
          <p:nvPr/>
        </p:nvSpPr>
        <p:spPr>
          <a:xfrm>
            <a:off x="3075064" y="3908786"/>
            <a:ext cx="5975784" cy="338554"/>
          </a:xfrm>
          <a:prstGeom prst="rect">
            <a:avLst/>
          </a:prstGeom>
          <a:noFill/>
        </p:spPr>
        <p:txBody>
          <a:bodyPr wrap="square" rtlCol="0">
            <a:spAutoFit/>
          </a:bodyPr>
          <a:lstStyle/>
          <a:p>
            <a:r>
              <a:rPr lang="fr-FR" sz="1600" dirty="0" smtClean="0"/>
              <a:t>Augmentation du nombre de formés en compta / RH</a:t>
            </a:r>
            <a:endParaRPr lang="fr-FR" sz="1600" dirty="0"/>
          </a:p>
        </p:txBody>
      </p:sp>
    </p:spTree>
    <p:extLst>
      <p:ext uri="{BB962C8B-B14F-4D97-AF65-F5344CB8AC3E}">
        <p14:creationId xmlns:p14="http://schemas.microsoft.com/office/powerpoint/2010/main" val="35596823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2000"/>
                            </p:stCondLst>
                            <p:childTnLst>
                              <p:par>
                                <p:cTn id="15" presetID="10" presetClass="entr" presetSubtype="0" fill="hold" grpId="0" nodeType="after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3500"/>
                            </p:stCondLst>
                            <p:childTnLst>
                              <p:par>
                                <p:cTn id="19" presetID="10" presetClass="entr" presetSubtype="0" fill="hold" grpId="0" nodeType="after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0"/>
                            </p:stCondLst>
                            <p:childTnLst>
                              <p:par>
                                <p:cTn id="23" presetID="10" presetClass="entr" presetSubtype="0" fill="hold" grpId="0" nodeType="after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46" y="0"/>
            <a:ext cx="9634694" cy="6858000"/>
          </a:xfrm>
          <a:prstGeom prst="rect">
            <a:avLst/>
          </a:prstGeom>
        </p:spPr>
      </p:pic>
      <p:sp>
        <p:nvSpPr>
          <p:cNvPr id="6" name="ZoneTexte 5"/>
          <p:cNvSpPr txBox="1"/>
          <p:nvPr/>
        </p:nvSpPr>
        <p:spPr>
          <a:xfrm>
            <a:off x="611561" y="2348880"/>
            <a:ext cx="7920880" cy="830997"/>
          </a:xfrm>
          <a:prstGeom prst="rect">
            <a:avLst/>
          </a:prstGeom>
          <a:noFill/>
        </p:spPr>
        <p:txBody>
          <a:bodyPr wrap="square" rtlCol="0">
            <a:spAutoFit/>
          </a:bodyPr>
          <a:lstStyle/>
          <a:p>
            <a:pPr algn="ctr"/>
            <a:r>
              <a:rPr lang="fr-FR" sz="4800" baseline="30000" dirty="0" smtClean="0">
                <a:solidFill>
                  <a:schemeClr val="accent1">
                    <a:lumMod val="75000"/>
                  </a:schemeClr>
                </a:solidFill>
                <a:latin typeface="Futura ExtraBold" pitchFamily="2" charset="0"/>
              </a:rPr>
              <a:t>Merci de votre</a:t>
            </a:r>
            <a:r>
              <a:rPr lang="fr-FR" sz="4800" dirty="0" smtClean="0">
                <a:solidFill>
                  <a:schemeClr val="accent1">
                    <a:lumMod val="75000"/>
                  </a:schemeClr>
                </a:solidFill>
                <a:latin typeface="Futura ExtraBold" pitchFamily="2" charset="0"/>
              </a:rPr>
              <a:t> </a:t>
            </a:r>
            <a:r>
              <a:rPr lang="fr-FR" sz="4800" baseline="30000" dirty="0">
                <a:solidFill>
                  <a:schemeClr val="accent1">
                    <a:lumMod val="75000"/>
                  </a:schemeClr>
                </a:solidFill>
                <a:latin typeface="Futura ExtraBold" pitchFamily="2" charset="0"/>
              </a:rPr>
              <a:t>attention</a:t>
            </a:r>
          </a:p>
        </p:txBody>
      </p:sp>
    </p:spTree>
    <p:extLst>
      <p:ext uri="{BB962C8B-B14F-4D97-AF65-F5344CB8AC3E}">
        <p14:creationId xmlns:p14="http://schemas.microsoft.com/office/powerpoint/2010/main" val="1473882319"/>
      </p:ext>
    </p:extLst>
  </p:cSld>
  <p:clrMapOvr>
    <a:masterClrMapping/>
  </p:clrMapOvr>
  <p:transition spd="slow" advClick="0"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à coins arrondis 5"/>
          <p:cNvSpPr/>
          <p:nvPr/>
        </p:nvSpPr>
        <p:spPr>
          <a:xfrm>
            <a:off x="1700308" y="459880"/>
            <a:ext cx="7443692" cy="623317"/>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200" dirty="0" smtClean="0">
                <a:latin typeface="Futura Heavy" pitchFamily="2" charset="0"/>
              </a:rPr>
              <a:t>Les métiers ROME étudiés</a:t>
            </a:r>
            <a:endParaRPr lang="fr-FR" sz="3200" dirty="0">
              <a:latin typeface="Futura Heavy" pitchFamily="2" charset="0"/>
            </a:endParaRPr>
          </a:p>
        </p:txBody>
      </p:sp>
      <p:sp>
        <p:nvSpPr>
          <p:cNvPr id="27" name="Rectangle à coins arrondis 26"/>
          <p:cNvSpPr/>
          <p:nvPr/>
        </p:nvSpPr>
        <p:spPr>
          <a:xfrm>
            <a:off x="2238022" y="2304836"/>
            <a:ext cx="2526147" cy="66459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000" dirty="0" smtClean="0">
                <a:solidFill>
                  <a:schemeClr val="tx1"/>
                </a:solidFill>
                <a:latin typeface="Futura Heavy" panose="02000804020000020003" pitchFamily="2" charset="0"/>
              </a:rPr>
              <a:t>Comptabilité et gestion </a:t>
            </a:r>
            <a:endParaRPr lang="fr-FR" sz="2000" dirty="0">
              <a:solidFill>
                <a:schemeClr val="tx1"/>
              </a:solidFill>
              <a:latin typeface="Futura Heavy" panose="02000804020000020003" pitchFamily="2" charset="0"/>
            </a:endParaRPr>
          </a:p>
        </p:txBody>
      </p:sp>
      <p:sp>
        <p:nvSpPr>
          <p:cNvPr id="28" name="Rectangle à coins arrondis 27"/>
          <p:cNvSpPr/>
          <p:nvPr/>
        </p:nvSpPr>
        <p:spPr>
          <a:xfrm>
            <a:off x="2238022" y="4088669"/>
            <a:ext cx="2548155" cy="52612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Futura Heavy" panose="02000804020000020003" pitchFamily="2" charset="0"/>
              </a:rPr>
              <a:t>Ressources humaines</a:t>
            </a:r>
          </a:p>
        </p:txBody>
      </p:sp>
      <p:sp>
        <p:nvSpPr>
          <p:cNvPr id="30" name="Rectangle à coins arrondis 29"/>
          <p:cNvSpPr/>
          <p:nvPr/>
        </p:nvSpPr>
        <p:spPr>
          <a:xfrm>
            <a:off x="5487473" y="1679972"/>
            <a:ext cx="3588951" cy="282195"/>
          </a:xfrm>
          <a:prstGeom prst="round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M1201 - Analyse et ingénierie financière</a:t>
            </a:r>
            <a:endParaRPr lang="fr-FR" sz="1050" dirty="0">
              <a:latin typeface="Futura Heavy" panose="02000804020000020003" pitchFamily="2" charset="0"/>
            </a:endParaRPr>
          </a:p>
        </p:txBody>
      </p:sp>
      <p:cxnSp>
        <p:nvCxnSpPr>
          <p:cNvPr id="33" name="Connecteur droit avec flèche 32"/>
          <p:cNvCxnSpPr>
            <a:stCxn id="27" idx="3"/>
            <a:endCxn id="30" idx="1"/>
          </p:cNvCxnSpPr>
          <p:nvPr/>
        </p:nvCxnSpPr>
        <p:spPr>
          <a:xfrm flipV="1">
            <a:off x="4764169" y="1821070"/>
            <a:ext cx="723304" cy="81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a:stCxn id="28" idx="3"/>
            <a:endCxn id="104" idx="1"/>
          </p:cNvCxnSpPr>
          <p:nvPr/>
        </p:nvCxnSpPr>
        <p:spPr>
          <a:xfrm>
            <a:off x="4786177" y="4351731"/>
            <a:ext cx="698123" cy="8040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stCxn id="28" idx="3"/>
            <a:endCxn id="102" idx="1"/>
          </p:cNvCxnSpPr>
          <p:nvPr/>
        </p:nvCxnSpPr>
        <p:spPr>
          <a:xfrm>
            <a:off x="4786177" y="4351731"/>
            <a:ext cx="698121" cy="250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onnecteur en angle 36"/>
          <p:cNvCxnSpPr>
            <a:stCxn id="26" idx="0"/>
            <a:endCxn id="27" idx="1"/>
          </p:cNvCxnSpPr>
          <p:nvPr/>
        </p:nvCxnSpPr>
        <p:spPr>
          <a:xfrm rot="5400000" flipH="1" flipV="1">
            <a:off x="1307346" y="2282706"/>
            <a:ext cx="576247" cy="128510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onnecteur en angle 37"/>
          <p:cNvCxnSpPr>
            <a:stCxn id="26" idx="3"/>
            <a:endCxn id="28" idx="1"/>
          </p:cNvCxnSpPr>
          <p:nvPr/>
        </p:nvCxnSpPr>
        <p:spPr>
          <a:xfrm>
            <a:off x="1902504" y="3807748"/>
            <a:ext cx="335518" cy="54398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a:endCxn id="95" idx="1"/>
          </p:cNvCxnSpPr>
          <p:nvPr/>
        </p:nvCxnSpPr>
        <p:spPr>
          <a:xfrm flipV="1">
            <a:off x="4765349" y="2163276"/>
            <a:ext cx="722124" cy="488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stCxn id="28" idx="3"/>
            <a:endCxn id="103" idx="1"/>
          </p:cNvCxnSpPr>
          <p:nvPr/>
        </p:nvCxnSpPr>
        <p:spPr>
          <a:xfrm>
            <a:off x="4786177" y="4351731"/>
            <a:ext cx="698122" cy="412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le à coins arrondis 25"/>
          <p:cNvSpPr/>
          <p:nvPr/>
        </p:nvSpPr>
        <p:spPr>
          <a:xfrm>
            <a:off x="3329" y="3213381"/>
            <a:ext cx="1899175" cy="11887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latin typeface="Futura Heavy" panose="02000804020000020003" pitchFamily="2" charset="0"/>
              </a:rPr>
              <a:t>SUPPORT A L'ENTREPRISE</a:t>
            </a:r>
            <a:endParaRPr lang="fr-FR" sz="2000" dirty="0" smtClean="0">
              <a:latin typeface="Futura Heavy" panose="02000804020000020003" pitchFamily="2" charset="0"/>
            </a:endParaRPr>
          </a:p>
        </p:txBody>
      </p:sp>
      <p:cxnSp>
        <p:nvCxnSpPr>
          <p:cNvPr id="25" name="Connecteur en angle 24"/>
          <p:cNvCxnSpPr>
            <a:stCxn id="26" idx="2"/>
            <a:endCxn id="45" idx="1"/>
          </p:cNvCxnSpPr>
          <p:nvPr/>
        </p:nvCxnSpPr>
        <p:spPr>
          <a:xfrm rot="16200000" flipH="1">
            <a:off x="989060" y="4365970"/>
            <a:ext cx="1212819" cy="128510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ectangle à coins arrondis 44"/>
          <p:cNvSpPr/>
          <p:nvPr/>
        </p:nvSpPr>
        <p:spPr>
          <a:xfrm>
            <a:off x="2238022" y="5296905"/>
            <a:ext cx="2548154" cy="636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000" dirty="0">
                <a:solidFill>
                  <a:schemeClr val="tx1"/>
                </a:solidFill>
                <a:latin typeface="Futura Heavy" panose="02000804020000020003" pitchFamily="2" charset="0"/>
              </a:rPr>
              <a:t>Secrétariat et assistance</a:t>
            </a:r>
          </a:p>
        </p:txBody>
      </p:sp>
      <p:cxnSp>
        <p:nvCxnSpPr>
          <p:cNvPr id="51" name="Connecteur droit avec flèche 50"/>
          <p:cNvCxnSpPr>
            <a:stCxn id="45" idx="3"/>
            <a:endCxn id="101" idx="1"/>
          </p:cNvCxnSpPr>
          <p:nvPr/>
        </p:nvCxnSpPr>
        <p:spPr>
          <a:xfrm>
            <a:off x="4786176" y="5614933"/>
            <a:ext cx="698124" cy="447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a:endCxn id="99" idx="1"/>
          </p:cNvCxnSpPr>
          <p:nvPr/>
        </p:nvCxnSpPr>
        <p:spPr>
          <a:xfrm>
            <a:off x="4788534" y="2611354"/>
            <a:ext cx="701297" cy="964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a:stCxn id="27" idx="3"/>
            <a:endCxn id="100" idx="1"/>
          </p:cNvCxnSpPr>
          <p:nvPr/>
        </p:nvCxnSpPr>
        <p:spPr>
          <a:xfrm>
            <a:off x="4764169" y="2637134"/>
            <a:ext cx="725662" cy="1285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a:endCxn id="98" idx="1"/>
          </p:cNvCxnSpPr>
          <p:nvPr/>
        </p:nvCxnSpPr>
        <p:spPr>
          <a:xfrm>
            <a:off x="4788534" y="2624531"/>
            <a:ext cx="701297" cy="588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a:endCxn id="96" idx="1"/>
          </p:cNvCxnSpPr>
          <p:nvPr/>
        </p:nvCxnSpPr>
        <p:spPr>
          <a:xfrm flipV="1">
            <a:off x="4788534" y="2524284"/>
            <a:ext cx="701297" cy="1002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a:off x="4788534" y="2624531"/>
            <a:ext cx="701299" cy="2604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Rectangle à coins arrondis 94"/>
          <p:cNvSpPr/>
          <p:nvPr/>
        </p:nvSpPr>
        <p:spPr>
          <a:xfrm>
            <a:off x="5487473" y="2022178"/>
            <a:ext cx="3588952" cy="282195"/>
          </a:xfrm>
          <a:prstGeom prst="round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M1202 - Audit et contrôle comptables et financiers</a:t>
            </a:r>
            <a:endParaRPr lang="fr-FR" sz="1050" dirty="0">
              <a:latin typeface="Futura Heavy" panose="02000804020000020003" pitchFamily="2" charset="0"/>
            </a:endParaRPr>
          </a:p>
        </p:txBody>
      </p:sp>
      <p:sp>
        <p:nvSpPr>
          <p:cNvPr id="96" name="Rectangle à coins arrondis 95"/>
          <p:cNvSpPr/>
          <p:nvPr/>
        </p:nvSpPr>
        <p:spPr>
          <a:xfrm>
            <a:off x="5489831" y="2383186"/>
            <a:ext cx="3588952" cy="282195"/>
          </a:xfrm>
          <a:prstGeom prst="round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M1203 - Comptabilité</a:t>
            </a:r>
            <a:endParaRPr lang="fr-FR" sz="1050" dirty="0">
              <a:latin typeface="Futura Heavy" panose="02000804020000020003" pitchFamily="2" charset="0"/>
            </a:endParaRPr>
          </a:p>
        </p:txBody>
      </p:sp>
      <p:sp>
        <p:nvSpPr>
          <p:cNvPr id="97" name="Rectangle à coins arrondis 96"/>
          <p:cNvSpPr/>
          <p:nvPr/>
        </p:nvSpPr>
        <p:spPr>
          <a:xfrm>
            <a:off x="5489831" y="2723742"/>
            <a:ext cx="3588952" cy="282195"/>
          </a:xfrm>
          <a:prstGeom prst="round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M1204 - Contrôle de gestion</a:t>
            </a:r>
            <a:endParaRPr lang="fr-FR" sz="1050" dirty="0">
              <a:latin typeface="Futura Heavy" panose="02000804020000020003" pitchFamily="2" charset="0"/>
            </a:endParaRPr>
          </a:p>
        </p:txBody>
      </p:sp>
      <p:sp>
        <p:nvSpPr>
          <p:cNvPr id="98" name="Rectangle à coins arrondis 97"/>
          <p:cNvSpPr/>
          <p:nvPr/>
        </p:nvSpPr>
        <p:spPr>
          <a:xfrm>
            <a:off x="5489831" y="3072283"/>
            <a:ext cx="3588952" cy="282195"/>
          </a:xfrm>
          <a:prstGeom prst="round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M1205 - Direction administrative et financière</a:t>
            </a:r>
            <a:endParaRPr lang="fr-FR" sz="1050" dirty="0">
              <a:latin typeface="Futura Heavy" panose="02000804020000020003" pitchFamily="2" charset="0"/>
            </a:endParaRPr>
          </a:p>
        </p:txBody>
      </p:sp>
      <p:sp>
        <p:nvSpPr>
          <p:cNvPr id="99" name="Rectangle à coins arrondis 98"/>
          <p:cNvSpPr/>
          <p:nvPr/>
        </p:nvSpPr>
        <p:spPr>
          <a:xfrm>
            <a:off x="5489831" y="3434658"/>
            <a:ext cx="3582932" cy="282195"/>
          </a:xfrm>
          <a:prstGeom prst="round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dirty="0">
                <a:latin typeface="Futura Heavy" panose="02000804020000020003" pitchFamily="2" charset="0"/>
              </a:rPr>
              <a:t>M1206 - Management de groupe ou de service comptable</a:t>
            </a:r>
          </a:p>
        </p:txBody>
      </p:sp>
      <p:sp>
        <p:nvSpPr>
          <p:cNvPr id="100" name="Rectangle à coins arrondis 99"/>
          <p:cNvSpPr/>
          <p:nvPr/>
        </p:nvSpPr>
        <p:spPr>
          <a:xfrm>
            <a:off x="5489831" y="3781819"/>
            <a:ext cx="3588952" cy="282195"/>
          </a:xfrm>
          <a:prstGeom prst="round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M1207 - Trésorerie et financement</a:t>
            </a:r>
            <a:endParaRPr lang="fr-FR" sz="1050" dirty="0">
              <a:latin typeface="Futura Heavy" panose="02000804020000020003" pitchFamily="2" charset="0"/>
            </a:endParaRPr>
          </a:p>
        </p:txBody>
      </p:sp>
      <p:sp>
        <p:nvSpPr>
          <p:cNvPr id="101" name="Rectangle à coins arrondis 100"/>
          <p:cNvSpPr/>
          <p:nvPr/>
        </p:nvSpPr>
        <p:spPr>
          <a:xfrm>
            <a:off x="5484300" y="5518605"/>
            <a:ext cx="3588952" cy="282195"/>
          </a:xfrm>
          <a:prstGeom prst="round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M1608 - Secrétariat comptable</a:t>
            </a:r>
            <a:endParaRPr lang="fr-FR" sz="1050" dirty="0">
              <a:latin typeface="Futura Heavy" panose="02000804020000020003" pitchFamily="2" charset="0"/>
            </a:endParaRPr>
          </a:p>
        </p:txBody>
      </p:sp>
      <p:sp>
        <p:nvSpPr>
          <p:cNvPr id="102" name="Rectangle à coins arrondis 101"/>
          <p:cNvSpPr/>
          <p:nvPr/>
        </p:nvSpPr>
        <p:spPr>
          <a:xfrm>
            <a:off x="5484298" y="4235700"/>
            <a:ext cx="3588952" cy="282195"/>
          </a:xfrm>
          <a:prstGeom prst="roundRect">
            <a:avLst/>
          </a:prstGeom>
          <a:solidFill>
            <a:schemeClr val="accent3">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M1501 - Assistanat en ressources humaines</a:t>
            </a:r>
            <a:endParaRPr lang="fr-FR" sz="1050" dirty="0">
              <a:latin typeface="Futura Heavy" panose="02000804020000020003" pitchFamily="2" charset="0"/>
            </a:endParaRPr>
          </a:p>
        </p:txBody>
      </p:sp>
      <p:sp>
        <p:nvSpPr>
          <p:cNvPr id="103" name="Rectangle à coins arrondis 102"/>
          <p:cNvSpPr/>
          <p:nvPr/>
        </p:nvSpPr>
        <p:spPr>
          <a:xfrm>
            <a:off x="5484299" y="4622693"/>
            <a:ext cx="3588952" cy="282195"/>
          </a:xfrm>
          <a:prstGeom prst="roundRect">
            <a:avLst/>
          </a:prstGeom>
          <a:solidFill>
            <a:schemeClr val="accent3">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M1502 - Développement des ressources humaines</a:t>
            </a:r>
            <a:endParaRPr lang="fr-FR" sz="1050" dirty="0">
              <a:latin typeface="Futura Heavy" panose="02000804020000020003" pitchFamily="2" charset="0"/>
            </a:endParaRPr>
          </a:p>
        </p:txBody>
      </p:sp>
      <p:sp>
        <p:nvSpPr>
          <p:cNvPr id="104" name="Rectangle à coins arrondis 103"/>
          <p:cNvSpPr/>
          <p:nvPr/>
        </p:nvSpPr>
        <p:spPr>
          <a:xfrm>
            <a:off x="5484300" y="5014710"/>
            <a:ext cx="3588952" cy="282195"/>
          </a:xfrm>
          <a:prstGeom prst="roundRect">
            <a:avLst/>
          </a:prstGeom>
          <a:solidFill>
            <a:schemeClr val="accent3">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1050">
                <a:latin typeface="Futura Heavy" panose="02000804020000020003" pitchFamily="2" charset="0"/>
              </a:rPr>
              <a:t>M1503 - Management des ressources humaines</a:t>
            </a:r>
            <a:endParaRPr lang="fr-FR" sz="1050" dirty="0">
              <a:latin typeface="Futura Heavy" panose="02000804020000020003" pitchFamily="2" charset="0"/>
            </a:endParaRPr>
          </a:p>
        </p:txBody>
      </p:sp>
      <p:pic>
        <p:nvPicPr>
          <p:cNvPr id="57" name="Picture 3"/>
          <p:cNvPicPr>
            <a:picLocks noChangeAspect="1" noChangeArrowheads="1"/>
          </p:cNvPicPr>
          <p:nvPr/>
        </p:nvPicPr>
        <p:blipFill>
          <a:blip r:embed="rId4" cstate="print"/>
          <a:srcRect/>
          <a:stretch>
            <a:fillRect/>
          </a:stretch>
        </p:blipFill>
        <p:spPr bwMode="auto">
          <a:xfrm>
            <a:off x="33051" y="144316"/>
            <a:ext cx="9110949" cy="119866"/>
          </a:xfrm>
          <a:prstGeom prst="rect">
            <a:avLst/>
          </a:prstGeom>
          <a:noFill/>
          <a:ln w="9525">
            <a:noFill/>
            <a:miter lim="800000"/>
            <a:headEnd/>
            <a:tailEnd/>
          </a:ln>
        </p:spPr>
      </p:pic>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sp>
        <p:nvSpPr>
          <p:cNvPr id="2" name="ZoneTexte 1"/>
          <p:cNvSpPr txBox="1"/>
          <p:nvPr/>
        </p:nvSpPr>
        <p:spPr>
          <a:xfrm>
            <a:off x="364975" y="1373086"/>
            <a:ext cx="4903765" cy="646331"/>
          </a:xfrm>
          <a:prstGeom prst="rect">
            <a:avLst/>
          </a:prstGeom>
          <a:noFill/>
        </p:spPr>
        <p:txBody>
          <a:bodyPr wrap="square" rtlCol="0">
            <a:spAutoFit/>
          </a:bodyPr>
          <a:lstStyle/>
          <a:p>
            <a:r>
              <a:rPr lang="fr-FR" dirty="0" smtClean="0"/>
              <a:t>Nomenclature ROME : Répertoire Opérationnel des Métiers et des Emplois</a:t>
            </a:r>
            <a:endParaRPr lang="fr-FR" dirty="0"/>
          </a:p>
        </p:txBody>
      </p:sp>
    </p:spTree>
    <p:extLst>
      <p:ext uri="{BB962C8B-B14F-4D97-AF65-F5344CB8AC3E}">
        <p14:creationId xmlns:p14="http://schemas.microsoft.com/office/powerpoint/2010/main" val="337357046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8500"/>
                            </p:stCondLst>
                            <p:childTnLst>
                              <p:par>
                                <p:cTn id="69" presetID="10"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par>
                          <p:cTn id="76" fill="hold">
                            <p:stCondLst>
                              <p:cond delay="9500"/>
                            </p:stCondLst>
                            <p:childTnLst>
                              <p:par>
                                <p:cTn id="77" presetID="10" presetClass="entr" presetSubtype="0"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childTnLst>
                          </p:cTn>
                        </p:par>
                        <p:par>
                          <p:cTn id="80" fill="hold">
                            <p:stCondLst>
                              <p:cond delay="10000"/>
                            </p:stCondLst>
                            <p:childTnLst>
                              <p:par>
                                <p:cTn id="81" presetID="10" presetClass="entr" presetSubtype="0"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childTnLst>
                          </p:cTn>
                        </p:par>
                        <p:par>
                          <p:cTn id="84" fill="hold">
                            <p:stCondLst>
                              <p:cond delay="10500"/>
                            </p:stCondLst>
                            <p:childTnLst>
                              <p:par>
                                <p:cTn id="85" presetID="10" presetClass="entr" presetSubtype="0" fill="hold" grpId="0" nodeType="after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fade">
                                      <p:cBhvr>
                                        <p:cTn id="87" dur="500"/>
                                        <p:tgtEl>
                                          <p:spTgt spid="95"/>
                                        </p:tgtEl>
                                      </p:cBhvr>
                                    </p:animEffect>
                                  </p:childTnLst>
                                </p:cTn>
                              </p:par>
                            </p:childTnLst>
                          </p:cTn>
                        </p:par>
                        <p:par>
                          <p:cTn id="88" fill="hold">
                            <p:stCondLst>
                              <p:cond delay="11000"/>
                            </p:stCondLst>
                            <p:childTnLst>
                              <p:par>
                                <p:cTn id="89" presetID="10" presetClass="entr" presetSubtype="0" fill="hold" grpId="0" nodeType="after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fade">
                                      <p:cBhvr>
                                        <p:cTn id="91" dur="500"/>
                                        <p:tgtEl>
                                          <p:spTgt spid="96"/>
                                        </p:tgtEl>
                                      </p:cBhvr>
                                    </p:animEffect>
                                  </p:childTnLst>
                                </p:cTn>
                              </p:par>
                            </p:childTnLst>
                          </p:cTn>
                        </p:par>
                        <p:par>
                          <p:cTn id="92" fill="hold">
                            <p:stCondLst>
                              <p:cond delay="11500"/>
                            </p:stCondLst>
                            <p:childTnLst>
                              <p:par>
                                <p:cTn id="93" presetID="10" presetClass="entr" presetSubtype="0" fill="hold" grpId="0"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fade">
                                      <p:cBhvr>
                                        <p:cTn id="95" dur="500"/>
                                        <p:tgtEl>
                                          <p:spTgt spid="97"/>
                                        </p:tgtEl>
                                      </p:cBhvr>
                                    </p:animEffect>
                                  </p:childTnLst>
                                </p:cTn>
                              </p:par>
                            </p:childTnLst>
                          </p:cTn>
                        </p:par>
                        <p:par>
                          <p:cTn id="96" fill="hold">
                            <p:stCondLst>
                              <p:cond delay="12000"/>
                            </p:stCondLst>
                            <p:childTnLst>
                              <p:par>
                                <p:cTn id="97" presetID="10" presetClass="entr" presetSubtype="0"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Effect transition="in" filter="fade">
                                      <p:cBhvr>
                                        <p:cTn id="99" dur="500"/>
                                        <p:tgtEl>
                                          <p:spTgt spid="98"/>
                                        </p:tgtEl>
                                      </p:cBhvr>
                                    </p:animEffect>
                                  </p:childTnLst>
                                </p:cTn>
                              </p:par>
                            </p:childTnLst>
                          </p:cTn>
                        </p:par>
                        <p:par>
                          <p:cTn id="100" fill="hold">
                            <p:stCondLst>
                              <p:cond delay="12500"/>
                            </p:stCondLst>
                            <p:childTnLst>
                              <p:par>
                                <p:cTn id="101" presetID="10"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500"/>
                                        <p:tgtEl>
                                          <p:spTgt spid="99"/>
                                        </p:tgtEl>
                                      </p:cBhvr>
                                    </p:animEffect>
                                  </p:childTnLst>
                                </p:cTn>
                              </p:par>
                            </p:childTnLst>
                          </p:cTn>
                        </p:par>
                        <p:par>
                          <p:cTn id="104" fill="hold">
                            <p:stCondLst>
                              <p:cond delay="13000"/>
                            </p:stCondLst>
                            <p:childTnLst>
                              <p:par>
                                <p:cTn id="105" presetID="10" presetClass="entr" presetSubtype="0"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Effect transition="in" filter="fade">
                                      <p:cBhvr>
                                        <p:cTn id="107" dur="500"/>
                                        <p:tgtEl>
                                          <p:spTgt spid="100"/>
                                        </p:tgtEl>
                                      </p:cBhvr>
                                    </p:animEffect>
                                  </p:childTnLst>
                                </p:cTn>
                              </p:par>
                            </p:childTnLst>
                          </p:cTn>
                        </p:par>
                        <p:par>
                          <p:cTn id="108" fill="hold">
                            <p:stCondLst>
                              <p:cond delay="13500"/>
                            </p:stCondLst>
                            <p:childTnLst>
                              <p:par>
                                <p:cTn id="109" presetID="10" presetClass="entr" presetSubtype="0" fill="hold" grpId="0" nodeType="afterEffect">
                                  <p:stCondLst>
                                    <p:cond delay="0"/>
                                  </p:stCondLst>
                                  <p:childTnLst>
                                    <p:set>
                                      <p:cBhvr>
                                        <p:cTn id="110" dur="1" fill="hold">
                                          <p:stCondLst>
                                            <p:cond delay="0"/>
                                          </p:stCondLst>
                                        </p:cTn>
                                        <p:tgtEl>
                                          <p:spTgt spid="101"/>
                                        </p:tgtEl>
                                        <p:attrNameLst>
                                          <p:attrName>style.visibility</p:attrName>
                                        </p:attrNameLst>
                                      </p:cBhvr>
                                      <p:to>
                                        <p:strVal val="visible"/>
                                      </p:to>
                                    </p:set>
                                    <p:animEffect transition="in" filter="fade">
                                      <p:cBhvr>
                                        <p:cTn id="111" dur="500"/>
                                        <p:tgtEl>
                                          <p:spTgt spid="101"/>
                                        </p:tgtEl>
                                      </p:cBhvr>
                                    </p:animEffect>
                                  </p:childTnLst>
                                </p:cTn>
                              </p:par>
                            </p:childTnLst>
                          </p:cTn>
                        </p:par>
                        <p:par>
                          <p:cTn id="112" fill="hold">
                            <p:stCondLst>
                              <p:cond delay="14000"/>
                            </p:stCondLst>
                            <p:childTnLst>
                              <p:par>
                                <p:cTn id="113" presetID="10" presetClass="entr" presetSubtype="0" fill="hold" grpId="0" nodeType="afterEffect">
                                  <p:stCondLst>
                                    <p:cond delay="0"/>
                                  </p:stCondLst>
                                  <p:childTnLst>
                                    <p:set>
                                      <p:cBhvr>
                                        <p:cTn id="114" dur="1" fill="hold">
                                          <p:stCondLst>
                                            <p:cond delay="0"/>
                                          </p:stCondLst>
                                        </p:cTn>
                                        <p:tgtEl>
                                          <p:spTgt spid="102"/>
                                        </p:tgtEl>
                                        <p:attrNameLst>
                                          <p:attrName>style.visibility</p:attrName>
                                        </p:attrNameLst>
                                      </p:cBhvr>
                                      <p:to>
                                        <p:strVal val="visible"/>
                                      </p:to>
                                    </p:set>
                                    <p:animEffect transition="in" filter="fade">
                                      <p:cBhvr>
                                        <p:cTn id="115" dur="500"/>
                                        <p:tgtEl>
                                          <p:spTgt spid="102"/>
                                        </p:tgtEl>
                                      </p:cBhvr>
                                    </p:animEffect>
                                  </p:childTnLst>
                                </p:cTn>
                              </p:par>
                            </p:childTnLst>
                          </p:cTn>
                        </p:par>
                        <p:par>
                          <p:cTn id="116" fill="hold">
                            <p:stCondLst>
                              <p:cond delay="14500"/>
                            </p:stCondLst>
                            <p:childTnLst>
                              <p:par>
                                <p:cTn id="117" presetID="10" presetClass="entr" presetSubtype="0" fill="hold" grpId="0" nodeType="afterEffect">
                                  <p:stCondLst>
                                    <p:cond delay="0"/>
                                  </p:stCondLst>
                                  <p:childTnLst>
                                    <p:set>
                                      <p:cBhvr>
                                        <p:cTn id="118" dur="1" fill="hold">
                                          <p:stCondLst>
                                            <p:cond delay="0"/>
                                          </p:stCondLst>
                                        </p:cTn>
                                        <p:tgtEl>
                                          <p:spTgt spid="103"/>
                                        </p:tgtEl>
                                        <p:attrNameLst>
                                          <p:attrName>style.visibility</p:attrName>
                                        </p:attrNameLst>
                                      </p:cBhvr>
                                      <p:to>
                                        <p:strVal val="visible"/>
                                      </p:to>
                                    </p:set>
                                    <p:animEffect transition="in" filter="fade">
                                      <p:cBhvr>
                                        <p:cTn id="119" dur="500"/>
                                        <p:tgtEl>
                                          <p:spTgt spid="103"/>
                                        </p:tgtEl>
                                      </p:cBhvr>
                                    </p:animEffect>
                                  </p:childTnLst>
                                </p:cTn>
                              </p:par>
                            </p:childTnLst>
                          </p:cTn>
                        </p:par>
                        <p:par>
                          <p:cTn id="120" fill="hold">
                            <p:stCondLst>
                              <p:cond delay="15000"/>
                            </p:stCondLst>
                            <p:childTnLst>
                              <p:par>
                                <p:cTn id="121" presetID="10" presetClass="entr" presetSubtype="0" fill="hold" grpId="0" nodeType="after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30" grpId="0" animBg="1"/>
      <p:bldP spid="26" grpId="0" animBg="1"/>
      <p:bldP spid="45"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à coins arrondis 5"/>
          <p:cNvSpPr/>
          <p:nvPr/>
        </p:nvSpPr>
        <p:spPr>
          <a:xfrm>
            <a:off x="1691680" y="408931"/>
            <a:ext cx="7272807" cy="623317"/>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200" dirty="0" smtClean="0">
                <a:latin typeface="Futura Heavy" pitchFamily="2" charset="0"/>
              </a:rPr>
              <a:t>Les sources de données</a:t>
            </a:r>
            <a:endParaRPr lang="fr-FR" sz="3200" dirty="0">
              <a:latin typeface="Futura Heavy" pitchFamily="2" charset="0"/>
            </a:endParaRPr>
          </a:p>
        </p:txBody>
      </p:sp>
      <p:sp>
        <p:nvSpPr>
          <p:cNvPr id="43" name="Rectangle à coins arrondis 42"/>
          <p:cNvSpPr/>
          <p:nvPr/>
        </p:nvSpPr>
        <p:spPr>
          <a:xfrm>
            <a:off x="456250" y="1898948"/>
            <a:ext cx="2027518" cy="518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Futura Heavy" panose="02000804020000020003" pitchFamily="2" charset="0"/>
              </a:rPr>
              <a:t>Enquêtes Prospective Emploi-Formation</a:t>
            </a:r>
            <a:endParaRPr lang="fr-FR" sz="1400" b="1" dirty="0">
              <a:latin typeface="Futura Heavy" panose="02000804020000020003" pitchFamily="2" charset="0"/>
            </a:endParaRPr>
          </a:p>
        </p:txBody>
      </p:sp>
      <p:sp>
        <p:nvSpPr>
          <p:cNvPr id="44" name="Rectangle à coins arrondis 43"/>
          <p:cNvSpPr/>
          <p:nvPr/>
        </p:nvSpPr>
        <p:spPr>
          <a:xfrm>
            <a:off x="2483768" y="1898948"/>
            <a:ext cx="1981144" cy="5183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b="1" dirty="0" smtClean="0">
                <a:latin typeface="Futura Heavy" panose="02000804020000020003" pitchFamily="2" charset="0"/>
              </a:rPr>
              <a:t>Marché de l’emploi</a:t>
            </a:r>
            <a:endParaRPr lang="fr-FR" sz="1400" b="1" dirty="0">
              <a:latin typeface="Futura Heavy" panose="02000804020000020003" pitchFamily="2" charset="0"/>
            </a:endParaRPr>
          </a:p>
        </p:txBody>
      </p:sp>
      <p:sp>
        <p:nvSpPr>
          <p:cNvPr id="45" name="Rectangle à coins arrondis 44"/>
          <p:cNvSpPr/>
          <p:nvPr/>
        </p:nvSpPr>
        <p:spPr>
          <a:xfrm>
            <a:off x="6579093" y="1878503"/>
            <a:ext cx="2088232" cy="5626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b="1" dirty="0" smtClean="0">
                <a:latin typeface="Futura Heavy" panose="02000804020000020003" pitchFamily="2" charset="0"/>
              </a:rPr>
              <a:t>Métiers porteurs</a:t>
            </a:r>
            <a:endParaRPr lang="fr-FR" sz="1400" b="1" dirty="0">
              <a:latin typeface="Futura Heavy" panose="02000804020000020003" pitchFamily="2" charset="0"/>
            </a:endParaRPr>
          </a:p>
        </p:txBody>
      </p:sp>
      <p:sp>
        <p:nvSpPr>
          <p:cNvPr id="46" name="Rectangle à coins arrondis 45"/>
          <p:cNvSpPr/>
          <p:nvPr/>
        </p:nvSpPr>
        <p:spPr>
          <a:xfrm>
            <a:off x="456250" y="2489318"/>
            <a:ext cx="2027518" cy="28083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400" dirty="0" smtClean="0">
                <a:solidFill>
                  <a:schemeClr val="tx1"/>
                </a:solidFill>
                <a:latin typeface="Futura Heavy" panose="02000804020000020003" pitchFamily="2" charset="0"/>
              </a:rPr>
              <a:t>Besoins en emploi</a:t>
            </a:r>
          </a:p>
          <a:p>
            <a:pPr marL="285750" indent="-285750">
              <a:buFont typeface="Arial" panose="020B0604020202020204" pitchFamily="34" charset="0"/>
              <a:buChar char="•"/>
            </a:pPr>
            <a:endParaRPr lang="fr-FR" sz="1400" dirty="0" smtClean="0">
              <a:solidFill>
                <a:schemeClr val="tx1"/>
              </a:solidFill>
              <a:latin typeface="Futura Heavy" panose="02000804020000020003" pitchFamily="2" charset="0"/>
            </a:endParaRPr>
          </a:p>
          <a:p>
            <a:r>
              <a:rPr lang="fr-FR" sz="1400" dirty="0" smtClean="0">
                <a:solidFill>
                  <a:schemeClr val="tx1"/>
                </a:solidFill>
                <a:latin typeface="Futura Heavy" panose="02000804020000020003" pitchFamily="2" charset="0"/>
              </a:rPr>
              <a:t>Besoins en formation</a:t>
            </a:r>
          </a:p>
          <a:p>
            <a:pPr marL="285750" indent="-285750">
              <a:buFont typeface="Arial" panose="020B0604020202020204" pitchFamily="34" charset="0"/>
              <a:buChar char="•"/>
            </a:pPr>
            <a:endParaRPr lang="fr-FR" sz="1400" dirty="0" smtClean="0">
              <a:solidFill>
                <a:schemeClr val="tx1"/>
              </a:solidFill>
              <a:latin typeface="Futura Heavy" panose="02000804020000020003" pitchFamily="2" charset="0"/>
            </a:endParaRPr>
          </a:p>
          <a:p>
            <a:r>
              <a:rPr lang="fr-FR" sz="1400" dirty="0" smtClean="0">
                <a:solidFill>
                  <a:schemeClr val="tx1"/>
                </a:solidFill>
                <a:latin typeface="Futura Heavy" panose="02000804020000020003" pitchFamily="2" charset="0"/>
              </a:rPr>
              <a:t>Difficultés de recrutement</a:t>
            </a:r>
            <a:endParaRPr lang="fr-FR" sz="1400" dirty="0">
              <a:solidFill>
                <a:schemeClr val="tx1"/>
              </a:solidFill>
              <a:latin typeface="Futura Heavy" panose="02000804020000020003" pitchFamily="2" charset="0"/>
            </a:endParaRPr>
          </a:p>
        </p:txBody>
      </p:sp>
      <p:sp>
        <p:nvSpPr>
          <p:cNvPr id="47" name="Rectangle à coins arrondis 46"/>
          <p:cNvSpPr/>
          <p:nvPr/>
        </p:nvSpPr>
        <p:spPr>
          <a:xfrm>
            <a:off x="2483768" y="2496587"/>
            <a:ext cx="1981144" cy="28083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400" dirty="0" smtClean="0">
                <a:solidFill>
                  <a:schemeClr val="tx1"/>
                </a:solidFill>
                <a:latin typeface="Futura Heavy" panose="02000804020000020003" pitchFamily="2" charset="0"/>
              </a:rPr>
              <a:t>Demandeurs d’emploi en fin de mois (DEFM)</a:t>
            </a:r>
          </a:p>
          <a:p>
            <a:endParaRPr lang="fr-FR" sz="1400" dirty="0" smtClean="0">
              <a:solidFill>
                <a:schemeClr val="tx1"/>
              </a:solidFill>
              <a:latin typeface="Futura Heavy" panose="02000804020000020003" pitchFamily="2" charset="0"/>
            </a:endParaRPr>
          </a:p>
          <a:p>
            <a:r>
              <a:rPr lang="fr-FR" sz="1400" dirty="0" smtClean="0">
                <a:solidFill>
                  <a:schemeClr val="tx1"/>
                </a:solidFill>
                <a:latin typeface="Futura Heavy" panose="02000804020000020003" pitchFamily="2" charset="0"/>
              </a:rPr>
              <a:t>Nouvelles offres d’emploi (NOE)</a:t>
            </a:r>
          </a:p>
          <a:p>
            <a:pPr marL="285750" indent="-285750">
              <a:buFont typeface="Arial" panose="020B0604020202020204" pitchFamily="34" charset="0"/>
              <a:buChar char="•"/>
            </a:pPr>
            <a:endParaRPr lang="fr-FR" sz="1400" dirty="0">
              <a:solidFill>
                <a:schemeClr val="tx1"/>
              </a:solidFill>
              <a:latin typeface="Futura Heavy" panose="02000804020000020003" pitchFamily="2" charset="0"/>
            </a:endParaRPr>
          </a:p>
          <a:p>
            <a:pPr marL="285750" indent="-285750">
              <a:buFont typeface="Arial" panose="020B0604020202020204" pitchFamily="34" charset="0"/>
              <a:buChar char="•"/>
            </a:pPr>
            <a:endParaRPr lang="fr-FR" sz="1400" dirty="0" smtClean="0">
              <a:solidFill>
                <a:schemeClr val="tx1"/>
              </a:solidFill>
              <a:latin typeface="Futura Heavy" panose="02000804020000020003" pitchFamily="2" charset="0"/>
            </a:endParaRPr>
          </a:p>
        </p:txBody>
      </p:sp>
      <p:sp>
        <p:nvSpPr>
          <p:cNvPr id="48" name="Rectangle à coins arrondis 47"/>
          <p:cNvSpPr/>
          <p:nvPr/>
        </p:nvSpPr>
        <p:spPr>
          <a:xfrm>
            <a:off x="4473814" y="2540909"/>
            <a:ext cx="2088233" cy="28083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400" dirty="0" smtClean="0">
                <a:solidFill>
                  <a:schemeClr val="tx1"/>
                </a:solidFill>
                <a:latin typeface="Futura Heavy" panose="02000804020000020003" pitchFamily="2" charset="0"/>
              </a:rPr>
              <a:t>Base </a:t>
            </a:r>
            <a:r>
              <a:rPr lang="fr-FR" sz="1400" dirty="0">
                <a:solidFill>
                  <a:schemeClr val="tx1"/>
                </a:solidFill>
                <a:latin typeface="Futura Heavy" panose="02000804020000020003" pitchFamily="2" charset="0"/>
              </a:rPr>
              <a:t>de données des élèves et étudiants calédoniens afin de suivre leur parcours de formation en et hors de la Nouvelle-Calédonie</a:t>
            </a:r>
            <a:endParaRPr lang="fr-FR" sz="1400" dirty="0" smtClean="0">
              <a:solidFill>
                <a:schemeClr val="tx1"/>
              </a:solidFill>
              <a:latin typeface="Futura Heavy" panose="02000804020000020003" pitchFamily="2" charset="0"/>
            </a:endParaRPr>
          </a:p>
        </p:txBody>
      </p:sp>
      <p:pic>
        <p:nvPicPr>
          <p:cNvPr id="13" name="Picture 3"/>
          <p:cNvPicPr>
            <a:picLocks noChangeAspect="1" noChangeArrowheads="1"/>
          </p:cNvPicPr>
          <p:nvPr/>
        </p:nvPicPr>
        <p:blipFill>
          <a:blip r:embed="rId4" cstate="print"/>
          <a:srcRect/>
          <a:stretch>
            <a:fillRect/>
          </a:stretch>
        </p:blipFill>
        <p:spPr bwMode="auto">
          <a:xfrm>
            <a:off x="33051" y="144315"/>
            <a:ext cx="9144000" cy="120301"/>
          </a:xfrm>
          <a:prstGeom prst="rect">
            <a:avLst/>
          </a:prstGeom>
          <a:noFill/>
          <a:ln w="9525">
            <a:noFill/>
            <a:miter lim="800000"/>
            <a:headEnd/>
            <a:tailEnd/>
          </a:ln>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sp>
        <p:nvSpPr>
          <p:cNvPr id="12" name="Rectangle à coins arrondis 11"/>
          <p:cNvSpPr/>
          <p:nvPr/>
        </p:nvSpPr>
        <p:spPr>
          <a:xfrm>
            <a:off x="4490861" y="1876786"/>
            <a:ext cx="2088232" cy="5626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latin typeface="Futura Heavy" panose="02000804020000020003" pitchFamily="2" charset="0"/>
              </a:rPr>
              <a:t>Carte de formation</a:t>
            </a:r>
            <a:endParaRPr lang="fr-FR" sz="1400" b="1" dirty="0">
              <a:latin typeface="Futura Heavy" panose="02000804020000020003" pitchFamily="2" charset="0"/>
            </a:endParaRPr>
          </a:p>
        </p:txBody>
      </p:sp>
      <p:sp>
        <p:nvSpPr>
          <p:cNvPr id="15" name="Rectangle à coins arrondis 14"/>
          <p:cNvSpPr/>
          <p:nvPr/>
        </p:nvSpPr>
        <p:spPr>
          <a:xfrm>
            <a:off x="6583239" y="2540909"/>
            <a:ext cx="2088233" cy="28083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fr-FR" sz="1400" dirty="0">
              <a:solidFill>
                <a:schemeClr val="tx1"/>
              </a:solidFill>
              <a:latin typeface="Futura Heavy" panose="02000804020000020003" pitchFamily="2" charset="0"/>
            </a:endParaRPr>
          </a:p>
          <a:p>
            <a:r>
              <a:rPr lang="fr-FR" sz="1400" dirty="0">
                <a:solidFill>
                  <a:schemeClr val="tx1"/>
                </a:solidFill>
                <a:latin typeface="Futura Heavy" panose="02000804020000020003" pitchFamily="2" charset="0"/>
              </a:rPr>
              <a:t>Les besoins en emploi</a:t>
            </a:r>
          </a:p>
          <a:p>
            <a:pPr marL="285750" indent="-285750">
              <a:buFont typeface="Arial" panose="020B0604020202020204" pitchFamily="34" charset="0"/>
              <a:buChar char="•"/>
            </a:pPr>
            <a:r>
              <a:rPr lang="fr-FR" sz="1400" dirty="0">
                <a:solidFill>
                  <a:schemeClr val="tx1"/>
                </a:solidFill>
                <a:latin typeface="Futura Heavy" panose="02000804020000020003" pitchFamily="2" charset="0"/>
              </a:rPr>
              <a:t>Les offres d’emploi</a:t>
            </a:r>
          </a:p>
          <a:p>
            <a:pPr marL="285750" indent="-285750">
              <a:buFont typeface="Arial" panose="020B0604020202020204" pitchFamily="34" charset="0"/>
              <a:buChar char="•"/>
            </a:pPr>
            <a:r>
              <a:rPr lang="fr-FR" sz="1400" dirty="0">
                <a:solidFill>
                  <a:schemeClr val="tx1"/>
                </a:solidFill>
                <a:latin typeface="Futura Heavy" panose="02000804020000020003" pitchFamily="2" charset="0"/>
              </a:rPr>
              <a:t>Les intentions </a:t>
            </a:r>
            <a:r>
              <a:rPr lang="fr-FR" sz="1400" dirty="0" smtClean="0">
                <a:solidFill>
                  <a:schemeClr val="tx1"/>
                </a:solidFill>
                <a:latin typeface="Futura Heavy" panose="02000804020000020003" pitchFamily="2" charset="0"/>
              </a:rPr>
              <a:t>d’embauche</a:t>
            </a:r>
          </a:p>
          <a:p>
            <a:pPr marL="285750" indent="-285750">
              <a:buFont typeface="Arial" panose="020B0604020202020204" pitchFamily="34" charset="0"/>
              <a:buChar char="•"/>
            </a:pPr>
            <a:endParaRPr lang="fr-FR" sz="1400" dirty="0">
              <a:solidFill>
                <a:schemeClr val="tx1"/>
              </a:solidFill>
              <a:latin typeface="Futura Heavy" panose="02000804020000020003" pitchFamily="2" charset="0"/>
            </a:endParaRPr>
          </a:p>
          <a:p>
            <a:r>
              <a:rPr lang="fr-FR" sz="1400" dirty="0">
                <a:solidFill>
                  <a:schemeClr val="tx1"/>
                </a:solidFill>
                <a:latin typeface="Futura Heavy" panose="02000804020000020003" pitchFamily="2" charset="0"/>
              </a:rPr>
              <a:t>Le vivier disponible</a:t>
            </a:r>
          </a:p>
          <a:p>
            <a:pPr marL="285750" indent="-285750">
              <a:buFont typeface="Arial" panose="020B0604020202020204" pitchFamily="34" charset="0"/>
              <a:buChar char="•"/>
            </a:pPr>
            <a:r>
              <a:rPr lang="fr-FR" sz="1400" dirty="0">
                <a:solidFill>
                  <a:schemeClr val="tx1"/>
                </a:solidFill>
                <a:latin typeface="Futura Heavy" panose="02000804020000020003" pitchFamily="2" charset="0"/>
              </a:rPr>
              <a:t>Les diplômés</a:t>
            </a:r>
          </a:p>
          <a:p>
            <a:pPr marL="285750" indent="-285750">
              <a:buFont typeface="Arial" panose="020B0604020202020204" pitchFamily="34" charset="0"/>
              <a:buChar char="•"/>
            </a:pPr>
            <a:r>
              <a:rPr lang="fr-FR" sz="1400" dirty="0">
                <a:solidFill>
                  <a:schemeClr val="tx1"/>
                </a:solidFill>
                <a:latin typeface="Futura Heavy" panose="02000804020000020003" pitchFamily="2" charset="0"/>
              </a:rPr>
              <a:t>Les demandeurs d’emploi</a:t>
            </a:r>
          </a:p>
          <a:p>
            <a:pPr marL="285750" indent="-285750">
              <a:buFont typeface="Arial" panose="020B0604020202020204" pitchFamily="34" charset="0"/>
              <a:buChar char="•"/>
            </a:pPr>
            <a:endParaRPr lang="fr-FR" sz="1400" dirty="0">
              <a:solidFill>
                <a:schemeClr val="tx1"/>
              </a:solidFill>
              <a:latin typeface="Futura Heavy" panose="02000804020000020003" pitchFamily="2" charset="0"/>
            </a:endParaRPr>
          </a:p>
        </p:txBody>
      </p:sp>
    </p:spTree>
    <p:extLst>
      <p:ext uri="{BB962C8B-B14F-4D97-AF65-F5344CB8AC3E}">
        <p14:creationId xmlns:p14="http://schemas.microsoft.com/office/powerpoint/2010/main" val="2822899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3000"/>
                            </p:stCondLst>
                            <p:childTnLst>
                              <p:par>
                                <p:cTn id="17" presetID="10" presetClass="entr" presetSubtype="0" fill="hold" grpId="0" nodeType="afterEffect">
                                  <p:stCondLst>
                                    <p:cond delay="10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4500"/>
                            </p:stCondLst>
                            <p:childTnLst>
                              <p:par>
                                <p:cTn id="21" presetID="10" presetClass="entr" presetSubtype="0" fill="hold" grpId="0" nodeType="afterEffect">
                                  <p:stCondLst>
                                    <p:cond delay="50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5500"/>
                            </p:stCondLst>
                            <p:childTnLst>
                              <p:par>
                                <p:cTn id="25" presetID="10" presetClass="entr" presetSubtype="0" fill="hold" grpId="0" nodeType="afterEffect">
                                  <p:stCondLst>
                                    <p:cond delay="10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7000"/>
                            </p:stCondLst>
                            <p:childTnLst>
                              <p:par>
                                <p:cTn id="29" presetID="10" presetClass="entr" presetSubtype="0" fill="hold" grpId="0" nodeType="afterEffect">
                                  <p:stCondLst>
                                    <p:cond delay="5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8000"/>
                            </p:stCondLst>
                            <p:childTnLst>
                              <p:par>
                                <p:cTn id="33" presetID="10" presetClass="entr" presetSubtype="0" fill="hold" grpId="0"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9500"/>
                            </p:stCondLst>
                            <p:childTnLst>
                              <p:par>
                                <p:cTn id="37" presetID="10" presetClass="entr" presetSubtype="0" fill="hold" grpId="0" nodeType="after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animBg="1"/>
      <p:bldP spid="44" grpId="0" animBg="1"/>
      <p:bldP spid="45" grpId="0" animBg="1"/>
      <p:bldP spid="46" grpId="0" animBg="1"/>
      <p:bldP spid="47" grpId="0" animBg="1"/>
      <p:bldP spid="48" grpId="0" animBg="1"/>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1" y="97364"/>
            <a:ext cx="9144000" cy="6858000"/>
          </a:xfrm>
          <a:prstGeom prst="rect">
            <a:avLst/>
          </a:prstGeom>
        </p:spPr>
      </p:pic>
      <p:sp>
        <p:nvSpPr>
          <p:cNvPr id="43" name="Rectangle à coins arrondis 42"/>
          <p:cNvSpPr/>
          <p:nvPr/>
        </p:nvSpPr>
        <p:spPr>
          <a:xfrm>
            <a:off x="1691681" y="412333"/>
            <a:ext cx="7344815" cy="518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Futura Heavy" panose="02000804020000020003" pitchFamily="2" charset="0"/>
              </a:rPr>
              <a:t>Enquêtes Prospective Emploi-Formation</a:t>
            </a:r>
            <a:endParaRPr lang="fr-FR" sz="2800" b="1" dirty="0">
              <a:latin typeface="Futura Heavy" panose="02000804020000020003" pitchFamily="2" charset="0"/>
            </a:endParaRPr>
          </a:p>
        </p:txBody>
      </p:sp>
      <p:pic>
        <p:nvPicPr>
          <p:cNvPr id="13" name="Picture 3"/>
          <p:cNvPicPr>
            <a:picLocks noChangeAspect="1" noChangeArrowheads="1"/>
          </p:cNvPicPr>
          <p:nvPr/>
        </p:nvPicPr>
        <p:blipFill>
          <a:blip r:embed="rId4" cstate="print"/>
          <a:srcRect/>
          <a:stretch>
            <a:fillRect/>
          </a:stretch>
        </p:blipFill>
        <p:spPr bwMode="auto">
          <a:xfrm>
            <a:off x="33051" y="144315"/>
            <a:ext cx="9144000" cy="120301"/>
          </a:xfrm>
          <a:prstGeom prst="rect">
            <a:avLst/>
          </a:prstGeom>
          <a:noFill/>
          <a:ln w="9525">
            <a:noFill/>
            <a:miter lim="800000"/>
            <a:headEnd/>
            <a:tailEnd/>
          </a:ln>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sp>
        <p:nvSpPr>
          <p:cNvPr id="3" name="ZoneTexte 2"/>
          <p:cNvSpPr txBox="1"/>
          <p:nvPr/>
        </p:nvSpPr>
        <p:spPr>
          <a:xfrm>
            <a:off x="830448" y="1615502"/>
            <a:ext cx="3597536" cy="923330"/>
          </a:xfrm>
          <a:prstGeom prst="rect">
            <a:avLst/>
          </a:prstGeom>
          <a:noFill/>
        </p:spPr>
        <p:txBody>
          <a:bodyPr wrap="square" rtlCol="0">
            <a:spAutoFit/>
          </a:bodyPr>
          <a:lstStyle/>
          <a:p>
            <a:r>
              <a:rPr lang="fr-FR" dirty="0" smtClean="0"/>
              <a:t>La part des </a:t>
            </a:r>
            <a:r>
              <a:rPr lang="fr-FR" dirty="0" smtClean="0"/>
              <a:t>intentions </a:t>
            </a:r>
            <a:r>
              <a:rPr lang="fr-FR" dirty="0" smtClean="0"/>
              <a:t>d’embauche en comptabilité et ressources humaine se maintient</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3497981437"/>
              </p:ext>
            </p:extLst>
          </p:nvPr>
        </p:nvGraphicFramePr>
        <p:xfrm>
          <a:off x="320575" y="3158056"/>
          <a:ext cx="8568951" cy="3583312"/>
        </p:xfrm>
        <a:graphic>
          <a:graphicData uri="http://schemas.openxmlformats.org/drawingml/2006/chart">
            <c:chart xmlns:c="http://schemas.openxmlformats.org/drawingml/2006/chart" xmlns:r="http://schemas.openxmlformats.org/officeDocument/2006/relationships" r:id="rId6"/>
          </a:graphicData>
        </a:graphic>
      </p:graphicFrame>
      <p:pic>
        <p:nvPicPr>
          <p:cNvPr id="2" name="Image 1"/>
          <p:cNvPicPr>
            <a:picLocks noChangeAspect="1"/>
          </p:cNvPicPr>
          <p:nvPr/>
        </p:nvPicPr>
        <p:blipFill>
          <a:blip r:embed="rId7"/>
          <a:stretch>
            <a:fillRect/>
          </a:stretch>
        </p:blipFill>
        <p:spPr>
          <a:xfrm>
            <a:off x="5148064" y="1100216"/>
            <a:ext cx="2911716" cy="2057840"/>
          </a:xfrm>
          <a:prstGeom prst="rect">
            <a:avLst/>
          </a:prstGeom>
        </p:spPr>
      </p:pic>
    </p:spTree>
    <p:extLst>
      <p:ext uri="{BB962C8B-B14F-4D97-AF65-F5344CB8AC3E}">
        <p14:creationId xmlns:p14="http://schemas.microsoft.com/office/powerpoint/2010/main" val="157531211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 name="Rectangle à coins arrondis 42"/>
          <p:cNvSpPr/>
          <p:nvPr/>
        </p:nvSpPr>
        <p:spPr>
          <a:xfrm>
            <a:off x="1691681" y="412333"/>
            <a:ext cx="7344815" cy="518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atin typeface="Futura Heavy" panose="02000804020000020003" pitchFamily="2" charset="0"/>
              </a:rPr>
              <a:t>Enquêtes Prospective Emploi-Formation</a:t>
            </a:r>
            <a:endParaRPr lang="fr-FR" sz="2800" b="1" dirty="0">
              <a:latin typeface="Futura Heavy" panose="02000804020000020003" pitchFamily="2" charset="0"/>
            </a:endParaRPr>
          </a:p>
        </p:txBody>
      </p:sp>
      <p:pic>
        <p:nvPicPr>
          <p:cNvPr id="13" name="Picture 3"/>
          <p:cNvPicPr>
            <a:picLocks noChangeAspect="1" noChangeArrowheads="1"/>
          </p:cNvPicPr>
          <p:nvPr/>
        </p:nvPicPr>
        <p:blipFill>
          <a:blip r:embed="rId4" cstate="print"/>
          <a:srcRect/>
          <a:stretch>
            <a:fillRect/>
          </a:stretch>
        </p:blipFill>
        <p:spPr bwMode="auto">
          <a:xfrm>
            <a:off x="33051" y="144315"/>
            <a:ext cx="9144000" cy="120301"/>
          </a:xfrm>
          <a:prstGeom prst="rect">
            <a:avLst/>
          </a:prstGeom>
          <a:noFill/>
          <a:ln w="9525">
            <a:noFill/>
            <a:miter lim="800000"/>
            <a:headEnd/>
            <a:tailEnd/>
          </a:ln>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graphicFrame>
        <p:nvGraphicFramePr>
          <p:cNvPr id="9" name="Graphique 8"/>
          <p:cNvGraphicFramePr>
            <a:graphicFrameLocks/>
          </p:cNvGraphicFramePr>
          <p:nvPr>
            <p:extLst>
              <p:ext uri="{D42A27DB-BD31-4B8C-83A1-F6EECF244321}">
                <p14:modId xmlns:p14="http://schemas.microsoft.com/office/powerpoint/2010/main" val="3493040154"/>
              </p:ext>
            </p:extLst>
          </p:nvPr>
        </p:nvGraphicFramePr>
        <p:xfrm>
          <a:off x="33051" y="3429000"/>
          <a:ext cx="4610957" cy="32403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phique 11"/>
          <p:cNvGraphicFramePr>
            <a:graphicFrameLocks/>
          </p:cNvGraphicFramePr>
          <p:nvPr>
            <p:extLst>
              <p:ext uri="{D42A27DB-BD31-4B8C-83A1-F6EECF244321}">
                <p14:modId xmlns:p14="http://schemas.microsoft.com/office/powerpoint/2010/main" val="1750040870"/>
              </p:ext>
            </p:extLst>
          </p:nvPr>
        </p:nvGraphicFramePr>
        <p:xfrm>
          <a:off x="4398452" y="1196752"/>
          <a:ext cx="4714635" cy="3168352"/>
        </p:xfrm>
        <a:graphic>
          <a:graphicData uri="http://schemas.openxmlformats.org/drawingml/2006/chart">
            <c:chart xmlns:c="http://schemas.openxmlformats.org/drawingml/2006/chart" xmlns:r="http://schemas.openxmlformats.org/officeDocument/2006/relationships" r:id="rId7"/>
          </a:graphicData>
        </a:graphic>
      </p:graphicFrame>
      <p:sp>
        <p:nvSpPr>
          <p:cNvPr id="2" name="ZoneTexte 1"/>
          <p:cNvSpPr txBox="1"/>
          <p:nvPr/>
        </p:nvSpPr>
        <p:spPr>
          <a:xfrm>
            <a:off x="611560" y="1683655"/>
            <a:ext cx="3643084" cy="1200329"/>
          </a:xfrm>
          <a:prstGeom prst="rect">
            <a:avLst/>
          </a:prstGeom>
          <a:noFill/>
        </p:spPr>
        <p:txBody>
          <a:bodyPr wrap="square" rtlCol="0">
            <a:spAutoFit/>
          </a:bodyPr>
          <a:lstStyle/>
          <a:p>
            <a:r>
              <a:rPr lang="fr-FR" dirty="0" smtClean="0"/>
              <a:t>En 2017 la </a:t>
            </a:r>
            <a:r>
              <a:rPr lang="fr-FR" dirty="0" smtClean="0"/>
              <a:t>comptabilité (code ROME M1203) </a:t>
            </a:r>
            <a:r>
              <a:rPr lang="fr-FR" dirty="0" smtClean="0"/>
              <a:t>est le 2</a:t>
            </a:r>
            <a:r>
              <a:rPr lang="fr-FR" baseline="30000" dirty="0" smtClean="0"/>
              <a:t>ème</a:t>
            </a:r>
            <a:r>
              <a:rPr lang="fr-FR" dirty="0" smtClean="0"/>
              <a:t> métier rencontrant le plus fréquemment des difficultés de recrutement.</a:t>
            </a:r>
            <a:endParaRPr lang="fr-FR" dirty="0"/>
          </a:p>
        </p:txBody>
      </p:sp>
      <p:pic>
        <p:nvPicPr>
          <p:cNvPr id="3" name="Image 2"/>
          <p:cNvPicPr>
            <a:picLocks noChangeAspect="1"/>
          </p:cNvPicPr>
          <p:nvPr/>
        </p:nvPicPr>
        <p:blipFill>
          <a:blip r:embed="rId8"/>
          <a:stretch>
            <a:fillRect/>
          </a:stretch>
        </p:blipFill>
        <p:spPr>
          <a:xfrm>
            <a:off x="5218287" y="4365104"/>
            <a:ext cx="3378108" cy="1785138"/>
          </a:xfrm>
          <a:prstGeom prst="rect">
            <a:avLst/>
          </a:prstGeom>
        </p:spPr>
      </p:pic>
    </p:spTree>
    <p:extLst>
      <p:ext uri="{BB962C8B-B14F-4D97-AF65-F5344CB8AC3E}">
        <p14:creationId xmlns:p14="http://schemas.microsoft.com/office/powerpoint/2010/main" val="10624830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 name="Rectangle à coins arrondis 43"/>
          <p:cNvSpPr/>
          <p:nvPr/>
        </p:nvSpPr>
        <p:spPr>
          <a:xfrm>
            <a:off x="1691680" y="401968"/>
            <a:ext cx="7344816" cy="5183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smtClean="0">
                <a:latin typeface="Futura Heavy" panose="02000804020000020003" pitchFamily="2" charset="0"/>
              </a:rPr>
              <a:t>Marché de l’emploi</a:t>
            </a:r>
            <a:endParaRPr lang="fr-FR" sz="2800" b="1" dirty="0">
              <a:latin typeface="Futura Heavy" panose="02000804020000020003" pitchFamily="2" charset="0"/>
            </a:endParaRPr>
          </a:p>
        </p:txBody>
      </p:sp>
      <p:pic>
        <p:nvPicPr>
          <p:cNvPr id="13" name="Picture 3"/>
          <p:cNvPicPr>
            <a:picLocks noChangeAspect="1" noChangeArrowheads="1"/>
          </p:cNvPicPr>
          <p:nvPr/>
        </p:nvPicPr>
        <p:blipFill>
          <a:blip r:embed="rId4" cstate="print"/>
          <a:srcRect/>
          <a:stretch>
            <a:fillRect/>
          </a:stretch>
        </p:blipFill>
        <p:spPr bwMode="auto">
          <a:xfrm>
            <a:off x="33051" y="144315"/>
            <a:ext cx="9144000" cy="120301"/>
          </a:xfrm>
          <a:prstGeom prst="rect">
            <a:avLst/>
          </a:prstGeom>
          <a:noFill/>
          <a:ln w="9525">
            <a:noFill/>
            <a:miter lim="800000"/>
            <a:headEnd/>
            <a:tailEnd/>
          </a:ln>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graphicFrame>
        <p:nvGraphicFramePr>
          <p:cNvPr id="9" name="Graphique 8"/>
          <p:cNvGraphicFramePr>
            <a:graphicFrameLocks/>
          </p:cNvGraphicFramePr>
          <p:nvPr>
            <p:extLst>
              <p:ext uri="{D42A27DB-BD31-4B8C-83A1-F6EECF244321}">
                <p14:modId xmlns:p14="http://schemas.microsoft.com/office/powerpoint/2010/main" val="3023949293"/>
              </p:ext>
            </p:extLst>
          </p:nvPr>
        </p:nvGraphicFramePr>
        <p:xfrm>
          <a:off x="6045211" y="1197784"/>
          <a:ext cx="2991286" cy="25912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Graphique 14"/>
          <p:cNvGraphicFramePr>
            <a:graphicFrameLocks/>
          </p:cNvGraphicFramePr>
          <p:nvPr>
            <p:extLst>
              <p:ext uri="{D42A27DB-BD31-4B8C-83A1-F6EECF244321}">
                <p14:modId xmlns:p14="http://schemas.microsoft.com/office/powerpoint/2010/main" val="4111231215"/>
              </p:ext>
            </p:extLst>
          </p:nvPr>
        </p:nvGraphicFramePr>
        <p:xfrm>
          <a:off x="4525281" y="3573017"/>
          <a:ext cx="4572000" cy="3284982"/>
        </p:xfrm>
        <a:graphic>
          <a:graphicData uri="http://schemas.openxmlformats.org/drawingml/2006/chart">
            <c:chart xmlns:c="http://schemas.openxmlformats.org/drawingml/2006/chart" xmlns:r="http://schemas.openxmlformats.org/officeDocument/2006/relationships" r:id="rId7"/>
          </a:graphicData>
        </a:graphic>
      </p:graphicFrame>
      <p:sp>
        <p:nvSpPr>
          <p:cNvPr id="16" name="ZoneTexte 15"/>
          <p:cNvSpPr txBox="1"/>
          <p:nvPr/>
        </p:nvSpPr>
        <p:spPr>
          <a:xfrm>
            <a:off x="308757" y="1954336"/>
            <a:ext cx="5427698" cy="923330"/>
          </a:xfrm>
          <a:prstGeom prst="rect">
            <a:avLst/>
          </a:prstGeom>
          <a:noFill/>
        </p:spPr>
        <p:txBody>
          <a:bodyPr wrap="square" rtlCol="0">
            <a:spAutoFit/>
          </a:bodyPr>
          <a:lstStyle/>
          <a:p>
            <a:r>
              <a:rPr lang="fr-FR" dirty="0" smtClean="0"/>
              <a:t>La part des </a:t>
            </a:r>
            <a:r>
              <a:rPr lang="fr-FR" dirty="0" smtClean="0"/>
              <a:t>Demandeurs d’Emploi en Fin de Mois (DEFM</a:t>
            </a:r>
            <a:r>
              <a:rPr lang="fr-FR" dirty="0" smtClean="0"/>
              <a:t>) liée à la compta / RH augmente progressivement (sauf en 2017)</a:t>
            </a:r>
            <a:endParaRPr lang="fr-FR" dirty="0" smtClean="0"/>
          </a:p>
        </p:txBody>
      </p:sp>
      <p:graphicFrame>
        <p:nvGraphicFramePr>
          <p:cNvPr id="17" name="Graphique 16"/>
          <p:cNvGraphicFramePr>
            <a:graphicFrameLocks/>
          </p:cNvGraphicFramePr>
          <p:nvPr>
            <p:extLst>
              <p:ext uri="{D42A27DB-BD31-4B8C-83A1-F6EECF244321}">
                <p14:modId xmlns:p14="http://schemas.microsoft.com/office/powerpoint/2010/main" val="662497647"/>
              </p:ext>
            </p:extLst>
          </p:nvPr>
        </p:nvGraphicFramePr>
        <p:xfrm>
          <a:off x="33049" y="3212976"/>
          <a:ext cx="4492232" cy="36450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35831362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 name="Rectangle à coins arrondis 43"/>
          <p:cNvSpPr/>
          <p:nvPr/>
        </p:nvSpPr>
        <p:spPr>
          <a:xfrm>
            <a:off x="1691680" y="401968"/>
            <a:ext cx="7344816" cy="5183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smtClean="0">
                <a:latin typeface="Futura Heavy" panose="02000804020000020003" pitchFamily="2" charset="0"/>
              </a:rPr>
              <a:t>Marché de l’emploi</a:t>
            </a:r>
            <a:endParaRPr lang="fr-FR" sz="2800" b="1" dirty="0">
              <a:latin typeface="Futura Heavy" panose="02000804020000020003" pitchFamily="2" charset="0"/>
            </a:endParaRPr>
          </a:p>
        </p:txBody>
      </p:sp>
      <p:pic>
        <p:nvPicPr>
          <p:cNvPr id="13" name="Picture 3"/>
          <p:cNvPicPr>
            <a:picLocks noChangeAspect="1" noChangeArrowheads="1"/>
          </p:cNvPicPr>
          <p:nvPr/>
        </p:nvPicPr>
        <p:blipFill>
          <a:blip r:embed="rId4" cstate="print"/>
          <a:srcRect/>
          <a:stretch>
            <a:fillRect/>
          </a:stretch>
        </p:blipFill>
        <p:spPr bwMode="auto">
          <a:xfrm>
            <a:off x="33051" y="144315"/>
            <a:ext cx="9144000" cy="120301"/>
          </a:xfrm>
          <a:prstGeom prst="rect">
            <a:avLst/>
          </a:prstGeom>
          <a:noFill/>
          <a:ln w="9525">
            <a:noFill/>
            <a:miter lim="800000"/>
            <a:headEnd/>
            <a:tailEnd/>
          </a:ln>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graphicFrame>
        <p:nvGraphicFramePr>
          <p:cNvPr id="6" name="Graphique 5"/>
          <p:cNvGraphicFramePr>
            <a:graphicFrameLocks/>
          </p:cNvGraphicFramePr>
          <p:nvPr>
            <p:extLst>
              <p:ext uri="{D42A27DB-BD31-4B8C-83A1-F6EECF244321}">
                <p14:modId xmlns:p14="http://schemas.microsoft.com/office/powerpoint/2010/main" val="1123693932"/>
              </p:ext>
            </p:extLst>
          </p:nvPr>
        </p:nvGraphicFramePr>
        <p:xfrm>
          <a:off x="6012160" y="1197784"/>
          <a:ext cx="3102920" cy="2591316"/>
        </p:xfrm>
        <a:graphic>
          <a:graphicData uri="http://schemas.openxmlformats.org/drawingml/2006/chart">
            <c:chart xmlns:c="http://schemas.openxmlformats.org/drawingml/2006/chart" xmlns:r="http://schemas.openxmlformats.org/officeDocument/2006/relationships" r:id="rId6"/>
          </a:graphicData>
        </a:graphic>
      </p:graphicFrame>
      <p:sp>
        <p:nvSpPr>
          <p:cNvPr id="10" name="ZoneTexte 9"/>
          <p:cNvSpPr txBox="1"/>
          <p:nvPr/>
        </p:nvSpPr>
        <p:spPr>
          <a:xfrm>
            <a:off x="66464" y="1959712"/>
            <a:ext cx="5912646" cy="646331"/>
          </a:xfrm>
          <a:prstGeom prst="rect">
            <a:avLst/>
          </a:prstGeom>
          <a:noFill/>
        </p:spPr>
        <p:txBody>
          <a:bodyPr wrap="square" rtlCol="0">
            <a:spAutoFit/>
          </a:bodyPr>
          <a:lstStyle/>
          <a:p>
            <a:r>
              <a:rPr lang="fr-FR" dirty="0" smtClean="0"/>
              <a:t>La part des </a:t>
            </a:r>
            <a:r>
              <a:rPr lang="fr-FR" dirty="0" smtClean="0"/>
              <a:t>Nouvelles Offres d’Emploi (NOE</a:t>
            </a:r>
            <a:r>
              <a:rPr lang="fr-FR" dirty="0" smtClean="0"/>
              <a:t>) liée à la compta / RH augmente</a:t>
            </a:r>
            <a:endParaRPr lang="fr-FR" dirty="0" smtClean="0"/>
          </a:p>
        </p:txBody>
      </p:sp>
      <p:graphicFrame>
        <p:nvGraphicFramePr>
          <p:cNvPr id="11" name="Graphique 10"/>
          <p:cNvGraphicFramePr>
            <a:graphicFrameLocks/>
          </p:cNvGraphicFramePr>
          <p:nvPr>
            <p:extLst>
              <p:ext uri="{D42A27DB-BD31-4B8C-83A1-F6EECF244321}">
                <p14:modId xmlns:p14="http://schemas.microsoft.com/office/powerpoint/2010/main" val="2072640369"/>
              </p:ext>
            </p:extLst>
          </p:nvPr>
        </p:nvGraphicFramePr>
        <p:xfrm>
          <a:off x="4502669" y="3717032"/>
          <a:ext cx="4533827" cy="31409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aphique 14"/>
          <p:cNvGraphicFramePr>
            <a:graphicFrameLocks/>
          </p:cNvGraphicFramePr>
          <p:nvPr>
            <p:extLst>
              <p:ext uri="{D42A27DB-BD31-4B8C-83A1-F6EECF244321}">
                <p14:modId xmlns:p14="http://schemas.microsoft.com/office/powerpoint/2010/main" val="1141743483"/>
              </p:ext>
            </p:extLst>
          </p:nvPr>
        </p:nvGraphicFramePr>
        <p:xfrm>
          <a:off x="0" y="3068960"/>
          <a:ext cx="4464496" cy="357609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51798933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3"/>
          <p:cNvPicPr>
            <a:picLocks noChangeAspect="1" noChangeArrowheads="1"/>
          </p:cNvPicPr>
          <p:nvPr/>
        </p:nvPicPr>
        <p:blipFill>
          <a:blip r:embed="rId4" cstate="print"/>
          <a:srcRect/>
          <a:stretch>
            <a:fillRect/>
          </a:stretch>
        </p:blipFill>
        <p:spPr bwMode="auto">
          <a:xfrm>
            <a:off x="33051" y="144315"/>
            <a:ext cx="9144000" cy="120301"/>
          </a:xfrm>
          <a:prstGeom prst="rect">
            <a:avLst/>
          </a:prstGeom>
          <a:noFill/>
          <a:ln w="9525">
            <a:noFill/>
            <a:miter lim="800000"/>
            <a:headEnd/>
            <a:tailEnd/>
          </a:ln>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sp>
        <p:nvSpPr>
          <p:cNvPr id="12" name="Rectangle à coins arrondis 11"/>
          <p:cNvSpPr/>
          <p:nvPr/>
        </p:nvSpPr>
        <p:spPr>
          <a:xfrm>
            <a:off x="1691680" y="408931"/>
            <a:ext cx="7344816" cy="5217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smtClean="0">
                <a:latin typeface="Futura Heavy" panose="02000804020000020003" pitchFamily="2" charset="0"/>
              </a:rPr>
              <a:t>Carte de formation</a:t>
            </a:r>
            <a:endParaRPr lang="fr-FR" sz="2800" b="1" dirty="0">
              <a:latin typeface="Futura Heavy" panose="02000804020000020003" pitchFamily="2" charset="0"/>
            </a:endParaRPr>
          </a:p>
        </p:txBody>
      </p:sp>
      <p:sp>
        <p:nvSpPr>
          <p:cNvPr id="2" name="ZoneTexte 1"/>
          <p:cNvSpPr txBox="1"/>
          <p:nvPr/>
        </p:nvSpPr>
        <p:spPr>
          <a:xfrm>
            <a:off x="1006127" y="2812770"/>
            <a:ext cx="7131745" cy="461665"/>
          </a:xfrm>
          <a:prstGeom prst="rect">
            <a:avLst/>
          </a:prstGeom>
          <a:noFill/>
        </p:spPr>
        <p:txBody>
          <a:bodyPr wrap="square" rtlCol="0">
            <a:spAutoFit/>
          </a:bodyPr>
          <a:lstStyle/>
          <a:p>
            <a:pPr algn="ctr"/>
            <a:endParaRPr lang="fr-FR" sz="2400" dirty="0"/>
          </a:p>
        </p:txBody>
      </p:sp>
      <p:graphicFrame>
        <p:nvGraphicFramePr>
          <p:cNvPr id="7" name="Graphique 6"/>
          <p:cNvGraphicFramePr>
            <a:graphicFrameLocks/>
          </p:cNvGraphicFramePr>
          <p:nvPr>
            <p:extLst>
              <p:ext uri="{D42A27DB-BD31-4B8C-83A1-F6EECF244321}">
                <p14:modId xmlns:p14="http://schemas.microsoft.com/office/powerpoint/2010/main" val="3906784785"/>
              </p:ext>
            </p:extLst>
          </p:nvPr>
        </p:nvGraphicFramePr>
        <p:xfrm>
          <a:off x="4745985" y="3573016"/>
          <a:ext cx="4290511" cy="30437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aphique 8"/>
          <p:cNvGraphicFramePr>
            <a:graphicFrameLocks/>
          </p:cNvGraphicFramePr>
          <p:nvPr>
            <p:extLst>
              <p:ext uri="{D42A27DB-BD31-4B8C-83A1-F6EECF244321}">
                <p14:modId xmlns:p14="http://schemas.microsoft.com/office/powerpoint/2010/main" val="1411433360"/>
              </p:ext>
            </p:extLst>
          </p:nvPr>
        </p:nvGraphicFramePr>
        <p:xfrm>
          <a:off x="33051" y="1594091"/>
          <a:ext cx="4501082" cy="2771013"/>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p:cNvSpPr/>
          <p:nvPr/>
        </p:nvSpPr>
        <p:spPr>
          <a:xfrm>
            <a:off x="350130" y="1024380"/>
            <a:ext cx="8487527" cy="646331"/>
          </a:xfrm>
          <a:prstGeom prst="rect">
            <a:avLst/>
          </a:prstGeom>
        </p:spPr>
        <p:txBody>
          <a:bodyPr wrap="square">
            <a:spAutoFit/>
          </a:bodyPr>
          <a:lstStyle/>
          <a:p>
            <a:r>
              <a:rPr lang="fr-FR" dirty="0"/>
              <a:t>Répartition des inscrits en dernière année de cursus selon le niveau, le diplôme et l'année de formation</a:t>
            </a:r>
          </a:p>
        </p:txBody>
      </p:sp>
      <p:graphicFrame>
        <p:nvGraphicFramePr>
          <p:cNvPr id="16" name="Graphique 15"/>
          <p:cNvGraphicFramePr>
            <a:graphicFrameLocks/>
          </p:cNvGraphicFramePr>
          <p:nvPr>
            <p:extLst>
              <p:ext uri="{D42A27DB-BD31-4B8C-83A1-F6EECF244321}">
                <p14:modId xmlns:p14="http://schemas.microsoft.com/office/powerpoint/2010/main" val="237298688"/>
              </p:ext>
            </p:extLst>
          </p:nvPr>
        </p:nvGraphicFramePr>
        <p:xfrm>
          <a:off x="4885732" y="1747854"/>
          <a:ext cx="3906668" cy="2318166"/>
        </p:xfrm>
        <a:graphic>
          <a:graphicData uri="http://schemas.openxmlformats.org/drawingml/2006/chart">
            <c:chart xmlns:c="http://schemas.openxmlformats.org/drawingml/2006/chart" xmlns:r="http://schemas.openxmlformats.org/officeDocument/2006/relationships" r:id="rId8"/>
          </a:graphicData>
        </a:graphic>
      </p:graphicFrame>
      <p:sp>
        <p:nvSpPr>
          <p:cNvPr id="6" name="ZoneTexte 5"/>
          <p:cNvSpPr txBox="1"/>
          <p:nvPr/>
        </p:nvSpPr>
        <p:spPr>
          <a:xfrm>
            <a:off x="5897923" y="1664686"/>
            <a:ext cx="2160240" cy="292388"/>
          </a:xfrm>
          <a:prstGeom prst="rect">
            <a:avLst/>
          </a:prstGeom>
          <a:noFill/>
        </p:spPr>
        <p:txBody>
          <a:bodyPr wrap="square" rtlCol="0">
            <a:spAutoFit/>
          </a:bodyPr>
          <a:lstStyle/>
          <a:p>
            <a:r>
              <a:rPr lang="fr-FR" sz="1300" b="1" dirty="0" smtClean="0"/>
              <a:t>Hors Nouvelle-Calédonie</a:t>
            </a:r>
            <a:endParaRPr lang="fr-FR" sz="1300" b="1" dirty="0"/>
          </a:p>
        </p:txBody>
      </p:sp>
      <p:sp>
        <p:nvSpPr>
          <p:cNvPr id="10" name="ZoneTexte 9"/>
          <p:cNvSpPr txBox="1"/>
          <p:nvPr/>
        </p:nvSpPr>
        <p:spPr>
          <a:xfrm>
            <a:off x="5991803" y="2679022"/>
            <a:ext cx="2011408" cy="246221"/>
          </a:xfrm>
          <a:prstGeom prst="rect">
            <a:avLst/>
          </a:prstGeom>
          <a:noFill/>
        </p:spPr>
        <p:txBody>
          <a:bodyPr wrap="square" rtlCol="0">
            <a:spAutoFit/>
          </a:bodyPr>
          <a:lstStyle/>
          <a:p>
            <a:r>
              <a:rPr lang="fr-FR" sz="1000" dirty="0" smtClean="0"/>
              <a:t>Toutes formations confondues</a:t>
            </a:r>
            <a:endParaRPr lang="fr-FR" sz="1000" dirty="0"/>
          </a:p>
        </p:txBody>
      </p:sp>
      <p:graphicFrame>
        <p:nvGraphicFramePr>
          <p:cNvPr id="18" name="Graphique 17"/>
          <p:cNvGraphicFramePr>
            <a:graphicFrameLocks/>
          </p:cNvGraphicFramePr>
          <p:nvPr>
            <p:extLst>
              <p:ext uri="{D42A27DB-BD31-4B8C-83A1-F6EECF244321}">
                <p14:modId xmlns:p14="http://schemas.microsoft.com/office/powerpoint/2010/main" val="4254235154"/>
              </p:ext>
            </p:extLst>
          </p:nvPr>
        </p:nvGraphicFramePr>
        <p:xfrm>
          <a:off x="179512" y="4184410"/>
          <a:ext cx="4104456" cy="2432352"/>
        </p:xfrm>
        <a:graphic>
          <a:graphicData uri="http://schemas.openxmlformats.org/drawingml/2006/chart">
            <c:chart xmlns:c="http://schemas.openxmlformats.org/drawingml/2006/chart" xmlns:r="http://schemas.openxmlformats.org/officeDocument/2006/relationships" r:id="rId9"/>
          </a:graphicData>
        </a:graphic>
      </p:graphicFrame>
      <p:sp>
        <p:nvSpPr>
          <p:cNvPr id="19" name="ZoneTexte 18"/>
          <p:cNvSpPr txBox="1"/>
          <p:nvPr/>
        </p:nvSpPr>
        <p:spPr>
          <a:xfrm>
            <a:off x="1497865" y="5169697"/>
            <a:ext cx="2011408" cy="246221"/>
          </a:xfrm>
          <a:prstGeom prst="rect">
            <a:avLst/>
          </a:prstGeom>
          <a:noFill/>
        </p:spPr>
        <p:txBody>
          <a:bodyPr wrap="square" rtlCol="0">
            <a:spAutoFit/>
          </a:bodyPr>
          <a:lstStyle/>
          <a:p>
            <a:r>
              <a:rPr lang="fr-FR" sz="1000" dirty="0" smtClean="0"/>
              <a:t>Toutes formations confondues</a:t>
            </a:r>
            <a:endParaRPr lang="fr-FR" sz="1000" dirty="0"/>
          </a:p>
        </p:txBody>
      </p:sp>
    </p:spTree>
    <p:extLst>
      <p:ext uri="{BB962C8B-B14F-4D97-AF65-F5344CB8AC3E}">
        <p14:creationId xmlns:p14="http://schemas.microsoft.com/office/powerpoint/2010/main" val="183947574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5" name="Rectangle à coins arrondis 44"/>
          <p:cNvSpPr/>
          <p:nvPr/>
        </p:nvSpPr>
        <p:spPr>
          <a:xfrm>
            <a:off x="1691680" y="408931"/>
            <a:ext cx="7344816" cy="5217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800" b="1" dirty="0" smtClean="0">
                <a:latin typeface="Futura Heavy" panose="02000804020000020003" pitchFamily="2" charset="0"/>
              </a:rPr>
              <a:t>Métiers porteurs</a:t>
            </a:r>
            <a:endParaRPr lang="fr-FR" sz="2800" b="1" dirty="0">
              <a:latin typeface="Futura Heavy" panose="02000804020000020003" pitchFamily="2" charset="0"/>
            </a:endParaRPr>
          </a:p>
        </p:txBody>
      </p:sp>
      <p:pic>
        <p:nvPicPr>
          <p:cNvPr id="13" name="Picture 3"/>
          <p:cNvPicPr>
            <a:picLocks noChangeAspect="1" noChangeArrowheads="1"/>
          </p:cNvPicPr>
          <p:nvPr/>
        </p:nvPicPr>
        <p:blipFill>
          <a:blip r:embed="rId4" cstate="print"/>
          <a:srcRect/>
          <a:stretch>
            <a:fillRect/>
          </a:stretch>
        </p:blipFill>
        <p:spPr bwMode="auto">
          <a:xfrm>
            <a:off x="33051" y="144315"/>
            <a:ext cx="9144000" cy="120301"/>
          </a:xfrm>
          <a:prstGeom prst="rect">
            <a:avLst/>
          </a:prstGeom>
          <a:noFill/>
          <a:ln w="9525">
            <a:noFill/>
            <a:miter lim="800000"/>
            <a:headEnd/>
            <a:tailEnd/>
          </a:ln>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06" y="98175"/>
            <a:ext cx="1357575" cy="832520"/>
          </a:xfrm>
          <a:prstGeom prst="rect">
            <a:avLst/>
          </a:prstGeom>
        </p:spPr>
      </p:pic>
      <p:pic>
        <p:nvPicPr>
          <p:cNvPr id="17" name="Image 16"/>
          <p:cNvPicPr>
            <a:picLocks noChangeAspect="1"/>
          </p:cNvPicPr>
          <p:nvPr/>
        </p:nvPicPr>
        <p:blipFill>
          <a:blip r:embed="rId6"/>
          <a:stretch>
            <a:fillRect/>
          </a:stretch>
        </p:blipFill>
        <p:spPr>
          <a:xfrm>
            <a:off x="611560" y="1319260"/>
            <a:ext cx="3858898" cy="1885263"/>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491093990"/>
              </p:ext>
            </p:extLst>
          </p:nvPr>
        </p:nvGraphicFramePr>
        <p:xfrm>
          <a:off x="33049" y="3428999"/>
          <a:ext cx="9001313" cy="2541568"/>
        </p:xfrm>
        <a:graphic>
          <a:graphicData uri="http://schemas.openxmlformats.org/drawingml/2006/table">
            <a:tbl>
              <a:tblPr/>
              <a:tblGrid>
                <a:gridCol w="734186"/>
                <a:gridCol w="2232727"/>
                <a:gridCol w="1025848"/>
                <a:gridCol w="482752"/>
                <a:gridCol w="1025848"/>
                <a:gridCol w="482752"/>
                <a:gridCol w="1025848"/>
                <a:gridCol w="482752"/>
                <a:gridCol w="1025848"/>
                <a:gridCol w="482752"/>
              </a:tblGrid>
              <a:tr h="225332">
                <a:tc>
                  <a:txBody>
                    <a:bodyPr/>
                    <a:lstStyle/>
                    <a:p>
                      <a:pPr algn="ctr" fontAlgn="b"/>
                      <a:r>
                        <a:rPr lang="fr-FR" sz="900" b="1" i="0" u="none" strike="noStrike" dirty="0">
                          <a:solidFill>
                            <a:srgbClr val="000000"/>
                          </a:solidFill>
                          <a:effectLst/>
                          <a:latin typeface="Calibri" panose="020F0502020204030204" pitchFamily="34" charset="0"/>
                        </a:rPr>
                        <a:t>Code ROME</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Intitulé Métier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2012</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tension</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2014</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tension</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2016</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tension</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2018</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tension</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372">
                <a:tc>
                  <a:txBody>
                    <a:bodyPr/>
                    <a:lstStyle/>
                    <a:p>
                      <a:pPr algn="ctr" fontAlgn="b"/>
                      <a:r>
                        <a:rPr lang="fr-FR" sz="900" b="0" i="0" u="none" strike="noStrike" dirty="0">
                          <a:solidFill>
                            <a:srgbClr val="000000"/>
                          </a:solidFill>
                          <a:effectLst/>
                          <a:latin typeface="Calibri" panose="020F0502020204030204" pitchFamily="34" charset="0"/>
                        </a:rPr>
                        <a:t>M1201</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900" b="0" i="0" u="none" strike="noStrike" dirty="0">
                          <a:solidFill>
                            <a:srgbClr val="000000"/>
                          </a:solidFill>
                          <a:effectLst/>
                          <a:latin typeface="Calibri" panose="020F0502020204030204" pitchFamily="34" charset="0"/>
                        </a:rPr>
                        <a:t>Analyse et ingénierie financière</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900" b="0" i="0" u="none" strike="noStrike">
                          <a:solidFill>
                            <a:srgbClr val="000000"/>
                          </a:solidFill>
                          <a:effectLst/>
                          <a:latin typeface="Calibri" panose="020F0502020204030204" pitchFamily="34" charset="0"/>
                        </a:rPr>
                        <a:t>Données insuffisantes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Données insuffisantes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Données insuffisantes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Données insuffisantes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80265">
                <a:tc>
                  <a:txBody>
                    <a:bodyPr/>
                    <a:lstStyle/>
                    <a:p>
                      <a:pPr algn="ctr" fontAlgn="b"/>
                      <a:r>
                        <a:rPr lang="fr-FR" sz="900" b="0" i="0" u="none" strike="noStrike" dirty="0">
                          <a:solidFill>
                            <a:srgbClr val="000000"/>
                          </a:solidFill>
                          <a:effectLst/>
                          <a:latin typeface="Calibri" panose="020F0502020204030204" pitchFamily="34" charset="0"/>
                        </a:rPr>
                        <a:t>M1202</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900" b="0" i="0" u="none" strike="noStrike" dirty="0">
                          <a:solidFill>
                            <a:srgbClr val="000000"/>
                          </a:solidFill>
                          <a:effectLst/>
                          <a:latin typeface="Calibri" panose="020F0502020204030204" pitchFamily="34" charset="0"/>
                        </a:rPr>
                        <a:t>Audit et contrôle comptables et financiers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0265">
                <a:tc>
                  <a:txBody>
                    <a:bodyPr/>
                    <a:lstStyle/>
                    <a:p>
                      <a:pPr algn="ctr" fontAlgn="b"/>
                      <a:r>
                        <a:rPr lang="fr-FR" sz="900" b="0" i="0" u="none" strike="noStrike">
                          <a:solidFill>
                            <a:srgbClr val="000000"/>
                          </a:solidFill>
                          <a:effectLst/>
                          <a:latin typeface="Calibri" panose="020F0502020204030204" pitchFamily="34" charset="0"/>
                        </a:rPr>
                        <a:t>M1203</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900" b="0" i="0" u="none" strike="noStrike" dirty="0">
                          <a:solidFill>
                            <a:srgbClr val="000000"/>
                          </a:solidFill>
                          <a:effectLst/>
                          <a:latin typeface="Calibri" panose="020F0502020204030204" pitchFamily="34" charset="0"/>
                        </a:rPr>
                        <a:t>Comptabilité</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900" b="0" i="0" u="none" strike="noStrike" dirty="0">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0265">
                <a:tc>
                  <a:txBody>
                    <a:bodyPr/>
                    <a:lstStyle/>
                    <a:p>
                      <a:pPr algn="ctr" fontAlgn="b"/>
                      <a:r>
                        <a:rPr lang="fr-FR" sz="900" b="0" i="0" u="none" strike="noStrike">
                          <a:solidFill>
                            <a:srgbClr val="000000"/>
                          </a:solidFill>
                          <a:effectLst/>
                          <a:latin typeface="Calibri" panose="020F0502020204030204" pitchFamily="34" charset="0"/>
                        </a:rPr>
                        <a:t>M1204</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900" b="0" i="0" u="none" strike="noStrike" dirty="0">
                          <a:solidFill>
                            <a:srgbClr val="000000"/>
                          </a:solidFill>
                          <a:effectLst/>
                          <a:latin typeface="Calibri" panose="020F0502020204030204" pitchFamily="34" charset="0"/>
                        </a:rPr>
                        <a:t>Contrôle de gestion</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0265">
                <a:tc>
                  <a:txBody>
                    <a:bodyPr/>
                    <a:lstStyle/>
                    <a:p>
                      <a:pPr algn="ctr" fontAlgn="b"/>
                      <a:r>
                        <a:rPr lang="fr-FR" sz="900" b="0" i="0" u="none" strike="noStrike">
                          <a:solidFill>
                            <a:srgbClr val="000000"/>
                          </a:solidFill>
                          <a:effectLst/>
                          <a:latin typeface="Calibri" panose="020F0502020204030204" pitchFamily="34" charset="0"/>
                        </a:rPr>
                        <a:t>M1205</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900" b="0" i="0" u="none" strike="noStrike" dirty="0">
                          <a:solidFill>
                            <a:srgbClr val="000000"/>
                          </a:solidFill>
                          <a:effectLst/>
                          <a:latin typeface="Calibri" panose="020F0502020204030204" pitchFamily="34" charset="0"/>
                        </a:rPr>
                        <a:t>Direction administrative et financière</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1372">
                <a:tc>
                  <a:txBody>
                    <a:bodyPr/>
                    <a:lstStyle/>
                    <a:p>
                      <a:pPr algn="ctr" fontAlgn="b"/>
                      <a:r>
                        <a:rPr lang="fr-FR" sz="900" b="0" i="0" u="none" strike="noStrike">
                          <a:solidFill>
                            <a:srgbClr val="000000"/>
                          </a:solidFill>
                          <a:effectLst/>
                          <a:latin typeface="Calibri" panose="020F0502020204030204" pitchFamily="34" charset="0"/>
                        </a:rPr>
                        <a:t>M1206</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900" b="0" i="0" u="none" strike="noStrike">
                          <a:solidFill>
                            <a:srgbClr val="000000"/>
                          </a:solidFill>
                          <a:effectLst/>
                          <a:latin typeface="Calibri" panose="020F0502020204030204" pitchFamily="34" charset="0"/>
                        </a:rPr>
                        <a:t>Management de groupe ou de service comptable</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niche</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1372">
                <a:tc>
                  <a:txBody>
                    <a:bodyPr/>
                    <a:lstStyle/>
                    <a:p>
                      <a:pPr algn="ctr" fontAlgn="b"/>
                      <a:r>
                        <a:rPr lang="fr-FR" sz="900" b="0" i="0" u="none" strike="noStrike">
                          <a:solidFill>
                            <a:srgbClr val="000000"/>
                          </a:solidFill>
                          <a:effectLst/>
                          <a:latin typeface="Calibri" panose="020F0502020204030204" pitchFamily="34" charset="0"/>
                        </a:rPr>
                        <a:t>M1207</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900" b="0" i="0" u="none" strike="noStrike">
                          <a:solidFill>
                            <a:srgbClr val="000000"/>
                          </a:solidFill>
                          <a:effectLst/>
                          <a:latin typeface="Calibri" panose="020F0502020204030204" pitchFamily="34" charset="0"/>
                        </a:rPr>
                        <a:t>Trésorerie et financement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900" b="0" i="0" u="none" strike="noStrike">
                          <a:solidFill>
                            <a:srgbClr val="000000"/>
                          </a:solidFill>
                          <a:effectLst/>
                          <a:latin typeface="Calibri" panose="020F0502020204030204" pitchFamily="34" charset="0"/>
                        </a:rPr>
                        <a:t>Données insuffisantes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Données insuffisantes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Données insuffisantes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Données insuffisantes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80265">
                <a:tc>
                  <a:txBody>
                    <a:bodyPr/>
                    <a:lstStyle/>
                    <a:p>
                      <a:pPr algn="ctr" fontAlgn="b"/>
                      <a:r>
                        <a:rPr lang="fr-FR" sz="900" b="0" i="0" u="none" strike="noStrike">
                          <a:solidFill>
                            <a:srgbClr val="000000"/>
                          </a:solidFill>
                          <a:effectLst/>
                          <a:latin typeface="Calibri" panose="020F0502020204030204" pitchFamily="34" charset="0"/>
                        </a:rPr>
                        <a:t>M1501</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fr-FR" sz="900" b="0" i="0" u="none" strike="noStrike">
                          <a:solidFill>
                            <a:srgbClr val="000000"/>
                          </a:solidFill>
                          <a:effectLst/>
                          <a:latin typeface="Calibri" panose="020F0502020204030204" pitchFamily="34" charset="0"/>
                        </a:rPr>
                        <a:t>Assistanat en ressources humaines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dirty="0">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0265">
                <a:tc>
                  <a:txBody>
                    <a:bodyPr/>
                    <a:lstStyle/>
                    <a:p>
                      <a:pPr algn="ctr" fontAlgn="b"/>
                      <a:r>
                        <a:rPr lang="fr-FR" sz="900" b="0" i="0" u="none" strike="noStrike">
                          <a:solidFill>
                            <a:srgbClr val="000000"/>
                          </a:solidFill>
                          <a:effectLst/>
                          <a:latin typeface="Calibri" panose="020F0502020204030204" pitchFamily="34" charset="0"/>
                        </a:rPr>
                        <a:t>M1502</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fr-FR" sz="900" b="0" i="0" u="none" strike="noStrike">
                          <a:solidFill>
                            <a:srgbClr val="000000"/>
                          </a:solidFill>
                          <a:effectLst/>
                          <a:latin typeface="Calibri" panose="020F0502020204030204" pitchFamily="34" charset="0"/>
                        </a:rPr>
                        <a:t>Développement des ressources humaines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fr-FR" sz="900" b="0" i="0" u="none" strike="noStrike">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0265">
                <a:tc>
                  <a:txBody>
                    <a:bodyPr/>
                    <a:lstStyle/>
                    <a:p>
                      <a:pPr algn="ctr" fontAlgn="b"/>
                      <a:r>
                        <a:rPr lang="fr-FR" sz="900" b="0" i="0" u="none" strike="noStrike">
                          <a:solidFill>
                            <a:srgbClr val="000000"/>
                          </a:solidFill>
                          <a:effectLst/>
                          <a:latin typeface="Calibri" panose="020F0502020204030204" pitchFamily="34" charset="0"/>
                        </a:rPr>
                        <a:t>M1503</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fr-FR" sz="900" b="0" i="0" u="none" strike="noStrike">
                          <a:solidFill>
                            <a:srgbClr val="000000"/>
                          </a:solidFill>
                          <a:effectLst/>
                          <a:latin typeface="Calibri" panose="020F0502020204030204" pitchFamily="34" charset="0"/>
                        </a:rPr>
                        <a:t>Management des ressources humaines</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fr-FR" sz="900" b="0" i="0" u="none" strike="noStrike">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a:solidFill>
                            <a:srgbClr val="000000"/>
                          </a:solidFill>
                          <a:effectLst/>
                          <a:latin typeface="Calibri" panose="020F0502020204030204" pitchFamily="34" charset="0"/>
                        </a:rPr>
                        <a:t>niche</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900" b="0" i="0" u="none" strike="noStrike" dirty="0">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0265">
                <a:tc>
                  <a:txBody>
                    <a:bodyPr/>
                    <a:lstStyle/>
                    <a:p>
                      <a:pPr algn="ctr" fontAlgn="b"/>
                      <a:r>
                        <a:rPr lang="fr-FR" sz="900" b="0" i="0" u="none" strike="noStrike">
                          <a:solidFill>
                            <a:srgbClr val="000000"/>
                          </a:solidFill>
                          <a:effectLst/>
                          <a:latin typeface="Calibri" panose="020F0502020204030204" pitchFamily="34" charset="0"/>
                        </a:rPr>
                        <a:t>M1608</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900" b="0" i="0" u="none" strike="noStrike">
                          <a:solidFill>
                            <a:srgbClr val="000000"/>
                          </a:solidFill>
                          <a:effectLst/>
                          <a:latin typeface="Calibri" panose="020F0502020204030204" pitchFamily="34" charset="0"/>
                        </a:rPr>
                        <a:t>Secrétariat comptable</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dirty="0">
                          <a:solidFill>
                            <a:srgbClr val="000000"/>
                          </a:solidFill>
                          <a:effectLst/>
                          <a:latin typeface="Calibri" panose="020F0502020204030204" pitchFamily="34" charset="0"/>
                        </a:rPr>
                        <a:t>Non porteur</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5517" marR="5517" marT="5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Rectangle 2"/>
          <p:cNvSpPr/>
          <p:nvPr/>
        </p:nvSpPr>
        <p:spPr>
          <a:xfrm>
            <a:off x="4605051" y="1408934"/>
            <a:ext cx="4248472" cy="1936428"/>
          </a:xfrm>
          <a:prstGeom prst="rect">
            <a:avLst/>
          </a:prstGeom>
        </p:spPr>
        <p:txBody>
          <a:bodyPr wrap="square">
            <a:spAutoFit/>
          </a:bodyPr>
          <a:lstStyle/>
          <a:p>
            <a:pPr>
              <a:lnSpc>
                <a:spcPct val="107000"/>
              </a:lnSpc>
              <a:spcAft>
                <a:spcPts val="0"/>
              </a:spcAft>
            </a:pPr>
            <a:r>
              <a:rPr lang="fr-FR" sz="1400" dirty="0">
                <a:latin typeface="Futura-Book"/>
                <a:ea typeface="Calibri" panose="020F0502020204030204" pitchFamily="34" charset="0"/>
                <a:cs typeface="Futura-Book"/>
              </a:rPr>
              <a:t>Tension forte = Très porteur </a:t>
            </a:r>
            <a:r>
              <a:rPr lang="fr-FR" sz="1400" dirty="0" smtClean="0">
                <a:latin typeface="Futura-Book"/>
                <a:ea typeface="Calibri" panose="020F0502020204030204" pitchFamily="34" charset="0"/>
                <a:cs typeface="Futura-Book"/>
              </a:rPr>
              <a:t>(+++)</a:t>
            </a:r>
          </a:p>
          <a:p>
            <a:pPr>
              <a:lnSpc>
                <a:spcPct val="107000"/>
              </a:lnSpc>
              <a:spcAft>
                <a:spcPts val="0"/>
              </a:spcAft>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dirty="0">
                <a:latin typeface="Futura-Book"/>
                <a:ea typeface="Calibri" panose="020F0502020204030204" pitchFamily="34" charset="0"/>
                <a:cs typeface="Futura-Book"/>
              </a:rPr>
              <a:t>Tension moyenne = Moyennement porteur (++) </a:t>
            </a:r>
            <a:endParaRPr lang="fr-FR" sz="1400" dirty="0" smtClean="0">
              <a:latin typeface="Futura-Book"/>
              <a:ea typeface="Calibri" panose="020F0502020204030204" pitchFamily="34" charset="0"/>
              <a:cs typeface="Futura-Book"/>
            </a:endParaRPr>
          </a:p>
          <a:p>
            <a:pPr>
              <a:lnSpc>
                <a:spcPct val="107000"/>
              </a:lnSpc>
              <a:spcAft>
                <a:spcPts val="0"/>
              </a:spcAft>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dirty="0">
                <a:latin typeface="Futura-Book"/>
                <a:ea typeface="Calibri" panose="020F0502020204030204" pitchFamily="34" charset="0"/>
                <a:cs typeface="Futura-Book"/>
              </a:rPr>
              <a:t>Tension faible = Faiblement porteur </a:t>
            </a:r>
            <a:r>
              <a:rPr lang="fr-FR" sz="1400" dirty="0" smtClean="0">
                <a:latin typeface="Futura-Book"/>
                <a:ea typeface="Calibri" panose="020F0502020204030204" pitchFamily="34" charset="0"/>
                <a:cs typeface="Futura-Book"/>
              </a:rPr>
              <a:t>(+)</a:t>
            </a:r>
          </a:p>
          <a:p>
            <a:pPr>
              <a:lnSpc>
                <a:spcPct val="107000"/>
              </a:lnSpc>
              <a:spcAft>
                <a:spcPts val="0"/>
              </a:spcAft>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dirty="0">
                <a:latin typeface="Futura-Book"/>
                <a:ea typeface="Calibri" panose="020F0502020204030204" pitchFamily="34" charset="0"/>
                <a:cs typeface="Futura-Book"/>
              </a:rPr>
              <a:t>Niche = Activité et compétences très </a:t>
            </a:r>
            <a:r>
              <a:rPr lang="fr-FR" sz="1400" dirty="0" smtClean="0">
                <a:latin typeface="Futura-Book"/>
                <a:ea typeface="Calibri" panose="020F0502020204030204" pitchFamily="34" charset="0"/>
                <a:cs typeface="Futura-Book"/>
              </a:rPr>
              <a:t>spécialisées (petit nombre de besoins)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9097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12937</TotalTime>
  <Words>1486</Words>
  <Application>Microsoft Office PowerPoint</Application>
  <PresentationFormat>Affichage à l'écran (4:3)</PresentationFormat>
  <Paragraphs>276</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Futura ExtraBold</vt:lpstr>
      <vt:lpstr>Futura Heavy</vt:lpstr>
      <vt:lpstr>Futura-Book</vt:lpstr>
      <vt:lpstr>Times New Roman</vt:lpstr>
      <vt:lpstr>Thème Office</vt:lpstr>
      <vt:lpstr>LES METIERS DE LA COMPTABILITE  ET DES RESSOURCES HUMAINES Journée calédonienne de la comptabilité et des ressources humaines  5 octobre 2018 Auditorium du CAPS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Catheline.Krisno@idcnc.nc</dc:creator>
  <cp:lastModifiedBy>Thomas POIROT</cp:lastModifiedBy>
  <cp:revision>1401</cp:revision>
  <cp:lastPrinted>2018-10-01T07:12:50Z</cp:lastPrinted>
  <dcterms:created xsi:type="dcterms:W3CDTF">2009-07-27T21:52:42Z</dcterms:created>
  <dcterms:modified xsi:type="dcterms:W3CDTF">2018-10-03T22:49:43Z</dcterms:modified>
</cp:coreProperties>
</file>