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6" r:id="rId2"/>
    <p:sldId id="257" r:id="rId3"/>
    <p:sldId id="330" r:id="rId4"/>
    <p:sldId id="327" r:id="rId5"/>
    <p:sldId id="262" r:id="rId6"/>
    <p:sldId id="263" r:id="rId7"/>
    <p:sldId id="269" r:id="rId8"/>
    <p:sldId id="264" r:id="rId9"/>
    <p:sldId id="265" r:id="rId10"/>
    <p:sldId id="266" r:id="rId11"/>
    <p:sldId id="258" r:id="rId12"/>
    <p:sldId id="261" r:id="rId13"/>
    <p:sldId id="311" r:id="rId14"/>
    <p:sldId id="270" r:id="rId15"/>
    <p:sldId id="332" r:id="rId16"/>
    <p:sldId id="274" r:id="rId17"/>
    <p:sldId id="290" r:id="rId18"/>
    <p:sldId id="292" r:id="rId19"/>
    <p:sldId id="293" r:id="rId20"/>
    <p:sldId id="331" r:id="rId21"/>
    <p:sldId id="294" r:id="rId22"/>
    <p:sldId id="306" r:id="rId23"/>
    <p:sldId id="317" r:id="rId24"/>
    <p:sldId id="321" r:id="rId25"/>
    <p:sldId id="322" r:id="rId26"/>
    <p:sldId id="333" r:id="rId27"/>
    <p:sldId id="325" r:id="rId2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99"/>
    <a:srgbClr val="009900"/>
    <a:srgbClr val="66FF66"/>
    <a:srgbClr val="8AE6A9"/>
    <a:srgbClr val="FFFF00"/>
    <a:srgbClr val="00FF00"/>
    <a:srgbClr val="4EB839"/>
    <a:srgbClr val="FCE4E4"/>
    <a:srgbClr val="B451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CB250-CF12-423F-BF05-C56FEA0B6CC3}" type="doc">
      <dgm:prSet loTypeId="urn:microsoft.com/office/officeart/2005/8/layout/radial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1E3FC95-18C5-4D6A-AC70-66B3C18D78EC}">
      <dgm:prSet phldrT="[Texte]" custT="1"/>
      <dgm:spPr/>
      <dgm:t>
        <a:bodyPr/>
        <a:lstStyle/>
        <a:p>
          <a:r>
            <a:rPr lang="fr-FR" sz="3700" dirty="0">
              <a:latin typeface="Arial Rounded MT Bold" pitchFamily="34" charset="0"/>
              <a:cs typeface="Aharoni" pitchFamily="2" charset="-79"/>
            </a:rPr>
            <a:t>Mission EDD           </a:t>
          </a:r>
          <a:endParaRPr lang="fr-FR" sz="2000" dirty="0">
            <a:latin typeface="Arial Rounded MT Bold" pitchFamily="34" charset="0"/>
            <a:cs typeface="Aharoni" pitchFamily="2" charset="-79"/>
          </a:endParaRPr>
        </a:p>
      </dgm:t>
    </dgm:pt>
    <dgm:pt modelId="{B5084EB1-27B5-4386-90CA-05EA6B3B18D8}" type="parTrans" cxnId="{22E31E97-D159-4DE7-AFDB-492B63A58E2F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EACBFF5F-C2B7-4FAB-A863-A6D475C26CE5}" type="sibTrans" cxnId="{22E31E97-D159-4DE7-AFDB-492B63A58E2F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993A1F84-F1E8-49F6-A6ED-7BCD8AF833C9}">
      <dgm:prSet phldrT="[Texte]" custT="1"/>
      <dgm:spPr/>
      <dgm:t>
        <a:bodyPr/>
        <a:lstStyle/>
        <a:p>
          <a:r>
            <a:rPr lang="fr-FR" sz="1500" dirty="0">
              <a:latin typeface="Arial Rounded MT Bold" pitchFamily="34" charset="0"/>
              <a:cs typeface="Aharoni" pitchFamily="2" charset="-79"/>
            </a:rPr>
            <a:t>Mr le Vice Recteur</a:t>
          </a:r>
        </a:p>
      </dgm:t>
    </dgm:pt>
    <dgm:pt modelId="{D449A6D1-131F-491E-BB23-1E81EDC8584A}" type="parTrans" cxnId="{90603C7C-C8B9-4ED0-B744-DE63E27EBA60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D8264B80-7908-4461-A88E-41F5B4FF05C4}" type="sibTrans" cxnId="{90603C7C-C8B9-4ED0-B744-DE63E27EBA60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0D250C21-ADE7-45C7-8175-C98532FF804E}">
      <dgm:prSet phldrT="[Texte]" custT="1"/>
      <dgm:spPr/>
      <dgm:t>
        <a:bodyPr/>
        <a:lstStyle/>
        <a:p>
          <a:r>
            <a:rPr lang="fr-FR" sz="1400" dirty="0">
              <a:latin typeface="Arial Rounded MT Bold" pitchFamily="34" charset="0"/>
              <a:cs typeface="Aharoni" pitchFamily="2" charset="-79"/>
            </a:rPr>
            <a:t>Mr le Directeur de la DENC</a:t>
          </a:r>
        </a:p>
      </dgm:t>
    </dgm:pt>
    <dgm:pt modelId="{C623FBDA-0A04-443D-81A6-3B9EC784E9BC}" type="parTrans" cxnId="{53789287-B916-4D00-92C6-3DA7C924AB1B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E12C29DB-17DC-4B1B-9130-C4C655F8CADE}" type="sibTrans" cxnId="{53789287-B916-4D00-92C6-3DA7C924AB1B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D8D89A47-ED21-4618-A8D9-199B35D7E8E8}">
      <dgm:prSet phldrT="[Texte]" custT="1"/>
      <dgm:spPr/>
      <dgm:t>
        <a:bodyPr/>
        <a:lstStyle/>
        <a:p>
          <a:r>
            <a:rPr lang="fr-FR" sz="1400" dirty="0">
              <a:latin typeface="Arial Rounded MT Bold" pitchFamily="34" charset="0"/>
            </a:rPr>
            <a:t>Comité consultatif (Proviseur Vie Scolaire, IA-IPR)</a:t>
          </a:r>
          <a:endParaRPr lang="fr-FR" sz="1400" dirty="0">
            <a:latin typeface="Arial Rounded MT Bold" pitchFamily="34" charset="0"/>
            <a:cs typeface="Aharoni" pitchFamily="2" charset="-79"/>
          </a:endParaRPr>
        </a:p>
      </dgm:t>
    </dgm:pt>
    <dgm:pt modelId="{4D8C9D6D-227C-442B-87AD-7B0A6BA20421}" type="parTrans" cxnId="{2B243219-2DEB-4EF7-84CC-9E9E70B0E05E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94DFA139-C507-487E-BF00-DD3F3F9DB3BB}" type="sibTrans" cxnId="{2B243219-2DEB-4EF7-84CC-9E9E70B0E05E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3039AEDA-1ABE-4E42-A2D1-4883FE161AA9}">
      <dgm:prSet phldrT="[Texte]" custT="1"/>
      <dgm:spPr/>
      <dgm:t>
        <a:bodyPr/>
        <a:lstStyle/>
        <a:p>
          <a:r>
            <a:rPr lang="fr-FR" sz="1200" dirty="0">
              <a:latin typeface="Arial Rounded MT Bold" pitchFamily="34" charset="0"/>
              <a:cs typeface="Aharoni" pitchFamily="2" charset="-79"/>
            </a:rPr>
            <a:t>Comité technique (Provinces, Mairies,</a:t>
          </a:r>
          <a:r>
            <a:rPr lang="fr-FR" sz="1200" dirty="0" smtClean="0">
              <a:latin typeface="Arial Rounded MT Bold" pitchFamily="34" charset="0"/>
              <a:cs typeface="Aharoni" pitchFamily="2" charset="-79"/>
            </a:rPr>
            <a:t> Professionnels, </a:t>
          </a:r>
          <a:r>
            <a:rPr lang="fr-FR" sz="1200" dirty="0">
              <a:latin typeface="Arial Rounded MT Bold" pitchFamily="34" charset="0"/>
              <a:cs typeface="Aharoni" pitchFamily="2" charset="-79"/>
            </a:rPr>
            <a:t>Associations, ...)</a:t>
          </a:r>
        </a:p>
      </dgm:t>
    </dgm:pt>
    <dgm:pt modelId="{09F077B9-3D27-4943-8251-BA8F57CEB46A}" type="parTrans" cxnId="{21A9758D-0CE1-416A-BBF7-AAE1D745EE5B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8DBA3E2C-F93E-4E47-84C3-2E7BA2479CB0}" type="sibTrans" cxnId="{21A9758D-0CE1-416A-BBF7-AAE1D745EE5B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A23EE542-167F-485E-89B1-C31541E48D5D}">
      <dgm:prSet phldrT="[Texte]"/>
      <dgm:spPr/>
      <dgm:t>
        <a:bodyPr/>
        <a:lstStyle/>
        <a:p>
          <a:r>
            <a:rPr lang="fr-FR" dirty="0" smtClean="0">
              <a:latin typeface="Arial Rounded MT Bold" pitchFamily="34" charset="0"/>
              <a:cs typeface="Aharoni" pitchFamily="2" charset="-79"/>
            </a:rPr>
            <a:t>Référents </a:t>
          </a:r>
          <a:r>
            <a:rPr lang="fr-FR" dirty="0">
              <a:latin typeface="Arial Rounded MT Bold" pitchFamily="34" charset="0"/>
              <a:cs typeface="Aharoni" pitchFamily="2" charset="-79"/>
            </a:rPr>
            <a:t>EDD des établissements pilotes</a:t>
          </a:r>
        </a:p>
      </dgm:t>
    </dgm:pt>
    <dgm:pt modelId="{0B489C43-FC40-4713-8444-F6B4E21201C6}" type="parTrans" cxnId="{BCC1C219-729F-4E97-9F8D-901B1165E197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19DEED81-3692-4CAF-82A6-0B66A8BC9978}" type="sibTrans" cxnId="{BCC1C219-729F-4E97-9F8D-901B1165E197}">
      <dgm:prSet/>
      <dgm:spPr/>
      <dgm:t>
        <a:bodyPr/>
        <a:lstStyle/>
        <a:p>
          <a:endParaRPr lang="fr-FR">
            <a:latin typeface="Arial Rounded MT Bold" pitchFamily="34" charset="0"/>
            <a:cs typeface="Aharoni" pitchFamily="2" charset="-79"/>
          </a:endParaRPr>
        </a:p>
      </dgm:t>
    </dgm:pt>
    <dgm:pt modelId="{B1B0CD6D-32D9-0F4C-95E3-0A1DACE087E6}">
      <dgm:prSet phldrT="[Texte]"/>
      <dgm:spPr/>
      <dgm:t>
        <a:bodyPr/>
        <a:lstStyle/>
        <a:p>
          <a:endParaRPr lang="fr-FR"/>
        </a:p>
      </dgm:t>
    </dgm:pt>
    <dgm:pt modelId="{B7C12E49-A991-E74C-B5D7-F3178405CA10}" type="parTrans" cxnId="{2668DDBB-E814-F44F-884A-E970728A8CE4}">
      <dgm:prSet/>
      <dgm:spPr/>
      <dgm:t>
        <a:bodyPr/>
        <a:lstStyle/>
        <a:p>
          <a:endParaRPr lang="fr-FR"/>
        </a:p>
      </dgm:t>
    </dgm:pt>
    <dgm:pt modelId="{E340708F-E56D-FA40-99DA-D3FB663E187F}" type="sibTrans" cxnId="{2668DDBB-E814-F44F-884A-E970728A8CE4}">
      <dgm:prSet/>
      <dgm:spPr/>
      <dgm:t>
        <a:bodyPr/>
        <a:lstStyle/>
        <a:p>
          <a:endParaRPr lang="fr-FR"/>
        </a:p>
      </dgm:t>
    </dgm:pt>
    <dgm:pt modelId="{38DA2E46-CCD7-4B12-ACFC-BE1352F5D615}" type="pres">
      <dgm:prSet presAssocID="{08BCB250-CF12-423F-BF05-C56FEA0B6C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626CA2-2C54-4044-AA1E-097059921719}" type="pres">
      <dgm:prSet presAssocID="{08BCB250-CF12-423F-BF05-C56FEA0B6CC3}" presName="radial" presStyleCnt="0">
        <dgm:presLayoutVars>
          <dgm:animLvl val="ctr"/>
        </dgm:presLayoutVars>
      </dgm:prSet>
      <dgm:spPr/>
    </dgm:pt>
    <dgm:pt modelId="{F58DA36A-6F0C-4531-B6F2-A0A46AA2EB35}" type="pres">
      <dgm:prSet presAssocID="{91E3FC95-18C5-4D6A-AC70-66B3C18D78EC}" presName="centerShape" presStyleLbl="vennNode1" presStyleIdx="0" presStyleCnt="6" custScaleX="100944" custScaleY="95487" custLinFactNeighborX="-1547" custLinFactNeighborY="10214"/>
      <dgm:spPr/>
      <dgm:t>
        <a:bodyPr/>
        <a:lstStyle/>
        <a:p>
          <a:endParaRPr lang="fr-FR"/>
        </a:p>
      </dgm:t>
    </dgm:pt>
    <dgm:pt modelId="{4D54A7A8-669C-4C66-AF0D-CF628560F90E}" type="pres">
      <dgm:prSet presAssocID="{993A1F84-F1E8-49F6-A6ED-7BCD8AF833C9}" presName="node" presStyleLbl="vennNode1" presStyleIdx="1" presStyleCnt="6" custScaleX="93511" custScaleY="78004" custRadScaleRad="93275" custRadScaleInc="-355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1921E-BA1C-4C1D-857E-70251C2F7839}" type="pres">
      <dgm:prSet presAssocID="{0D250C21-ADE7-45C7-8175-C98532FF804E}" presName="node" presStyleLbl="vennNode1" presStyleIdx="2" presStyleCnt="6" custScaleX="87942" custScaleY="82964" custRadScaleRad="90575" custRadScaleInc="-754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5BB3D-42AE-4820-8431-3AE759B55343}" type="pres">
      <dgm:prSet presAssocID="{D8D89A47-ED21-4618-A8D9-199B35D7E8E8}" presName="node" presStyleLbl="vennNode1" presStyleIdx="3" presStyleCnt="6" custScaleX="109603" custScaleY="113143" custRadScaleRad="108930" custRadScaleInc="169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28A3F8-485B-4101-9FC7-4033AEB5620F}" type="pres">
      <dgm:prSet presAssocID="{3039AEDA-1ABE-4E42-A2D1-4883FE161AA9}" presName="node" presStyleLbl="vennNode1" presStyleIdx="4" presStyleCnt="6" custScaleX="133015" custScaleY="91398" custRadScaleRad="113281" custRadScaleInc="-2009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253C58-B6FB-405A-B9AF-806076F39C69}" type="pres">
      <dgm:prSet presAssocID="{A23EE542-167F-485E-89B1-C31541E48D5D}" presName="node" presStyleLbl="vennNode1" presStyleIdx="5" presStyleCnt="6" custScaleX="118097" custScaleY="93599" custRadScaleRad="119537" custRadScaleInc="-24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8B4038-CDC0-D14E-97D9-36922C4FF289}" type="presOf" srcId="{3039AEDA-1ABE-4E42-A2D1-4883FE161AA9}" destId="{E828A3F8-485B-4101-9FC7-4033AEB5620F}" srcOrd="0" destOrd="0" presId="urn:microsoft.com/office/officeart/2005/8/layout/radial3"/>
    <dgm:cxn modelId="{97EDEC79-61F2-B94E-B4F4-59210A327495}" type="presOf" srcId="{993A1F84-F1E8-49F6-A6ED-7BCD8AF833C9}" destId="{4D54A7A8-669C-4C66-AF0D-CF628560F90E}" srcOrd="0" destOrd="0" presId="urn:microsoft.com/office/officeart/2005/8/layout/radial3"/>
    <dgm:cxn modelId="{2B243219-2DEB-4EF7-84CC-9E9E70B0E05E}" srcId="{91E3FC95-18C5-4D6A-AC70-66B3C18D78EC}" destId="{D8D89A47-ED21-4618-A8D9-199B35D7E8E8}" srcOrd="2" destOrd="0" parTransId="{4D8C9D6D-227C-442B-87AD-7B0A6BA20421}" sibTransId="{94DFA139-C507-487E-BF00-DD3F3F9DB3BB}"/>
    <dgm:cxn modelId="{22E31E97-D159-4DE7-AFDB-492B63A58E2F}" srcId="{08BCB250-CF12-423F-BF05-C56FEA0B6CC3}" destId="{91E3FC95-18C5-4D6A-AC70-66B3C18D78EC}" srcOrd="0" destOrd="0" parTransId="{B5084EB1-27B5-4386-90CA-05EA6B3B18D8}" sibTransId="{EACBFF5F-C2B7-4FAB-A863-A6D475C26CE5}"/>
    <dgm:cxn modelId="{21A9758D-0CE1-416A-BBF7-AAE1D745EE5B}" srcId="{91E3FC95-18C5-4D6A-AC70-66B3C18D78EC}" destId="{3039AEDA-1ABE-4E42-A2D1-4883FE161AA9}" srcOrd="3" destOrd="0" parTransId="{09F077B9-3D27-4943-8251-BA8F57CEB46A}" sibTransId="{8DBA3E2C-F93E-4E47-84C3-2E7BA2479CB0}"/>
    <dgm:cxn modelId="{2668DDBB-E814-F44F-884A-E970728A8CE4}" srcId="{08BCB250-CF12-423F-BF05-C56FEA0B6CC3}" destId="{B1B0CD6D-32D9-0F4C-95E3-0A1DACE087E6}" srcOrd="1" destOrd="0" parTransId="{B7C12E49-A991-E74C-B5D7-F3178405CA10}" sibTransId="{E340708F-E56D-FA40-99DA-D3FB663E187F}"/>
    <dgm:cxn modelId="{53789287-B916-4D00-92C6-3DA7C924AB1B}" srcId="{91E3FC95-18C5-4D6A-AC70-66B3C18D78EC}" destId="{0D250C21-ADE7-45C7-8175-C98532FF804E}" srcOrd="1" destOrd="0" parTransId="{C623FBDA-0A04-443D-81A6-3B9EC784E9BC}" sibTransId="{E12C29DB-17DC-4B1B-9130-C4C655F8CADE}"/>
    <dgm:cxn modelId="{3FA800C7-AF8B-4A4D-A10E-91E3C575DE58}" type="presOf" srcId="{08BCB250-CF12-423F-BF05-C56FEA0B6CC3}" destId="{38DA2E46-CCD7-4B12-ACFC-BE1352F5D615}" srcOrd="0" destOrd="0" presId="urn:microsoft.com/office/officeart/2005/8/layout/radial3"/>
    <dgm:cxn modelId="{273C36BB-D937-F34C-B3C2-19C13BFF86C1}" type="presOf" srcId="{0D250C21-ADE7-45C7-8175-C98532FF804E}" destId="{0AE1921E-BA1C-4C1D-857E-70251C2F7839}" srcOrd="0" destOrd="0" presId="urn:microsoft.com/office/officeart/2005/8/layout/radial3"/>
    <dgm:cxn modelId="{BCC1C219-729F-4E97-9F8D-901B1165E197}" srcId="{91E3FC95-18C5-4D6A-AC70-66B3C18D78EC}" destId="{A23EE542-167F-485E-89B1-C31541E48D5D}" srcOrd="4" destOrd="0" parTransId="{0B489C43-FC40-4713-8444-F6B4E21201C6}" sibTransId="{19DEED81-3692-4CAF-82A6-0B66A8BC9978}"/>
    <dgm:cxn modelId="{545BE667-7EA3-C146-92A0-9AE1E88E4F62}" type="presOf" srcId="{91E3FC95-18C5-4D6A-AC70-66B3C18D78EC}" destId="{F58DA36A-6F0C-4531-B6F2-A0A46AA2EB35}" srcOrd="0" destOrd="0" presId="urn:microsoft.com/office/officeart/2005/8/layout/radial3"/>
    <dgm:cxn modelId="{90603C7C-C8B9-4ED0-B744-DE63E27EBA60}" srcId="{91E3FC95-18C5-4D6A-AC70-66B3C18D78EC}" destId="{993A1F84-F1E8-49F6-A6ED-7BCD8AF833C9}" srcOrd="0" destOrd="0" parTransId="{D449A6D1-131F-491E-BB23-1E81EDC8584A}" sibTransId="{D8264B80-7908-4461-A88E-41F5B4FF05C4}"/>
    <dgm:cxn modelId="{65A3EACF-15EA-9F4F-A266-63069E831FCE}" type="presOf" srcId="{A23EE542-167F-485E-89B1-C31541E48D5D}" destId="{26253C58-B6FB-405A-B9AF-806076F39C69}" srcOrd="0" destOrd="0" presId="urn:microsoft.com/office/officeart/2005/8/layout/radial3"/>
    <dgm:cxn modelId="{1234F46B-4D17-024D-BD32-5636F9A47A03}" type="presOf" srcId="{D8D89A47-ED21-4618-A8D9-199B35D7E8E8}" destId="{1375BB3D-42AE-4820-8431-3AE759B55343}" srcOrd="0" destOrd="0" presId="urn:microsoft.com/office/officeart/2005/8/layout/radial3"/>
    <dgm:cxn modelId="{319375A1-0ABA-5945-BA8A-AE4723BD93F4}" type="presParOf" srcId="{38DA2E46-CCD7-4B12-ACFC-BE1352F5D615}" destId="{D8626CA2-2C54-4044-AA1E-097059921719}" srcOrd="0" destOrd="0" presId="urn:microsoft.com/office/officeart/2005/8/layout/radial3"/>
    <dgm:cxn modelId="{DB80F9AE-F432-CC45-BF02-D0A79F40672E}" type="presParOf" srcId="{D8626CA2-2C54-4044-AA1E-097059921719}" destId="{F58DA36A-6F0C-4531-B6F2-A0A46AA2EB35}" srcOrd="0" destOrd="0" presId="urn:microsoft.com/office/officeart/2005/8/layout/radial3"/>
    <dgm:cxn modelId="{2358A669-8F4B-AF47-B119-77881B2CF29C}" type="presParOf" srcId="{D8626CA2-2C54-4044-AA1E-097059921719}" destId="{4D54A7A8-669C-4C66-AF0D-CF628560F90E}" srcOrd="1" destOrd="0" presId="urn:microsoft.com/office/officeart/2005/8/layout/radial3"/>
    <dgm:cxn modelId="{DFBCB363-26F4-6C46-89CE-79E6866461D8}" type="presParOf" srcId="{D8626CA2-2C54-4044-AA1E-097059921719}" destId="{0AE1921E-BA1C-4C1D-857E-70251C2F7839}" srcOrd="2" destOrd="0" presId="urn:microsoft.com/office/officeart/2005/8/layout/radial3"/>
    <dgm:cxn modelId="{E11AA3A1-4AC8-6A42-A775-7239C268AE97}" type="presParOf" srcId="{D8626CA2-2C54-4044-AA1E-097059921719}" destId="{1375BB3D-42AE-4820-8431-3AE759B55343}" srcOrd="3" destOrd="0" presId="urn:microsoft.com/office/officeart/2005/8/layout/radial3"/>
    <dgm:cxn modelId="{8025FB74-B1D3-4E41-ABB0-8978B600FE19}" type="presParOf" srcId="{D8626CA2-2C54-4044-AA1E-097059921719}" destId="{E828A3F8-485B-4101-9FC7-4033AEB5620F}" srcOrd="4" destOrd="0" presId="urn:microsoft.com/office/officeart/2005/8/layout/radial3"/>
    <dgm:cxn modelId="{087DC932-C632-A947-A002-7EC811788653}" type="presParOf" srcId="{D8626CA2-2C54-4044-AA1E-097059921719}" destId="{26253C58-B6FB-405A-B9AF-806076F39C6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DA36A-6F0C-4531-B6F2-A0A46AA2EB35}">
      <dsp:nvSpPr>
        <dsp:cNvPr id="0" name=""/>
        <dsp:cNvSpPr/>
      </dsp:nvSpPr>
      <dsp:spPr>
        <a:xfrm>
          <a:off x="2387573" y="1684345"/>
          <a:ext cx="3131645" cy="296235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>
              <a:latin typeface="Arial Rounded MT Bold" pitchFamily="34" charset="0"/>
              <a:cs typeface="Aharoni" pitchFamily="2" charset="-79"/>
            </a:rPr>
            <a:t>Mission EDD           </a:t>
          </a:r>
          <a:endParaRPr lang="fr-FR" sz="2000" kern="1200" dirty="0">
            <a:latin typeface="Arial Rounded MT Bold" pitchFamily="34" charset="0"/>
            <a:cs typeface="Aharoni" pitchFamily="2" charset="-79"/>
          </a:endParaRPr>
        </a:p>
      </dsp:txBody>
      <dsp:txXfrm>
        <a:off x="2387573" y="1684345"/>
        <a:ext cx="3131645" cy="2962350"/>
      </dsp:txXfrm>
    </dsp:sp>
    <dsp:sp modelId="{4D54A7A8-669C-4C66-AF0D-CF628560F90E}">
      <dsp:nvSpPr>
        <dsp:cNvPr id="0" name=""/>
        <dsp:cNvSpPr/>
      </dsp:nvSpPr>
      <dsp:spPr>
        <a:xfrm>
          <a:off x="2477068" y="450624"/>
          <a:ext cx="1450523" cy="1209982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latin typeface="Arial Rounded MT Bold" pitchFamily="34" charset="0"/>
              <a:cs typeface="Aharoni" pitchFamily="2" charset="-79"/>
            </a:rPr>
            <a:t>Mr le Vice Recteur</a:t>
          </a:r>
        </a:p>
      </dsp:txBody>
      <dsp:txXfrm>
        <a:off x="2477068" y="450624"/>
        <a:ext cx="1450523" cy="1209982"/>
      </dsp:txXfrm>
    </dsp:sp>
    <dsp:sp modelId="{0AE1921E-BA1C-4C1D-857E-70251C2F7839}">
      <dsp:nvSpPr>
        <dsp:cNvPr id="0" name=""/>
        <dsp:cNvSpPr/>
      </dsp:nvSpPr>
      <dsp:spPr>
        <a:xfrm>
          <a:off x="3888590" y="368025"/>
          <a:ext cx="1364138" cy="1286920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Arial Rounded MT Bold" pitchFamily="34" charset="0"/>
              <a:cs typeface="Aharoni" pitchFamily="2" charset="-79"/>
            </a:rPr>
            <a:t>Mr le Directeur de la DENC</a:t>
          </a:r>
        </a:p>
      </dsp:txBody>
      <dsp:txXfrm>
        <a:off x="3888590" y="368025"/>
        <a:ext cx="1364138" cy="1286920"/>
      </dsp:txXfrm>
    </dsp:sp>
    <dsp:sp modelId="{1375BB3D-42AE-4820-8431-3AE759B55343}">
      <dsp:nvSpPr>
        <dsp:cNvPr id="0" name=""/>
        <dsp:cNvSpPr/>
      </dsp:nvSpPr>
      <dsp:spPr>
        <a:xfrm>
          <a:off x="971768" y="2015190"/>
          <a:ext cx="1700139" cy="1755051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Arial Rounded MT Bold" pitchFamily="34" charset="0"/>
            </a:rPr>
            <a:t>Comité consultatif (Proviseur Vie Scolaire, IA-IPR)</a:t>
          </a:r>
          <a:endParaRPr lang="fr-FR" sz="1400" kern="1200" dirty="0">
            <a:latin typeface="Arial Rounded MT Bold" pitchFamily="34" charset="0"/>
            <a:cs typeface="Aharoni" pitchFamily="2" charset="-79"/>
          </a:endParaRPr>
        </a:p>
      </dsp:txBody>
      <dsp:txXfrm>
        <a:off x="971768" y="2015190"/>
        <a:ext cx="1700139" cy="1755051"/>
      </dsp:txXfrm>
    </dsp:sp>
    <dsp:sp modelId="{E828A3F8-485B-4101-9FC7-4033AEB5620F}">
      <dsp:nvSpPr>
        <dsp:cNvPr id="0" name=""/>
        <dsp:cNvSpPr/>
      </dsp:nvSpPr>
      <dsp:spPr>
        <a:xfrm>
          <a:off x="5149558" y="1310831"/>
          <a:ext cx="2063301" cy="1417747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Arial Rounded MT Bold" pitchFamily="34" charset="0"/>
              <a:cs typeface="Aharoni" pitchFamily="2" charset="-79"/>
            </a:rPr>
            <a:t>Comité technique (Provinces, Mairies,</a:t>
          </a:r>
          <a:r>
            <a:rPr lang="fr-FR" sz="1200" kern="1200" dirty="0" smtClean="0">
              <a:latin typeface="Arial Rounded MT Bold" pitchFamily="34" charset="0"/>
              <a:cs typeface="Aharoni" pitchFamily="2" charset="-79"/>
            </a:rPr>
            <a:t> Professionnels, </a:t>
          </a:r>
          <a:r>
            <a:rPr lang="fr-FR" sz="1200" kern="1200" dirty="0">
              <a:latin typeface="Arial Rounded MT Bold" pitchFamily="34" charset="0"/>
              <a:cs typeface="Aharoni" pitchFamily="2" charset="-79"/>
            </a:rPr>
            <a:t>Associations, ...)</a:t>
          </a:r>
        </a:p>
      </dsp:txBody>
      <dsp:txXfrm>
        <a:off x="5149558" y="1310831"/>
        <a:ext cx="2063301" cy="1417747"/>
      </dsp:txXfrm>
    </dsp:sp>
    <dsp:sp modelId="{26253C58-B6FB-405A-B9AF-806076F39C69}">
      <dsp:nvSpPr>
        <dsp:cNvPr id="0" name=""/>
        <dsp:cNvSpPr/>
      </dsp:nvSpPr>
      <dsp:spPr>
        <a:xfrm>
          <a:off x="5305498" y="3004772"/>
          <a:ext cx="1831896" cy="145188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latin typeface="Arial Rounded MT Bold" pitchFamily="34" charset="0"/>
              <a:cs typeface="Aharoni" pitchFamily="2" charset="-79"/>
            </a:rPr>
            <a:t>Référents </a:t>
          </a:r>
          <a:r>
            <a:rPr lang="fr-FR" sz="1300" kern="1200" dirty="0">
              <a:latin typeface="Arial Rounded MT Bold" pitchFamily="34" charset="0"/>
              <a:cs typeface="Aharoni" pitchFamily="2" charset="-79"/>
            </a:rPr>
            <a:t>EDD des établissements pilotes</a:t>
          </a:r>
        </a:p>
      </dsp:txBody>
      <dsp:txXfrm>
        <a:off x="5305498" y="3004772"/>
        <a:ext cx="1831896" cy="1451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84C46-4810-4F85-9B3F-8448C0A719C2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81A2-9ED9-4EEB-9DC1-81E0620B67B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D7296-B4A0-4416-A2C8-512E4A7398C7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7BB3A-DA8B-47FC-B0D4-CED7E14204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3A5AC-3DE0-43AD-B003-9CDB30AFA166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A2E68-3317-4690-A3DF-2FA0BBBF1B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3E4DB-BD78-4CAD-902F-2A112CFF93C7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8BA03-71CD-43C5-9FFF-0677A17544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CB65F-668E-4E95-94DC-4D8E7E0AA51C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FF2-F101-4248-8354-5279364EA3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9EDA67-B1BD-456F-9DF2-28276B2E22B1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A34F-06DF-41B9-8881-257594363F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E5F489-B6C8-4F24-8D9C-40ABDC23A8E2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2A172-B8D5-4967-8F13-BB053CC6346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E100B-5194-4213-B67C-76BD4E16106F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02B2-4422-4AE5-9537-5C1D526892E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EF995-116C-48A2-B6C2-0E3955503ED2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4FD53-FC21-4A6E-B2D2-4D3C8A8F81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E893B-FAE6-4B73-99D3-80CE2C41DC54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C85A4-FC13-44DB-9C3D-095540AD73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08562-58CA-4148-AD1D-9CAB96755874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4D20B-257A-4FB1-9556-E7A739C9DD4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144FDE7-444B-4144-A238-A657D428793D}" type="datetime1">
              <a:rPr lang="fr-FR"/>
              <a:pPr/>
              <a:t>14/09/2014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51DFEB9-ACBF-4A90-8588-75DB30FFF16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../../Actions%20&#233;tablissements/DOSSIERS%20LABELLISATIONS/HORS%20PILOTES/Sacr&#233;%20coeur%20de%20Bourail/VERS%20UN%20ECO-COLL&#200;GE%20diapo.pptx" TargetMode="External"/><Relationship Id="rId13" Type="http://schemas.openxmlformats.org/officeDocument/2006/relationships/image" Target="../media/image32.jpeg"/><Relationship Id="rId18" Type="http://schemas.openxmlformats.org/officeDocument/2006/relationships/image" Target="../media/image35.jpeg"/><Relationship Id="rId3" Type="http://schemas.openxmlformats.org/officeDocument/2006/relationships/image" Target="../media/image27.jpeg"/><Relationship Id="rId21" Type="http://schemas.openxmlformats.org/officeDocument/2006/relationships/hyperlink" Target="../../Actions%20&#233;tablissements/DOSSIERS%20LABELLISATIONS/Lp%20Petro%20Attiti/dossier%20lab&#233;lisation.pdf" TargetMode="External"/><Relationship Id="rId7" Type="http://schemas.openxmlformats.org/officeDocument/2006/relationships/image" Target="../media/image29.png"/><Relationship Id="rId12" Type="http://schemas.openxmlformats.org/officeDocument/2006/relationships/hyperlink" Target="../../Actions%20&#233;tablissements/DOSSIERS%20LABELLISATIONS/Lyc&#233;e%20du%20Grand%20Noum&#233;a/Rapport-&#233;colabelisation-LGN2014.docx" TargetMode="External"/><Relationship Id="rId17" Type="http://schemas.openxmlformats.org/officeDocument/2006/relationships/image" Target="../media/image34.gif"/><Relationship Id="rId2" Type="http://schemas.openxmlformats.org/officeDocument/2006/relationships/hyperlink" Target="../../Actions%20&#233;tablissements/DOSSIERS%20LABELLISATIONS/College%20de%20Kam&#233;r&#233;/Demande%20de%20labellisation%20E3D.pdf" TargetMode="External"/><Relationship Id="rId16" Type="http://schemas.openxmlformats.org/officeDocument/2006/relationships/hyperlink" Target="../../Actions%20&#233;tablissements/DOSSIERS%20LABELLISATIONS/College%20de%20Tieta%20Voh/Dossier%20en%20vue%20de%20la%20labellisation%20E3D%20du%20Coll&#232;ge%20Priv&#233;%20de%20Ti&#233;ta.pdf" TargetMode="External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Actions%20&#233;tablissements/DOSSIERS%20LABELLISATIONS/Lp%20St%20Pierre-Chanel/DOSSIER%20DE%20CANDIDATURE%20LABEL%20E3D%20Chanel%20CEEDD%202014.pdf" TargetMode="External"/><Relationship Id="rId11" Type="http://schemas.openxmlformats.org/officeDocument/2006/relationships/image" Target="../media/image31.png"/><Relationship Id="rId24" Type="http://schemas.openxmlformats.org/officeDocument/2006/relationships/image" Target="../media/image40.jpeg"/><Relationship Id="rId5" Type="http://schemas.openxmlformats.org/officeDocument/2006/relationships/image" Target="../media/image28.jpeg"/><Relationship Id="rId15" Type="http://schemas.openxmlformats.org/officeDocument/2006/relationships/image" Target="../media/image33.png"/><Relationship Id="rId23" Type="http://schemas.openxmlformats.org/officeDocument/2006/relationships/image" Target="../media/image39.jpeg"/><Relationship Id="rId10" Type="http://schemas.openxmlformats.org/officeDocument/2006/relationships/hyperlink" Target="../../Actions%20&#233;tablissements/DOSSIERS%20LABELLISATIONS/Lyc&#233;e%20Jules%20Garnier/Dossier%20E3D.pptx" TargetMode="External"/><Relationship Id="rId19" Type="http://schemas.openxmlformats.org/officeDocument/2006/relationships/image" Target="../media/image36.png"/><Relationship Id="rId4" Type="http://schemas.openxmlformats.org/officeDocument/2006/relationships/hyperlink" Target="../../Actions%20&#233;tablissements/DOSSIERS%20LABELLISATIONS/LEGTA%20Pouembout/CRITERES%20pr%20label%20E3D%20au%20LEGTA%20de%20Pouembout.docx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../../Actions%20&#233;tablissements/DOSSIERS%20LABELLISATIONS/Lyc&#233;e%20Anova/Lyc&#233;e%20ANOVA%20EDD.ppt" TargetMode="External"/><Relationship Id="rId2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8700" y="533400"/>
            <a:ext cx="5245100" cy="320675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Projet académique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d’Education au Développement Durable (EDD)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en Nouvelle-Calédonie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1655" y="5370772"/>
            <a:ext cx="6400800" cy="10300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sz="2800" b="1" i="1" dirty="0" smtClean="0">
                <a:solidFill>
                  <a:srgbClr val="009E00"/>
                </a:solidFill>
                <a:latin typeface="Times New Roman" pitchFamily="18" charset="0"/>
                <a:ea typeface="Cambria" pitchFamily="18" charset="0"/>
              </a:rPr>
              <a:t>« l’EDD de la maternelle à la terminale »</a:t>
            </a:r>
            <a:endParaRPr lang="fr-FR" sz="2800" dirty="0" smtClean="0">
              <a:solidFill>
                <a:srgbClr val="898989"/>
              </a:solidFill>
              <a:latin typeface="Times New Roman" pitchFamily="18" charset="0"/>
              <a:ea typeface="Cambria" pitchFamily="18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sz="2200" b="1" dirty="0" smtClean="0">
                <a:solidFill>
                  <a:srgbClr val="898989"/>
                </a:solidFill>
                <a:latin typeface="Times New Roman" pitchFamily="18" charset="0"/>
                <a:ea typeface="Cambria" pitchFamily="18" charset="0"/>
              </a:rPr>
              <a:t> </a:t>
            </a:r>
            <a:endParaRPr lang="fr-FR" sz="1100" dirty="0" smtClean="0">
              <a:solidFill>
                <a:srgbClr val="898989"/>
              </a:solidFill>
              <a:latin typeface="Times New Roman" pitchFamily="18" charset="0"/>
              <a:ea typeface="Cambria" pitchFamily="18" charset="0"/>
            </a:endParaRPr>
          </a:p>
        </p:txBody>
      </p:sp>
      <p:pic>
        <p:nvPicPr>
          <p:cNvPr id="13316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130" y="856277"/>
            <a:ext cx="2295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5" descr="logo.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46" y="4837113"/>
            <a:ext cx="1630054" cy="19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6" descr="imag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6650" y="3459163"/>
            <a:ext cx="103568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Logo gouvernement_de_la_nouvelle_caledonie.jpg"/>
          <p:cNvPicPr/>
          <p:nvPr/>
        </p:nvPicPr>
        <p:blipFill>
          <a:blip r:embed="rId5" cstate="print"/>
          <a:srcRect l="33570" t="9381" r="34519" b="8255"/>
          <a:stretch>
            <a:fillRect/>
          </a:stretch>
        </p:blipFill>
        <p:spPr>
          <a:xfrm>
            <a:off x="7270845" y="533400"/>
            <a:ext cx="1462087" cy="2294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fr-FR" sz="2800" b="1" smtClean="0"/>
              <a:t>3- Soutenir et valoriser</a:t>
            </a:r>
            <a:r>
              <a:rPr lang="fr-FR" sz="2800" smtClean="0"/>
              <a:t> l’implication volontariste </a:t>
            </a:r>
            <a:r>
              <a:rPr lang="fr-FR" sz="2800" b="1" smtClean="0"/>
              <a:t>des établissements</a:t>
            </a:r>
            <a:r>
              <a:rPr lang="fr-FR" sz="2800" smtClean="0"/>
              <a:t> scolaires</a:t>
            </a:r>
          </a:p>
        </p:txBody>
      </p:sp>
      <p:pic>
        <p:nvPicPr>
          <p:cNvPr id="5" name="Image 4" descr="FondsBiomeNC_Fête-de-la-Forêt_photo-Nicolas-Peti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374900"/>
            <a:ext cx="3505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Le </a:t>
            </a:r>
            <a:r>
              <a:rPr lang="fr-FR" sz="4000" b="1" dirty="0" smtClean="0">
                <a:solidFill>
                  <a:schemeClr val="bg1"/>
                </a:solidFill>
              </a:rPr>
              <a:t>groupe</a:t>
            </a:r>
            <a:r>
              <a:rPr lang="fr-FR" sz="3600" b="1" dirty="0" smtClean="0">
                <a:solidFill>
                  <a:schemeClr val="bg1"/>
                </a:solidFill>
              </a:rPr>
              <a:t> de travail EDD VR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4" descr="FondsBiomeNC_Fête-de-la-Forêt_photo-Nicolas-Peti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908369"/>
            <a:ext cx="5118100" cy="300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0" y="1023938"/>
            <a:ext cx="4559300" cy="3675062"/>
          </a:xfrm>
          <a:prstGeom prst="ellipse">
            <a:avLst/>
          </a:prstGeom>
          <a:solidFill>
            <a:srgbClr val="FDEAD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fr-FR" sz="3200">
                <a:solidFill>
                  <a:srgbClr val="FF6600"/>
                </a:solidFill>
                <a:latin typeface="Calibri" pitchFamily="34" charset="0"/>
              </a:rPr>
              <a:t>Enseignants, chefs d’établissement, documentalistes,…</a:t>
            </a: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4343400" y="1227138"/>
            <a:ext cx="3632200" cy="2379662"/>
          </a:xfrm>
          <a:prstGeom prst="ellipse">
            <a:avLst/>
          </a:prstGeom>
          <a:solidFill>
            <a:srgbClr val="FDEAD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fr-FR" sz="3200">
                <a:solidFill>
                  <a:srgbClr val="FF6600"/>
                </a:solidFill>
                <a:latin typeface="Calibri" pitchFamily="34" charset="0"/>
              </a:rPr>
              <a:t>Associations</a:t>
            </a: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5765800" y="3429000"/>
            <a:ext cx="2921000" cy="1803400"/>
          </a:xfrm>
          <a:prstGeom prst="ellipse">
            <a:avLst/>
          </a:prstGeom>
          <a:solidFill>
            <a:srgbClr val="FDEAD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fr-FR" sz="3200" dirty="0">
                <a:solidFill>
                  <a:srgbClr val="FF6600"/>
                </a:solidFill>
                <a:latin typeface="Calibri" pitchFamily="34" charset="0"/>
              </a:rPr>
              <a:t>Entreprises</a:t>
            </a:r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1104900" y="4699000"/>
            <a:ext cx="2921000" cy="1803400"/>
          </a:xfrm>
          <a:prstGeom prst="ellipse">
            <a:avLst/>
          </a:prstGeom>
          <a:solidFill>
            <a:srgbClr val="FDEAD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fr-FR" sz="3200">
                <a:solidFill>
                  <a:srgbClr val="FF6600"/>
                </a:solidFill>
                <a:latin typeface="Calibri" pitchFamily="34" charset="0"/>
              </a:rPr>
              <a:t>Institutions</a:t>
            </a: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4000500" y="4826000"/>
            <a:ext cx="2921000" cy="1803400"/>
          </a:xfrm>
          <a:prstGeom prst="ellipse">
            <a:avLst/>
          </a:prstGeom>
          <a:solidFill>
            <a:srgbClr val="FDEAD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fr-FR" sz="3200">
                <a:solidFill>
                  <a:srgbClr val="FF6600"/>
                </a:solidFill>
                <a:latin typeface="Calibri" pitchFamily="34" charset="0"/>
              </a:rPr>
              <a:t>Chercheurs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4114800" cy="1465262"/>
          </a:xfrm>
        </p:spPr>
        <p:txBody>
          <a:bodyPr/>
          <a:lstStyle/>
          <a:p>
            <a:r>
              <a:rPr lang="fr-FR" sz="2800" b="1" smtClean="0"/>
              <a:t>2014: expérimentation avec un nombre défini d’établissements volontaires </a:t>
            </a:r>
            <a:br>
              <a:rPr lang="fr-FR" sz="2800" b="1" smtClean="0"/>
            </a:br>
            <a:endParaRPr lang="fr-FR" sz="2800" smtClean="0"/>
          </a:p>
        </p:txBody>
      </p:sp>
      <p:pic>
        <p:nvPicPr>
          <p:cNvPr id="15" name="Image 14" descr="FondsBiomeNC_Fête-de-la-Forêt_photo-Nicolas-Peti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155" y="2374900"/>
            <a:ext cx="3505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699000" y="304800"/>
            <a:ext cx="400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2015…: généralisation progressive à l’ensemble des établissements de Nouvelle-Calédonie</a:t>
            </a:r>
            <a:r>
              <a:rPr lang="fr-FR" sz="2800">
                <a:latin typeface="Calibri" pitchFamily="34" charset="0"/>
              </a:rPr>
              <a:t> </a:t>
            </a:r>
          </a:p>
        </p:txBody>
      </p:sp>
      <p:pic>
        <p:nvPicPr>
          <p:cNvPr id="17" name="Image 16" descr="logo.n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2565400"/>
            <a:ext cx="2374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57200" y="3611562"/>
            <a:ext cx="8178800" cy="1465262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8000"/>
                </a:solidFill>
              </a:rPr>
              <a:t>Lycées: </a:t>
            </a:r>
            <a:br>
              <a:rPr lang="fr-FR" sz="3200" b="1" dirty="0" smtClean="0">
                <a:solidFill>
                  <a:srgbClr val="008000"/>
                </a:solidFill>
              </a:rPr>
            </a:br>
            <a:r>
              <a:rPr lang="fr-FR" sz="3200" b="1" dirty="0" smtClean="0">
                <a:solidFill>
                  <a:srgbClr val="008000"/>
                </a:solidFill>
              </a:rPr>
              <a:t>Grand Nouméa, Jules Garnier, </a:t>
            </a:r>
            <a:r>
              <a:rPr lang="fr-FR" sz="3200" b="1" dirty="0" err="1" smtClean="0">
                <a:solidFill>
                  <a:srgbClr val="008000"/>
                </a:solidFill>
              </a:rPr>
              <a:t>Anova</a:t>
            </a:r>
            <a:r>
              <a:rPr lang="fr-FR" sz="3200" b="1" dirty="0" smtClean="0">
                <a:solidFill>
                  <a:srgbClr val="008000"/>
                </a:solidFill>
              </a:rPr>
              <a:t>, Antoine </a:t>
            </a:r>
            <a:r>
              <a:rPr lang="fr-FR" sz="3200" b="1" dirty="0" err="1" smtClean="0">
                <a:solidFill>
                  <a:srgbClr val="008000"/>
                </a:solidFill>
              </a:rPr>
              <a:t>Kela</a:t>
            </a:r>
            <a:r>
              <a:rPr lang="fr-FR" sz="3200" b="1" dirty="0" smtClean="0">
                <a:solidFill>
                  <a:srgbClr val="008000"/>
                </a:solidFill>
              </a:rPr>
              <a:t> (</a:t>
            </a:r>
            <a:r>
              <a:rPr lang="fr-FR" sz="3200" b="1" dirty="0" err="1" smtClean="0">
                <a:solidFill>
                  <a:srgbClr val="008000"/>
                </a:solidFill>
              </a:rPr>
              <a:t>Poindimié</a:t>
            </a:r>
            <a:r>
              <a:rPr lang="fr-FR" sz="3200" b="1" dirty="0" smtClean="0">
                <a:solidFill>
                  <a:srgbClr val="008000"/>
                </a:solidFill>
              </a:rPr>
              <a:t>), LEGTA (</a:t>
            </a:r>
            <a:r>
              <a:rPr lang="fr-FR" sz="3200" b="1" dirty="0" err="1" smtClean="0">
                <a:solidFill>
                  <a:srgbClr val="008000"/>
                </a:solidFill>
              </a:rPr>
              <a:t>Pouembout</a:t>
            </a:r>
            <a:r>
              <a:rPr lang="fr-FR" sz="3200" b="1" dirty="0" smtClean="0">
                <a:solidFill>
                  <a:srgbClr val="008000"/>
                </a:solidFill>
              </a:rPr>
              <a:t>), LEP Rivière Salée, LEP St P Chanel.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endParaRPr lang="fr-FR" sz="3200" dirty="0" smtClean="0"/>
          </a:p>
        </p:txBody>
      </p:sp>
      <p:pic>
        <p:nvPicPr>
          <p:cNvPr id="15" name="Image 14" descr="FondsBiomeNC_Fête-de-la-Forêt_photo-Nicolas-Petit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715" y="4757511"/>
            <a:ext cx="1924431" cy="21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47489" y="435429"/>
            <a:ext cx="74712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Etablissements pilotes en 2014: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8999" y="1614715"/>
            <a:ext cx="75837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Calibri"/>
                <a:cs typeface="+mj-cs"/>
              </a:rPr>
              <a:t>collèges: </a:t>
            </a:r>
            <a:br>
              <a:rPr lang="fr-FR" sz="3200" b="1" dirty="0" smtClean="0">
                <a:solidFill>
                  <a:srgbClr val="0000FF"/>
                </a:solidFill>
                <a:latin typeface="Calibri"/>
                <a:cs typeface="+mj-cs"/>
              </a:rPr>
            </a:br>
            <a:r>
              <a:rPr lang="fr-FR" sz="3200" b="1" dirty="0" err="1" smtClean="0">
                <a:solidFill>
                  <a:srgbClr val="0000FF"/>
                </a:solidFill>
                <a:latin typeface="Calibri"/>
                <a:cs typeface="+mj-cs"/>
              </a:rPr>
              <a:t>Kaméré</a:t>
            </a:r>
            <a:r>
              <a:rPr lang="fr-FR" sz="3200" b="1" dirty="0" smtClean="0">
                <a:solidFill>
                  <a:srgbClr val="0000FF"/>
                </a:solidFill>
                <a:latin typeface="Calibri"/>
                <a:cs typeface="+mj-cs"/>
              </a:rPr>
              <a:t>, Rivière salée, </a:t>
            </a:r>
            <a:r>
              <a:rPr lang="fr-FR" sz="3200" b="1" dirty="0" err="1" smtClean="0">
                <a:solidFill>
                  <a:srgbClr val="0000FF"/>
                </a:solidFill>
                <a:latin typeface="Calibri"/>
                <a:cs typeface="+mj-cs"/>
              </a:rPr>
              <a:t>Boulari</a:t>
            </a:r>
            <a:r>
              <a:rPr lang="fr-FR" sz="3200" b="1" dirty="0" smtClean="0">
                <a:solidFill>
                  <a:srgbClr val="0000FF"/>
                </a:solidFill>
                <a:latin typeface="Calibri"/>
                <a:cs typeface="+mj-cs"/>
              </a:rPr>
              <a:t>, </a:t>
            </a:r>
            <a:r>
              <a:rPr lang="fr-FR" sz="3200" b="1" dirty="0" err="1" smtClean="0">
                <a:solidFill>
                  <a:srgbClr val="0000FF"/>
                </a:solidFill>
                <a:latin typeface="Calibri"/>
                <a:cs typeface="+mj-cs"/>
              </a:rPr>
              <a:t>Tiéta</a:t>
            </a:r>
            <a:r>
              <a:rPr lang="fr-FR" sz="3200" b="1" dirty="0" smtClean="0">
                <a:solidFill>
                  <a:srgbClr val="0000FF"/>
                </a:solidFill>
                <a:latin typeface="Calibri"/>
                <a:cs typeface="+mj-cs"/>
              </a:rPr>
              <a:t> (</a:t>
            </a:r>
            <a:r>
              <a:rPr lang="fr-FR" sz="3200" b="1" dirty="0" err="1" smtClean="0">
                <a:solidFill>
                  <a:srgbClr val="0000FF"/>
                </a:solidFill>
                <a:latin typeface="Calibri"/>
                <a:cs typeface="+mj-cs"/>
              </a:rPr>
              <a:t>Voh</a:t>
            </a:r>
            <a:r>
              <a:rPr lang="fr-FR" sz="3200" b="1" dirty="0" smtClean="0">
                <a:solidFill>
                  <a:srgbClr val="0000FF"/>
                </a:solidFill>
                <a:latin typeface="Calibri"/>
                <a:cs typeface="+mj-cs"/>
              </a:rPr>
              <a:t>)</a:t>
            </a:r>
            <a:r>
              <a:rPr lang="fr-FR" sz="3200" b="1" dirty="0" smtClean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fr-FR" sz="3200" b="1" dirty="0" smtClean="0">
                <a:solidFill>
                  <a:prstClr val="black"/>
                </a:solidFill>
                <a:latin typeface="Calibri"/>
                <a:cs typeface="+mj-cs"/>
              </a:rPr>
            </a:b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967"/>
            <a:ext cx="8229600" cy="1091821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600" b="1" dirty="0" smtClean="0">
                <a:solidFill>
                  <a:schemeClr val="bg1"/>
                </a:solidFill>
              </a:rPr>
              <a:t>Mise en place une stratégie académique EDD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220788"/>
            <a:ext cx="7861111" cy="5801885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ea typeface="+mn-ea"/>
              </a:rPr>
              <a:t>Intégration d’un</a:t>
            </a:r>
            <a:r>
              <a:rPr lang="fr-FR" sz="2400" b="1" dirty="0" smtClean="0">
                <a:ea typeface="+mn-ea"/>
              </a:rPr>
              <a:t> axe spécifique EDD au projet </a:t>
            </a:r>
            <a:r>
              <a:rPr lang="fr-FR" sz="2400" b="1" dirty="0" smtClean="0">
                <a:ea typeface="+mn-ea"/>
              </a:rPr>
              <a:t>académique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fr-FR" sz="2400" b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ea typeface="+mn-ea"/>
              </a:rPr>
              <a:t>Mise en place du</a:t>
            </a:r>
            <a:r>
              <a:rPr lang="fr-FR" sz="2400" b="1" dirty="0" smtClean="0">
                <a:ea typeface="+mn-ea"/>
              </a:rPr>
              <a:t> label E3D, ‘</a:t>
            </a:r>
            <a:r>
              <a:rPr lang="fr-FR" sz="2400" b="1" i="1" dirty="0" smtClean="0">
                <a:ea typeface="+mn-ea"/>
              </a:rPr>
              <a:t>E</a:t>
            </a:r>
            <a:r>
              <a:rPr lang="fr-FR" sz="2400" i="1" dirty="0" smtClean="0">
                <a:ea typeface="+mn-ea"/>
              </a:rPr>
              <a:t>tablissement en</a:t>
            </a:r>
            <a:r>
              <a:rPr lang="fr-FR" sz="2400" b="1" i="1" dirty="0" smtClean="0">
                <a:ea typeface="+mn-ea"/>
              </a:rPr>
              <a:t> D</a:t>
            </a:r>
            <a:r>
              <a:rPr lang="fr-FR" sz="2400" i="1" dirty="0" smtClean="0">
                <a:ea typeface="+mn-ea"/>
              </a:rPr>
              <a:t>émarche</a:t>
            </a:r>
            <a:r>
              <a:rPr lang="fr-FR" sz="2400" b="1" i="1" dirty="0" smtClean="0">
                <a:ea typeface="+mn-ea"/>
              </a:rPr>
              <a:t> </a:t>
            </a:r>
            <a:r>
              <a:rPr lang="fr-FR" sz="2400" i="1" dirty="0" smtClean="0">
                <a:ea typeface="+mn-ea"/>
              </a:rPr>
              <a:t>de</a:t>
            </a:r>
            <a:r>
              <a:rPr lang="fr-FR" sz="2400" b="1" i="1" dirty="0" smtClean="0">
                <a:ea typeface="+mn-ea"/>
              </a:rPr>
              <a:t> D</a:t>
            </a:r>
            <a:r>
              <a:rPr lang="fr-FR" sz="2400" i="1" dirty="0" smtClean="0">
                <a:ea typeface="+mn-ea"/>
              </a:rPr>
              <a:t>éveloppement</a:t>
            </a:r>
            <a:r>
              <a:rPr lang="fr-FR" sz="2400" b="1" i="1" dirty="0" smtClean="0">
                <a:ea typeface="+mn-ea"/>
              </a:rPr>
              <a:t> D</a:t>
            </a:r>
            <a:r>
              <a:rPr lang="fr-FR" sz="2400" i="1" dirty="0" smtClean="0">
                <a:ea typeface="+mn-ea"/>
              </a:rPr>
              <a:t>urable</a:t>
            </a:r>
            <a:r>
              <a:rPr lang="fr-FR" sz="2400" b="1" dirty="0" smtClean="0">
                <a:ea typeface="+mn-ea"/>
              </a:rPr>
              <a:t>’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400" b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ea typeface="+mn-ea"/>
              </a:rPr>
              <a:t>Mise en place d’un</a:t>
            </a:r>
            <a:r>
              <a:rPr lang="fr-FR" sz="2400" b="1" dirty="0" smtClean="0">
                <a:ea typeface="+mn-ea"/>
              </a:rPr>
              <a:t> comité académique EDD </a:t>
            </a:r>
            <a:r>
              <a:rPr lang="fr-FR" sz="2400" dirty="0" smtClean="0">
                <a:ea typeface="+mn-ea"/>
              </a:rPr>
              <a:t> piloté par la </a:t>
            </a:r>
            <a:r>
              <a:rPr lang="fr-FR" sz="2400" b="1" dirty="0" smtClean="0">
                <a:ea typeface="+mn-ea"/>
              </a:rPr>
              <a:t>Mission EDD</a:t>
            </a:r>
            <a:r>
              <a:rPr lang="fr-FR" sz="2400" dirty="0" smtClean="0">
                <a:ea typeface="+mn-ea"/>
              </a:rPr>
              <a:t> du Vice Rectorat,</a:t>
            </a:r>
            <a:r>
              <a:rPr lang="fr-FR" sz="2400" b="1" dirty="0" smtClean="0">
                <a:ea typeface="+mn-ea"/>
              </a:rPr>
              <a:t> </a:t>
            </a:r>
            <a:r>
              <a:rPr lang="fr-FR" sz="2400" dirty="0" smtClean="0">
                <a:ea typeface="+mn-ea"/>
              </a:rPr>
              <a:t>et chargé de mettre en œuvre un plan académique </a:t>
            </a:r>
            <a:r>
              <a:rPr lang="fr-FR" sz="2400" dirty="0" smtClean="0">
                <a:ea typeface="+mn-ea"/>
              </a:rPr>
              <a:t>EDD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fr-FR" sz="2400" dirty="0" smtClean="0">
              <a:ea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/>
              <a:t>Repérage, le renforcement et la diversification des partenariats </a:t>
            </a:r>
          </a:p>
          <a:p>
            <a:pPr lvl="1">
              <a:buNone/>
            </a:pPr>
            <a:endParaRPr lang="fr-FR" sz="2400" dirty="0">
              <a:ea typeface="+mn-ea"/>
            </a:endParaRPr>
          </a:p>
        </p:txBody>
      </p:sp>
      <p:pic>
        <p:nvPicPr>
          <p:cNvPr id="6" name="Image 5" descr="logo.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8581" y="4720042"/>
            <a:ext cx="1518219" cy="18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967"/>
            <a:ext cx="8229600" cy="1091821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600" b="1" dirty="0" smtClean="0">
                <a:solidFill>
                  <a:schemeClr val="bg1"/>
                </a:solidFill>
              </a:rPr>
              <a:t>Mise en place une stratégie académique EDD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220788"/>
            <a:ext cx="7861111" cy="5801885"/>
          </a:xfrm>
        </p:spPr>
        <p:txBody>
          <a:bodyPr rtlCol="0"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2400" b="1" dirty="0" smtClean="0"/>
              <a:t>Mise </a:t>
            </a:r>
            <a:r>
              <a:rPr lang="fr-FR" sz="2400" b="1" dirty="0" smtClean="0"/>
              <a:t>en place de formations EDD </a:t>
            </a:r>
            <a:r>
              <a:rPr lang="fr-FR" sz="2400" dirty="0" smtClean="0"/>
              <a:t>pour tout  personnel </a:t>
            </a:r>
            <a:r>
              <a:rPr lang="fr-FR" sz="2400" dirty="0" smtClean="0"/>
              <a:t>d’établissement</a:t>
            </a:r>
          </a:p>
          <a:p>
            <a:pPr lvl="1">
              <a:buFont typeface="Wingdings" pitchFamily="2" charset="2"/>
              <a:buChar char="Ø"/>
            </a:pPr>
            <a:endParaRPr lang="fr-FR" sz="2400" dirty="0" smtClean="0"/>
          </a:p>
          <a:p>
            <a:pPr lvl="1">
              <a:buFont typeface="Wingdings" pitchFamily="2" charset="2"/>
              <a:buChar char="Ø"/>
            </a:pPr>
            <a:r>
              <a:rPr lang="fr-FR" sz="2400" dirty="0" smtClean="0"/>
              <a:t>Accompagnement et la valorisation des porteurs de projets EDD</a:t>
            </a:r>
            <a:r>
              <a:rPr lang="fr-FR" sz="2400" b="1" dirty="0" smtClean="0"/>
              <a:t>, </a:t>
            </a:r>
            <a:endParaRPr lang="fr-FR" sz="2400" b="1" dirty="0" smtClean="0"/>
          </a:p>
          <a:p>
            <a:pPr lvl="1">
              <a:buNone/>
            </a:pPr>
            <a:endParaRPr lang="fr-FR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fr-FR" sz="2400" b="1" dirty="0" smtClean="0"/>
              <a:t>l’information et la mise en relation des acteurs de l’EDD </a:t>
            </a:r>
            <a:r>
              <a:rPr lang="fr-FR" sz="2400" dirty="0" smtClean="0"/>
              <a:t>(site internet, site collaboratif, liste de </a:t>
            </a:r>
            <a:r>
              <a:rPr lang="fr-FR" sz="2400" dirty="0" smtClean="0"/>
              <a:t>diffusion…)</a:t>
            </a:r>
          </a:p>
          <a:p>
            <a:pPr lvl="1">
              <a:buNone/>
            </a:pPr>
            <a:endParaRPr lang="fr-FR" sz="2400" dirty="0" smtClean="0"/>
          </a:p>
          <a:p>
            <a:pPr lvl="1">
              <a:buFont typeface="Wingdings" pitchFamily="2" charset="2"/>
              <a:buChar char="Ø"/>
            </a:pPr>
            <a:r>
              <a:rPr lang="fr-FR" sz="2400" b="1" dirty="0" smtClean="0"/>
              <a:t>le recensement et la création d’outils adaptés </a:t>
            </a:r>
            <a:r>
              <a:rPr lang="fr-FR" sz="2400" dirty="0" smtClean="0"/>
              <a:t>(outils pédagogiques, classes à projets, thème de TPE, outils   de communication, …).</a:t>
            </a:r>
          </a:p>
          <a:p>
            <a:pPr lvl="1">
              <a:buFont typeface="Wingdings" pitchFamily="2" charset="2"/>
              <a:buChar char="Ø"/>
            </a:pPr>
            <a:endParaRPr lang="fr-FR" sz="2400" dirty="0">
              <a:ea typeface="+mn-ea"/>
            </a:endParaRPr>
          </a:p>
        </p:txBody>
      </p:sp>
      <p:pic>
        <p:nvPicPr>
          <p:cNvPr id="6" name="Image 5" descr="logo.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831" y="2454513"/>
            <a:ext cx="1518219" cy="18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r>
              <a:rPr lang="fr-FR" dirty="0" smtClean="0"/>
              <a:t>Le comité académique EDD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309814" y="871535"/>
            <a:ext cx="7797800" cy="5393576"/>
            <a:chOff x="457200" y="702427"/>
            <a:chExt cx="7797800" cy="5393576"/>
          </a:xfrm>
        </p:grpSpPr>
        <p:graphicFrame>
          <p:nvGraphicFramePr>
            <p:cNvPr id="4" name="Diagramme 3"/>
            <p:cNvGraphicFramePr/>
            <p:nvPr/>
          </p:nvGraphicFramePr>
          <p:xfrm>
            <a:off x="457200" y="702427"/>
            <a:ext cx="7797800" cy="5393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 rot="-878177">
              <a:off x="3649663" y="2144713"/>
              <a:ext cx="596900" cy="36036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blurRad="63500" dist="29783" dir="3885598" algn="ctr" rotWithShape="0">
                <a:srgbClr val="205867">
                  <a:alpha val="74998"/>
                </a:srgbClr>
              </a:outerShdw>
            </a:effectLst>
          </p:spPr>
          <p:txBody>
            <a:bodyPr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 rot="1420725">
              <a:off x="4568825" y="2144713"/>
              <a:ext cx="596900" cy="36036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74903B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74998"/>
                </a:srgbClr>
              </a:outerShdw>
            </a:effectLst>
          </p:spPr>
          <p:txBody>
            <a:bodyPr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6286500" y="3390900"/>
              <a:ext cx="190500" cy="339725"/>
            </a:xfrm>
            <a:prstGeom prst="upDownArrow">
              <a:avLst>
                <a:gd name="adj1" fmla="val 50000"/>
                <a:gd name="adj2" fmla="val 35667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974706">
                  <a:alpha val="74998"/>
                </a:srgbClr>
              </a:outerShdw>
            </a:effectLst>
          </p:spPr>
          <p:txBody>
            <a:bodyPr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570663" y="3384550"/>
              <a:ext cx="119856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fr-FR" sz="1200">
                  <a:latin typeface="Tempus Sans ITC" pitchFamily="82" charset="0"/>
                  <a:cs typeface="Times New Roman" pitchFamily="18" charset="0"/>
                </a:rPr>
                <a:t>Mise en relation</a:t>
              </a:r>
            </a:p>
          </p:txBody>
        </p:sp>
      </p:grpSp>
      <p:sp>
        <p:nvSpPr>
          <p:cNvPr id="8" name="Flèche vers la droite 7"/>
          <p:cNvSpPr/>
          <p:nvPr/>
        </p:nvSpPr>
        <p:spPr>
          <a:xfrm rot="5400000">
            <a:off x="3758779" y="4701871"/>
            <a:ext cx="1423935" cy="1381903"/>
          </a:xfrm>
          <a:prstGeom prst="rightArrow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er 8"/>
          <p:cNvGrpSpPr/>
          <p:nvPr/>
        </p:nvGrpSpPr>
        <p:grpSpPr>
          <a:xfrm>
            <a:off x="816430" y="5678715"/>
            <a:ext cx="2498362" cy="805370"/>
            <a:chOff x="-895991" y="2167770"/>
            <a:chExt cx="2498362" cy="8053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à coins arrondis 15"/>
            <p:cNvSpPr/>
            <p:nvPr/>
          </p:nvSpPr>
          <p:spPr>
            <a:xfrm>
              <a:off x="-895991" y="2167770"/>
              <a:ext cx="2498362" cy="80537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-714565" y="2204056"/>
              <a:ext cx="2208077" cy="6857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  <a:latin typeface="Century Gothic" pitchFamily="34" charset="0"/>
                </a:rPr>
                <a:t>Pilotage de la politique académique EDD</a:t>
              </a:r>
            </a:p>
          </p:txBody>
        </p:sp>
      </p:grpSp>
      <p:grpSp>
        <p:nvGrpSpPr>
          <p:cNvPr id="5" name="Grouper 9"/>
          <p:cNvGrpSpPr/>
          <p:nvPr/>
        </p:nvGrpSpPr>
        <p:grpSpPr>
          <a:xfrm>
            <a:off x="3423650" y="5642429"/>
            <a:ext cx="2184674" cy="901848"/>
            <a:chOff x="1892701" y="2447596"/>
            <a:chExt cx="1894344" cy="6220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angle à coins arrondis 13"/>
            <p:cNvSpPr/>
            <p:nvPr/>
          </p:nvSpPr>
          <p:spPr>
            <a:xfrm>
              <a:off x="1892701" y="2472895"/>
              <a:ext cx="1894344" cy="59672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921831" y="2447596"/>
              <a:ext cx="1836084" cy="5384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  <a:latin typeface="Century Gothic" pitchFamily="34" charset="0"/>
                </a:rPr>
                <a:t>Mise en place des actions EDD dans les établissements scolaires</a:t>
              </a:r>
            </a:p>
          </p:txBody>
        </p:sp>
      </p:grpSp>
      <p:grpSp>
        <p:nvGrpSpPr>
          <p:cNvPr id="6" name="Grouper 10"/>
          <p:cNvGrpSpPr/>
          <p:nvPr/>
        </p:nvGrpSpPr>
        <p:grpSpPr>
          <a:xfrm>
            <a:off x="5750608" y="5642429"/>
            <a:ext cx="2504392" cy="903425"/>
            <a:chOff x="1933599" y="2348061"/>
            <a:chExt cx="1908971" cy="5598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1933599" y="2348061"/>
              <a:ext cx="1908971" cy="55984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960928" y="2375390"/>
              <a:ext cx="1854313" cy="505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  <a:latin typeface="Century Gothic" pitchFamily="34" charset="0"/>
                </a:rPr>
                <a:t>Communication, pérennisation et valorisation des actions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1669143" y="134958"/>
            <a:ext cx="5823857" cy="865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" y="1233488"/>
            <a:ext cx="84502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sz="3200" b="1" dirty="0">
                <a:latin typeface="Calibri" pitchFamily="34" charset="0"/>
              </a:rPr>
              <a:t> 2 niveaux de labels: </a:t>
            </a:r>
            <a:r>
              <a:rPr lang="fr-FR" sz="3200" dirty="0">
                <a:latin typeface="Calibri" pitchFamily="34" charset="0"/>
              </a:rPr>
              <a:t>label E3D </a:t>
            </a:r>
            <a:r>
              <a:rPr lang="fr-FR" sz="3200" dirty="0" smtClean="0">
                <a:latin typeface="Calibri" pitchFamily="34" charset="0"/>
              </a:rPr>
              <a:t>expérimenté en 2014 et </a:t>
            </a:r>
            <a:r>
              <a:rPr lang="fr-FR" sz="3200" dirty="0">
                <a:latin typeface="Calibri" pitchFamily="34" charset="0"/>
              </a:rPr>
              <a:t>label « éco-établissement </a:t>
            </a:r>
            <a:r>
              <a:rPr lang="fr-FR" sz="3200" dirty="0" smtClean="0">
                <a:latin typeface="Calibri" pitchFamily="34" charset="0"/>
              </a:rPr>
              <a:t>» expérimenté en 2015.</a:t>
            </a:r>
          </a:p>
          <a:p>
            <a:pPr lvl="1">
              <a:buFont typeface="Arial" pitchFamily="34" charset="0"/>
              <a:buChar char="•"/>
            </a:pPr>
            <a:endParaRPr lang="fr-FR" sz="32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3200" dirty="0" smtClean="0">
                <a:latin typeface="Calibri" pitchFamily="34" charset="0"/>
              </a:rPr>
              <a:t> une </a:t>
            </a:r>
            <a:r>
              <a:rPr lang="fr-FR" sz="3200" dirty="0">
                <a:latin typeface="Calibri" pitchFamily="34" charset="0"/>
              </a:rPr>
              <a:t>liste d’actions à </a:t>
            </a:r>
            <a:r>
              <a:rPr lang="fr-FR" sz="3200" b="1" dirty="0" smtClean="0">
                <a:latin typeface="Calibri" pitchFamily="34" charset="0"/>
              </a:rPr>
              <a:t>valider</a:t>
            </a:r>
          </a:p>
          <a:p>
            <a:pPr lvl="1">
              <a:buFont typeface="Arial" pitchFamily="34" charset="0"/>
              <a:buChar char="•"/>
            </a:pPr>
            <a:endParaRPr lang="fr-FR" sz="32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3200" b="1" dirty="0" smtClean="0">
                <a:latin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</a:rPr>
              <a:t>un </a:t>
            </a:r>
            <a:r>
              <a:rPr lang="fr-FR" sz="3200" dirty="0">
                <a:latin typeface="Calibri" pitchFamily="34" charset="0"/>
              </a:rPr>
              <a:t>label </a:t>
            </a:r>
            <a:r>
              <a:rPr lang="fr-FR" sz="3200" b="1" dirty="0">
                <a:latin typeface="Calibri" pitchFamily="34" charset="0"/>
              </a:rPr>
              <a:t>attribué par </a:t>
            </a:r>
            <a:r>
              <a:rPr lang="fr-FR" sz="3200" dirty="0">
                <a:latin typeface="Calibri" pitchFamily="34" charset="0"/>
              </a:rPr>
              <a:t>le comité </a:t>
            </a:r>
            <a:r>
              <a:rPr lang="fr-FR" sz="3200" dirty="0" smtClean="0">
                <a:latin typeface="Calibri" pitchFamily="34" charset="0"/>
              </a:rPr>
              <a:t>académique</a:t>
            </a:r>
          </a:p>
          <a:p>
            <a:pPr lvl="1">
              <a:buFont typeface="Arial" pitchFamily="34" charset="0"/>
              <a:buChar char="•"/>
            </a:pPr>
            <a:endParaRPr lang="fr-FR" sz="32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fr-FR" sz="3200" dirty="0" smtClean="0">
              <a:latin typeface="Calibri" pitchFamily="34" charset="0"/>
            </a:endParaRPr>
          </a:p>
          <a:p>
            <a:pPr algn="ctr"/>
            <a:endParaRPr lang="fr-FR" sz="3200" dirty="0">
              <a:latin typeface="Calibri" pitchFamily="34" charset="0"/>
            </a:endParaRP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1869743" y="250031"/>
            <a:ext cx="5268036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Un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EcoLABEL</a:t>
            </a:r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calEdonien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ZoneTexte 18"/>
          <p:cNvSpPr txBox="1">
            <a:spLocks noChangeArrowheads="1"/>
          </p:cNvSpPr>
          <p:nvPr/>
        </p:nvSpPr>
        <p:spPr bwMode="auto">
          <a:xfrm>
            <a:off x="779463" y="1905000"/>
            <a:ext cx="61880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 smtClean="0">
                <a:latin typeface="Calibri" pitchFamily="34" charset="0"/>
              </a:rPr>
              <a:t>      1</a:t>
            </a:r>
            <a:r>
              <a:rPr lang="fr-FR" sz="3200" b="1" dirty="0">
                <a:latin typeface="Calibri" pitchFamily="34" charset="0"/>
              </a:rPr>
              <a:t>/		 </a:t>
            </a:r>
            <a:r>
              <a:rPr lang="fr-FR" sz="3200" b="1" dirty="0" smtClean="0">
                <a:latin typeface="Calibri" pitchFamily="34" charset="0"/>
              </a:rPr>
              <a:t>                 </a:t>
            </a:r>
            <a:endParaRPr lang="fr-FR" sz="3200" dirty="0">
              <a:latin typeface="Calibri" pitchFamily="34" charset="0"/>
            </a:endParaRPr>
          </a:p>
          <a:p>
            <a:pPr algn="ctr"/>
            <a:endParaRPr lang="fr-FR" sz="3200" dirty="0">
              <a:latin typeface="Calibri" pitchFamily="34" charset="0"/>
            </a:endParaRPr>
          </a:p>
          <a:p>
            <a:pPr algn="ctr"/>
            <a:r>
              <a:rPr lang="fr-FR" sz="3200" dirty="0">
                <a:latin typeface="Calibri" pitchFamily="34" charset="0"/>
              </a:rPr>
              <a:t>« Etablissement en démarche de Développement Durable » </a:t>
            </a:r>
          </a:p>
          <a:p>
            <a:endParaRPr lang="fr-FR" dirty="0">
              <a:latin typeface="Calibri" pitchFamily="34" charset="0"/>
            </a:endParaRPr>
          </a:p>
        </p:txBody>
      </p:sp>
      <p:pic>
        <p:nvPicPr>
          <p:cNvPr id="20" name="Image 19" descr="FondsBiomeNC_Fête-de-la-Forêt_photo-Nicolas-Peti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25" y="3900488"/>
            <a:ext cx="2279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57200" y="5026025"/>
            <a:ext cx="4713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>
                <a:latin typeface="Calibri" pitchFamily="34" charset="0"/>
              </a:rPr>
              <a:t> projet d’établissement</a:t>
            </a:r>
          </a:p>
          <a:p>
            <a:pPr>
              <a:buFont typeface="Arial" pitchFamily="34" charset="0"/>
              <a:buChar char="•"/>
            </a:pPr>
            <a:r>
              <a:rPr lang="fr-FR" sz="2800" b="1">
                <a:latin typeface="Calibri" pitchFamily="34" charset="0"/>
              </a:rPr>
              <a:t> comité EDD d’établissement</a:t>
            </a:r>
          </a:p>
          <a:p>
            <a:pPr>
              <a:buFont typeface="Arial" pitchFamily="34" charset="0"/>
              <a:buChar char="•"/>
            </a:pPr>
            <a:r>
              <a:rPr lang="fr-FR" sz="2800" b="1">
                <a:latin typeface="Calibri" pitchFamily="34" charset="0"/>
              </a:rPr>
              <a:t> référent(s) EDD,…</a:t>
            </a:r>
            <a:r>
              <a:rPr lang="fr-FR" sz="2800">
                <a:latin typeface="Calibri" pitchFamily="34" charset="0"/>
              </a:rPr>
              <a:t>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57200" y="4081463"/>
            <a:ext cx="58134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0000"/>
                </a:solidFill>
                <a:latin typeface="Calibri" pitchFamily="34" charset="0"/>
              </a:rPr>
              <a:t>Ex d’actions à valider au niveau de la gestion:</a:t>
            </a:r>
          </a:p>
          <a:p>
            <a:endParaRPr lang="fr-FR">
              <a:latin typeface="Calibri" pitchFamily="34" charset="0"/>
            </a:endParaRPr>
          </a:p>
        </p:txBody>
      </p:sp>
      <p:pic>
        <p:nvPicPr>
          <p:cNvPr id="11" name="Image 4" descr="imag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669143" y="134958"/>
            <a:ext cx="5823857" cy="865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869743" y="250031"/>
            <a:ext cx="5268036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Un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EcoLABEL</a:t>
            </a:r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calEdonien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2404281" y="1905000"/>
            <a:ext cx="314834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Le label E3D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itre 1"/>
          <p:cNvSpPr>
            <a:spLocks noGrp="1"/>
          </p:cNvSpPr>
          <p:nvPr>
            <p:ph type="title"/>
          </p:nvPr>
        </p:nvSpPr>
        <p:spPr>
          <a:xfrm>
            <a:off x="0" y="977536"/>
            <a:ext cx="8229600" cy="1143000"/>
          </a:xfrm>
        </p:spPr>
        <p:txBody>
          <a:bodyPr/>
          <a:lstStyle/>
          <a:p>
            <a:r>
              <a:rPr lang="fr-FR" dirty="0" smtClean="0"/>
              <a:t> </a:t>
            </a:r>
          </a:p>
        </p:txBody>
      </p:sp>
      <p:sp>
        <p:nvSpPr>
          <p:cNvPr id="32777" name="ZoneTexte 18"/>
          <p:cNvSpPr txBox="1">
            <a:spLocks noChangeArrowheads="1"/>
          </p:cNvSpPr>
          <p:nvPr/>
        </p:nvSpPr>
        <p:spPr bwMode="auto">
          <a:xfrm>
            <a:off x="779463" y="1905000"/>
            <a:ext cx="61880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 smtClean="0">
                <a:latin typeface="Calibri" pitchFamily="34" charset="0"/>
              </a:rPr>
              <a:t>      1</a:t>
            </a:r>
            <a:r>
              <a:rPr lang="fr-FR" sz="3200" b="1" dirty="0">
                <a:latin typeface="Calibri" pitchFamily="34" charset="0"/>
              </a:rPr>
              <a:t>/		 </a:t>
            </a:r>
            <a:endParaRPr lang="fr-FR" sz="3200" dirty="0">
              <a:latin typeface="Calibri" pitchFamily="34" charset="0"/>
            </a:endParaRPr>
          </a:p>
          <a:p>
            <a:pPr algn="ctr"/>
            <a:endParaRPr lang="fr-FR" sz="3200" dirty="0">
              <a:latin typeface="Calibri" pitchFamily="34" charset="0"/>
            </a:endParaRPr>
          </a:p>
          <a:p>
            <a:pPr algn="ctr"/>
            <a:r>
              <a:rPr lang="fr-FR" sz="3200" dirty="0">
                <a:latin typeface="Calibri" pitchFamily="34" charset="0"/>
              </a:rPr>
              <a:t>« Etablissement en démarche de Développement Durable » </a:t>
            </a:r>
          </a:p>
          <a:p>
            <a:endParaRPr lang="fr-FR" dirty="0">
              <a:latin typeface="Calibri" pitchFamily="34" charset="0"/>
            </a:endParaRPr>
          </a:p>
        </p:txBody>
      </p:sp>
      <p:pic>
        <p:nvPicPr>
          <p:cNvPr id="20" name="Image 19" descr="FondsBiomeNC_Fête-de-la-Forêt_photo-Nicolas-Peti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25" y="3900488"/>
            <a:ext cx="2279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2779" name="ZoneTexte 6"/>
          <p:cNvSpPr txBox="1">
            <a:spLocks noChangeArrowheads="1"/>
          </p:cNvSpPr>
          <p:nvPr/>
        </p:nvSpPr>
        <p:spPr bwMode="auto">
          <a:xfrm>
            <a:off x="457200" y="4081463"/>
            <a:ext cx="5813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0000"/>
                </a:solidFill>
                <a:latin typeface="Calibri" pitchFamily="34" charset="0"/>
              </a:rPr>
              <a:t>… mais aussi des actions de communication, des actions pédagogiques et des actions éco citoyennes.</a:t>
            </a:r>
            <a:endParaRPr lang="fr-FR">
              <a:latin typeface="Calibri" pitchFamily="34" charset="0"/>
            </a:endParaRPr>
          </a:p>
        </p:txBody>
      </p:sp>
      <p:pic>
        <p:nvPicPr>
          <p:cNvPr id="11" name="Image 4" descr="imag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669143" y="134958"/>
            <a:ext cx="5823857" cy="865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869743" y="250031"/>
            <a:ext cx="5268036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Un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EcoLABEL</a:t>
            </a:r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calEdonien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404281" y="1905000"/>
            <a:ext cx="314834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Le label E3D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45719"/>
          </a:xfrm>
        </p:spPr>
        <p:txBody>
          <a:bodyPr/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Quelques constats en Nouvelle-Calédonie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dirty="0" smtClean="0"/>
              <a:t> </a:t>
            </a:r>
          </a:p>
        </p:txBody>
      </p:sp>
      <p:pic>
        <p:nvPicPr>
          <p:cNvPr id="14" name="Image 13" descr="IMG_8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775" y="1439152"/>
            <a:ext cx="2806700" cy="187007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18363" y="1220788"/>
            <a:ext cx="60214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dirty="0" smtClean="0"/>
              <a:t> Des </a:t>
            </a:r>
            <a:r>
              <a:rPr lang="fr-FR" b="1" dirty="0" smtClean="0"/>
              <a:t>comportements</a:t>
            </a:r>
            <a:r>
              <a:rPr lang="fr-FR" dirty="0" smtClean="0"/>
              <a:t> à améliorer (</a:t>
            </a:r>
            <a:r>
              <a:rPr lang="fr-FR" b="1" dirty="0" smtClean="0"/>
              <a:t>transport </a:t>
            </a:r>
            <a:r>
              <a:rPr lang="fr-FR" dirty="0" smtClean="0"/>
              <a:t>individuel, l’utilisation du 4x4, la forte </a:t>
            </a:r>
            <a:r>
              <a:rPr lang="fr-FR" b="1" dirty="0" smtClean="0"/>
              <a:t>consommation </a:t>
            </a:r>
            <a:r>
              <a:rPr lang="fr-FR" dirty="0" smtClean="0"/>
              <a:t>d’eau, la climatisation à outrance, le rejet de </a:t>
            </a:r>
            <a:r>
              <a:rPr lang="fr-FR" b="1" dirty="0" smtClean="0"/>
              <a:t>déchets </a:t>
            </a:r>
            <a:r>
              <a:rPr lang="fr-FR" dirty="0" smtClean="0"/>
              <a:t>dans la nature…..)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Biodiversité exceptionnelle</a:t>
            </a:r>
            <a:r>
              <a:rPr lang="fr-FR" dirty="0" smtClean="0"/>
              <a:t>, mais </a:t>
            </a:r>
            <a:r>
              <a:rPr lang="fr-FR" b="1" dirty="0" smtClean="0"/>
              <a:t>très menacée </a:t>
            </a:r>
            <a:r>
              <a:rPr lang="fr-FR" dirty="0" smtClean="0"/>
              <a:t>par les activités humaines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Dépendance aux combustibles fossiles </a:t>
            </a:r>
            <a:r>
              <a:rPr lang="fr-FR" dirty="0" smtClean="0"/>
              <a:t>à 97,4 % et émissions importantes de gaz à effet de serre.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 Des </a:t>
            </a:r>
            <a:r>
              <a:rPr lang="fr-FR" b="1" dirty="0" smtClean="0"/>
              <a:t>réglementations très récentes,</a:t>
            </a:r>
            <a:r>
              <a:rPr lang="fr-FR" dirty="0" smtClean="0"/>
              <a:t> méconnues du grand public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La </a:t>
            </a:r>
            <a:r>
              <a:rPr lang="fr-FR" b="1" dirty="0" smtClean="0"/>
              <a:t>grande diversité culturelle </a:t>
            </a:r>
            <a:r>
              <a:rPr lang="fr-FR" dirty="0" smtClean="0"/>
              <a:t>de la population, la grande diversité des habitats (ville, brousse, tribu, squat,..), l</a:t>
            </a:r>
            <a:r>
              <a:rPr lang="fr-FR" b="1" dirty="0" smtClean="0"/>
              <a:t>a perte rapide des repères familiaux et des valeurs culturelles nécessitent </a:t>
            </a:r>
            <a:r>
              <a:rPr lang="fr-FR" dirty="0" smtClean="0"/>
              <a:t>une </a:t>
            </a:r>
            <a:r>
              <a:rPr lang="fr-FR" b="1" dirty="0" smtClean="0"/>
              <a:t>diversification et une adaptation des démarches pédagogiques </a:t>
            </a:r>
            <a:r>
              <a:rPr lang="fr-FR" dirty="0" smtClean="0"/>
              <a:t>pour faire évoluer les comportements</a:t>
            </a:r>
            <a:r>
              <a:rPr lang="fr-FR" b="1" dirty="0" smtClean="0"/>
              <a:t>.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5" name="Image 11" descr="IMG_7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8600" y="4114138"/>
            <a:ext cx="1289050" cy="191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 ECOLABEL CALEDONIEN7-05_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55" t="8000" b="7906"/>
          <a:stretch>
            <a:fillRect/>
          </a:stretch>
        </p:blipFill>
        <p:spPr>
          <a:xfrm>
            <a:off x="2224585" y="-5696"/>
            <a:ext cx="5303042" cy="6863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ZoneTexte 18"/>
          <p:cNvSpPr txBox="1">
            <a:spLocks noChangeArrowheads="1"/>
          </p:cNvSpPr>
          <p:nvPr/>
        </p:nvSpPr>
        <p:spPr bwMode="auto">
          <a:xfrm>
            <a:off x="779463" y="1905000"/>
            <a:ext cx="61880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 smtClean="0">
                <a:latin typeface="Calibri" pitchFamily="34" charset="0"/>
              </a:rPr>
              <a:t>    2</a:t>
            </a:r>
            <a:r>
              <a:rPr lang="fr-FR" sz="3200" b="1" dirty="0">
                <a:latin typeface="Calibri" pitchFamily="34" charset="0"/>
              </a:rPr>
              <a:t>/		</a:t>
            </a:r>
            <a:endParaRPr lang="fr-FR" sz="3200" dirty="0">
              <a:latin typeface="Calibri" pitchFamily="34" charset="0"/>
            </a:endParaRPr>
          </a:p>
          <a:p>
            <a:pPr algn="ctr"/>
            <a:endParaRPr lang="fr-FR" sz="3200" dirty="0">
              <a:latin typeface="Calibri" pitchFamily="34" charset="0"/>
            </a:endParaRPr>
          </a:p>
          <a:p>
            <a:pPr algn="ctr"/>
            <a:r>
              <a:rPr lang="fr-FR" sz="3200" dirty="0">
                <a:latin typeface="Calibri" pitchFamily="34" charset="0"/>
              </a:rPr>
              <a:t>Permet d’aller plus loin dans la </a:t>
            </a:r>
            <a:r>
              <a:rPr lang="fr-FR" sz="3200" dirty="0" smtClean="0">
                <a:latin typeface="Calibri" pitchFamily="34" charset="0"/>
              </a:rPr>
              <a:t>démarche et dans les actions, de structurer un agenda 21 scolaire, selon </a:t>
            </a:r>
            <a:r>
              <a:rPr lang="fr-FR" sz="3200" dirty="0">
                <a:latin typeface="Calibri" pitchFamily="34" charset="0"/>
              </a:rPr>
              <a:t>les 3 axes:</a:t>
            </a:r>
          </a:p>
          <a:p>
            <a:pPr algn="ctr"/>
            <a:r>
              <a:rPr lang="fr-FR" sz="3200" b="1" dirty="0">
                <a:latin typeface="Calibri" pitchFamily="34" charset="0"/>
              </a:rPr>
              <a:t>G</a:t>
            </a:r>
            <a:r>
              <a:rPr lang="fr-FR" sz="3200" b="1" dirty="0" smtClean="0">
                <a:latin typeface="Calibri" pitchFamily="34" charset="0"/>
              </a:rPr>
              <a:t>estion-communication</a:t>
            </a:r>
            <a:endParaRPr lang="fr-FR" sz="3200" b="1" dirty="0">
              <a:latin typeface="Calibri" pitchFamily="34" charset="0"/>
            </a:endParaRPr>
          </a:p>
          <a:p>
            <a:pPr algn="ctr"/>
            <a:r>
              <a:rPr lang="fr-FR" sz="3200" b="1" dirty="0">
                <a:latin typeface="Calibri" pitchFamily="34" charset="0"/>
              </a:rPr>
              <a:t>Pédagogie</a:t>
            </a:r>
          </a:p>
          <a:p>
            <a:pPr algn="ctr"/>
            <a:r>
              <a:rPr lang="fr-FR" sz="3200" b="1" dirty="0" smtClean="0">
                <a:latin typeface="Calibri" pitchFamily="34" charset="0"/>
              </a:rPr>
              <a:t>Ecocitoyenneté</a:t>
            </a:r>
            <a:endParaRPr lang="fr-FR" sz="3200" b="1" dirty="0">
              <a:latin typeface="Calibri" pitchFamily="34" charset="0"/>
            </a:endParaRPr>
          </a:p>
          <a:p>
            <a:pPr algn="ctr"/>
            <a:endParaRPr lang="fr-FR" sz="3200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  <p:pic>
        <p:nvPicPr>
          <p:cNvPr id="20" name="Image 19" descr="FondsBiomeNC_Fête-de-la-Forêt_photo-Nicolas-Peti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3705" y="3491055"/>
            <a:ext cx="2279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Image 4" descr="imag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669143" y="134958"/>
            <a:ext cx="5823857" cy="865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869743" y="250031"/>
            <a:ext cx="5268036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Un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EcoLABEL</a:t>
            </a:r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calEdonien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234040" y="1905000"/>
            <a:ext cx="4733498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Le label 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eco</a:t>
            </a:r>
            <a:r>
              <a:rPr lang="fr-FR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-</a:t>
            </a:r>
            <a:r>
              <a:rPr lang="fr-FR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daBoom BB"/>
              </a:rPr>
              <a:t>etablissement</a:t>
            </a:r>
            <a:endParaRPr lang="fr-FR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daBoom B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 6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63050" cy="1143000"/>
          </a:xfrm>
        </p:spPr>
        <p:txBody>
          <a:bodyPr/>
          <a:lstStyle/>
          <a:p>
            <a:pPr eaLnBrk="1" hangingPunct="1"/>
            <a:r>
              <a:rPr lang="fr-FR" sz="4000" dirty="0" smtClean="0">
                <a:solidFill>
                  <a:schemeClr val="bg1"/>
                </a:solidFill>
                <a:ea typeface="ＭＳ Ｐゴシック" pitchFamily="-101" charset="-128"/>
              </a:rPr>
              <a:t>A l’échelle des </a:t>
            </a:r>
            <a:r>
              <a:rPr lang="fr-FR" sz="4000" dirty="0" smtClean="0">
                <a:solidFill>
                  <a:schemeClr val="bg1"/>
                </a:solidFill>
                <a:ea typeface="ＭＳ Ｐゴシック" pitchFamily="-101" charset="-128"/>
              </a:rPr>
              <a:t>établissements </a:t>
            </a:r>
            <a:r>
              <a:rPr lang="fr-FR" sz="4000" dirty="0" smtClean="0">
                <a:ea typeface="ＭＳ Ｐゴシック" pitchFamily="-101" charset="-128"/>
              </a:rPr>
              <a:t/>
            </a:r>
            <a:br>
              <a:rPr lang="fr-FR" sz="4000" dirty="0" smtClean="0">
                <a:ea typeface="ＭＳ Ｐゴシック" pitchFamily="-101" charset="-128"/>
              </a:rPr>
            </a:br>
            <a:endParaRPr lang="fr-FR" sz="2000" b="1" dirty="0" smtClean="0">
              <a:solidFill>
                <a:srgbClr val="FF0000"/>
              </a:solidFill>
              <a:ea typeface="ＭＳ Ｐゴシック" pitchFamily="-101" charset="-128"/>
            </a:endParaRPr>
          </a:p>
        </p:txBody>
      </p:sp>
      <p:sp>
        <p:nvSpPr>
          <p:cNvPr id="47109" name="Espace réservé du contenu 8"/>
          <p:cNvSpPr>
            <a:spLocks noGrp="1"/>
          </p:cNvSpPr>
          <p:nvPr>
            <p:ph idx="1"/>
          </p:nvPr>
        </p:nvSpPr>
        <p:spPr>
          <a:xfrm>
            <a:off x="0" y="1220788"/>
            <a:ext cx="5677469" cy="563721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000" b="1" dirty="0" smtClean="0">
                <a:ea typeface="ＭＳ Ｐゴシック" pitchFamily="-101" charset="-128"/>
              </a:rPr>
              <a:t>Le label E3D </a:t>
            </a:r>
            <a:r>
              <a:rPr lang="fr-FR" sz="2000" dirty="0" smtClean="0">
                <a:ea typeface="ＭＳ Ｐゴシック" pitchFamily="-101" charset="-128"/>
              </a:rPr>
              <a:t>permet: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-101" charset="-128"/>
              </a:rPr>
              <a:t>Une </a:t>
            </a:r>
            <a:r>
              <a:rPr lang="fr-FR" sz="2000" b="1" dirty="0" smtClean="0">
                <a:ea typeface="ＭＳ Ｐゴシック" pitchFamily="-101" charset="-128"/>
              </a:rPr>
              <a:t>implication forte </a:t>
            </a:r>
            <a:r>
              <a:rPr lang="fr-FR" sz="2000" dirty="0" smtClean="0">
                <a:ea typeface="ＭＳ Ｐゴシック" pitchFamily="-101" charset="-128"/>
              </a:rPr>
              <a:t>du chef d’établissement</a:t>
            </a:r>
            <a:r>
              <a:rPr lang="fr-FR" sz="2000" dirty="0" smtClean="0">
                <a:ea typeface="ＭＳ Ｐゴシック" pitchFamily="-101" charset="-128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-101" charset="-128"/>
              </a:rPr>
              <a:t>Une </a:t>
            </a:r>
            <a:r>
              <a:rPr lang="fr-FR" sz="2000" dirty="0" smtClean="0">
                <a:ea typeface="ＭＳ Ｐゴシック" pitchFamily="-101" charset="-128"/>
              </a:rPr>
              <a:t>structure avec un </a:t>
            </a:r>
            <a:r>
              <a:rPr lang="fr-FR" sz="2000" b="1" dirty="0" smtClean="0">
                <a:ea typeface="ＭＳ Ｐゴシック" pitchFamily="-101" charset="-128"/>
              </a:rPr>
              <a:t>comité établissement </a:t>
            </a:r>
            <a:r>
              <a:rPr lang="fr-FR" sz="2000" dirty="0" smtClean="0">
                <a:ea typeface="ＭＳ Ｐゴシック" pitchFamily="-101" charset="-128"/>
              </a:rPr>
              <a:t>pour développer une interdisciplinarité et une cohérence des actions.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-101" charset="-128"/>
              </a:rPr>
              <a:t>De favoriser </a:t>
            </a:r>
            <a:r>
              <a:rPr lang="fr-FR" sz="2000" dirty="0" smtClean="0">
                <a:ea typeface="ＭＳ Ｐゴシック" pitchFamily="-101" charset="-128"/>
              </a:rPr>
              <a:t>les </a:t>
            </a:r>
            <a:r>
              <a:rPr lang="fr-FR" sz="2000" b="1" dirty="0" smtClean="0">
                <a:ea typeface="ＭＳ Ｐゴシック" pitchFamily="-101" charset="-128"/>
              </a:rPr>
              <a:t>actions de terrain, les actions solidaires, les actions citoyennes</a:t>
            </a:r>
            <a:r>
              <a:rPr lang="fr-FR" sz="2000" dirty="0" smtClean="0">
                <a:ea typeface="ＭＳ Ｐゴシック" pitchFamily="-101" charset="-128"/>
              </a:rPr>
              <a:t> en rapport direct avec la réalité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-101" charset="-128"/>
              </a:rPr>
              <a:t>Favoriser </a:t>
            </a:r>
            <a:r>
              <a:rPr lang="fr-FR" sz="2000" dirty="0" smtClean="0">
                <a:ea typeface="ＭＳ Ｐゴシック" pitchFamily="-101" charset="-128"/>
              </a:rPr>
              <a:t>les </a:t>
            </a:r>
            <a:r>
              <a:rPr lang="fr-FR" sz="2000" b="1" dirty="0" smtClean="0">
                <a:ea typeface="ＭＳ Ｐゴシック" pitchFamily="-101" charset="-128"/>
              </a:rPr>
              <a:t>actions qui mènent à un mieux être et à un mieux vivre</a:t>
            </a:r>
            <a:r>
              <a:rPr lang="fr-FR" sz="2000" dirty="0" smtClean="0">
                <a:ea typeface="ＭＳ Ｐゴシック" pitchFamily="-101" charset="-128"/>
              </a:rPr>
              <a:t> au sein de l’établissement  et trouver le lien entre ces actions et le Développement Durable,</a:t>
            </a:r>
          </a:p>
          <a:p>
            <a:pPr eaLnBrk="1" hangingPunct="1">
              <a:buFont typeface="Arial" charset="0"/>
              <a:buNone/>
            </a:pPr>
            <a:r>
              <a:rPr lang="fr-FR" sz="2000" dirty="0" smtClean="0">
                <a:ea typeface="ＭＳ Ｐゴシック" pitchFamily="-101" charset="-128"/>
              </a:rPr>
              <a:t>- </a:t>
            </a:r>
            <a:r>
              <a:rPr lang="fr-FR" sz="2000" dirty="0" smtClean="0">
                <a:ea typeface="ＭＳ Ｐゴシック" pitchFamily="-101" charset="-128"/>
              </a:rPr>
              <a:t>Favoriser les diverses formes de </a:t>
            </a:r>
            <a:r>
              <a:rPr lang="fr-FR" sz="2000" b="1" dirty="0" smtClean="0">
                <a:ea typeface="ＭＳ Ｐゴシック" pitchFamily="-101" charset="-128"/>
              </a:rPr>
              <a:t>tutorat</a:t>
            </a:r>
            <a:r>
              <a:rPr lang="fr-FR" sz="2000" dirty="0" smtClean="0">
                <a:ea typeface="ＭＳ Ｐゴシック" pitchFamily="-101" charset="-128"/>
              </a:rPr>
              <a:t> (au sein de l’établissement, voire aussi entre établissements).</a:t>
            </a:r>
          </a:p>
          <a:p>
            <a:pPr eaLnBrk="1" hangingPunct="1">
              <a:buFont typeface="Arial" charset="0"/>
              <a:buNone/>
            </a:pPr>
            <a:endParaRPr lang="fr-FR" sz="3000" dirty="0" smtClean="0">
              <a:ea typeface="ＭＳ Ｐゴシック" pitchFamily="-101" charset="-128"/>
            </a:endParaRPr>
          </a:p>
        </p:txBody>
      </p:sp>
      <p:pic>
        <p:nvPicPr>
          <p:cNvPr id="9" name="Picture 4" descr="F:\EDD\Lycée GARNIER\plantation_lyce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2385175"/>
            <a:ext cx="3528392" cy="282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3100" y="533400"/>
            <a:ext cx="5245100" cy="320675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ELEMENTS D’EVALUATION INTERMEDIAIRE</a:t>
            </a:r>
            <a:endParaRPr lang="fr-FR" sz="4000" dirty="0" smtClean="0"/>
          </a:p>
        </p:txBody>
      </p:sp>
      <p:pic>
        <p:nvPicPr>
          <p:cNvPr id="13316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4837113"/>
            <a:ext cx="2295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5" descr="logo.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393700"/>
            <a:ext cx="2374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6" descr="imag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6650" y="3459163"/>
            <a:ext cx="103568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6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9156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6421721" cy="4525963"/>
          </a:xfrm>
        </p:spPr>
        <p:txBody>
          <a:bodyPr/>
          <a:lstStyle/>
          <a:p>
            <a:r>
              <a:rPr lang="fr-FR" b="1" dirty="0" smtClean="0"/>
              <a:t>Un réseau collaboratif et une participation accrus 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Avec le </a:t>
            </a:r>
            <a:r>
              <a:rPr lang="fr-FR" dirty="0" smtClean="0"/>
              <a:t>comité organisateur de Océania 21, </a:t>
            </a:r>
            <a:r>
              <a:rPr lang="fr-FR" dirty="0" smtClean="0"/>
              <a:t>l’agence des Aires Marines Protégées, </a:t>
            </a:r>
            <a:r>
              <a:rPr lang="fr-FR" dirty="0" smtClean="0"/>
              <a:t>label école(DENC), label école en santé (DPASS), SERD, CTME, DIMENC, ADEME, PEW, CIE, CEN, WWF, </a:t>
            </a:r>
            <a:r>
              <a:rPr lang="fr-FR" dirty="0" err="1" smtClean="0"/>
              <a:t>Conserv</a:t>
            </a:r>
            <a:r>
              <a:rPr lang="fr-FR" dirty="0" smtClean="0"/>
              <a:t>. International, Symbiose, Synergie, Trecodec, Acotred , CCI, mairies, province, …</a:t>
            </a:r>
          </a:p>
          <a:p>
            <a:endParaRPr lang="fr-FR" dirty="0" smtClean="0"/>
          </a:p>
        </p:txBody>
      </p:sp>
      <p:sp>
        <p:nvSpPr>
          <p:cNvPr id="49157" name="Titre 1"/>
          <p:cNvSpPr txBox="1">
            <a:spLocks/>
          </p:cNvSpPr>
          <p:nvPr/>
        </p:nvSpPr>
        <p:spPr bwMode="auto">
          <a:xfrm>
            <a:off x="0" y="163287"/>
            <a:ext cx="916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Calibri" pitchFamily="-101" charset="0"/>
              </a:rPr>
              <a:t>Renforcement du soutien et de la communication</a:t>
            </a:r>
            <a:r>
              <a:rPr lang="fr-FR" sz="4000" dirty="0" smtClean="0">
                <a:latin typeface="Calibri" pitchFamily="-101" charset="0"/>
              </a:rPr>
              <a:t/>
            </a:r>
            <a:br>
              <a:rPr lang="fr-FR" sz="4000" dirty="0" smtClean="0">
                <a:latin typeface="Calibri" pitchFamily="-101" charset="0"/>
              </a:rPr>
            </a:br>
            <a:endParaRPr lang="fr-FR" sz="2000" b="1" dirty="0">
              <a:solidFill>
                <a:srgbClr val="FF0000"/>
              </a:solidFill>
              <a:latin typeface="Calibri" pitchFamily="-101" charset="0"/>
            </a:endParaRPr>
          </a:p>
        </p:txBody>
      </p:sp>
      <p:pic>
        <p:nvPicPr>
          <p:cNvPr id="9" name="Picture 2" descr="E:\Dropbox\EDD\MISSION EDD\MISSION EDD-2014\OCEANIA 21\DSC_0141.JPG"/>
          <p:cNvPicPr>
            <a:picLocks noChangeAspect="1" noChangeArrowheads="1"/>
          </p:cNvPicPr>
          <p:nvPr/>
        </p:nvPicPr>
        <p:blipFill>
          <a:blip r:embed="rId3" cstate="print"/>
          <a:srcRect l="23161" t="20382"/>
          <a:stretch>
            <a:fillRect/>
          </a:stretch>
        </p:blipFill>
        <p:spPr bwMode="auto">
          <a:xfrm>
            <a:off x="6230654" y="4744542"/>
            <a:ext cx="2456146" cy="1908742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4" cstate="print"/>
          <a:srcRect l="27020" t="7519" r="24649" b="7829"/>
          <a:stretch>
            <a:fillRect/>
          </a:stretch>
        </p:blipFill>
        <p:spPr bwMode="auto">
          <a:xfrm>
            <a:off x="6878921" y="1417638"/>
            <a:ext cx="2088107" cy="31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Dropbox\EDD\MISSION EDD\MISSION EDD-2014\PRESENTATIONS DU PROJET\FDS NORD 2014\photos pour affichage\PPT stage dugong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9297" y="5272156"/>
            <a:ext cx="1840730" cy="13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6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9156" name="Espace réservé du contenu 7"/>
          <p:cNvSpPr>
            <a:spLocks noGrp="1"/>
          </p:cNvSpPr>
          <p:nvPr>
            <p:ph idx="1"/>
          </p:nvPr>
        </p:nvSpPr>
        <p:spPr>
          <a:xfrm>
            <a:off x="457199" y="1600200"/>
            <a:ext cx="6216555" cy="4525963"/>
          </a:xfrm>
        </p:spPr>
        <p:txBody>
          <a:bodyPr/>
          <a:lstStyle/>
          <a:p>
            <a:r>
              <a:rPr lang="fr-FR" b="1" dirty="0" smtClean="0"/>
              <a:t>Des soutiens aux établissements:</a:t>
            </a:r>
          </a:p>
          <a:p>
            <a:pPr lvl="2"/>
            <a:r>
              <a:rPr lang="fr-FR" b="1" dirty="0" smtClean="0"/>
              <a:t>Propositions d’outils</a:t>
            </a:r>
            <a:r>
              <a:rPr lang="fr-FR" b="1" dirty="0" smtClean="0"/>
              <a:t>, </a:t>
            </a:r>
            <a:r>
              <a:rPr lang="fr-FR" b="1" dirty="0" smtClean="0"/>
              <a:t>d’informations</a:t>
            </a:r>
            <a:r>
              <a:rPr lang="fr-FR" dirty="0" smtClean="0"/>
              <a:t>, </a:t>
            </a:r>
            <a:r>
              <a:rPr lang="fr-FR" dirty="0" smtClean="0"/>
              <a:t>sur les problématiques liés aux déchets, à la maîtrise de l’énergie, la biodiversité, l’eau,….</a:t>
            </a:r>
          </a:p>
          <a:p>
            <a:pPr lvl="2"/>
            <a:r>
              <a:rPr lang="fr-FR" dirty="0" smtClean="0"/>
              <a:t>Notamment au travers de stages de </a:t>
            </a:r>
            <a:r>
              <a:rPr lang="fr-FR" b="1" dirty="0" smtClean="0"/>
              <a:t>formation du PAF</a:t>
            </a:r>
            <a:r>
              <a:rPr lang="fr-FR" dirty="0" smtClean="0"/>
              <a:t>, et des visites effectuées, </a:t>
            </a:r>
            <a:r>
              <a:rPr lang="fr-FR" b="1" dirty="0" smtClean="0"/>
              <a:t>du site EDD</a:t>
            </a:r>
            <a:r>
              <a:rPr lang="fr-FR" dirty="0" smtClean="0"/>
              <a:t>, </a:t>
            </a:r>
            <a:endParaRPr lang="fr-FR" dirty="0" smtClean="0"/>
          </a:p>
          <a:p>
            <a:pPr lvl="2"/>
            <a:r>
              <a:rPr lang="fr-FR" dirty="0" smtClean="0"/>
              <a:t>Valorisation des </a:t>
            </a:r>
            <a:r>
              <a:rPr lang="fr-FR" dirty="0" smtClean="0"/>
              <a:t>actions des établissements et des jeunes, médiatiquement (</a:t>
            </a:r>
            <a:r>
              <a:rPr lang="fr-FR" dirty="0" smtClean="0"/>
              <a:t>radio/presse/TV/internet)</a:t>
            </a:r>
          </a:p>
          <a:p>
            <a:pPr lvl="2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 smtClean="0"/>
          </a:p>
        </p:txBody>
      </p:sp>
      <p:sp>
        <p:nvSpPr>
          <p:cNvPr id="49157" name="Titre 1"/>
          <p:cNvSpPr txBox="1">
            <a:spLocks/>
          </p:cNvSpPr>
          <p:nvPr/>
        </p:nvSpPr>
        <p:spPr bwMode="auto">
          <a:xfrm>
            <a:off x="0" y="163287"/>
            <a:ext cx="916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Calibri" pitchFamily="-101" charset="0"/>
              </a:rPr>
              <a:t>Renforcement du soutien et de la communication</a:t>
            </a:r>
            <a:r>
              <a:rPr lang="fr-FR" sz="4000" dirty="0" smtClean="0">
                <a:latin typeface="Calibri" pitchFamily="-101" charset="0"/>
              </a:rPr>
              <a:t/>
            </a:r>
            <a:br>
              <a:rPr lang="fr-FR" sz="4000" dirty="0" smtClean="0">
                <a:latin typeface="Calibri" pitchFamily="-101" charset="0"/>
              </a:rPr>
            </a:br>
            <a:endParaRPr lang="fr-FR" sz="2000" b="1" dirty="0">
              <a:solidFill>
                <a:srgbClr val="FF0000"/>
              </a:solidFill>
              <a:latin typeface="Calibri" pitchFamily="-101" charset="0"/>
            </a:endParaRPr>
          </a:p>
        </p:txBody>
      </p:sp>
      <p:pic>
        <p:nvPicPr>
          <p:cNvPr id="1027" name="Picture 3" descr="E:\Dropbox\EDD\MISSION EDD\MISSION EDD-2014\PRESENTATIONS DU PROJET\FDS NORD 2014\photos pour affichage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877" y="2064651"/>
            <a:ext cx="2487935" cy="15912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8902" r="43190" b="5410"/>
          <a:stretch>
            <a:fillRect/>
          </a:stretch>
        </p:blipFill>
        <p:spPr bwMode="auto">
          <a:xfrm>
            <a:off x="6430877" y="3860636"/>
            <a:ext cx="2440448" cy="276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69230"/>
            <a:ext cx="8686800" cy="6488769"/>
          </a:xfrm>
        </p:spPr>
        <p:txBody>
          <a:bodyPr/>
          <a:lstStyle/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r>
              <a:rPr lang="fr-FR" dirty="0" smtClean="0"/>
              <a:t>4 </a:t>
            </a:r>
            <a:r>
              <a:rPr lang="fr-FR" dirty="0" smtClean="0"/>
              <a:t>collèges, 7 lycées </a:t>
            </a:r>
            <a:r>
              <a:rPr lang="fr-FR" dirty="0" smtClean="0"/>
              <a:t>étaient en expérimentation + un candidat libre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	</a:t>
            </a:r>
            <a:r>
              <a:rPr lang="fr-FR" dirty="0" smtClean="0"/>
              <a:t>10 </a:t>
            </a:r>
            <a:r>
              <a:rPr lang="fr-FR" dirty="0" smtClean="0"/>
              <a:t>Etablissements </a:t>
            </a:r>
            <a:r>
              <a:rPr lang="fr-FR" dirty="0" smtClean="0"/>
              <a:t>labellisés E3D en 2014.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De nombreux postulants pour 2015:</a:t>
            </a:r>
            <a:r>
              <a:rPr lang="fr-FR" dirty="0" smtClean="0"/>
              <a:t> (</a:t>
            </a:r>
            <a:r>
              <a:rPr lang="fr-FR" dirty="0" smtClean="0"/>
              <a:t>LPCH Escoffier, collège </a:t>
            </a:r>
            <a:r>
              <a:rPr lang="fr-FR" dirty="0" err="1" smtClean="0"/>
              <a:t>Baudoux</a:t>
            </a:r>
            <a:r>
              <a:rPr lang="fr-FR" dirty="0" smtClean="0"/>
              <a:t> </a:t>
            </a:r>
            <a:r>
              <a:rPr lang="fr-FR" dirty="0" smtClean="0"/>
              <a:t>,</a:t>
            </a:r>
            <a:r>
              <a:rPr lang="fr-FR" dirty="0" err="1" smtClean="0"/>
              <a:t>Poya</a:t>
            </a:r>
            <a:r>
              <a:rPr lang="fr-FR" dirty="0" smtClean="0"/>
              <a:t> , </a:t>
            </a:r>
            <a:r>
              <a:rPr lang="fr-FR" dirty="0" err="1" smtClean="0"/>
              <a:t>Mariotti</a:t>
            </a:r>
            <a:r>
              <a:rPr lang="fr-FR" dirty="0" smtClean="0"/>
              <a:t>,  des iles, de Bourail, </a:t>
            </a:r>
            <a:r>
              <a:rPr lang="fr-FR" dirty="0" smtClean="0"/>
              <a:t>Normandie, Yaté, </a:t>
            </a:r>
            <a:r>
              <a:rPr lang="fr-FR" dirty="0" err="1" smtClean="0"/>
              <a:t>Koutio</a:t>
            </a:r>
            <a:r>
              <a:rPr lang="fr-FR" dirty="0" smtClean="0"/>
              <a:t>, Koné, Koumac….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/>
              <a:t>Continuité et cohérence avec le label école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6" name="Picture 161">
            <a:hlinkClick r:id="rId2" action="ppaction://hlinkfil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1" y="1260107"/>
            <a:ext cx="1296144" cy="1224136"/>
          </a:xfrm>
          <a:prstGeom prst="rect">
            <a:avLst/>
          </a:prstGeom>
        </p:spPr>
      </p:pic>
      <p:pic>
        <p:nvPicPr>
          <p:cNvPr id="13314" name="Picture 2" descr="http://legta.formagri.nc/templates/siteground-j15-78/images/headerimg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81269" r="2666" b="-2314"/>
          <a:stretch>
            <a:fillRect/>
          </a:stretch>
        </p:blipFill>
        <p:spPr bwMode="auto">
          <a:xfrm>
            <a:off x="4644008" y="1260107"/>
            <a:ext cx="1296144" cy="1372388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Picture 19">
            <a:hlinkClick r:id="rId6" action="ppaction://hlinkfile"/>
          </p:cNvPr>
          <p:cNvPicPr/>
          <p:nvPr/>
        </p:nvPicPr>
        <p:blipFill>
          <a:blip r:embed="rId7" cstate="print"/>
          <a:srcRect b="5882"/>
          <a:stretch>
            <a:fillRect/>
          </a:stretch>
        </p:blipFill>
        <p:spPr>
          <a:xfrm>
            <a:off x="3059832" y="2632495"/>
            <a:ext cx="1440160" cy="1224136"/>
          </a:xfrm>
          <a:prstGeom prst="rect">
            <a:avLst/>
          </a:prstGeom>
        </p:spPr>
      </p:pic>
      <p:pic>
        <p:nvPicPr>
          <p:cNvPr id="16" name="Picture 10" descr="Le collège Sacré-Coeur de Bourail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0" y="2632495"/>
            <a:ext cx="1296145" cy="1224138"/>
          </a:xfrm>
          <a:prstGeom prst="rect">
            <a:avLst/>
          </a:prstGeom>
          <a:noFill/>
        </p:spPr>
      </p:pic>
      <p:pic>
        <p:nvPicPr>
          <p:cNvPr id="17" name="Image 16">
            <a:hlinkClick r:id="rId10" action="ppaction://hlinkpres?slideindex=1&amp;slidetitle=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44008" y="2674684"/>
            <a:ext cx="1296143" cy="1224135"/>
          </a:xfrm>
          <a:prstGeom prst="rect">
            <a:avLst/>
          </a:prstGeom>
        </p:spPr>
      </p:pic>
      <p:pic>
        <p:nvPicPr>
          <p:cNvPr id="18" name="Image 17" descr="http://weblgn.ac-noumea.nc/local/cache-vignettes/L455xH342/Diapositive20-eb7d7.jpg">
            <a:hlinkClick r:id="rId12" action="ppaction://hlinkfile"/>
          </p:cNvPr>
          <p:cNvPicPr/>
          <p:nvPr/>
        </p:nvPicPr>
        <p:blipFill>
          <a:blip r:embed="rId13" cstate="print"/>
          <a:srcRect l="6374" t="3216" r="78900" b="76204"/>
          <a:stretch>
            <a:fillRect/>
          </a:stretch>
        </p:blipFill>
        <p:spPr bwMode="auto">
          <a:xfrm>
            <a:off x="6012159" y="2632495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http://anova.ddec.nc/local/cache-vignettes/L132xH150/rubon76-ad5c5.png">
            <a:hlinkClick r:id="rId14" action="ppaction://hlinkpres?slideindex=1&amp;slidetitle=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0168" y="2704503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http://www.felp.nc/logo%20felp111.gif">
            <a:hlinkClick r:id="rId16" action="ppaction://hlinkfile"/>
          </p:cNvPr>
          <p:cNvPicPr/>
          <p:nvPr/>
        </p:nvPicPr>
        <p:blipFill>
          <a:blip r:embed="rId17" cstate="print">
            <a:lum bright="10000"/>
          </a:blip>
          <a:srcRect b="2715"/>
          <a:stretch>
            <a:fillRect/>
          </a:stretch>
        </p:blipFill>
        <p:spPr bwMode="auto">
          <a:xfrm>
            <a:off x="1547664" y="2632495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2267744" y="282508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Collège de Tiéta 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 descr="http://webkela.ac-noumea.nc/IMG/jpg/logo_kela2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0168" y="1205079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http://webboulari.ac-noumea.nc/IMG/config/boutons/Logo.bmp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9672" y="1260107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" name="Group 51865"/>
          <p:cNvGrpSpPr>
            <a:grpSpLocks/>
          </p:cNvGrpSpPr>
          <p:nvPr/>
        </p:nvGrpSpPr>
        <p:grpSpPr bwMode="auto">
          <a:xfrm>
            <a:off x="6012159" y="1408086"/>
            <a:ext cx="1440160" cy="1224409"/>
            <a:chOff x="0" y="0"/>
            <a:chExt cx="12283" cy="13685"/>
          </a:xfrm>
        </p:grpSpPr>
        <p:pic>
          <p:nvPicPr>
            <p:cNvPr id="8" name="Picture 450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12283" cy="4572"/>
            </a:xfrm>
            <a:prstGeom prst="rect">
              <a:avLst/>
            </a:prstGeom>
            <a:noFill/>
          </p:spPr>
        </p:pic>
        <p:pic>
          <p:nvPicPr>
            <p:cNvPr id="9" name="Picture 4509">
              <a:hlinkClick r:id="rId21" action="ppaction://hlinkfile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0" y="4572"/>
              <a:ext cx="12283" cy="4572"/>
            </a:xfrm>
            <a:prstGeom prst="rect">
              <a:avLst/>
            </a:prstGeom>
            <a:noFill/>
          </p:spPr>
        </p:pic>
        <p:pic>
          <p:nvPicPr>
            <p:cNvPr id="10" name="Picture 451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0" y="9144"/>
              <a:ext cx="12283" cy="4541"/>
            </a:xfrm>
            <a:prstGeom prst="rect">
              <a:avLst/>
            </a:prstGeom>
            <a:noFill/>
          </p:spPr>
        </p:pic>
      </p:grpSp>
      <p:pic>
        <p:nvPicPr>
          <p:cNvPr id="25" name="Image 24" descr="ISO-8859-1%27%27%2552%2549%2556%2549%2545%2552%2545%2520%2553%2541%254C%25C9%2545%2520%256C%256F%2567%256F%2520%252E%256A%2570%2567?sid=b5qv9q38whq62nm08v&amp;mbox=INBOX&amp;charset=escaped_unicode&amp;uid=5816&amp;number=2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15816" y="1260107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3100" y="533400"/>
            <a:ext cx="5245100" cy="320675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Merci de votre </a:t>
            </a:r>
            <a:r>
              <a:rPr lang="fr-FR" sz="4000" b="1" dirty="0" smtClean="0"/>
              <a:t>attention.</a:t>
            </a:r>
            <a:endParaRPr lang="fr-FR" sz="4000" dirty="0" smtClean="0"/>
          </a:p>
        </p:txBody>
      </p:sp>
      <p:pic>
        <p:nvPicPr>
          <p:cNvPr id="13316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4837113"/>
            <a:ext cx="2295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5" descr="logo.n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393700"/>
            <a:ext cx="2374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6" descr="imag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6650" y="3459163"/>
            <a:ext cx="103568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45719"/>
          </a:xfrm>
        </p:spPr>
        <p:txBody>
          <a:bodyPr/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Quelques constats en Nouvelle-Calédonie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dirty="0" smtClean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3343701"/>
            <a:ext cx="9143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 Malgré le besoin d’éduquer la population, </a:t>
            </a:r>
            <a:r>
              <a:rPr lang="fr-FR" dirty="0" smtClean="0"/>
              <a:t>les jeunes sont </a:t>
            </a:r>
            <a:r>
              <a:rPr lang="fr-FR" smtClean="0"/>
              <a:t>encore </a:t>
            </a:r>
            <a:r>
              <a:rPr lang="fr-FR" b="1" smtClean="0"/>
              <a:t>trop </a:t>
            </a:r>
            <a:r>
              <a:rPr lang="fr-FR" b="1" dirty="0" smtClean="0"/>
              <a:t>rarement impliqués durant leur scolarité </a:t>
            </a:r>
            <a:r>
              <a:rPr lang="fr-FR" dirty="0" smtClean="0"/>
              <a:t>dans des projets pédagogiques EDD.</a:t>
            </a:r>
          </a:p>
          <a:p>
            <a:pPr algn="just"/>
            <a:endParaRPr lang="fr-FR" sz="800" dirty="0" smtClean="0"/>
          </a:p>
          <a:p>
            <a:pPr algn="just"/>
            <a:endParaRPr lang="fr-FR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 Un manque structurel au sein des établissements existe </a:t>
            </a:r>
            <a:r>
              <a:rPr lang="fr-FR" dirty="0" smtClean="0"/>
              <a:t>(groupe de pilotage, cellule de réflexion, personne ressource), de cohérence et de vision globale.</a:t>
            </a:r>
          </a:p>
          <a:p>
            <a:pPr algn="just"/>
            <a:endParaRPr lang="fr-FR" sz="800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 Les </a:t>
            </a:r>
            <a:r>
              <a:rPr lang="fr-FR" b="1" dirty="0" smtClean="0"/>
              <a:t>projets EDD </a:t>
            </a:r>
            <a:r>
              <a:rPr lang="fr-FR" dirty="0" smtClean="0"/>
              <a:t>dans les établissements dépendent uniquement des bonnes volontés et se trouvent souvent freinés par le </a:t>
            </a:r>
            <a:r>
              <a:rPr lang="fr-FR" b="1" dirty="0" smtClean="0"/>
              <a:t>manque de moyen</a:t>
            </a:r>
            <a:r>
              <a:rPr lang="fr-FR" dirty="0" smtClean="0"/>
              <a:t>, le manque de soutien </a:t>
            </a:r>
            <a:r>
              <a:rPr lang="fr-FR" b="1" dirty="0" smtClean="0"/>
              <a:t>logistique</a:t>
            </a:r>
            <a:r>
              <a:rPr lang="fr-FR" dirty="0" smtClean="0"/>
              <a:t>, et le manque </a:t>
            </a:r>
            <a:r>
              <a:rPr lang="fr-FR" b="1" dirty="0" smtClean="0"/>
              <a:t>d’outils </a:t>
            </a:r>
            <a:r>
              <a:rPr lang="fr-FR" dirty="0" smtClean="0"/>
              <a:t>ou de </a:t>
            </a:r>
            <a:r>
              <a:rPr lang="fr-FR" b="1" dirty="0" smtClean="0"/>
              <a:t>supports pédagogiques adaptés au contexte néo-calédonien</a:t>
            </a:r>
            <a:r>
              <a:rPr lang="fr-F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fr-FR" sz="800" dirty="0" smtClean="0"/>
          </a:p>
          <a:p>
            <a:pPr algn="just">
              <a:buFont typeface="Wingdings" pitchFamily="2" charset="2"/>
              <a:buChar char="ü"/>
            </a:pPr>
            <a:r>
              <a:rPr lang="fr-FR" b="1" dirty="0" smtClean="0"/>
              <a:t> Renouvellement fréquent du personnel </a:t>
            </a:r>
            <a:r>
              <a:rPr lang="fr-FR" dirty="0" smtClean="0"/>
              <a:t>dans les établissements, surtout en brousse et aux îles, qui </a:t>
            </a:r>
            <a:r>
              <a:rPr lang="fr-FR" b="1" dirty="0" smtClean="0"/>
              <a:t>freine à la mise en place</a:t>
            </a:r>
            <a:r>
              <a:rPr lang="fr-FR" dirty="0" smtClean="0"/>
              <a:t> de projets éducatifs durables</a:t>
            </a:r>
            <a:endParaRPr lang="fr-FR" b="1" dirty="0" smtClean="0"/>
          </a:p>
          <a:p>
            <a:pPr algn="just">
              <a:buFont typeface="Wingdings" pitchFamily="2" charset="2"/>
              <a:buChar char="ü"/>
            </a:pPr>
            <a:endParaRPr lang="fr-FR" dirty="0" smtClean="0"/>
          </a:p>
          <a:p>
            <a:r>
              <a:rPr lang="fr-FR" dirty="0" smtClean="0"/>
              <a:t>   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10" descr="IMG_7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8" y="1371600"/>
            <a:ext cx="2538483" cy="1690450"/>
          </a:xfrm>
          <a:prstGeom prst="rect">
            <a:avLst/>
          </a:prstGeom>
          <a:noFill/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Image 8" descr="IMG_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413" y="1436880"/>
            <a:ext cx="2043387" cy="136815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797792" y="1436880"/>
            <a:ext cx="378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« Tu me dis, j’oublie.</a:t>
            </a:r>
          </a:p>
          <a:p>
            <a:r>
              <a:rPr lang="fr-FR" i="1" dirty="0" smtClean="0"/>
              <a:t>  Tu m’enseignes, je me souviens.               </a:t>
            </a:r>
            <a:r>
              <a:rPr lang="fr-FR" i="1" dirty="0" smtClean="0">
                <a:solidFill>
                  <a:schemeClr val="bg1"/>
                </a:solidFill>
              </a:rPr>
              <a:t>q</a:t>
            </a:r>
            <a:r>
              <a:rPr lang="fr-FR" i="1" dirty="0" smtClean="0"/>
              <a:t>Tu m’impliques, j’apprends. » 				Benjamin Franklin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832513"/>
            <a:ext cx="8229600" cy="1143000"/>
          </a:xfrm>
        </p:spPr>
        <p:txBody>
          <a:bodyPr/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Le projet académique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Promouvoir l’Education au Développement Durable</a:t>
            </a:r>
            <a:r>
              <a:rPr lang="fr-FR" sz="2800" dirty="0" smtClean="0"/>
              <a:t> (EDD) en Nouvelle-Calédonie dans le cadre scolaire, de la maternelle à la terminale. </a:t>
            </a:r>
          </a:p>
        </p:txBody>
      </p:sp>
      <p:pic>
        <p:nvPicPr>
          <p:cNvPr id="5" name="Image 4" descr="FondsBiomeNC_Fête-de-la-Forêt_photo-Nicolas-Peti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3063688"/>
            <a:ext cx="5118100" cy="342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education-developpement-durabl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565021"/>
            <a:ext cx="4305300" cy="178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1351128"/>
            <a:ext cx="8482084" cy="1143000"/>
          </a:xfrm>
        </p:spPr>
        <p:txBody>
          <a:bodyPr/>
          <a:lstStyle/>
          <a:p>
            <a:pPr algn="just"/>
            <a:r>
              <a:rPr lang="fr-FR" sz="2800" dirty="0" smtClean="0">
                <a:solidFill>
                  <a:schemeClr val="accent2"/>
                </a:solidFill>
              </a:rPr>
              <a:t>L’éducation au développement durable </a:t>
            </a:r>
            <a:r>
              <a:rPr lang="fr-FR" sz="2800" dirty="0" smtClean="0"/>
              <a:t>participe à la mise en œuvre d’une </a:t>
            </a:r>
            <a:r>
              <a:rPr lang="fr-FR" sz="2800" b="1" dirty="0" smtClean="0"/>
              <a:t>politique à long terme</a:t>
            </a:r>
            <a:r>
              <a:rPr lang="fr-FR" sz="2800" dirty="0" smtClean="0"/>
              <a:t>, qui a pour objectif d’associer la préservation de l’</a:t>
            </a:r>
            <a:r>
              <a:rPr lang="fr-FR" sz="2800" b="1" dirty="0" smtClean="0"/>
              <a:t>environnement</a:t>
            </a:r>
            <a:r>
              <a:rPr lang="fr-FR" sz="2800" dirty="0" smtClean="0"/>
              <a:t>, </a:t>
            </a:r>
            <a:r>
              <a:rPr lang="fr-FR" sz="2800" b="1" dirty="0" smtClean="0"/>
              <a:t>l’équité sociale </a:t>
            </a:r>
            <a:r>
              <a:rPr lang="fr-FR" sz="2800" dirty="0" smtClean="0"/>
              <a:t>et une </a:t>
            </a:r>
            <a:r>
              <a:rPr lang="fr-FR" sz="2800" b="1" dirty="0" smtClean="0"/>
              <a:t>économie solidaire</a:t>
            </a:r>
            <a:r>
              <a:rPr lang="fr-FR" sz="2800" dirty="0" smtClean="0"/>
              <a:t>. </a:t>
            </a:r>
            <a:r>
              <a:rPr lang="fr-FR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Pour être </a:t>
            </a:r>
            <a:r>
              <a:rPr lang="fr-FR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actif, le citoyen doit prendre conscience </a:t>
            </a:r>
            <a:r>
              <a:rPr lang="fr-FR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des interactions existantes entre ces trois piliers. </a:t>
            </a:r>
            <a:endParaRPr lang="fr-FR" sz="2800" dirty="0" smtClean="0"/>
          </a:p>
        </p:txBody>
      </p:sp>
      <p:pic>
        <p:nvPicPr>
          <p:cNvPr id="5" name="Image 4" descr="FondsBiomeNC_Fête-de-la-Forêt_photo-Nicolas-Peti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60" y="3289110"/>
            <a:ext cx="5412835" cy="33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fr-FR" sz="2800" dirty="0" smtClean="0">
                <a:solidFill>
                  <a:srgbClr val="C0504D"/>
                </a:solidFill>
              </a:rPr>
              <a:t>L’éducation au développement durable, inscrite dans les programmes, </a:t>
            </a:r>
            <a:r>
              <a:rPr lang="fr-FR" sz="2800" dirty="0" smtClean="0"/>
              <a:t>vise à l’acquisition de </a:t>
            </a:r>
            <a:r>
              <a:rPr lang="fr-FR" sz="2800" b="1" dirty="0" smtClean="0"/>
              <a:t>connaissances</a:t>
            </a:r>
            <a:r>
              <a:rPr lang="fr-FR" sz="2800" dirty="0" smtClean="0"/>
              <a:t> et de </a:t>
            </a:r>
            <a:r>
              <a:rPr lang="fr-FR" sz="2800" b="1" dirty="0" smtClean="0"/>
              <a:t>capacités </a:t>
            </a:r>
            <a:r>
              <a:rPr lang="fr-FR" sz="2800" dirty="0" smtClean="0"/>
              <a:t>pour développer des </a:t>
            </a:r>
            <a:r>
              <a:rPr lang="fr-FR" sz="2800" b="1" dirty="0" smtClean="0"/>
              <a:t>attitudes responsables </a:t>
            </a:r>
            <a:r>
              <a:rPr lang="fr-FR" sz="2800" dirty="0" smtClean="0"/>
              <a:t>face à nos actes quotidiens et à leurs impacts. </a:t>
            </a:r>
          </a:p>
        </p:txBody>
      </p:sp>
      <p:pic>
        <p:nvPicPr>
          <p:cNvPr id="16387" name="Image 5" descr="logo.n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3918" y="2238943"/>
            <a:ext cx="3648644" cy="44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fr-FR" sz="2800" dirty="0" smtClean="0"/>
              <a:t>Ainsi, l’</a:t>
            </a:r>
            <a:r>
              <a:rPr lang="fr-FR" sz="2800" dirty="0" smtClean="0">
                <a:solidFill>
                  <a:srgbClr val="C0504D"/>
                </a:solidFill>
              </a:rPr>
              <a:t>EDD</a:t>
            </a:r>
            <a:r>
              <a:rPr lang="fr-FR" sz="2800" dirty="0" smtClean="0"/>
              <a:t> devrait permettre de poursuivre les </a:t>
            </a:r>
            <a:r>
              <a:rPr lang="fr-FR" sz="2800" b="1" dirty="0" smtClean="0"/>
              <a:t>objectifs suivants</a:t>
            </a:r>
            <a:r>
              <a:rPr lang="fr-FR" sz="2800" dirty="0" smtClean="0"/>
              <a:t> :</a:t>
            </a:r>
            <a:br>
              <a:rPr lang="fr-FR" sz="2800" dirty="0" smtClean="0"/>
            </a:br>
            <a:endParaRPr lang="fr-FR" sz="2800" dirty="0" smtClean="0"/>
          </a:p>
        </p:txBody>
      </p:sp>
      <p:pic>
        <p:nvPicPr>
          <p:cNvPr id="5" name="Picture 2" descr="D:\SVT RS\Suivi des classes - cahiers de texte\sortie ilot canard sternes\IMG_9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643" y="1593921"/>
            <a:ext cx="5737330" cy="430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fr-FR" sz="2800" b="1" smtClean="0"/>
              <a:t>1- prendre conscience des enjeux</a:t>
            </a:r>
            <a:br>
              <a:rPr lang="fr-FR" sz="2800" b="1" smtClean="0"/>
            </a:br>
            <a:r>
              <a:rPr lang="fr-FR" sz="2800" b="1" smtClean="0"/>
              <a:t> du développement durable</a:t>
            </a:r>
            <a:r>
              <a:rPr lang="fr-FR" sz="2800" smtClean="0"/>
              <a:t> </a:t>
            </a:r>
            <a:br>
              <a:rPr lang="fr-FR" sz="2800" smtClean="0"/>
            </a:br>
            <a:r>
              <a:rPr lang="fr-FR" sz="2800" smtClean="0"/>
              <a:t>par un </a:t>
            </a:r>
            <a:r>
              <a:rPr lang="fr-FR" sz="2800" b="1" smtClean="0"/>
              <a:t>travail de terrain</a:t>
            </a:r>
            <a:r>
              <a:rPr lang="fr-FR" sz="2800" smtClean="0"/>
              <a:t> et en </a:t>
            </a:r>
            <a:r>
              <a:rPr lang="fr-FR" sz="2800" b="1" smtClean="0"/>
              <a:t>partenariat avec les acteurs de la société civile </a:t>
            </a:r>
            <a:r>
              <a:rPr lang="fr-FR" sz="2800" smtClean="0"/>
              <a:t> </a:t>
            </a:r>
          </a:p>
        </p:txBody>
      </p:sp>
      <p:pic>
        <p:nvPicPr>
          <p:cNvPr id="5" name="Image 4" descr="FondsBiomeNC_Fête-de-la-Forêt_photo-Nicolas-Peti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76" y="2374690"/>
            <a:ext cx="5100648" cy="382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fr-FR" sz="2800" b="1" smtClean="0"/>
              <a:t>2- </a:t>
            </a:r>
            <a:r>
              <a:rPr lang="fr-FR" sz="2800" smtClean="0"/>
              <a:t>Promouvoir une </a:t>
            </a:r>
            <a:r>
              <a:rPr lang="fr-FR" sz="2800" b="1" smtClean="0"/>
              <a:t>implication citoyenne</a:t>
            </a:r>
            <a:r>
              <a:rPr lang="fr-FR" sz="2800" smtClean="0"/>
              <a:t> qui touche </a:t>
            </a:r>
            <a:r>
              <a:rPr lang="fr-FR" sz="2800" b="1" smtClean="0"/>
              <a:t>tous les élèves</a:t>
            </a:r>
            <a:r>
              <a:rPr lang="fr-FR" sz="2800" smtClean="0"/>
              <a:t> par des </a:t>
            </a:r>
            <a:r>
              <a:rPr lang="fr-FR" sz="2800" b="1" smtClean="0"/>
              <a:t>actions concrètes</a:t>
            </a:r>
            <a:r>
              <a:rPr lang="fr-FR" sz="2800" smtClean="0"/>
              <a:t>  </a:t>
            </a:r>
          </a:p>
        </p:txBody>
      </p:sp>
      <p:pic>
        <p:nvPicPr>
          <p:cNvPr id="5" name="Image 4" descr="FondsBiomeNC_Fête-de-la-Forêt_photo-Nicolas-Peti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88" y="2142982"/>
            <a:ext cx="3741171" cy="28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FondsBiomeNC_Fête-de-la-Forêt_photo-Nicolas-Peti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59" y="2142982"/>
            <a:ext cx="2922789" cy="28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901</Words>
  <Application>Microsoft Office PowerPoint</Application>
  <PresentationFormat>Affichage à l'écran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Projet académique d’Education au Développement Durable (EDD)  en Nouvelle-Calédonie </vt:lpstr>
      <vt:lpstr>Quelques constats en Nouvelle-Calédonie   </vt:lpstr>
      <vt:lpstr>Quelques constats en Nouvelle-Calédonie   </vt:lpstr>
      <vt:lpstr>Le projet académique  Promouvoir l’Education au Développement Durable (EDD) en Nouvelle-Calédonie dans le cadre scolaire, de la maternelle à la terminale. </vt:lpstr>
      <vt:lpstr>L’éducation au développement durable participe à la mise en œuvre d’une politique à long terme, qui a pour objectif d’associer la préservation de l’environnement, l’équité sociale et une économie solidaire. Pour être actif, le citoyen doit prendre conscience des interactions existantes entre ces trois piliers. </vt:lpstr>
      <vt:lpstr>L’éducation au développement durable, inscrite dans les programmes, vise à l’acquisition de connaissances et de capacités pour développer des attitudes responsables face à nos actes quotidiens et à leurs impacts. </vt:lpstr>
      <vt:lpstr>Ainsi, l’EDD devrait permettre de poursuivre les objectifs suivants : </vt:lpstr>
      <vt:lpstr>1- prendre conscience des enjeux  du développement durable  par un travail de terrain et en partenariat avec les acteurs de la société civile  </vt:lpstr>
      <vt:lpstr>2- Promouvoir une implication citoyenne qui touche tous les élèves par des actions concrètes  </vt:lpstr>
      <vt:lpstr>3- Soutenir et valoriser l’implication volontariste des établissements scolaires</vt:lpstr>
      <vt:lpstr>Le groupe de travail EDD VR </vt:lpstr>
      <vt:lpstr>2014: expérimentation avec un nombre défini d’établissements volontaires  </vt:lpstr>
      <vt:lpstr>Lycées:  Grand Nouméa, Jules Garnier, Anova, Antoine Kela (Poindimié), LEGTA (Pouembout), LEP Rivière Salée, LEP St P Chanel. </vt:lpstr>
      <vt:lpstr> Mise en place une stratégie académique EDD</vt:lpstr>
      <vt:lpstr> Mise en place une stratégie académique EDD</vt:lpstr>
      <vt:lpstr>Le comité académique EDD</vt:lpstr>
      <vt:lpstr>Diapositive 17</vt:lpstr>
      <vt:lpstr>Diapositive 18</vt:lpstr>
      <vt:lpstr> </vt:lpstr>
      <vt:lpstr>Diapositive 20</vt:lpstr>
      <vt:lpstr>Diapositive 21</vt:lpstr>
      <vt:lpstr>A l’échelle des établissements  </vt:lpstr>
      <vt:lpstr>ELEMENTS D’EVALUATION INTERMEDIAIRE</vt:lpstr>
      <vt:lpstr>Diapositive 24</vt:lpstr>
      <vt:lpstr>Diapositive 25</vt:lpstr>
      <vt:lpstr>Diapositive 26</vt:lpstr>
      <vt:lpstr>Merci de votre attention.</vt:lpstr>
    </vt:vector>
  </TitlesOfParts>
  <Company>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académique d’Education au Développement Durable (EDD)  en Nouvelle-Calédonie</dc:title>
  <dc:creator>Xavier GAUTIER</dc:creator>
  <cp:lastModifiedBy>profs</cp:lastModifiedBy>
  <cp:revision>172</cp:revision>
  <dcterms:created xsi:type="dcterms:W3CDTF">2013-12-17T22:57:34Z</dcterms:created>
  <dcterms:modified xsi:type="dcterms:W3CDTF">2014-09-14T12:08:52Z</dcterms:modified>
</cp:coreProperties>
</file>