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notesMasterIdLst>
    <p:notesMasterId r:id="rId14"/>
  </p:notesMasterIdLst>
  <p:sldIdLst>
    <p:sldId id="256" r:id="rId2"/>
    <p:sldId id="271" r:id="rId3"/>
    <p:sldId id="257" r:id="rId4"/>
    <p:sldId id="261" r:id="rId5"/>
    <p:sldId id="262" r:id="rId6"/>
    <p:sldId id="269" r:id="rId7"/>
    <p:sldId id="270" r:id="rId8"/>
    <p:sldId id="263" r:id="rId9"/>
    <p:sldId id="265" r:id="rId10"/>
    <p:sldId id="266" r:id="rId11"/>
    <p:sldId id="268" r:id="rId12"/>
    <p:sldId id="272" r:id="rId13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 Sara" initials="VS" lastIdx="1" clrIdx="0">
    <p:extLst>
      <p:ext uri="{19B8F6BF-5375-455C-9EA6-DF929625EA0E}">
        <p15:presenceInfo xmlns:p15="http://schemas.microsoft.com/office/powerpoint/2012/main" userId="23cdd72cef7b75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8F29C-170F-41D4-8A62-CB92662B8481}" type="datetimeFigureOut">
              <a:rPr lang="fr-FR" smtClean="0"/>
              <a:t>28/07/2025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5D7EE-94CB-4964-9AC2-0562CAAC8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33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D7EE-94CB-4964-9AC2-0562CAAC884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101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D7EE-94CB-4964-9AC2-0562CAAC884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75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D7EE-94CB-4964-9AC2-0562CAAC884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478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D7EE-94CB-4964-9AC2-0562CAAC884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41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D7EE-94CB-4964-9AC2-0562CAAC884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36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D7EE-94CB-4964-9AC2-0562CAAC884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78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D7EE-94CB-4964-9AC2-0562CAAC884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6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D7EE-94CB-4964-9AC2-0562CAAC884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21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D7EE-94CB-4964-9AC2-0562CAAC884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69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D7EE-94CB-4964-9AC2-0562CAAC884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16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D7EE-94CB-4964-9AC2-0562CAAC884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77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5D7EE-94CB-4964-9AC2-0562CAAC884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2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1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93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1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5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4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9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11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139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7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8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7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3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73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50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0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78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0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9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2025_note_de_cadrage_efck.pdf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Courrier%20session%20habilitation%20EFCK%20-%20Sign&#233;%20VR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programme_experimental_efck_1ere.pdf" TargetMode="External"/><Relationship Id="rId3" Type="http://schemas.openxmlformats.org/officeDocument/2006/relationships/image" Target="../media/image6.png"/><Relationship Id="rId7" Type="http://schemas.openxmlformats.org/officeDocument/2006/relationships/hyperlink" Target="programme_experimental_efck_2nd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programme_experimental_efck_6eme.pdf" TargetMode="External"/><Relationship Id="rId11" Type="http://schemas.openxmlformats.org/officeDocument/2006/relationships/hyperlink" Target="programme_experimental_efck_cap_2eme_annee.pdf" TargetMode="External"/><Relationship Id="rId5" Type="http://schemas.openxmlformats.org/officeDocument/2006/relationships/image" Target="../media/image7.png"/><Relationship Id="rId10" Type="http://schemas.openxmlformats.org/officeDocument/2006/relationships/hyperlink" Target="programme_experimental_efck_cap_1ere_annee.pdf" TargetMode="External"/><Relationship Id="rId4" Type="http://schemas.openxmlformats.org/officeDocument/2006/relationships/image" Target="../media/image5.png"/><Relationship Id="rId9" Type="http://schemas.openxmlformats.org/officeDocument/2006/relationships/hyperlink" Target="programme_experimental_efck_terminal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843A7A4-3E38-45BF-903C-26E575E6EBF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8121" y="-128280"/>
            <a:ext cx="3147727" cy="57841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A494077-4A47-4A88-8497-41E6BC023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4981" y="1336128"/>
            <a:ext cx="3684270" cy="1074656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fr-FR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Sueve</a:t>
            </a:r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kop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AE3739-C645-4F56-B534-EEFB9106B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679" y="-245097"/>
            <a:ext cx="4172430" cy="59010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9D5D0B-E330-4BDD-B34B-C495A4B57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813" y="4453821"/>
            <a:ext cx="5860187" cy="240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F589F1C-2ED1-4772-8C9F-4443E609D057}"/>
              </a:ext>
            </a:extLst>
          </p:cNvPr>
          <p:cNvSpPr txBox="1">
            <a:spLocks/>
          </p:cNvSpPr>
          <p:nvPr/>
        </p:nvSpPr>
        <p:spPr>
          <a:xfrm>
            <a:off x="1675523" y="2337934"/>
            <a:ext cx="3684270" cy="10746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perspectiveContrastingLeftFacing"/>
              <a:lightRig rig="threePt" dir="t"/>
            </a:scene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Âriké</a:t>
            </a:r>
            <a:endParaRPr lang="fr-FR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D6C0CAF-1EB4-4FAD-9A65-C5758C6BC381}"/>
              </a:ext>
            </a:extLst>
          </p:cNvPr>
          <p:cNvSpPr txBox="1">
            <a:spLocks/>
          </p:cNvSpPr>
          <p:nvPr/>
        </p:nvSpPr>
        <p:spPr>
          <a:xfrm>
            <a:off x="6467480" y="2399298"/>
            <a:ext cx="3684270" cy="10746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perspectiveHeroicExtremeLeftFacing"/>
              <a:lightRig rig="threePt" dir="t"/>
            </a:scene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Bwëcu</a:t>
            </a:r>
            <a:endParaRPr lang="fr-FR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E28F917-CC62-40E8-9F82-6402BD18E4D7}"/>
              </a:ext>
            </a:extLst>
          </p:cNvPr>
          <p:cNvSpPr txBox="1">
            <a:spLocks/>
          </p:cNvSpPr>
          <p:nvPr/>
        </p:nvSpPr>
        <p:spPr>
          <a:xfrm>
            <a:off x="2152068" y="3516465"/>
            <a:ext cx="3684270" cy="10746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perspectiveHeroicExtremeLeftFacing"/>
              <a:lightRig rig="threePt" dir="t"/>
            </a:scene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Italofa</a:t>
            </a:r>
            <a:r>
              <a:rPr lang="fr-FR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600BC86-CAED-4427-A91E-0459B4C2DF27}"/>
              </a:ext>
            </a:extLst>
          </p:cNvPr>
          <p:cNvSpPr txBox="1">
            <a:spLocks/>
          </p:cNvSpPr>
          <p:nvPr/>
        </p:nvSpPr>
        <p:spPr>
          <a:xfrm>
            <a:off x="6552048" y="3637610"/>
            <a:ext cx="3684270" cy="10746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perspectiveHeroicExtremeRightFacing"/>
              <a:lightRig rig="threePt" dir="t"/>
            </a:scene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Lé bon ?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FEB60D0-B579-40FA-B246-52B378E21820}"/>
              </a:ext>
            </a:extLst>
          </p:cNvPr>
          <p:cNvSpPr txBox="1">
            <a:spLocks/>
          </p:cNvSpPr>
          <p:nvPr/>
        </p:nvSpPr>
        <p:spPr>
          <a:xfrm>
            <a:off x="2026820" y="1324642"/>
            <a:ext cx="3684270" cy="10746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isometricOffAxis1Right"/>
              <a:lightRig rig="threePt" dir="t"/>
            </a:scene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Bocure</a:t>
            </a:r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mu 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A705988-AD2D-4648-834F-CDDDBC82FA6C}"/>
              </a:ext>
            </a:extLst>
          </p:cNvPr>
          <p:cNvSpPr txBox="1">
            <a:spLocks/>
          </p:cNvSpPr>
          <p:nvPr/>
        </p:nvSpPr>
        <p:spPr>
          <a:xfrm>
            <a:off x="3991398" y="2419762"/>
            <a:ext cx="3684270" cy="10746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isometricOffAxis1Right"/>
              <a:lightRig rig="threePt" dir="t"/>
            </a:scene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Bosu</a:t>
            </a:r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fr-FR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ötin</a:t>
            </a:r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357D66C-3EB4-452C-9C62-81E61B5AF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86225"/>
            <a:ext cx="6619875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10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4818334-02BD-4082-A918-77ED6B7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16" y="502329"/>
            <a:ext cx="10446684" cy="2070645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9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49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fr-FR" sz="49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Critères d’évaluation</a:t>
            </a:r>
            <a:r>
              <a:rPr lang="fr-FR" sz="49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la commission</a:t>
            </a: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ECD2AE-2CED-456F-9414-C8F597C7D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718" y="3951492"/>
            <a:ext cx="5860187" cy="240417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F0FCC-3F97-4D77-B035-30D1BA9DB3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2069" y="2305778"/>
            <a:ext cx="10446684" cy="430519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.2 Compétences didactiques et pédagogiques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Capacité à concevoir une </a:t>
            </a: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séquence pédagogique conforme aux attendus des EFCK</a:t>
            </a: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des </a:t>
            </a: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attendus didactiques</a:t>
            </a: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programmes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Capacité à </a:t>
            </a: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combiner différentes perspectives disciplinaires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Capacité à </a:t>
            </a: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expliciter les finalités éducatives</a:t>
            </a: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séquence présentée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F57ACB-FC0F-4B48-89D9-DBF6FFAE6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6" y="328474"/>
            <a:ext cx="1587020" cy="2244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69A4A7-F402-40C6-BA29-7A1A9C53289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9579" y="247024"/>
            <a:ext cx="1170326" cy="23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7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4818334-02BD-4082-A918-77ED6B7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16" y="502329"/>
            <a:ext cx="10446684" cy="2070645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9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49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/Ressources disponibles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F0FCC-3F97-4D77-B035-30D1BA9DB3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2069" y="1869221"/>
            <a:ext cx="10446684" cy="430519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Fiches de connaissances ( site DENC)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Fiches de connaissances du guide pédagogique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Bibliothèque du SELCK (Service de l’Enseignement des Langues et de la Culture Kanak)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chaîne </a:t>
            </a:r>
            <a:r>
              <a:rPr lang="fr-FR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Calédonia</a:t>
            </a: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(Sur les traces du passé, Histoire d’histoire…)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NC 1ère (Journal, itinéraire…)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ADCK ( Agence de Développement de la Culture Kanak)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 (Académie des Langues Kanak)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universitaire, BU IFMNC, BU INSPE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Attention aux blogs</a:t>
            </a:r>
            <a:endParaRPr lang="fr-FR" sz="4400" dirty="0">
              <a:solidFill>
                <a:srgbClr val="FF0000"/>
              </a:solidFill>
              <a:effectLst/>
              <a:highlight>
                <a:srgbClr val="FFFF00"/>
              </a:highlight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F57ACB-FC0F-4B48-89D9-DBF6FFAE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6" y="328474"/>
            <a:ext cx="1587020" cy="2244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69A4A7-F402-40C6-BA29-7A1A9C53289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09579" y="247024"/>
            <a:ext cx="1170326" cy="23259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ECD2AE-2CED-456F-9414-C8F597C7D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628" y="3951492"/>
            <a:ext cx="5860187" cy="24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F0FCC-3F97-4D77-B035-30D1BA9DB3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7615" y="1073302"/>
            <a:ext cx="2830055" cy="70375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 </a:t>
            </a:r>
            <a:r>
              <a:rPr lang="fr-FR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oreon</a:t>
            </a:r>
            <a:r>
              <a:rPr lang="fr-F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4400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F57ACB-FC0F-4B48-89D9-DBF6FFAE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18" y="278013"/>
            <a:ext cx="3067127" cy="43377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69A4A7-F402-40C6-BA29-7A1A9C53289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4915" y="191098"/>
            <a:ext cx="2921318" cy="45606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ECD2AE-2CED-456F-9414-C8F597C7D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144" y="3948703"/>
            <a:ext cx="5860187" cy="2404179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3E772DF-FB33-420E-BB98-31E07B7A4A54}"/>
              </a:ext>
            </a:extLst>
          </p:cNvPr>
          <p:cNvSpPr txBox="1">
            <a:spLocks/>
          </p:cNvSpPr>
          <p:nvPr/>
        </p:nvSpPr>
        <p:spPr>
          <a:xfrm>
            <a:off x="1627916" y="3112895"/>
            <a:ext cx="2830055" cy="7037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/>
              <a:buNone/>
            </a:pPr>
            <a:r>
              <a:rPr lang="fr-FR" sz="44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Ëi</a:t>
            </a:r>
            <a:r>
              <a:rPr lang="fr-F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fr-F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kau</a:t>
            </a:r>
            <a:r>
              <a:rPr lang="fr-F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4400" dirty="0">
              <a:solidFill>
                <a:srgbClr val="0070C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A84EDFC-9950-4300-B677-1EF4945CE849}"/>
              </a:ext>
            </a:extLst>
          </p:cNvPr>
          <p:cNvSpPr txBox="1">
            <a:spLocks/>
          </p:cNvSpPr>
          <p:nvPr/>
        </p:nvSpPr>
        <p:spPr>
          <a:xfrm>
            <a:off x="7792626" y="1255289"/>
            <a:ext cx="2830055" cy="7037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/>
              <a:buNone/>
            </a:pPr>
            <a:r>
              <a:rPr lang="fr-FR" sz="44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Oléti</a:t>
            </a:r>
            <a:r>
              <a:rPr lang="fr-FR" sz="44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44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AF17C82-1EEA-4EB1-AB5A-A549785316EA}"/>
              </a:ext>
            </a:extLst>
          </p:cNvPr>
          <p:cNvSpPr txBox="1">
            <a:spLocks/>
          </p:cNvSpPr>
          <p:nvPr/>
        </p:nvSpPr>
        <p:spPr>
          <a:xfrm>
            <a:off x="3904460" y="2684189"/>
            <a:ext cx="3684270" cy="10746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Öi</a:t>
            </a:r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BEE0C02-502B-4708-875D-74183E3549B5}"/>
              </a:ext>
            </a:extLst>
          </p:cNvPr>
          <p:cNvSpPr txBox="1">
            <a:spLocks/>
          </p:cNvSpPr>
          <p:nvPr/>
        </p:nvSpPr>
        <p:spPr>
          <a:xfrm>
            <a:off x="5523384" y="4186432"/>
            <a:ext cx="3684270" cy="10746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Olé </a:t>
            </a:r>
            <a:r>
              <a:rPr lang="fr-FR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ba</a:t>
            </a:r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fr-FR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mâinâ</a:t>
            </a:r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523BE44-AFFA-4024-B480-A894A0194DD0}"/>
              </a:ext>
            </a:extLst>
          </p:cNvPr>
          <p:cNvSpPr txBox="1">
            <a:spLocks/>
          </p:cNvSpPr>
          <p:nvPr/>
        </p:nvSpPr>
        <p:spPr>
          <a:xfrm>
            <a:off x="6783021" y="2637526"/>
            <a:ext cx="3684270" cy="10746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Ei</a:t>
            </a:r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fr-FR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xöru</a:t>
            </a:r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660174A-B2DC-451E-991E-B5E2471C2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01" y="3583896"/>
            <a:ext cx="6619875" cy="2771775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49F2EB0D-4F92-4BE3-B1F3-D146D197D1D8}"/>
              </a:ext>
            </a:extLst>
          </p:cNvPr>
          <p:cNvSpPr txBox="1">
            <a:spLocks/>
          </p:cNvSpPr>
          <p:nvPr/>
        </p:nvSpPr>
        <p:spPr>
          <a:xfrm>
            <a:off x="830916" y="4264405"/>
            <a:ext cx="3684270" cy="10746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Hole</a:t>
            </a:r>
            <a:r>
              <a:rPr lang="fr-FR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FBF9BF1-C09C-40C2-B1C9-184947784C77}"/>
              </a:ext>
            </a:extLst>
          </p:cNvPr>
          <p:cNvSpPr txBox="1">
            <a:spLocks/>
          </p:cNvSpPr>
          <p:nvPr/>
        </p:nvSpPr>
        <p:spPr>
          <a:xfrm>
            <a:off x="3990493" y="1103973"/>
            <a:ext cx="3684270" cy="10746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41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Maasi</a:t>
            </a:r>
            <a:r>
              <a:rPr lang="fr-FR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2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843A7A4-3E38-45BF-903C-26E575E6EBF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8344" y="-253402"/>
            <a:ext cx="3147727" cy="57841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A494077-4A47-4A88-8497-41E6BC023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6701" y="1453719"/>
            <a:ext cx="7532017" cy="39505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Habilitation à l’enseignement des éléments fondamentaux de la culture kanak dans le second degré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AE3739-C645-4F56-B534-EEFB9106B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6807" y="92949"/>
            <a:ext cx="4000500" cy="56578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9D5D0B-E330-4BDD-B34B-C495A4B57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813" y="4479623"/>
            <a:ext cx="5860187" cy="240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2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4818334-02BD-4082-A918-77ED6B7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16" y="502329"/>
            <a:ext cx="10446684" cy="20100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Procédure d’habilitation à l’enseignement des EFCK : conditions, déroulement et évaluation </a:t>
            </a:r>
            <a:r>
              <a:rPr lang="fr-FR" sz="1600" b="1" dirty="0">
                <a:latin typeface="Comic Sans MS" panose="030F0702030302020204" pitchFamily="66" charset="0"/>
                <a:hlinkClick r:id="rId3" action="ppaction://hlinkfile"/>
              </a:rPr>
              <a:t>(Note de cadrage / </a:t>
            </a:r>
            <a:r>
              <a:rPr lang="fr-FR" sz="1600" b="1" dirty="0">
                <a:latin typeface="Comic Sans MS" panose="030F0702030302020204" pitchFamily="66" charset="0"/>
                <a:hlinkClick r:id="rId4" action="ppaction://hlinkfile"/>
              </a:rPr>
              <a:t>Avis d’ouverture de compagne d’habilitation</a:t>
            </a:r>
            <a:r>
              <a:rPr lang="fr-FR" sz="1600" b="1" dirty="0">
                <a:latin typeface="Comic Sans MS" panose="030F0702030302020204" pitchFamily="66" charset="0"/>
                <a:hlinkClick r:id="rId3" action="ppaction://hlinkfile"/>
              </a:rPr>
              <a:t>)</a:t>
            </a:r>
            <a:endParaRPr lang="fr-FR" sz="1600" b="1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F0FCC-3F97-4D77-B035-30D1BA9DB3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677212"/>
            <a:ext cx="10363826" cy="338046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Public éligible à l’entretien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Modalités d’inscription à la procédure d’habilitation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Déroulement de l’entretien d’habilitation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fr-FR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Critères d’évaluation par la commission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fr-FR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Ressources disponibles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F57ACB-FC0F-4B48-89D9-DBF6FFAE6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6" y="328474"/>
            <a:ext cx="1587020" cy="2244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69A4A7-F402-40C6-BA29-7A1A9C53289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26571" y="247024"/>
            <a:ext cx="1170326" cy="23259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ECD2AE-2CED-456F-9414-C8F597C7D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628" y="3951492"/>
            <a:ext cx="5860187" cy="24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BECD2AE-2CED-456F-9414-C8F597C7D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28" y="3951492"/>
            <a:ext cx="5860187" cy="2404179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44818334-02BD-4082-A918-77ED6B7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16" y="502329"/>
            <a:ext cx="10446684" cy="202147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 Public éligible à l’entretien</a:t>
            </a: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F0FCC-3F97-4D77-B035-30D1BA9DB3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0565" y="1995056"/>
            <a:ext cx="10446684" cy="3948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 Enseignants du second degré – secteur public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Personnels enseignants titulaires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Enseignants stagiaires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Enseignants contractuels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 Enseignants du second degré – secteur privé sous contrat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Maîtres contractuels bénéficiant d’un contrat provisoire ou définitif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Maîtres délégués exerçant dans les établissements privés sous contrat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F57ACB-FC0F-4B48-89D9-DBF6FFAE6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6" y="328474"/>
            <a:ext cx="1587020" cy="2244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69A4A7-F402-40C6-BA29-7A1A9C53289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26571" y="247024"/>
            <a:ext cx="1170326" cy="23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4818334-02BD-4082-A918-77ED6B7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16" y="502329"/>
            <a:ext cx="10446684" cy="202147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 Modalités d’inscription à la procédure d’habilitation / Déroulement de la procédure d’habilitation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F57ACB-FC0F-4B48-89D9-DBF6FFAE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6" y="328474"/>
            <a:ext cx="1587020" cy="2244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69A4A7-F402-40C6-BA29-7A1A9C53289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26571" y="247024"/>
            <a:ext cx="1170326" cy="23259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ECD2AE-2CED-456F-9414-C8F597C7D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628" y="3951492"/>
            <a:ext cx="5860187" cy="240417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F0FCC-3F97-4D77-B035-30D1BA9DB3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71600"/>
            <a:ext cx="10363826" cy="3948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procédure d’habilitation repose sur un </a:t>
            </a: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entretien unique</a:t>
            </a: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avec la commission d’habilitation, d’une durée maximale de </a:t>
            </a: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trente minutes</a:t>
            </a: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b="1" u="sng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Dossier d’inscription à fournir </a:t>
            </a: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 </a:t>
            </a:r>
            <a:r>
              <a:rPr lang="fr-FR" i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 attendu</a:t>
            </a:r>
            <a:endParaRPr lang="fr-FR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Dossier </a:t>
            </a: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</a:rPr>
              <a:t>dactylographié /Maximum 5 pages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u="sng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Contenu obligatoire du dossier </a:t>
            </a: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 </a:t>
            </a:r>
            <a:r>
              <a:rPr lang="fr-FR" b="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vitae détaillé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Titres et diplômes obtenus (France et/ou étranger)/Parcours académique et professionnel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4818334-02BD-4082-A918-77ED6B7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16" y="502329"/>
            <a:ext cx="10446684" cy="202147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 Modalités d’inscription à la procédure d’habilitation / Déroulement de la procédure d’habilitation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F57ACB-FC0F-4B48-89D9-DBF6FFAE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6" y="328474"/>
            <a:ext cx="1587020" cy="2244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69A4A7-F402-40C6-BA29-7A1A9C53289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26571" y="247024"/>
            <a:ext cx="1170326" cy="23259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ECD2AE-2CED-456F-9414-C8F597C7D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628" y="3951492"/>
            <a:ext cx="5860187" cy="240417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F0FCC-3F97-4D77-B035-30D1BA9DB3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71600"/>
            <a:ext cx="10363826" cy="39485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800" b="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Expériences pédagogiques</a:t>
            </a:r>
            <a:endParaRPr lang="fr-FR" sz="3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3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Enseignement (en classe ou hors cadre scolaire)/ Ateliers, stages, échanges, sessions de formation / Projets partenariaux ou interdisciplinaires</a:t>
            </a:r>
            <a:endParaRPr lang="fr-FR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Initiatives et productions liées aux éléments fondamentaux de la culture kanak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3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Travaux de recherche personnels ou professionnels / Publications, interventions, participations à des actions culturelles / Toutes activités  en lien avec les éléments fondamentaux de la culture kanak</a:t>
            </a:r>
            <a:endParaRPr lang="fr-FR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4818334-02BD-4082-A918-77ED6B7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16" y="502329"/>
            <a:ext cx="10446684" cy="202147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 Modalités d’inscription à la procédure d’habilitation / Déroulement de la procédure d’habilitation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F57ACB-FC0F-4B48-89D9-DBF6FFAE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6" y="328474"/>
            <a:ext cx="1587020" cy="2244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69A4A7-F402-40C6-BA29-7A1A9C53289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26571" y="247024"/>
            <a:ext cx="1170326" cy="23259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ECD2AE-2CED-456F-9414-C8F597C7D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628" y="3951492"/>
            <a:ext cx="5860187" cy="240417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F0FCC-3F97-4D77-B035-30D1BA9DB3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71600"/>
            <a:ext cx="10363826" cy="394854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endParaRPr lang="fr-FR" b="0" i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r>
              <a:rPr lang="fr-FR" b="0" i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Séquence pédagogique EFCK</a:t>
            </a:r>
            <a:endParaRPr lang="fr-FR" b="1" i="1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Fiche de séquence détaillée </a:t>
            </a: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</a:rPr>
              <a:t>: plusieurs séances clairement présentées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Conformité aux objectifs et programmes des EFCK : 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programme_experimental_efck_6eme</a:t>
            </a:r>
            <a:r>
              <a:rPr lang="pt-BR" dirty="0">
                <a:solidFill>
                  <a:srgbClr val="86724D"/>
                </a:solidFill>
                <a:latin typeface="Comic Sans MS" panose="030F0702030302020204" pitchFamily="66" charset="0"/>
                <a:ea typeface="Times New Roman" panose="02020603050405020304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programme_experimental_efck_2nde.pdf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programme_experimental_efck_1ere.pdf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9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programme_experimental_efck_terminale.pdf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programme_experimental_efck_cap_1ere_annee.pdf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11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programme_experimental_efck_cap_2eme_annee.pdf</a:t>
            </a:r>
            <a:endParaRPr lang="fr-FR" sz="160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BECD2AE-2CED-456F-9414-C8F597C7D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28" y="3951492"/>
            <a:ext cx="5860187" cy="2404179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44818334-02BD-4082-A918-77ED6B7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16" y="502329"/>
            <a:ext cx="10446684" cy="202147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9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 Déroulement de l’entretien d’habilitation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F0FCC-3F97-4D77-B035-30D1BA9DB3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7258" y="2149674"/>
            <a:ext cx="10363826" cy="3948544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 Format de l’entretien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Entretien unique de 30 minutes maximum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Conduit par la commission d’habilitation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 Structure de l’entretien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Exposé du candidat : 10 minutes maximum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Échange avec la commission : 20 minutes maximum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Appui sur le dossier fourni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F57ACB-FC0F-4B48-89D9-DBF6FFAE6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6" y="328474"/>
            <a:ext cx="1587020" cy="2244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69A4A7-F402-40C6-BA29-7A1A9C53289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26571" y="247024"/>
            <a:ext cx="1170326" cy="23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8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BECD2AE-2CED-456F-9414-C8F597C7D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28" y="3951492"/>
            <a:ext cx="5860187" cy="2404179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44818334-02BD-4082-A918-77ED6B7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16" y="502329"/>
            <a:ext cx="10446684" cy="2070645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9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49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fr-FR" sz="49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Critères d’évaluation</a:t>
            </a:r>
            <a:r>
              <a:rPr lang="fr-FR" sz="49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la commission</a:t>
            </a: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F0FCC-3F97-4D77-B035-30D1BA9DB3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0916" y="2050473"/>
            <a:ext cx="10363826" cy="430519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 Connaissances attendues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 kanak</a:t>
            </a: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Connaissance de la société kanak (structures sociales, organisation politique, cérémonies, vie quotidienne…)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Ouverture interculturelle</a:t>
            </a: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Capacité à comprendre et intégrer les cultures océaniennes et les autres communautés présentes en Nouvelle-Calédonie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Référentiels officiels</a:t>
            </a: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Connaissance des programmes et documents d’accompagnement des EFCK publiés ou mis en ligne par le Vice-Rectorat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F57ACB-FC0F-4B48-89D9-DBF6FFAE6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04" y="154151"/>
            <a:ext cx="1587020" cy="2244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69A4A7-F402-40C6-BA29-7A1A9C53289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9579" y="247024"/>
            <a:ext cx="1170326" cy="23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0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1667</TotalTime>
  <Words>718</Words>
  <Application>Microsoft Office PowerPoint</Application>
  <PresentationFormat>Grand écran</PresentationFormat>
  <Paragraphs>91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Garamond</vt:lpstr>
      <vt:lpstr>Symbol</vt:lpstr>
      <vt:lpstr>Times New Roman</vt:lpstr>
      <vt:lpstr>Wingdings</vt:lpstr>
      <vt:lpstr>Organique</vt:lpstr>
      <vt:lpstr>Sueve kop ?</vt:lpstr>
      <vt:lpstr>Habilitation à l’enseignement des éléments fondamentaux de la culture kanak dans le second degré</vt:lpstr>
      <vt:lpstr>Procédure d’habilitation à l’enseignement des EFCK : conditions, déroulement et évaluation (Note de cadrage / Avis d’ouverture de compagne d’habilitation)</vt:lpstr>
      <vt:lpstr>1/ Public éligible à l’entretien </vt:lpstr>
      <vt:lpstr>2.      2/ Modalités d’inscription à la procédure d’habilitation / Déroulement de la procédure d’habilitation  </vt:lpstr>
      <vt:lpstr>2.      2/ Modalités d’inscription à la procédure d’habilitation / Déroulement de la procédure d’habilitation  </vt:lpstr>
      <vt:lpstr>2.      2/ Modalités d’inscription à la procédure d’habilitation / Déroulement de la procédure d’habilitation  </vt:lpstr>
      <vt:lpstr>2.      3/ Déroulement de l’entretien d’habilitation   </vt:lpstr>
      <vt:lpstr>2.      4/ Critères d’évaluation par la commission     </vt:lpstr>
      <vt:lpstr>2.      4/ Critères d’évaluation par la commission     </vt:lpstr>
      <vt:lpstr>2.      6/Ressources disponibles  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: habilitation efck</dc:title>
  <dc:creator>Vero Sara</dc:creator>
  <cp:lastModifiedBy>Olivier FANDOS</cp:lastModifiedBy>
  <cp:revision>53</cp:revision>
  <cp:lastPrinted>2025-07-22T23:26:43Z</cp:lastPrinted>
  <dcterms:created xsi:type="dcterms:W3CDTF">2025-07-15T20:48:59Z</dcterms:created>
  <dcterms:modified xsi:type="dcterms:W3CDTF">2025-07-28T04:56:19Z</dcterms:modified>
</cp:coreProperties>
</file>