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452" r:id="rId3"/>
    <p:sldId id="408" r:id="rId4"/>
    <p:sldId id="410" r:id="rId5"/>
    <p:sldId id="465" r:id="rId6"/>
    <p:sldId id="702" r:id="rId7"/>
    <p:sldId id="497" r:id="rId8"/>
    <p:sldId id="415" r:id="rId9"/>
    <p:sldId id="441" r:id="rId10"/>
    <p:sldId id="417" r:id="rId11"/>
    <p:sldId id="696" r:id="rId12"/>
    <p:sldId id="699" r:id="rId13"/>
    <p:sldId id="725" r:id="rId14"/>
    <p:sldId id="282" r:id="rId15"/>
    <p:sldId id="734" r:id="rId16"/>
    <p:sldId id="400" r:id="rId17"/>
    <p:sldId id="743" r:id="rId18"/>
    <p:sldId id="477" r:id="rId19"/>
    <p:sldId id="741" r:id="rId20"/>
  </p:sldIdLst>
  <p:sldSz cx="12192000" cy="6858000"/>
  <p:notesSz cx="6889750" cy="100187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onique ELOI ROUX" initials="vER" lastIdx="3" clrIdx="0">
    <p:extLst>
      <p:ext uri="{19B8F6BF-5375-455C-9EA6-DF929625EA0E}">
        <p15:presenceInfo xmlns:p15="http://schemas.microsoft.com/office/powerpoint/2012/main" userId="3efce5f30e283f5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9" autoAdjust="0"/>
    <p:restoredTop sz="78675" autoAdjust="0"/>
  </p:normalViewPr>
  <p:slideViewPr>
    <p:cSldViewPr snapToGrid="0">
      <p:cViewPr varScale="1">
        <p:scale>
          <a:sx n="88" d="100"/>
          <a:sy n="88" d="100"/>
        </p:scale>
        <p:origin x="6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80A94C-7CCB-BA4B-93AE-1B30758A4969}" type="doc">
      <dgm:prSet loTypeId="urn:microsoft.com/office/officeart/2005/8/layout/chart3" loCatId="cycle" qsTypeId="urn:microsoft.com/office/officeart/2005/8/quickstyle/simple5" qsCatId="simple" csTypeId="urn:microsoft.com/office/officeart/2005/8/colors/accent1_3" csCatId="accent1" phldr="1"/>
      <dgm:spPr/>
      <dgm:t>
        <a:bodyPr/>
        <a:lstStyle/>
        <a:p>
          <a:endParaRPr lang="fr-FR"/>
        </a:p>
      </dgm:t>
    </dgm:pt>
    <dgm:pt modelId="{E771E1F6-206B-F34E-8A54-7417A56BF733}">
      <dgm:prSet phldrT="[Texte]" custT="1"/>
      <dgm:spPr/>
      <dgm:t>
        <a:bodyPr lIns="0" tIns="0" rIns="0" bIns="0"/>
        <a:lstStyle/>
        <a:p>
          <a:r>
            <a:rPr lang="fr-FR" sz="1600" b="1" dirty="0"/>
            <a:t>ENSEIGNEMENTS DE SPECIALITE</a:t>
          </a:r>
        </a:p>
      </dgm:t>
    </dgm:pt>
    <dgm:pt modelId="{B2AB669D-6C6D-D04B-A388-05F16B3AFD29}" type="parTrans" cxnId="{18331C20-A962-DE48-BE85-661105659C2F}">
      <dgm:prSet/>
      <dgm:spPr/>
      <dgm:t>
        <a:bodyPr/>
        <a:lstStyle/>
        <a:p>
          <a:endParaRPr lang="fr-FR"/>
        </a:p>
      </dgm:t>
    </dgm:pt>
    <dgm:pt modelId="{E227896E-FE6A-6641-A54E-EDF4CD1C3C88}" type="sibTrans" cxnId="{18331C20-A962-DE48-BE85-661105659C2F}">
      <dgm:prSet/>
      <dgm:spPr/>
      <dgm:t>
        <a:bodyPr/>
        <a:lstStyle/>
        <a:p>
          <a:endParaRPr lang="fr-FR"/>
        </a:p>
      </dgm:t>
    </dgm:pt>
    <dgm:pt modelId="{F4BB0E66-F1F9-DF48-B74A-4DB418F03CFE}">
      <dgm:prSet phldrT="[Texte]" custT="1"/>
      <dgm:spPr/>
      <dgm:t>
        <a:bodyPr/>
        <a:lstStyle/>
        <a:p>
          <a:pPr>
            <a:spcAft>
              <a:spcPts val="0"/>
            </a:spcAft>
          </a:pPr>
          <a:r>
            <a:rPr lang="fr-FR" sz="1600" b="1" dirty="0"/>
            <a:t>ENSEIGNEMENT OPTIONNEL</a:t>
          </a:r>
        </a:p>
      </dgm:t>
    </dgm:pt>
    <dgm:pt modelId="{6C2F22B0-DC87-2F43-9E74-9E99F7BEC9B5}" type="parTrans" cxnId="{B3E8AF61-0381-F345-9167-0CB9B327DE24}">
      <dgm:prSet/>
      <dgm:spPr/>
      <dgm:t>
        <a:bodyPr/>
        <a:lstStyle/>
        <a:p>
          <a:endParaRPr lang="fr-FR"/>
        </a:p>
      </dgm:t>
    </dgm:pt>
    <dgm:pt modelId="{C9DDB9BC-B7BC-8A45-9FBC-8F448BE7D0DB}" type="sibTrans" cxnId="{B3E8AF61-0381-F345-9167-0CB9B327DE24}">
      <dgm:prSet/>
      <dgm:spPr/>
      <dgm:t>
        <a:bodyPr/>
        <a:lstStyle/>
        <a:p>
          <a:endParaRPr lang="fr-FR"/>
        </a:p>
      </dgm:t>
    </dgm:pt>
    <dgm:pt modelId="{88E11A9E-0B0E-43F3-B8A7-F20F8A749723}">
      <dgm:prSet phldrT="[Texte]" custT="1"/>
      <dgm:spPr/>
      <dgm:t>
        <a:bodyPr/>
        <a:lstStyle/>
        <a:p>
          <a:r>
            <a:rPr lang="fr-FR" sz="1600" b="1" dirty="0"/>
            <a:t>EDUCATION PHYSIQUE ET SPORTIVE</a:t>
          </a:r>
        </a:p>
      </dgm:t>
    </dgm:pt>
    <dgm:pt modelId="{8001F7E2-5D4A-4611-9826-D7264ECF2FDC}" type="parTrans" cxnId="{FA02966B-A42F-4713-9542-66DAE5FCDAEB}">
      <dgm:prSet/>
      <dgm:spPr/>
      <dgm:t>
        <a:bodyPr/>
        <a:lstStyle/>
        <a:p>
          <a:endParaRPr lang="fr-FR"/>
        </a:p>
      </dgm:t>
    </dgm:pt>
    <dgm:pt modelId="{F6E871AB-72BC-4B9D-AE18-4BAA0E0E7360}" type="sibTrans" cxnId="{FA02966B-A42F-4713-9542-66DAE5FCDAEB}">
      <dgm:prSet/>
      <dgm:spPr/>
      <dgm:t>
        <a:bodyPr/>
        <a:lstStyle/>
        <a:p>
          <a:endParaRPr lang="fr-FR"/>
        </a:p>
      </dgm:t>
    </dgm:pt>
    <dgm:pt modelId="{1D348CFE-B617-4592-8E39-857362666B6B}" type="pres">
      <dgm:prSet presAssocID="{4180A94C-7CCB-BA4B-93AE-1B30758A4969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3E84546-D977-4E03-A8D1-EC651A621718}" type="pres">
      <dgm:prSet presAssocID="{4180A94C-7CCB-BA4B-93AE-1B30758A4969}" presName="wedge1" presStyleLbl="node1" presStyleIdx="0" presStyleCnt="3" custScaleX="102367" custLinFactNeighborX="-336" custLinFactNeighborY="1191"/>
      <dgm:spPr/>
      <dgm:t>
        <a:bodyPr/>
        <a:lstStyle/>
        <a:p>
          <a:endParaRPr lang="fr-FR"/>
        </a:p>
      </dgm:t>
    </dgm:pt>
    <dgm:pt modelId="{97BAA892-5D2F-4E5D-9C25-651EA7DB1932}" type="pres">
      <dgm:prSet presAssocID="{4180A94C-7CCB-BA4B-93AE-1B30758A4969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85625D0-4379-4185-A55B-1180F24D97D5}" type="pres">
      <dgm:prSet presAssocID="{4180A94C-7CCB-BA4B-93AE-1B30758A4969}" presName="wedge2" presStyleLbl="node1" presStyleIdx="1" presStyleCnt="3" custLinFactNeighborX="4769" custLinFactNeighborY="1222"/>
      <dgm:spPr/>
      <dgm:t>
        <a:bodyPr/>
        <a:lstStyle/>
        <a:p>
          <a:endParaRPr lang="fr-FR"/>
        </a:p>
      </dgm:t>
    </dgm:pt>
    <dgm:pt modelId="{E4EA6D29-2644-4EDA-B572-B52E516B6E0A}" type="pres">
      <dgm:prSet presAssocID="{4180A94C-7CCB-BA4B-93AE-1B30758A4969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C59ADA-4DE5-46BE-845D-8FEFF7BB9F27}" type="pres">
      <dgm:prSet presAssocID="{4180A94C-7CCB-BA4B-93AE-1B30758A4969}" presName="wedge3" presStyleLbl="node1" presStyleIdx="2" presStyleCnt="3" custScaleX="92311" custScaleY="99282" custLinFactNeighborX="-185" custLinFactNeighborY="-1386"/>
      <dgm:spPr/>
      <dgm:t>
        <a:bodyPr/>
        <a:lstStyle/>
        <a:p>
          <a:endParaRPr lang="fr-FR"/>
        </a:p>
      </dgm:t>
    </dgm:pt>
    <dgm:pt modelId="{4A7EE727-E3AA-4F90-8E19-DF5455A1860C}" type="pres">
      <dgm:prSet presAssocID="{4180A94C-7CCB-BA4B-93AE-1B30758A4969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B43C8CD-F759-4E39-BD87-A490D5D32B74}" type="presOf" srcId="{F4BB0E66-F1F9-DF48-B74A-4DB418F03CFE}" destId="{185625D0-4379-4185-A55B-1180F24D97D5}" srcOrd="0" destOrd="0" presId="urn:microsoft.com/office/officeart/2005/8/layout/chart3"/>
    <dgm:cxn modelId="{CC094E23-A943-46DD-9143-8F8E8E58CAFB}" type="presOf" srcId="{F4BB0E66-F1F9-DF48-B74A-4DB418F03CFE}" destId="{E4EA6D29-2644-4EDA-B572-B52E516B6E0A}" srcOrd="1" destOrd="0" presId="urn:microsoft.com/office/officeart/2005/8/layout/chart3"/>
    <dgm:cxn modelId="{B8DCF263-D17C-4258-BD42-3E34AD05D726}" type="presOf" srcId="{4180A94C-7CCB-BA4B-93AE-1B30758A4969}" destId="{1D348CFE-B617-4592-8E39-857362666B6B}" srcOrd="0" destOrd="0" presId="urn:microsoft.com/office/officeart/2005/8/layout/chart3"/>
    <dgm:cxn modelId="{CC3FC0FA-9725-4401-81C8-2687291C138A}" type="presOf" srcId="{88E11A9E-0B0E-43F3-B8A7-F20F8A749723}" destId="{4A7EE727-E3AA-4F90-8E19-DF5455A1860C}" srcOrd="1" destOrd="0" presId="urn:microsoft.com/office/officeart/2005/8/layout/chart3"/>
    <dgm:cxn modelId="{00245336-100A-4BC5-A529-C9C6EB050748}" type="presOf" srcId="{E771E1F6-206B-F34E-8A54-7417A56BF733}" destId="{97BAA892-5D2F-4E5D-9C25-651EA7DB1932}" srcOrd="1" destOrd="0" presId="urn:microsoft.com/office/officeart/2005/8/layout/chart3"/>
    <dgm:cxn modelId="{A7F8823C-9B2D-47D4-B8A8-BB32F2A4D742}" type="presOf" srcId="{88E11A9E-0B0E-43F3-B8A7-F20F8A749723}" destId="{C1C59ADA-4DE5-46BE-845D-8FEFF7BB9F27}" srcOrd="0" destOrd="0" presId="urn:microsoft.com/office/officeart/2005/8/layout/chart3"/>
    <dgm:cxn modelId="{B3E8AF61-0381-F345-9167-0CB9B327DE24}" srcId="{4180A94C-7CCB-BA4B-93AE-1B30758A4969}" destId="{F4BB0E66-F1F9-DF48-B74A-4DB418F03CFE}" srcOrd="1" destOrd="0" parTransId="{6C2F22B0-DC87-2F43-9E74-9E99F7BEC9B5}" sibTransId="{C9DDB9BC-B7BC-8A45-9FBC-8F448BE7D0DB}"/>
    <dgm:cxn modelId="{18331C20-A962-DE48-BE85-661105659C2F}" srcId="{4180A94C-7CCB-BA4B-93AE-1B30758A4969}" destId="{E771E1F6-206B-F34E-8A54-7417A56BF733}" srcOrd="0" destOrd="0" parTransId="{B2AB669D-6C6D-D04B-A388-05F16B3AFD29}" sibTransId="{E227896E-FE6A-6641-A54E-EDF4CD1C3C88}"/>
    <dgm:cxn modelId="{FA02966B-A42F-4713-9542-66DAE5FCDAEB}" srcId="{4180A94C-7CCB-BA4B-93AE-1B30758A4969}" destId="{88E11A9E-0B0E-43F3-B8A7-F20F8A749723}" srcOrd="2" destOrd="0" parTransId="{8001F7E2-5D4A-4611-9826-D7264ECF2FDC}" sibTransId="{F6E871AB-72BC-4B9D-AE18-4BAA0E0E7360}"/>
    <dgm:cxn modelId="{5C268BE0-A535-4756-9BCC-441858A9C28B}" type="presOf" srcId="{E771E1F6-206B-F34E-8A54-7417A56BF733}" destId="{63E84546-D977-4E03-A8D1-EC651A621718}" srcOrd="0" destOrd="0" presId="urn:microsoft.com/office/officeart/2005/8/layout/chart3"/>
    <dgm:cxn modelId="{1F5D6590-C7BF-4300-8034-EA0D7B095844}" type="presParOf" srcId="{1D348CFE-B617-4592-8E39-857362666B6B}" destId="{63E84546-D977-4E03-A8D1-EC651A621718}" srcOrd="0" destOrd="0" presId="urn:microsoft.com/office/officeart/2005/8/layout/chart3"/>
    <dgm:cxn modelId="{34A73FE6-7DC7-4B73-9E87-A1921EB14EF4}" type="presParOf" srcId="{1D348CFE-B617-4592-8E39-857362666B6B}" destId="{97BAA892-5D2F-4E5D-9C25-651EA7DB1932}" srcOrd="1" destOrd="0" presId="urn:microsoft.com/office/officeart/2005/8/layout/chart3"/>
    <dgm:cxn modelId="{23A9F254-0C3C-4C31-BFD3-A936C0FB4612}" type="presParOf" srcId="{1D348CFE-B617-4592-8E39-857362666B6B}" destId="{185625D0-4379-4185-A55B-1180F24D97D5}" srcOrd="2" destOrd="0" presId="urn:microsoft.com/office/officeart/2005/8/layout/chart3"/>
    <dgm:cxn modelId="{5630A4D4-6D55-4335-AECA-57A2F4213428}" type="presParOf" srcId="{1D348CFE-B617-4592-8E39-857362666B6B}" destId="{E4EA6D29-2644-4EDA-B572-B52E516B6E0A}" srcOrd="3" destOrd="0" presId="urn:microsoft.com/office/officeart/2005/8/layout/chart3"/>
    <dgm:cxn modelId="{768251CA-BFB3-4087-9D84-1A54C18AA6C9}" type="presParOf" srcId="{1D348CFE-B617-4592-8E39-857362666B6B}" destId="{C1C59ADA-4DE5-46BE-845D-8FEFF7BB9F27}" srcOrd="4" destOrd="0" presId="urn:microsoft.com/office/officeart/2005/8/layout/chart3"/>
    <dgm:cxn modelId="{E58F7711-5BC9-46C6-A0EC-740DBAA77626}" type="presParOf" srcId="{1D348CFE-B617-4592-8E39-857362666B6B}" destId="{4A7EE727-E3AA-4F90-8E19-DF5455A1860C}" srcOrd="5" destOrd="0" presId="urn:microsoft.com/office/officeart/2005/8/layout/chart3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E84546-D977-4E03-A8D1-EC651A621718}">
      <dsp:nvSpPr>
        <dsp:cNvPr id="0" name=""/>
        <dsp:cNvSpPr/>
      </dsp:nvSpPr>
      <dsp:spPr>
        <a:xfrm>
          <a:off x="3018818" y="417056"/>
          <a:ext cx="4627092" cy="4520101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/>
            <a:t>ENSEIGNEMENTS DE SPECIALITE</a:t>
          </a:r>
        </a:p>
      </dsp:txBody>
      <dsp:txXfrm>
        <a:off x="5534524" y="1251123"/>
        <a:ext cx="1569906" cy="1506700"/>
      </dsp:txXfrm>
    </dsp:sp>
    <dsp:sp modelId="{185625D0-4379-4185-A55B-1180F24D97D5}">
      <dsp:nvSpPr>
        <dsp:cNvPr id="0" name=""/>
        <dsp:cNvSpPr/>
      </dsp:nvSpPr>
      <dsp:spPr>
        <a:xfrm>
          <a:off x="3070065" y="552984"/>
          <a:ext cx="4520101" cy="4520101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1">
                <a:shade val="80000"/>
                <a:hueOff val="174641"/>
                <a:satOff val="-3128"/>
                <a:lumOff val="1329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74641"/>
                <a:satOff val="-3128"/>
                <a:lumOff val="1329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74641"/>
                <a:satOff val="-3128"/>
                <a:lumOff val="1329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fr-FR" sz="1600" b="1" kern="1200" dirty="0"/>
            <a:t>ENSEIGNEMENT OPTIONNEL</a:t>
          </a:r>
        </a:p>
      </dsp:txBody>
      <dsp:txXfrm>
        <a:off x="4307711" y="3404953"/>
        <a:ext cx="2044807" cy="1399078"/>
      </dsp:txXfrm>
    </dsp:sp>
    <dsp:sp modelId="{C1C59ADA-4DE5-46BE-845D-8FEFF7BB9F27}">
      <dsp:nvSpPr>
        <dsp:cNvPr id="0" name=""/>
        <dsp:cNvSpPr/>
      </dsp:nvSpPr>
      <dsp:spPr>
        <a:xfrm>
          <a:off x="3019914" y="451327"/>
          <a:ext cx="4172550" cy="4487646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1">
                <a:shade val="80000"/>
                <a:hueOff val="349283"/>
                <a:satOff val="-6256"/>
                <a:lumOff val="2658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349283"/>
                <a:satOff val="-6256"/>
                <a:lumOff val="2658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349283"/>
                <a:satOff val="-6256"/>
                <a:lumOff val="2658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/>
            <a:t>EDUCATION PHYSIQUE ET SPORTIVE</a:t>
          </a:r>
        </a:p>
      </dsp:txBody>
      <dsp:txXfrm>
        <a:off x="3466973" y="1332829"/>
        <a:ext cx="1415686" cy="14958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67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67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7C0787F1-1F85-4E18-A5BB-031852CEC1CB}" type="datetimeFigureOut">
              <a:rPr lang="fr-FR" smtClean="0"/>
              <a:t>19/07/2021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8975" y="4821506"/>
            <a:ext cx="5511800" cy="3944868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5558" cy="50267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2597" y="9516039"/>
            <a:ext cx="2985558" cy="50267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410586A5-A637-40FC-83BB-AE2D6A007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6600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Injonction mais aussi nécessité d’ambition – 16 </a:t>
            </a:r>
            <a:r>
              <a:rPr lang="fr-FR" dirty="0" err="1"/>
              <a:t>coeff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0586A5-A637-40FC-83BB-AE2D6A00768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067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fr-FR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enseignement qui s’adresse à </a:t>
            </a:r>
            <a:r>
              <a:rPr lang="fr-FR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tous</a:t>
            </a:r>
            <a:r>
              <a:rPr lang="fr-FR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les élèves. </a:t>
            </a:r>
          </a:p>
          <a:p>
            <a:pPr marL="0" indent="0" algn="just">
              <a:buNone/>
            </a:pPr>
            <a:r>
              <a:rPr lang="fr-FR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enseignement qui articule des </a:t>
            </a:r>
            <a:r>
              <a:rPr lang="fr-FR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apports pratiques, théoriques et méthodologiques.</a:t>
            </a:r>
          </a:p>
          <a:p>
            <a:pPr marL="0" indent="0" algn="just">
              <a:buNone/>
            </a:pPr>
            <a:r>
              <a:rPr lang="fr-FR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socle de formation pour envisager une diversité d’orientations dans l’enseignement supérieur au regard des projets personnels et professionnels. </a:t>
            </a:r>
          </a:p>
          <a:p>
            <a:pPr marL="0" indent="0" algn="just">
              <a:buNone/>
            </a:pPr>
            <a:r>
              <a:rPr lang="fr-FR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Métiers de l’enseignement, de l’entraînement sportif, des loisirs, du management, de la santé et du bien-être, de la protection des personnes.</a:t>
            </a: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586A5-A637-40FC-83BB-AE2D6A00768E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56939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Réinjecter de l’</a:t>
            </a:r>
            <a:r>
              <a:rPr lang="fr-FR" dirty="0" err="1"/>
              <a:t>ensgt</a:t>
            </a:r>
            <a:r>
              <a:rPr lang="fr-FR" dirty="0"/>
              <a:t> optionnel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0586A5-A637-40FC-83BB-AE2D6A00768E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6360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0586A5-A637-40FC-83BB-AE2D6A00768E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95433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 cadre commun de l’examen bac pour les spé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0586A5-A637-40FC-83BB-AE2D6A00768E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38270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fr-FR" sz="1800" dirty="0"/>
              <a:t>Le choix de la poly-compétence  </a:t>
            </a:r>
            <a:r>
              <a:rPr lang="fr-FR" sz="1200" dirty="0"/>
              <a:t>(augmentation du niveau d’exigence / à l‘</a:t>
            </a:r>
            <a:r>
              <a:rPr lang="fr-FR" sz="1200" dirty="0" err="1"/>
              <a:t>ensgt</a:t>
            </a:r>
            <a:r>
              <a:rPr lang="fr-FR" sz="1200" dirty="0"/>
              <a:t> commun)</a:t>
            </a:r>
          </a:p>
          <a:p>
            <a:pPr algn="l"/>
            <a:endParaRPr lang="fr-FR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Porter un regard réflexif sur sa pratique et à l’éclairer par des connaissances théoriques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0586A5-A637-40FC-83BB-AE2D6A00768E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63299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8E5D55-A7EC-4600-9A2A-C6FD843DD46A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1724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A05EA6-A000-4E19-9E77-0BAADBFBE5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3ED9CBB-3F79-4AB3-9AD8-E625C84D30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8EBDAB-D999-4413-8CD4-88CEAB71A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12598-EC79-4849-BD70-8487F2904B4E}" type="datetimeFigureOut">
              <a:rPr lang="fr-FR" smtClean="0"/>
              <a:t>19/07/2021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98FB51-1669-444E-8ECD-09E30D0FC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384EA7-FAFB-4178-806C-B9227F464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85E13-2932-4BA8-BEA0-EF30E8E059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5311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DE3CD3-7029-4599-AE09-A9E72108D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423B259-2CC1-489B-BA16-969F270E16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EE2241-B7B5-4CA6-86F6-6CACB6073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12598-EC79-4849-BD70-8487F2904B4E}" type="datetimeFigureOut">
              <a:rPr lang="fr-FR" smtClean="0"/>
              <a:t>19/07/2021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5890D6-785A-4D21-861A-19627B121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B174BA-0716-4A1F-9190-7EB815FFD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85E13-2932-4BA8-BEA0-EF30E8E059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979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2080DA4-E7E4-494D-A54B-085CEB0DAB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3DDF148-011C-4C24-90AA-E46EEE2538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F0F2EC-9728-48C0-8E0A-11799D7F1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12598-EC79-4849-BD70-8487F2904B4E}" type="datetimeFigureOut">
              <a:rPr lang="fr-FR" smtClean="0"/>
              <a:t>19/07/2021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0626C6-76F7-4A92-BDD2-E0CB30224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CF6E9D-10C3-4000-9352-E649AA5DE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85E13-2932-4BA8-BEA0-EF30E8E059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9036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37689D-A61F-433B-851F-7C63C4B8A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47AABB-39C9-4F00-B30F-8FE02057B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20C39D6-FF1D-415E-889D-615FADF13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12598-EC79-4849-BD70-8487F2904B4E}" type="datetimeFigureOut">
              <a:rPr lang="fr-FR" smtClean="0"/>
              <a:t>19/07/2021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30AFB6-737E-441D-A35F-821F4E94A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172D1E-5649-49A7-BC30-0F54592A2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85E13-2932-4BA8-BEA0-EF30E8E059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0147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1EF9CA-ECA6-47E0-8C65-1C29D55A0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C3D9F7-C10C-4641-8217-FA65C79CC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399D73-1593-4BA0-A23C-C93C74F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12598-EC79-4849-BD70-8487F2904B4E}" type="datetimeFigureOut">
              <a:rPr lang="fr-FR" smtClean="0"/>
              <a:t>19/07/2021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FDCF1F-8FF6-4F21-A18E-5E4DDE4EC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775D58-3089-426E-991E-4B79BE388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85E13-2932-4BA8-BEA0-EF30E8E059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508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B89830-597B-4DB6-8FFB-63A7AC597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C176DD4-4E9D-49DC-B8DE-5071241E6A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C05EF0D-34CA-402E-AAAA-81B5EB987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AD06500-BCC5-43F0-BCDD-69793468C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12598-EC79-4849-BD70-8487F2904B4E}" type="datetimeFigureOut">
              <a:rPr lang="fr-FR" smtClean="0"/>
              <a:t>19/07/2021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973502A-6109-47A8-A450-4F6CFF3BE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BDA9782-4F00-422B-B6E2-9836878A3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85E13-2932-4BA8-BEA0-EF30E8E059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9830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BB4D75-2159-492D-97A0-BAB221FD6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692710-DC7D-40BF-A800-5150A63FA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C72B9EA-4F02-47A5-A900-16ED2DA0CE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580C416-6B21-461E-AC89-2020AB55B0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836C259-D484-474E-AFB8-6CD4029961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B612B1C-8BAE-4AE8-97C1-7EAED5C2B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12598-EC79-4849-BD70-8487F2904B4E}" type="datetimeFigureOut">
              <a:rPr lang="fr-FR" smtClean="0"/>
              <a:t>19/07/2021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9467C81-496C-4B76-A994-869115142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7D76DD4-3DE7-4D9E-AA8B-243A950CD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85E13-2932-4BA8-BEA0-EF30E8E059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716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02324F-097E-4FA1-8307-47AAB6106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DFAE586-FAA0-412B-90B9-631922BDE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12598-EC79-4849-BD70-8487F2904B4E}" type="datetimeFigureOut">
              <a:rPr lang="fr-FR" smtClean="0"/>
              <a:t>19/07/2021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FE0C3B2-6737-4D91-92B5-05B4148C4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8540259-9072-4A92-82EC-C00B2BFD5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85E13-2932-4BA8-BEA0-EF30E8E059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9196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F72171E-9E33-4D9D-B990-3FDD308C2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12598-EC79-4849-BD70-8487F2904B4E}" type="datetimeFigureOut">
              <a:rPr lang="fr-FR" smtClean="0"/>
              <a:t>19/07/2021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D9083FA-D988-49E4-9A77-C25C03DA7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D5F21D6-0607-457E-BF13-9C6E2D47E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85E13-2932-4BA8-BEA0-EF30E8E059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395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C4957B-5753-4336-8EDC-19796B282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6E7137-ADE5-401D-BCB6-42E9694D5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C30A562-1CAA-4FB6-9BF0-E1B05E0B54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A519DC3-F453-43F3-BBAF-47E6F7736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12598-EC79-4849-BD70-8487F2904B4E}" type="datetimeFigureOut">
              <a:rPr lang="fr-FR" smtClean="0"/>
              <a:t>19/07/2021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0E77693-5C25-417F-A383-5E949403B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10DA982-F893-48E5-B6B0-211BF69D4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85E13-2932-4BA8-BEA0-EF30E8E059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8775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D8FAD5-97F1-4890-8377-18BA10B98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086BEF4-E516-4E07-92A1-6D12F0B5FB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C49BAE6-D782-4CA8-918D-F172B198E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4F9FF6-6FB5-4343-A221-70B385278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12598-EC79-4849-BD70-8487F2904B4E}" type="datetimeFigureOut">
              <a:rPr lang="fr-FR" smtClean="0"/>
              <a:t>19/07/2021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F0D656D-2381-46C4-AC02-3DC8996AB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1237697-D508-4F31-9229-52D1EC341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85E13-2932-4BA8-BEA0-EF30E8E059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2015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239F9A2-C72E-4A97-92B3-3753E423F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C8FE03-7E90-4572-954F-75F48A0095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F2FC130-40BB-4121-9EEC-F3814465FA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12598-EC79-4849-BD70-8487F2904B4E}" type="datetimeFigureOut">
              <a:rPr lang="fr-FR" smtClean="0"/>
              <a:t>19/07/2021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B31202-34F7-4E38-9160-0AC523925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5ED715-D570-4E9B-941D-502C5ADD00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85E13-2932-4BA8-BEA0-EF30E8E059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336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B49491-9F56-4022-9A8A-4A8FA1C317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60603"/>
            <a:ext cx="9144000" cy="3128683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L’enseignement de spécialité:</a:t>
            </a:r>
            <a:br>
              <a:rPr lang="fr-FR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Éducation physique, pratique et culture sportive</a:t>
            </a:r>
          </a:p>
        </p:txBody>
      </p:sp>
    </p:spTree>
    <p:extLst>
      <p:ext uri="{BB962C8B-B14F-4D97-AF65-F5344CB8AC3E}">
        <p14:creationId xmlns:p14="http://schemas.microsoft.com/office/powerpoint/2010/main" val="2896914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C479E1-97BE-4A46-941E-F68092295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063" y="105379"/>
            <a:ext cx="10769051" cy="922396"/>
          </a:xfrm>
        </p:spPr>
        <p:txBody>
          <a:bodyPr>
            <a:no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Contenus de l’enseignement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C8025F1-CAAE-42FE-ADBD-189FACEF5DF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82515" y="1027775"/>
          <a:ext cx="9522068" cy="52314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73719">
                  <a:extLst>
                    <a:ext uri="{9D8B030D-6E8A-4147-A177-3AD203B41FA5}">
                      <a16:colId xmlns:a16="http://schemas.microsoft.com/office/drawing/2014/main" val="1942752963"/>
                    </a:ext>
                  </a:extLst>
                </a:gridCol>
                <a:gridCol w="3173719">
                  <a:extLst>
                    <a:ext uri="{9D8B030D-6E8A-4147-A177-3AD203B41FA5}">
                      <a16:colId xmlns:a16="http://schemas.microsoft.com/office/drawing/2014/main" val="1898627081"/>
                    </a:ext>
                  </a:extLst>
                </a:gridCol>
                <a:gridCol w="3174630">
                  <a:extLst>
                    <a:ext uri="{9D8B030D-6E8A-4147-A177-3AD203B41FA5}">
                      <a16:colId xmlns:a16="http://schemas.microsoft.com/office/drawing/2014/main" val="133762780"/>
                    </a:ext>
                  </a:extLst>
                </a:gridCol>
              </a:tblGrid>
              <a:tr h="481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Première (4 heures par semaine)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Terminale (6 heures par semaine)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04440091"/>
                  </a:ext>
                </a:extLst>
              </a:tr>
              <a:tr h="190855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Apports pratiques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80 heures</a:t>
                      </a:r>
                      <a:endParaRPr lang="fr-FR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(au moins 3 séquences d’APSA d’une durée minimale de 18h)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128 heures</a:t>
                      </a:r>
                      <a:endParaRPr lang="fr-FR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(au moins 4 séquences d’APSA d’une durée minimale de 18h)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77047181"/>
                  </a:ext>
                </a:extLst>
              </a:tr>
              <a:tr h="1397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Au moins une APSA relevant de chacun des cinq champs d’apprentissage</a:t>
                      </a:r>
                      <a:endParaRPr lang="fr-FR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Possibilité de proposer des APSA identiques en première et terminale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5396465"/>
                  </a:ext>
                </a:extLst>
              </a:tr>
              <a:tr h="481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Apports théoriques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36 heures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48 heures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44025820"/>
                  </a:ext>
                </a:extLst>
              </a:tr>
              <a:tr h="481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Projets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18 heures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18 heures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77028032"/>
                  </a:ext>
                </a:extLst>
              </a:tr>
              <a:tr h="481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Horaire restant à affecter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10 heures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 dirty="0">
                          <a:effectLst/>
                        </a:rPr>
                        <a:t>24 heures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8963525"/>
                  </a:ext>
                </a:extLst>
              </a:tr>
            </a:tbl>
          </a:graphicData>
        </a:graphic>
      </p:graphicFrame>
      <p:sp>
        <p:nvSpPr>
          <p:cNvPr id="3" name="Organigramme : Alternative 2">
            <a:extLst>
              <a:ext uri="{FF2B5EF4-FFF2-40B4-BE49-F238E27FC236}">
                <a16:creationId xmlns:a16="http://schemas.microsoft.com/office/drawing/2014/main" id="{FA30C0BA-F96F-4090-8B5D-1ACCFE083AF7}"/>
              </a:ext>
            </a:extLst>
          </p:cNvPr>
          <p:cNvSpPr/>
          <p:nvPr/>
        </p:nvSpPr>
        <p:spPr>
          <a:xfrm>
            <a:off x="6425759" y="1027775"/>
            <a:ext cx="5374166" cy="4503662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/>
              <a:t>Apports théoriques (terminale)</a:t>
            </a:r>
          </a:p>
          <a:p>
            <a:pPr algn="ctr"/>
            <a:endParaRPr lang="fr-FR" sz="3600" dirty="0">
              <a:solidFill>
                <a:schemeClr val="bg1"/>
              </a:solidFill>
            </a:endParaRPr>
          </a:p>
          <a:p>
            <a:pPr algn="ctr"/>
            <a:r>
              <a:rPr lang="fr-FR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thématiques : </a:t>
            </a:r>
          </a:p>
          <a:p>
            <a:pPr algn="ctr"/>
            <a:r>
              <a:rPr lang="fr-FR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Enjeux de la pratique physique dans le monde contemporain</a:t>
            </a:r>
          </a:p>
          <a:p>
            <a:pPr marL="285750" indent="-285750" algn="ctr">
              <a:buFontTx/>
              <a:buChar char="-"/>
            </a:pPr>
            <a:r>
              <a:rPr lang="fr-FR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Technologie des APSA</a:t>
            </a:r>
            <a:endParaRPr lang="fr-FR" sz="3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Organigramme : Alternative 4">
            <a:extLst>
              <a:ext uri="{FF2B5EF4-FFF2-40B4-BE49-F238E27FC236}">
                <a16:creationId xmlns:a16="http://schemas.microsoft.com/office/drawing/2014/main" id="{AC7E3E06-CFA0-46A2-A3DA-9441DB4BA7E5}"/>
              </a:ext>
            </a:extLst>
          </p:cNvPr>
          <p:cNvSpPr/>
          <p:nvPr/>
        </p:nvSpPr>
        <p:spPr>
          <a:xfrm>
            <a:off x="366175" y="1027775"/>
            <a:ext cx="4929243" cy="4503662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3600" dirty="0"/>
          </a:p>
          <a:p>
            <a:pPr algn="ctr"/>
            <a:r>
              <a:rPr lang="fr-FR" sz="3600" dirty="0"/>
              <a:t>Apports théoriques (première)</a:t>
            </a:r>
          </a:p>
          <a:p>
            <a:pPr algn="ctr"/>
            <a:endParaRPr lang="fr-FR" sz="3600" dirty="0">
              <a:solidFill>
                <a:schemeClr val="bg1"/>
              </a:solidFill>
            </a:endParaRPr>
          </a:p>
          <a:p>
            <a:pPr algn="ctr"/>
            <a:r>
              <a:rPr lang="fr-FR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thématiques : </a:t>
            </a:r>
          </a:p>
          <a:p>
            <a:pPr algn="ctr"/>
            <a:r>
              <a:rPr lang="fr-FR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Métiers du sport et du corps</a:t>
            </a:r>
          </a:p>
          <a:p>
            <a:pPr marL="285750" indent="-285750" algn="ctr">
              <a:buFontTx/>
              <a:buChar char="-"/>
            </a:pPr>
            <a:r>
              <a:rPr lang="fr-FR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Pratique physique et santé</a:t>
            </a:r>
          </a:p>
          <a:p>
            <a:pPr marL="285750" indent="-285750" algn="ctr">
              <a:buFontTx/>
              <a:buChar char="-"/>
            </a:pPr>
            <a:r>
              <a:rPr lang="fr-FR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Technologie des APSA</a:t>
            </a:r>
            <a:endParaRPr lang="fr-FR" sz="3600" dirty="0"/>
          </a:p>
          <a:p>
            <a:pPr algn="ctr"/>
            <a:endParaRPr lang="fr-FR" sz="3600" dirty="0"/>
          </a:p>
          <a:p>
            <a:pPr algn="ctr"/>
            <a:endParaRPr lang="fr-FR" sz="3600" dirty="0"/>
          </a:p>
        </p:txBody>
      </p:sp>
      <p:sp>
        <p:nvSpPr>
          <p:cNvPr id="6" name="Organigramme : Alternative 5">
            <a:extLst>
              <a:ext uri="{FF2B5EF4-FFF2-40B4-BE49-F238E27FC236}">
                <a16:creationId xmlns:a16="http://schemas.microsoft.com/office/drawing/2014/main" id="{DD9922A8-6060-4F07-B452-B91A81BC208C}"/>
              </a:ext>
            </a:extLst>
          </p:cNvPr>
          <p:cNvSpPr/>
          <p:nvPr/>
        </p:nvSpPr>
        <p:spPr>
          <a:xfrm>
            <a:off x="2428951" y="4978107"/>
            <a:ext cx="6863275" cy="1714500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Thématiques déclinées en axes de questionnement et objectifs d’apprentissage</a:t>
            </a:r>
          </a:p>
        </p:txBody>
      </p:sp>
      <p:sp>
        <p:nvSpPr>
          <p:cNvPr id="8" name="Organigramme : Alternative 7">
            <a:extLst>
              <a:ext uri="{FF2B5EF4-FFF2-40B4-BE49-F238E27FC236}">
                <a16:creationId xmlns:a16="http://schemas.microsoft.com/office/drawing/2014/main" id="{2B196508-4083-4106-92AF-D486C89CAB1B}"/>
              </a:ext>
            </a:extLst>
          </p:cNvPr>
          <p:cNvSpPr/>
          <p:nvPr/>
        </p:nvSpPr>
        <p:spPr>
          <a:xfrm>
            <a:off x="3295635" y="232657"/>
            <a:ext cx="5613163" cy="1011823"/>
          </a:xfrm>
          <a:prstGeom prst="flowChartAlternateProcess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 entrées thématiques</a:t>
            </a:r>
            <a:endParaRPr lang="fr-FR" sz="3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E73927B-76ED-4E44-8417-6395C9FD9D73}"/>
              </a:ext>
            </a:extLst>
          </p:cNvPr>
          <p:cNvSpPr txBox="1">
            <a:spLocks/>
          </p:cNvSpPr>
          <p:nvPr/>
        </p:nvSpPr>
        <p:spPr>
          <a:xfrm>
            <a:off x="144753" y="69199"/>
            <a:ext cx="1931182" cy="9223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000" b="1" dirty="0">
                <a:solidFill>
                  <a:srgbClr val="FF0000"/>
                </a:solidFill>
              </a:rPr>
              <a:t>Volet 2 : Apports théoriques</a:t>
            </a:r>
          </a:p>
        </p:txBody>
      </p:sp>
    </p:spTree>
    <p:extLst>
      <p:ext uri="{BB962C8B-B14F-4D97-AF65-F5344CB8AC3E}">
        <p14:creationId xmlns:p14="http://schemas.microsoft.com/office/powerpoint/2010/main" val="52015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13D3CC86-620F-4FD7-80E6-3E2F37D090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763252"/>
              </p:ext>
            </p:extLst>
          </p:nvPr>
        </p:nvGraphicFramePr>
        <p:xfrm>
          <a:off x="0" y="165251"/>
          <a:ext cx="12192000" cy="65251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7492">
                  <a:extLst>
                    <a:ext uri="{9D8B030D-6E8A-4147-A177-3AD203B41FA5}">
                      <a16:colId xmlns:a16="http://schemas.microsoft.com/office/drawing/2014/main" val="2978099865"/>
                    </a:ext>
                  </a:extLst>
                </a:gridCol>
                <a:gridCol w="9444508">
                  <a:extLst>
                    <a:ext uri="{9D8B030D-6E8A-4147-A177-3AD203B41FA5}">
                      <a16:colId xmlns:a16="http://schemas.microsoft.com/office/drawing/2014/main" val="2352858457"/>
                    </a:ext>
                  </a:extLst>
                </a:gridCol>
              </a:tblGrid>
              <a:tr h="34371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>
                          <a:effectLst/>
                        </a:rPr>
                        <a:t>La pratique physique dans le monde contemporain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226" marR="26226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5862203"/>
                  </a:ext>
                </a:extLst>
              </a:tr>
              <a:tr h="3437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>
                          <a:effectLst/>
                        </a:rPr>
                        <a:t>Axes de questionnement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226" marR="26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dirty="0">
                          <a:effectLst/>
                        </a:rPr>
                        <a:t>Objectifs d’apprentissage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226" marR="26226" marT="0" marB="0"/>
                </a:tc>
                <a:extLst>
                  <a:ext uri="{0D108BD9-81ED-4DB2-BD59-A6C34878D82A}">
                    <a16:rowId xmlns:a16="http://schemas.microsoft.com/office/drawing/2014/main" val="916972139"/>
                  </a:ext>
                </a:extLst>
              </a:tr>
              <a:tr h="20998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dirty="0">
                          <a:effectLst/>
                        </a:rPr>
                        <a:t>Quelles sont les différentes formes de pratique physique ?</a:t>
                      </a:r>
                    </a:p>
                  </a:txBody>
                  <a:tcPr marL="26226" marR="2622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800" dirty="0">
                          <a:effectLst/>
                        </a:rPr>
                        <a:t>Comprendre que les manières de pratiquer prennent diverses formes (compétition, loisir, bien-être, santé, aventure, entretien de soi, convivialité).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800" dirty="0">
                          <a:effectLst/>
                        </a:rPr>
                        <a:t>Être capable d’identifier ce qui caractérise ces manières de pratiquer (lieux et conditions de pratique ; types d’encadrement ; attentes, motivations et profils des publics ; etc.).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800" dirty="0">
                          <a:effectLst/>
                        </a:rPr>
                        <a:t>Connaître des données chiffrées essentielles sur la pratique physique et sportive en France (nombre de licenciés, nombre de pratiquants, nombre de dirigeants, typologies de ces publics). 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226" marR="26226" marT="0" marB="0"/>
                </a:tc>
                <a:extLst>
                  <a:ext uri="{0D108BD9-81ED-4DB2-BD59-A6C34878D82A}">
                    <a16:rowId xmlns:a16="http://schemas.microsoft.com/office/drawing/2014/main" val="3159440030"/>
                  </a:ext>
                </a:extLst>
              </a:tr>
              <a:tr h="26637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dirty="0">
                          <a:effectLst/>
                        </a:rPr>
                        <a:t>Qu’est-ce que le sport olympique et paralympique ?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226" marR="2622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800" dirty="0">
                          <a:effectLst/>
                        </a:rPr>
                        <a:t>Connaître l’origine des jeux olympiques et leur rénovation par Pierre de Coubertin.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800" dirty="0">
                          <a:effectLst/>
                        </a:rPr>
                        <a:t>Illustrer la manière dont les jeux olympiques sont révélateurs de certains enjeux de société.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800" dirty="0">
                          <a:effectLst/>
                        </a:rPr>
                        <a:t>Comprendre ce que signifient les trois valeurs de l’Olympisme. 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800" dirty="0">
                          <a:effectLst/>
                        </a:rPr>
                        <a:t>Connaître l’organisation du mouvement olympique. 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800" dirty="0">
                          <a:effectLst/>
                        </a:rPr>
                        <a:t>Connaître les principes de la charte d’éthique et de déontologie du comité national olympique et sportif, et être capable de les illustrer.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800" dirty="0">
                          <a:effectLst/>
                        </a:rPr>
                        <a:t>Connaître la naissance du mouvement paralympique et comprendre ses enjeux et son fonctionnement.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226" marR="26226" marT="0" marB="0"/>
                </a:tc>
                <a:extLst>
                  <a:ext uri="{0D108BD9-81ED-4DB2-BD59-A6C34878D82A}">
                    <a16:rowId xmlns:a16="http://schemas.microsoft.com/office/drawing/2014/main" val="1454554021"/>
                  </a:ext>
                </a:extLst>
              </a:tr>
              <a:tr h="10741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800" dirty="0">
                          <a:effectLst/>
                        </a:rPr>
                        <a:t>Comment est structuré le monde associatif sportif en France ?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226" marR="2622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800" dirty="0">
                          <a:effectLst/>
                        </a:rPr>
                        <a:t>Comprendre l’organisation et les modalités de fonctionnement des fédérations sportives, des comités, des clubs. 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800" dirty="0">
                          <a:effectLst/>
                        </a:rPr>
                        <a:t>Comprendre l’organisation et les modalités de fonctionnement de l’association sportive de son lycée.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226" marR="26226" marT="0" marB="0"/>
                </a:tc>
                <a:extLst>
                  <a:ext uri="{0D108BD9-81ED-4DB2-BD59-A6C34878D82A}">
                    <a16:rowId xmlns:a16="http://schemas.microsoft.com/office/drawing/2014/main" val="1618681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4411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C479E1-97BE-4A46-941E-F68092295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445" y="116384"/>
            <a:ext cx="10769051" cy="922396"/>
          </a:xfrm>
        </p:spPr>
        <p:txBody>
          <a:bodyPr>
            <a:noAutofit/>
          </a:bodyPr>
          <a:lstStyle/>
          <a:p>
            <a:pPr algn="ctr"/>
            <a:r>
              <a:rPr lang="fr-FR" sz="3600" dirty="0">
                <a:solidFill>
                  <a:schemeClr val="accent1">
                    <a:lumMod val="75000"/>
                  </a:schemeClr>
                </a:solidFill>
              </a:rPr>
              <a:t>Contenus de l’enseignement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C8025F1-CAAE-42FE-ADBD-189FACEF5D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442614"/>
              </p:ext>
            </p:extLst>
          </p:nvPr>
        </p:nvGraphicFramePr>
        <p:xfrm>
          <a:off x="1273258" y="1027775"/>
          <a:ext cx="9522068" cy="52314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73719">
                  <a:extLst>
                    <a:ext uri="{9D8B030D-6E8A-4147-A177-3AD203B41FA5}">
                      <a16:colId xmlns:a16="http://schemas.microsoft.com/office/drawing/2014/main" val="1942752963"/>
                    </a:ext>
                  </a:extLst>
                </a:gridCol>
                <a:gridCol w="3173719">
                  <a:extLst>
                    <a:ext uri="{9D8B030D-6E8A-4147-A177-3AD203B41FA5}">
                      <a16:colId xmlns:a16="http://schemas.microsoft.com/office/drawing/2014/main" val="1898627081"/>
                    </a:ext>
                  </a:extLst>
                </a:gridCol>
                <a:gridCol w="3174630">
                  <a:extLst>
                    <a:ext uri="{9D8B030D-6E8A-4147-A177-3AD203B41FA5}">
                      <a16:colId xmlns:a16="http://schemas.microsoft.com/office/drawing/2014/main" val="133762780"/>
                    </a:ext>
                  </a:extLst>
                </a:gridCol>
              </a:tblGrid>
              <a:tr h="481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Première (4 heures par semaine)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Terminale (6 heures par semaine)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04440091"/>
                  </a:ext>
                </a:extLst>
              </a:tr>
              <a:tr h="190855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 dirty="0">
                          <a:effectLst/>
                        </a:rPr>
                        <a:t>Apports pratiques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80 heures</a:t>
                      </a:r>
                      <a:endParaRPr lang="fr-FR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(au moins 3 séquences d’APSA d’une durée minimale de 18h)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128 heures</a:t>
                      </a:r>
                      <a:endParaRPr lang="fr-FR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(au moins 4 séquences d’APSA d’une durée minimale de 18h)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77047181"/>
                  </a:ext>
                </a:extLst>
              </a:tr>
              <a:tr h="1397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 dirty="0">
                          <a:effectLst/>
                        </a:rPr>
                        <a:t>Au moins une APSA relevant de chacun des cinq champs d’apprentissage</a:t>
                      </a:r>
                      <a:endParaRPr lang="fr-F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 dirty="0">
                          <a:effectLst/>
                        </a:rPr>
                        <a:t>Possibilité de proposer des APSA identiques en première et terminale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5396465"/>
                  </a:ext>
                </a:extLst>
              </a:tr>
              <a:tr h="481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Apports théoriques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36 heures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 dirty="0">
                          <a:effectLst/>
                        </a:rPr>
                        <a:t>60 heures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44025820"/>
                  </a:ext>
                </a:extLst>
              </a:tr>
              <a:tr h="481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Projets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18 heures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18 heures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77028032"/>
                  </a:ext>
                </a:extLst>
              </a:tr>
              <a:tr h="481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Horaire restant à affecter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10 heures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 dirty="0">
                          <a:effectLst/>
                        </a:rPr>
                        <a:t>24 heures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8963525"/>
                  </a:ext>
                </a:extLst>
              </a:tr>
            </a:tbl>
          </a:graphicData>
        </a:graphic>
      </p:graphicFrame>
      <p:sp>
        <p:nvSpPr>
          <p:cNvPr id="5" name="Organigramme : Alternative 4">
            <a:extLst>
              <a:ext uri="{FF2B5EF4-FFF2-40B4-BE49-F238E27FC236}">
                <a16:creationId xmlns:a16="http://schemas.microsoft.com/office/drawing/2014/main" id="{AC7E3E06-CFA0-46A2-A3DA-9441DB4BA7E5}"/>
              </a:ext>
            </a:extLst>
          </p:cNvPr>
          <p:cNvSpPr/>
          <p:nvPr/>
        </p:nvSpPr>
        <p:spPr>
          <a:xfrm>
            <a:off x="383312" y="2908091"/>
            <a:ext cx="5196254" cy="2128604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/>
              <a:t>Projet première</a:t>
            </a:r>
          </a:p>
          <a:p>
            <a:pPr algn="ctr"/>
            <a:endParaRPr lang="fr-FR" sz="2400" dirty="0"/>
          </a:p>
          <a:p>
            <a:pPr algn="ctr"/>
            <a:r>
              <a:rPr lang="fr-FR" sz="2400" dirty="0"/>
              <a:t>Un projet collectif</a:t>
            </a:r>
          </a:p>
        </p:txBody>
      </p:sp>
      <p:sp>
        <p:nvSpPr>
          <p:cNvPr id="6" name="Organigramme : Alternative 5">
            <a:extLst>
              <a:ext uri="{FF2B5EF4-FFF2-40B4-BE49-F238E27FC236}">
                <a16:creationId xmlns:a16="http://schemas.microsoft.com/office/drawing/2014/main" id="{F3703391-5640-4BE5-B461-748FC7E365A5}"/>
              </a:ext>
            </a:extLst>
          </p:cNvPr>
          <p:cNvSpPr/>
          <p:nvPr/>
        </p:nvSpPr>
        <p:spPr>
          <a:xfrm>
            <a:off x="6317885" y="2908091"/>
            <a:ext cx="5196254" cy="2128604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/>
              <a:t>Projet terminale</a:t>
            </a:r>
          </a:p>
          <a:p>
            <a:pPr algn="ctr"/>
            <a:endParaRPr lang="fr-FR" sz="2400" dirty="0"/>
          </a:p>
          <a:p>
            <a:pPr algn="ctr"/>
            <a:r>
              <a:rPr lang="fr-FR" sz="2400" dirty="0"/>
              <a:t>Une « intervention pédagogique »</a:t>
            </a:r>
          </a:p>
        </p:txBody>
      </p:sp>
      <p:sp>
        <p:nvSpPr>
          <p:cNvPr id="8" name="Organigramme : Alternative 7">
            <a:extLst>
              <a:ext uri="{FF2B5EF4-FFF2-40B4-BE49-F238E27FC236}">
                <a16:creationId xmlns:a16="http://schemas.microsoft.com/office/drawing/2014/main" id="{D487D947-2315-43DB-931E-4D35D6CFC383}"/>
              </a:ext>
            </a:extLst>
          </p:cNvPr>
          <p:cNvSpPr/>
          <p:nvPr/>
        </p:nvSpPr>
        <p:spPr>
          <a:xfrm>
            <a:off x="2507332" y="1245562"/>
            <a:ext cx="6863275" cy="1116765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La conduite de projet : un élément structurant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AAFE16D7-D8D1-466C-ABB9-E404AAEA2BB0}"/>
              </a:ext>
            </a:extLst>
          </p:cNvPr>
          <p:cNvSpPr txBox="1">
            <a:spLocks/>
          </p:cNvSpPr>
          <p:nvPr/>
        </p:nvSpPr>
        <p:spPr>
          <a:xfrm>
            <a:off x="-176165" y="50284"/>
            <a:ext cx="3157604" cy="9223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800" b="1" dirty="0">
                <a:solidFill>
                  <a:srgbClr val="FF0000"/>
                </a:solidFill>
              </a:rPr>
              <a:t>Volet 3 : Projets</a:t>
            </a:r>
          </a:p>
        </p:txBody>
      </p:sp>
    </p:spTree>
    <p:extLst>
      <p:ext uri="{BB962C8B-B14F-4D97-AF65-F5344CB8AC3E}">
        <p14:creationId xmlns:p14="http://schemas.microsoft.com/office/powerpoint/2010/main" val="1474313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rganigramme : Alternative 4">
            <a:extLst>
              <a:ext uri="{FF2B5EF4-FFF2-40B4-BE49-F238E27FC236}">
                <a16:creationId xmlns:a16="http://schemas.microsoft.com/office/drawing/2014/main" id="{9744FF6B-C2F5-4F0A-B988-2699EFBB9356}"/>
              </a:ext>
            </a:extLst>
          </p:cNvPr>
          <p:cNvSpPr/>
          <p:nvPr/>
        </p:nvSpPr>
        <p:spPr>
          <a:xfrm>
            <a:off x="840260" y="444843"/>
            <a:ext cx="4748328" cy="3927732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/>
              <a:t>Trois volets abordés de manière articulée (apports théoriques =  cours théoriques)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7374D61E-952A-40EB-B100-9A2C9259C7CD}"/>
              </a:ext>
            </a:extLst>
          </p:cNvPr>
          <p:cNvCxnSpPr>
            <a:cxnSpLocks/>
          </p:cNvCxnSpPr>
          <p:nvPr/>
        </p:nvCxnSpPr>
        <p:spPr>
          <a:xfrm flipH="1">
            <a:off x="6077628" y="3301365"/>
            <a:ext cx="188688" cy="45357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rganigramme : Alternative 7">
            <a:extLst>
              <a:ext uri="{FF2B5EF4-FFF2-40B4-BE49-F238E27FC236}">
                <a16:creationId xmlns:a16="http://schemas.microsoft.com/office/drawing/2014/main" id="{366F6472-5E98-4831-A1AA-5643BFD2BEC4}"/>
              </a:ext>
            </a:extLst>
          </p:cNvPr>
          <p:cNvSpPr/>
          <p:nvPr/>
        </p:nvSpPr>
        <p:spPr>
          <a:xfrm>
            <a:off x="6409284" y="3076832"/>
            <a:ext cx="5255494" cy="3258310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/>
              <a:t>Un contenu ambitieux</a:t>
            </a:r>
          </a:p>
          <a:p>
            <a:pPr algn="ctr"/>
            <a:endParaRPr lang="fr-FR" sz="3600" dirty="0"/>
          </a:p>
          <a:p>
            <a:pPr algn="ctr"/>
            <a:r>
              <a:rPr lang="fr-FR" sz="3600" dirty="0"/>
              <a:t>Ne peut être assuré que par une équipe pédagogique « solide »</a:t>
            </a:r>
          </a:p>
        </p:txBody>
      </p:sp>
    </p:spTree>
    <p:extLst>
      <p:ext uri="{BB962C8B-B14F-4D97-AF65-F5344CB8AC3E}">
        <p14:creationId xmlns:p14="http://schemas.microsoft.com/office/powerpoint/2010/main" val="36105132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C479E1-97BE-4A46-941E-F68092295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8287" y="2803797"/>
            <a:ext cx="8373815" cy="1325563"/>
          </a:xfrm>
        </p:spPr>
        <p:txBody>
          <a:bodyPr>
            <a:noAutofit/>
          </a:bodyPr>
          <a:lstStyle/>
          <a:p>
            <a:pPr algn="ctr"/>
            <a:r>
              <a:rPr lang="fr-FR" sz="5400" dirty="0">
                <a:solidFill>
                  <a:schemeClr val="accent1">
                    <a:lumMod val="75000"/>
                  </a:schemeClr>
                </a:solidFill>
              </a:rPr>
              <a:t>Les propositions concernant l’évaluation de l’enseignement de spécialité EP au bac</a:t>
            </a:r>
            <a:br>
              <a:rPr lang="fr-FR" sz="5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FR" sz="5400" dirty="0">
                <a:solidFill>
                  <a:schemeClr val="accent1">
                    <a:lumMod val="75000"/>
                  </a:schemeClr>
                </a:solidFill>
              </a:rPr>
              <a:t>… ?...</a:t>
            </a:r>
          </a:p>
        </p:txBody>
      </p:sp>
    </p:spTree>
    <p:extLst>
      <p:ext uri="{BB962C8B-B14F-4D97-AF65-F5344CB8AC3E}">
        <p14:creationId xmlns:p14="http://schemas.microsoft.com/office/powerpoint/2010/main" val="1377838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3483BB-F89C-4DEA-AAED-0FDC8CB19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3385" y="195680"/>
            <a:ext cx="3940379" cy="87112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fr-FR" sz="3200" dirty="0"/>
              <a:t>Partie orale (20 points)</a:t>
            </a:r>
          </a:p>
          <a:p>
            <a:pPr marL="0" indent="0" algn="ctr">
              <a:buNone/>
            </a:pPr>
            <a:r>
              <a:rPr lang="fr-FR" sz="3200" dirty="0"/>
              <a:t>Durée: 30 min</a:t>
            </a:r>
          </a:p>
          <a:p>
            <a:pPr marL="457200" lvl="1" indent="0" algn="ctr">
              <a:buNone/>
            </a:pPr>
            <a:endParaRPr lang="fr-FR" sz="3200" dirty="0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BF43FEE0-75CB-4C9C-AFE7-B865D835CCA4}"/>
              </a:ext>
            </a:extLst>
          </p:cNvPr>
          <p:cNvSpPr txBox="1">
            <a:spLocks/>
          </p:cNvSpPr>
          <p:nvPr/>
        </p:nvSpPr>
        <p:spPr>
          <a:xfrm>
            <a:off x="6934202" y="1640357"/>
            <a:ext cx="4832443" cy="45877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fr-FR" dirty="0"/>
              <a:t>Culture sportive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dirty="0"/>
              <a:t>(8 points)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400" dirty="0"/>
              <a:t>15 minutes</a:t>
            </a:r>
          </a:p>
          <a:p>
            <a:r>
              <a:rPr lang="fr-FR" sz="2400" dirty="0"/>
              <a:t>5’ max: exposé de son « projet de première » // </a:t>
            </a:r>
            <a:r>
              <a:rPr lang="fr-FR" sz="2400" dirty="0">
                <a:solidFill>
                  <a:schemeClr val="bg1">
                    <a:lumMod val="65000"/>
                  </a:schemeClr>
                </a:solidFill>
              </a:rPr>
              <a:t>exposé d’une thématique issue du carnet de suivi</a:t>
            </a:r>
          </a:p>
          <a:p>
            <a:r>
              <a:rPr lang="fr-FR" sz="2400" dirty="0"/>
              <a:t>Temps restant : entretien sur exposé et culture sportive</a:t>
            </a: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400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479DD22-F5F1-40E7-9AB3-B155FB3B43CA}"/>
              </a:ext>
            </a:extLst>
          </p:cNvPr>
          <p:cNvSpPr txBox="1">
            <a:spLocks/>
          </p:cNvSpPr>
          <p:nvPr/>
        </p:nvSpPr>
        <p:spPr>
          <a:xfrm>
            <a:off x="641255" y="1315275"/>
            <a:ext cx="5102319" cy="5237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fr-FR" dirty="0"/>
              <a:t>Pratique sportive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dirty="0"/>
              <a:t>(12 points)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fr-FR" sz="1000" dirty="0"/>
          </a:p>
          <a:p>
            <a:r>
              <a:rPr lang="fr-FR" sz="2400" dirty="0"/>
              <a:t>Liste de 3 APSA proposée par l’établissement (« 3 CA différents »)</a:t>
            </a:r>
          </a:p>
          <a:p>
            <a:r>
              <a:rPr lang="fr-FR" sz="2400" dirty="0"/>
              <a:t>Choix d’une APSA par le recteur (un mois avant l’épreuve)</a:t>
            </a:r>
          </a:p>
          <a:p>
            <a:r>
              <a:rPr lang="fr-FR" sz="2400" dirty="0"/>
              <a:t>Épreuve organisée dans l’établissement (jury DEC)</a:t>
            </a:r>
          </a:p>
          <a:p>
            <a:r>
              <a:rPr lang="fr-FR" sz="2400" dirty="0"/>
              <a:t>Référentiels APSA proposés par </a:t>
            </a:r>
            <a:r>
              <a:rPr lang="fr-FR" sz="2400" dirty="0" err="1"/>
              <a:t>étblisst</a:t>
            </a:r>
            <a:r>
              <a:rPr lang="fr-FR" sz="2400" dirty="0"/>
              <a:t> (validés par Com </a:t>
            </a:r>
            <a:r>
              <a:rPr lang="fr-FR" sz="2400" dirty="0" err="1"/>
              <a:t>Acad</a:t>
            </a:r>
            <a:r>
              <a:rPr lang="fr-FR" sz="2400" dirty="0"/>
              <a:t>) sur base de référentiels nationaux par champ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fr-FR" sz="2800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4D19B6D5-7504-4193-8F05-C8BD0CB2F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7060" y="195680"/>
            <a:ext cx="3386638" cy="1325563"/>
          </a:xfrm>
        </p:spPr>
        <p:txBody>
          <a:bodyPr>
            <a:noAutofit/>
          </a:bodyPr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« 1ère renonçant »</a:t>
            </a:r>
          </a:p>
        </p:txBody>
      </p:sp>
    </p:spTree>
    <p:extLst>
      <p:ext uri="{BB962C8B-B14F-4D97-AF65-F5344CB8AC3E}">
        <p14:creationId xmlns:p14="http://schemas.microsoft.com/office/powerpoint/2010/main" val="7948710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3483BB-F89C-4DEA-AAED-0FDC8CB19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0359" y="468002"/>
            <a:ext cx="4171281" cy="57346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sz="4000" dirty="0">
                <a:solidFill>
                  <a:schemeClr val="accent1"/>
                </a:solidFill>
              </a:rPr>
              <a:t>Deux parties (coef 16)</a:t>
            </a:r>
          </a:p>
          <a:p>
            <a:pPr marL="0" indent="0">
              <a:buNone/>
            </a:pPr>
            <a:endParaRPr lang="fr-FR" sz="4000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endParaRPr lang="fr-FR" sz="4000" dirty="0">
              <a:solidFill>
                <a:schemeClr val="accent1"/>
              </a:solidFill>
            </a:endParaRP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BF43FEE0-75CB-4C9C-AFE7-B865D835CCA4}"/>
              </a:ext>
            </a:extLst>
          </p:cNvPr>
          <p:cNvSpPr txBox="1">
            <a:spLocks/>
          </p:cNvSpPr>
          <p:nvPr/>
        </p:nvSpPr>
        <p:spPr>
          <a:xfrm>
            <a:off x="388359" y="1240035"/>
            <a:ext cx="5858205" cy="514996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fr-FR" sz="4100" dirty="0"/>
              <a:t>Partie écrite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sz="4100" dirty="0"/>
              <a:t>(culture)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sz="2600" dirty="0"/>
              <a:t>(20 points)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12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3400" dirty="0"/>
              <a:t>Durée: 3h30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3400" dirty="0"/>
              <a:t>Deux sujets à traiter</a:t>
            </a:r>
          </a:p>
          <a:p>
            <a:r>
              <a:rPr lang="fr-FR" sz="3400" dirty="0"/>
              <a:t>Sujet d’ordre général commun à tous les candidats (</a:t>
            </a:r>
            <a:r>
              <a:rPr lang="fr-FR" sz="3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 les enjeux de la pratique physique et sportive</a:t>
            </a:r>
            <a:r>
              <a:rPr lang="fr-FR" sz="3400" dirty="0"/>
              <a:t>) (2h)</a:t>
            </a:r>
          </a:p>
          <a:p>
            <a:r>
              <a:rPr lang="fr-FR" sz="3400" dirty="0"/>
              <a:t>Sujet au choix parmi deux (1h30) (sur autres thématiques) </a:t>
            </a:r>
            <a:endParaRPr lang="fr-FR" sz="3400" dirty="0">
              <a:solidFill>
                <a:srgbClr val="FF0000"/>
              </a:solidFill>
            </a:endParaRPr>
          </a:p>
          <a:p>
            <a:endParaRPr lang="fr-FR" sz="3400" dirty="0"/>
          </a:p>
          <a:p>
            <a:pPr marL="0" indent="0">
              <a:buNone/>
            </a:pPr>
            <a:r>
              <a:rPr lang="fr-FR" sz="3400" dirty="0"/>
              <a:t>Enjeu : évaluer la culture sportive de l’élèves, ses connaissances théoriques dans différents domaines, sa capacité à les illustrer avec des exemples pratiques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3200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fr-FR" sz="3200" dirty="0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479DD22-F5F1-40E7-9AB3-B155FB3B43CA}"/>
              </a:ext>
            </a:extLst>
          </p:cNvPr>
          <p:cNvSpPr txBox="1">
            <a:spLocks/>
          </p:cNvSpPr>
          <p:nvPr/>
        </p:nvSpPr>
        <p:spPr>
          <a:xfrm>
            <a:off x="6752728" y="1240034"/>
            <a:ext cx="4770915" cy="5149963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fr-FR" sz="3200" dirty="0"/>
              <a:t>Partie orale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sz="3200" dirty="0"/>
              <a:t>(pratique et analyse)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sz="2000" dirty="0"/>
              <a:t>(20 points)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12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400" dirty="0"/>
              <a:t>30 minutes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400" dirty="0"/>
              <a:t>2 parties de 15 minutes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400" dirty="0"/>
              <a:t>Enjeu : évaluer un élève poly-compétent performant et « réflexif »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fr-FR" sz="3200" dirty="0"/>
          </a:p>
        </p:txBody>
      </p:sp>
      <p:sp>
        <p:nvSpPr>
          <p:cNvPr id="2" name="Étoile à 5 branches 1"/>
          <p:cNvSpPr/>
          <p:nvPr/>
        </p:nvSpPr>
        <p:spPr>
          <a:xfrm>
            <a:off x="8752594" y="5497417"/>
            <a:ext cx="771181" cy="72711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E5FD5A60-3641-49BF-B12F-D5FE67DF9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2594" y="35843"/>
            <a:ext cx="3386638" cy="864318"/>
          </a:xfrm>
        </p:spPr>
        <p:txBody>
          <a:bodyPr>
            <a:noAutofit/>
          </a:bodyPr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« Terminale»</a:t>
            </a:r>
          </a:p>
        </p:txBody>
      </p:sp>
    </p:spTree>
    <p:extLst>
      <p:ext uri="{BB962C8B-B14F-4D97-AF65-F5344CB8AC3E}">
        <p14:creationId xmlns:p14="http://schemas.microsoft.com/office/powerpoint/2010/main" val="28210169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3483BB-F89C-4DEA-AAED-0FDC8CB19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3384" y="247914"/>
            <a:ext cx="3940379" cy="87112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fr-FR" sz="3200" dirty="0"/>
              <a:t>Partie orale (20 points)</a:t>
            </a:r>
          </a:p>
          <a:p>
            <a:pPr marL="0" indent="0" algn="ctr">
              <a:buNone/>
            </a:pPr>
            <a:r>
              <a:rPr lang="fr-FR" sz="3200" dirty="0"/>
              <a:t>Durée: 30 min</a:t>
            </a:r>
          </a:p>
          <a:p>
            <a:pPr marL="457200" lvl="1" indent="0" algn="ctr">
              <a:buNone/>
            </a:pPr>
            <a:endParaRPr lang="fr-FR" sz="3200" dirty="0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BF43FEE0-75CB-4C9C-AFE7-B865D835CCA4}"/>
              </a:ext>
            </a:extLst>
          </p:cNvPr>
          <p:cNvSpPr txBox="1">
            <a:spLocks/>
          </p:cNvSpPr>
          <p:nvPr/>
        </p:nvSpPr>
        <p:spPr>
          <a:xfrm>
            <a:off x="6096000" y="1315275"/>
            <a:ext cx="5556343" cy="525173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fr-FR" dirty="0"/>
              <a:t>Analyse de sa pratique</a:t>
            </a:r>
          </a:p>
          <a:p>
            <a:pPr marL="0" indent="0" algn="ctr">
              <a:buNone/>
            </a:pPr>
            <a:r>
              <a:rPr lang="fr-FR" dirty="0"/>
              <a:t>Vidéo (8 points)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400" dirty="0"/>
              <a:t>15 minutes</a:t>
            </a:r>
          </a:p>
          <a:p>
            <a:r>
              <a:rPr lang="fr-FR" sz="2400" dirty="0"/>
              <a:t>5-7’ Présentation de l’enregistrement audiovisuel d’une prestation physique dans une APSA (1 à 3’, composé de une à trois séquences filmées en plan continu et large)</a:t>
            </a:r>
          </a:p>
          <a:p>
            <a:r>
              <a:rPr lang="fr-FR" sz="2400" dirty="0"/>
              <a:t>Temps restant: entretien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479DD22-F5F1-40E7-9AB3-B155FB3B43CA}"/>
              </a:ext>
            </a:extLst>
          </p:cNvPr>
          <p:cNvSpPr txBox="1">
            <a:spLocks/>
          </p:cNvSpPr>
          <p:nvPr/>
        </p:nvSpPr>
        <p:spPr>
          <a:xfrm>
            <a:off x="641255" y="1315276"/>
            <a:ext cx="5102319" cy="52517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fr-FR" dirty="0"/>
              <a:t>Pratique sportive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dirty="0"/>
              <a:t>(12 points)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fr-FR" sz="1000" dirty="0"/>
          </a:p>
          <a:p>
            <a:r>
              <a:rPr lang="fr-FR" sz="2400" dirty="0"/>
              <a:t>Liste de 5 APSA proposée par l’</a:t>
            </a:r>
            <a:r>
              <a:rPr lang="fr-FR" sz="2400" dirty="0" err="1"/>
              <a:t>établisst</a:t>
            </a:r>
            <a:r>
              <a:rPr lang="fr-FR" sz="2400" dirty="0"/>
              <a:t> (5 CA différents)</a:t>
            </a:r>
          </a:p>
          <a:p>
            <a:r>
              <a:rPr lang="fr-FR" sz="2400" dirty="0"/>
              <a:t>Choix de deux  APSA par le recteur (un mois avant l’épreuve)</a:t>
            </a:r>
          </a:p>
          <a:p>
            <a:r>
              <a:rPr lang="fr-FR" sz="2400" dirty="0"/>
              <a:t>Choix du candidat parmi ces deux APSA</a:t>
            </a:r>
          </a:p>
          <a:p>
            <a:r>
              <a:rPr lang="fr-FR" sz="2400" dirty="0"/>
              <a:t>Épreuve organisée dans l’établissement (jury DEC)</a:t>
            </a:r>
          </a:p>
          <a:p>
            <a:r>
              <a:rPr lang="fr-FR" sz="2400" dirty="0"/>
              <a:t>Référentiels APSA proposés par </a:t>
            </a:r>
            <a:r>
              <a:rPr lang="fr-FR" sz="2400" dirty="0" err="1"/>
              <a:t>étblisst</a:t>
            </a:r>
            <a:r>
              <a:rPr lang="fr-FR" sz="2400" dirty="0"/>
              <a:t> (validés par Com </a:t>
            </a:r>
            <a:r>
              <a:rPr lang="fr-FR" sz="2400" dirty="0" err="1"/>
              <a:t>Acad</a:t>
            </a:r>
            <a:r>
              <a:rPr lang="fr-FR" sz="2400" dirty="0"/>
              <a:t>) sur base référentiels nationaux par champ</a:t>
            </a:r>
          </a:p>
        </p:txBody>
      </p:sp>
      <p:sp>
        <p:nvSpPr>
          <p:cNvPr id="7" name="Étoile à 5 branches 6"/>
          <p:cNvSpPr/>
          <p:nvPr/>
        </p:nvSpPr>
        <p:spPr>
          <a:xfrm>
            <a:off x="2682300" y="195680"/>
            <a:ext cx="771181" cy="72711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65734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FE7A13-835A-4704-ADBB-C9DCD232D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82" y="135591"/>
            <a:ext cx="10697817" cy="709592"/>
          </a:xfrm>
        </p:spPr>
        <p:txBody>
          <a:bodyPr>
            <a:normAutofit/>
          </a:bodyPr>
          <a:lstStyle/>
          <a:p>
            <a:pPr algn="ctr"/>
            <a:r>
              <a:rPr lang="fr-FR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Enseignement optionnel : ce qui évolue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361D53-F1FC-4452-AE21-D6E3619E8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901" y="961984"/>
            <a:ext cx="11165978" cy="5539024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  </a:t>
            </a:r>
            <a:r>
              <a:rPr lang="fr-FR" b="1" dirty="0"/>
              <a:t>Limitation du nombre de thèmes d’études </a:t>
            </a:r>
            <a:r>
              <a:rPr lang="fr-FR" dirty="0"/>
              <a:t>(de 13 à 7)</a:t>
            </a:r>
          </a:p>
          <a:p>
            <a:pPr marL="342900" lvl="0" indent="1360488" algn="just">
              <a:buClr>
                <a:srgbClr val="0062AC"/>
              </a:buClr>
              <a:buSzPts val="1200"/>
              <a:buNone/>
              <a:tabLst>
                <a:tab pos="449263" algn="l"/>
                <a:tab pos="1616075" algn="l"/>
              </a:tabLst>
            </a:pPr>
            <a:r>
              <a:rPr lang="fr-FR" sz="1800" dirty="0">
                <a:effectLst/>
                <a:latin typeface="Arial" panose="020B0604020202020204" pitchFamily="34" charset="0"/>
                <a:ea typeface="Times" panose="02020603050405020304" pitchFamily="18" charset="0"/>
                <a:cs typeface="Calibri" panose="020F0502020204030204" pitchFamily="34" charset="0"/>
              </a:rPr>
              <a:t>Activité physique, sportive, artistique et </a:t>
            </a:r>
            <a:r>
              <a:rPr lang="fr-FR" sz="1800" b="1" dirty="0">
                <a:effectLst/>
                <a:latin typeface="Arial" panose="020B0604020202020204" pitchFamily="34" charset="0"/>
                <a:ea typeface="Times" panose="02020603050405020304" pitchFamily="18" charset="0"/>
                <a:cs typeface="Calibri" panose="020F0502020204030204" pitchFamily="34" charset="0"/>
              </a:rPr>
              <a:t>égalité femmes - hommes</a:t>
            </a:r>
            <a:endParaRPr lang="fr-FR" sz="1800" dirty="0">
              <a:effectLst/>
              <a:latin typeface="Arial" panose="020B0604020202020204" pitchFamily="34" charset="0"/>
              <a:ea typeface="Times" panose="02020603050405020304" pitchFamily="18" charset="0"/>
              <a:cs typeface="Calibri" panose="020F0502020204030204" pitchFamily="34" charset="0"/>
            </a:endParaRPr>
          </a:p>
          <a:p>
            <a:pPr marL="342900" lvl="0" indent="1360488" algn="just">
              <a:buClr>
                <a:srgbClr val="0062AC"/>
              </a:buClr>
              <a:buSzPts val="1200"/>
              <a:buNone/>
              <a:tabLst>
                <a:tab pos="449263" algn="l"/>
                <a:tab pos="1616075" algn="l"/>
              </a:tabLst>
            </a:pPr>
            <a:r>
              <a:rPr lang="fr-FR" sz="1800" dirty="0">
                <a:effectLst/>
                <a:latin typeface="Arial" panose="020B0604020202020204" pitchFamily="34" charset="0"/>
                <a:ea typeface="Times" panose="02020603050405020304" pitchFamily="18" charset="0"/>
                <a:cs typeface="Calibri" panose="020F0502020204030204" pitchFamily="34" charset="0"/>
              </a:rPr>
              <a:t>Activité physique, sportive, artistique et </a:t>
            </a:r>
            <a:r>
              <a:rPr lang="fr-FR" sz="1800" b="1" dirty="0">
                <a:effectLst/>
                <a:latin typeface="Arial" panose="020B0604020202020204" pitchFamily="34" charset="0"/>
                <a:ea typeface="Times" panose="02020603050405020304" pitchFamily="18" charset="0"/>
                <a:cs typeface="Calibri" panose="020F0502020204030204" pitchFamily="34" charset="0"/>
              </a:rPr>
              <a:t>santé</a:t>
            </a:r>
            <a:endParaRPr lang="fr-FR" sz="1800" dirty="0">
              <a:effectLst/>
              <a:latin typeface="Arial" panose="020B0604020202020204" pitchFamily="34" charset="0"/>
              <a:ea typeface="Times" panose="02020603050405020304" pitchFamily="18" charset="0"/>
              <a:cs typeface="Calibri" panose="020F0502020204030204" pitchFamily="34" charset="0"/>
            </a:endParaRPr>
          </a:p>
          <a:p>
            <a:pPr marL="342900" lvl="0" indent="1360488" algn="just">
              <a:buClr>
                <a:srgbClr val="0062AC"/>
              </a:buClr>
              <a:buSzPts val="1200"/>
              <a:buNone/>
              <a:tabLst>
                <a:tab pos="449263" algn="l"/>
                <a:tab pos="1616075" algn="l"/>
              </a:tabLst>
            </a:pPr>
            <a:r>
              <a:rPr lang="fr-FR" sz="1800" dirty="0">
                <a:effectLst/>
                <a:latin typeface="Arial" panose="020B0604020202020204" pitchFamily="34" charset="0"/>
                <a:ea typeface="Times" panose="02020603050405020304" pitchFamily="18" charset="0"/>
                <a:cs typeface="Calibri" panose="020F0502020204030204" pitchFamily="34" charset="0"/>
              </a:rPr>
              <a:t>Activité physique, sportive, artistique et </a:t>
            </a:r>
            <a:r>
              <a:rPr lang="fr-FR" sz="1800" b="1" dirty="0">
                <a:effectLst/>
                <a:latin typeface="Arial" panose="020B0604020202020204" pitchFamily="34" charset="0"/>
                <a:ea typeface="Times" panose="02020603050405020304" pitchFamily="18" charset="0"/>
                <a:cs typeface="Calibri" panose="020F0502020204030204" pitchFamily="34" charset="0"/>
              </a:rPr>
              <a:t>prévention, protection des risques</a:t>
            </a:r>
            <a:endParaRPr lang="fr-FR" sz="1800" dirty="0">
              <a:effectLst/>
              <a:latin typeface="Arial" panose="020B0604020202020204" pitchFamily="34" charset="0"/>
              <a:ea typeface="Times" panose="02020603050405020304" pitchFamily="18" charset="0"/>
              <a:cs typeface="Calibri" panose="020F0502020204030204" pitchFamily="34" charset="0"/>
            </a:endParaRPr>
          </a:p>
          <a:p>
            <a:pPr marL="342900" lvl="0" indent="1360488" algn="just">
              <a:buClr>
                <a:srgbClr val="0062AC"/>
              </a:buClr>
              <a:buSzPts val="1200"/>
              <a:buNone/>
              <a:tabLst>
                <a:tab pos="449263" algn="l"/>
                <a:tab pos="1616075" algn="l"/>
              </a:tabLst>
            </a:pPr>
            <a:r>
              <a:rPr lang="fr-FR" sz="1800" dirty="0">
                <a:effectLst/>
                <a:latin typeface="Arial" panose="020B0604020202020204" pitchFamily="34" charset="0"/>
                <a:ea typeface="Times" panose="02020603050405020304" pitchFamily="18" charset="0"/>
                <a:cs typeface="Calibri" panose="020F0502020204030204" pitchFamily="34" charset="0"/>
              </a:rPr>
              <a:t>Activité physique, sportive, artistique et</a:t>
            </a:r>
            <a:r>
              <a:rPr lang="fr-FR" sz="1800" b="1" dirty="0">
                <a:effectLst/>
                <a:latin typeface="Arial" panose="020B0604020202020204" pitchFamily="34" charset="0"/>
                <a:ea typeface="Times" panose="02020603050405020304" pitchFamily="18" charset="0"/>
                <a:cs typeface="Calibri" panose="020F0502020204030204" pitchFamily="34" charset="0"/>
              </a:rPr>
              <a:t> spectacle</a:t>
            </a:r>
            <a:endParaRPr lang="fr-FR" sz="1800" dirty="0">
              <a:effectLst/>
              <a:latin typeface="Arial" panose="020B0604020202020204" pitchFamily="34" charset="0"/>
              <a:ea typeface="Times" panose="02020603050405020304" pitchFamily="18" charset="0"/>
              <a:cs typeface="Calibri" panose="020F0502020204030204" pitchFamily="34" charset="0"/>
            </a:endParaRPr>
          </a:p>
          <a:p>
            <a:pPr marL="342900" lvl="0" indent="1360488" algn="just">
              <a:buClr>
                <a:srgbClr val="0062AC"/>
              </a:buClr>
              <a:buSzPts val="1200"/>
              <a:buNone/>
              <a:tabLst>
                <a:tab pos="449263" algn="l"/>
                <a:tab pos="1616075" algn="l"/>
              </a:tabLst>
            </a:pPr>
            <a:r>
              <a:rPr lang="fr-FR" sz="1800" dirty="0">
                <a:effectLst/>
                <a:latin typeface="Arial" panose="020B0604020202020204" pitchFamily="34" charset="0"/>
                <a:ea typeface="Times" panose="02020603050405020304" pitchFamily="18" charset="0"/>
                <a:cs typeface="Calibri" panose="020F0502020204030204" pitchFamily="34" charset="0"/>
              </a:rPr>
              <a:t>Activité physique, sportive, artistique</a:t>
            </a:r>
            <a:r>
              <a:rPr lang="fr-FR" sz="1800" b="1" dirty="0">
                <a:effectLst/>
                <a:latin typeface="Arial" panose="020B0604020202020204" pitchFamily="34" charset="0"/>
                <a:ea typeface="Times" panose="02020603050405020304" pitchFamily="18" charset="0"/>
                <a:cs typeface="Calibri" panose="020F0502020204030204" pitchFamily="34" charset="0"/>
              </a:rPr>
              <a:t> </a:t>
            </a:r>
            <a:r>
              <a:rPr lang="fr-FR" sz="1800" dirty="0">
                <a:effectLst/>
                <a:latin typeface="Arial" panose="020B0604020202020204" pitchFamily="34" charset="0"/>
                <a:ea typeface="Times" panose="02020603050405020304" pitchFamily="18" charset="0"/>
                <a:cs typeface="Calibri" panose="020F0502020204030204" pitchFamily="34" charset="0"/>
              </a:rPr>
              <a:t>et</a:t>
            </a:r>
            <a:r>
              <a:rPr lang="fr-FR" sz="1800" b="1" dirty="0">
                <a:effectLst/>
                <a:latin typeface="Arial" panose="020B0604020202020204" pitchFamily="34" charset="0"/>
                <a:ea typeface="Times" panose="02020603050405020304" pitchFamily="18" charset="0"/>
                <a:cs typeface="Calibri" panose="020F0502020204030204" pitchFamily="34" charset="0"/>
              </a:rPr>
              <a:t> inclusion</a:t>
            </a:r>
            <a:endParaRPr lang="fr-FR" sz="1800" dirty="0">
              <a:effectLst/>
              <a:latin typeface="Arial" panose="020B0604020202020204" pitchFamily="34" charset="0"/>
              <a:ea typeface="Times" panose="02020603050405020304" pitchFamily="18" charset="0"/>
              <a:cs typeface="Calibri" panose="020F0502020204030204" pitchFamily="34" charset="0"/>
            </a:endParaRPr>
          </a:p>
          <a:p>
            <a:pPr marL="342900" lvl="0" indent="1360488" algn="just">
              <a:buClr>
                <a:srgbClr val="0062AC"/>
              </a:buClr>
              <a:buSzPts val="1200"/>
              <a:buNone/>
              <a:tabLst>
                <a:tab pos="449263" algn="l"/>
                <a:tab pos="1616075" algn="l"/>
              </a:tabLst>
            </a:pPr>
            <a:r>
              <a:rPr lang="fr-FR" sz="1800" dirty="0">
                <a:effectLst/>
                <a:latin typeface="Arial" panose="020B0604020202020204" pitchFamily="34" charset="0"/>
                <a:ea typeface="Times" panose="02020603050405020304" pitchFamily="18" charset="0"/>
                <a:cs typeface="Calibri" panose="020F0502020204030204" pitchFamily="34" charset="0"/>
              </a:rPr>
              <a:t>Activité physique, sportive, artistique et</a:t>
            </a:r>
            <a:r>
              <a:rPr lang="fr-FR" sz="1800" b="1" dirty="0">
                <a:effectLst/>
                <a:latin typeface="Arial" panose="020B0604020202020204" pitchFamily="34" charset="0"/>
                <a:ea typeface="Times" panose="02020603050405020304" pitchFamily="18" charset="0"/>
                <a:cs typeface="Calibri" panose="020F0502020204030204" pitchFamily="34" charset="0"/>
              </a:rPr>
              <a:t> environnement</a:t>
            </a:r>
            <a:endParaRPr lang="fr-FR" sz="1800" dirty="0">
              <a:effectLst/>
              <a:latin typeface="Arial" panose="020B0604020202020204" pitchFamily="34" charset="0"/>
              <a:ea typeface="Times" panose="02020603050405020304" pitchFamily="18" charset="0"/>
              <a:cs typeface="Calibri" panose="020F0502020204030204" pitchFamily="34" charset="0"/>
            </a:endParaRPr>
          </a:p>
          <a:p>
            <a:pPr marL="342900" lvl="0" indent="1360488" algn="just">
              <a:spcAft>
                <a:spcPts val="600"/>
              </a:spcAft>
              <a:buClr>
                <a:srgbClr val="0062AC"/>
              </a:buClr>
              <a:buSzPts val="1200"/>
              <a:buNone/>
              <a:tabLst>
                <a:tab pos="449263" algn="l"/>
                <a:tab pos="1616075" algn="l"/>
              </a:tabLst>
            </a:pPr>
            <a:r>
              <a:rPr lang="fr-FR" sz="1800" dirty="0">
                <a:effectLst/>
                <a:latin typeface="Arial" panose="020B0604020202020204" pitchFamily="34" charset="0"/>
                <a:ea typeface="Times" panose="02020603050405020304" pitchFamily="18" charset="0"/>
                <a:cs typeface="Calibri" panose="020F0502020204030204" pitchFamily="34" charset="0"/>
              </a:rPr>
              <a:t>Activité physique, sportive, artistique et</a:t>
            </a:r>
            <a:r>
              <a:rPr lang="fr-FR" sz="1800" b="1" dirty="0">
                <a:effectLst/>
                <a:latin typeface="Arial" panose="020B0604020202020204" pitchFamily="34" charset="0"/>
                <a:ea typeface="Times" panose="02020603050405020304" pitchFamily="18" charset="0"/>
                <a:cs typeface="Calibri" panose="020F0502020204030204" pitchFamily="34" charset="0"/>
              </a:rPr>
              <a:t> entraînement</a:t>
            </a:r>
            <a:endParaRPr lang="fr-FR" dirty="0"/>
          </a:p>
          <a:p>
            <a:r>
              <a:rPr lang="fr-FR" b="1" dirty="0"/>
              <a:t>Thèmes d’étude larges </a:t>
            </a:r>
            <a:r>
              <a:rPr lang="fr-FR" dirty="0"/>
              <a:t>reprenant des problématiques actuelles</a:t>
            </a:r>
          </a:p>
          <a:p>
            <a:r>
              <a:rPr lang="fr-FR" b="1" dirty="0"/>
              <a:t>Des attendus de fin de lycée spécifiques redéfinis </a:t>
            </a:r>
            <a:r>
              <a:rPr lang="fr-FR" dirty="0"/>
              <a:t>:</a:t>
            </a:r>
          </a:p>
          <a:p>
            <a:pPr marL="0" indent="0">
              <a:buNone/>
            </a:pPr>
            <a:r>
              <a:rPr lang="fr-FR" dirty="0"/>
              <a:t>Continuum  entre sensibiliser (2</a:t>
            </a:r>
            <a:r>
              <a:rPr lang="fr-FR" baseline="30000" dirty="0"/>
              <a:t>nde</a:t>
            </a:r>
            <a:r>
              <a:rPr lang="fr-FR" dirty="0"/>
              <a:t>) – explorer (1</a:t>
            </a:r>
            <a:r>
              <a:rPr lang="fr-FR" baseline="30000" dirty="0"/>
              <a:t>ère</a:t>
            </a:r>
            <a:r>
              <a:rPr lang="fr-FR" dirty="0"/>
              <a:t>) – analyser (Terminale)</a:t>
            </a:r>
          </a:p>
          <a:p>
            <a:pPr marL="0" indent="0" algn="ctr">
              <a:buNone/>
            </a:pPr>
            <a:r>
              <a:rPr lang="fr-FR" dirty="0"/>
              <a:t>Fil rouge : réflexion sur sa propre pratique</a:t>
            </a:r>
          </a:p>
          <a:p>
            <a:r>
              <a:rPr lang="fr-FR" b="1" dirty="0"/>
              <a:t>Redéfinition des productions attendues à chaque niveau </a:t>
            </a:r>
            <a:r>
              <a:rPr lang="fr-FR" dirty="0"/>
              <a:t>--- suppression de l’étude (très ambitieuse) de terminale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89480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A556A292-CD01-486C-BFA9-9994CAF5600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634726"/>
          <a:ext cx="10515600" cy="5381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2AAA37D1-2FDB-4F8D-A922-5F2570FD8665}"/>
              </a:ext>
            </a:extLst>
          </p:cNvPr>
          <p:cNvSpPr/>
          <p:nvPr/>
        </p:nvSpPr>
        <p:spPr>
          <a:xfrm>
            <a:off x="1279896" y="1238451"/>
            <a:ext cx="3317682" cy="1687222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Pratiques et compétences diversifiées pour le développement de tous 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8BBEC560-CEE6-4E13-B6D9-4F64A7E788D4}"/>
              </a:ext>
            </a:extLst>
          </p:cNvPr>
          <p:cNvSpPr/>
          <p:nvPr/>
        </p:nvSpPr>
        <p:spPr>
          <a:xfrm>
            <a:off x="7594424" y="2218413"/>
            <a:ext cx="4273826" cy="2213697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EPPCS: </a:t>
            </a:r>
            <a:r>
              <a:rPr lang="fr-FR" dirty="0"/>
              <a:t>Apports pratiques et théoriques pour enrichir sa culture sportive et se projeter dans un parcours professionnel autour du corps et du sport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815A3BE6-BD0D-469A-9E46-68D0A8BE951A}"/>
              </a:ext>
            </a:extLst>
          </p:cNvPr>
          <p:cNvSpPr/>
          <p:nvPr/>
        </p:nvSpPr>
        <p:spPr>
          <a:xfrm>
            <a:off x="2251115" y="4860219"/>
            <a:ext cx="3952461" cy="1924932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Approfondissement et enrichissement de l’EPS, réflexion sur sa pratique en lien avec des thèmes d’étude</a:t>
            </a:r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3201D581-8962-4DC0-AFFD-10168B4F18BC}"/>
              </a:ext>
            </a:extLst>
          </p:cNvPr>
          <p:cNvSpPr txBox="1">
            <a:spLocks/>
          </p:cNvSpPr>
          <p:nvPr/>
        </p:nvSpPr>
        <p:spPr>
          <a:xfrm>
            <a:off x="2938737" y="157130"/>
            <a:ext cx="5920784" cy="792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Aft>
                <a:spcPts val="3000"/>
              </a:spcAft>
            </a:pPr>
            <a:r>
              <a:rPr lang="fr-FR" sz="5400" b="1" dirty="0">
                <a:solidFill>
                  <a:schemeClr val="accent1">
                    <a:lumMod val="75000"/>
                  </a:schemeClr>
                </a:solidFill>
              </a:rPr>
              <a:t>Quelle articulation?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DB3FFE3-4D38-43B8-ACF6-C4F31F096DC7}"/>
              </a:ext>
            </a:extLst>
          </p:cNvPr>
          <p:cNvSpPr/>
          <p:nvPr/>
        </p:nvSpPr>
        <p:spPr>
          <a:xfrm>
            <a:off x="7518173" y="144731"/>
            <a:ext cx="4273826" cy="2213697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Danse/ Arts du cirque</a:t>
            </a:r>
          </a:p>
          <a:p>
            <a:pPr algn="ctr"/>
            <a:r>
              <a:rPr lang="fr-FR" dirty="0"/>
              <a:t>Apports pratiques et théoriques pour enrichir sa culture artistique et affiner son projet professionnel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5B410BB-1F97-4E57-8F00-96F0A4DCCD67}"/>
              </a:ext>
            </a:extLst>
          </p:cNvPr>
          <p:cNvSpPr/>
          <p:nvPr/>
        </p:nvSpPr>
        <p:spPr>
          <a:xfrm>
            <a:off x="1" y="3106454"/>
            <a:ext cx="364507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Pratiquant polyvalent autonome </a:t>
            </a:r>
            <a:endParaRPr lang="fr-FR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FE088AD-A404-42DD-BCD9-6F1A4E36E9B8}"/>
              </a:ext>
            </a:extLst>
          </p:cNvPr>
          <p:cNvSpPr txBox="1"/>
          <p:nvPr/>
        </p:nvSpPr>
        <p:spPr>
          <a:xfrm>
            <a:off x="5276589" y="6395011"/>
            <a:ext cx="42738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Pratiquant approfondi et réfléchi</a:t>
            </a:r>
            <a:endParaRPr lang="fr-FR" sz="18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1A44FBB-A446-49A7-BD2A-1728A928D6A9}"/>
              </a:ext>
            </a:extLst>
          </p:cNvPr>
          <p:cNvSpPr txBox="1"/>
          <p:nvPr/>
        </p:nvSpPr>
        <p:spPr>
          <a:xfrm>
            <a:off x="7732129" y="4403840"/>
            <a:ext cx="44598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Pratiquant poly compétent cultivé</a:t>
            </a:r>
            <a:endParaRPr lang="fr-FR" sz="18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40511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C479E1-97BE-4A46-941E-F68092295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557" y="134579"/>
            <a:ext cx="9978886" cy="922396"/>
          </a:xfrm>
        </p:spPr>
        <p:txBody>
          <a:bodyPr>
            <a:no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Les ancrages de la réflexion</a:t>
            </a:r>
          </a:p>
        </p:txBody>
      </p:sp>
      <p:sp>
        <p:nvSpPr>
          <p:cNvPr id="4" name="Espace réservé du contenu 5">
            <a:extLst>
              <a:ext uri="{FF2B5EF4-FFF2-40B4-BE49-F238E27FC236}">
                <a16:creationId xmlns:a16="http://schemas.microsoft.com/office/drawing/2014/main" id="{6A58097F-ADCC-4952-974B-920DDB19EFC7}"/>
              </a:ext>
            </a:extLst>
          </p:cNvPr>
          <p:cNvSpPr txBox="1">
            <a:spLocks/>
          </p:cNvSpPr>
          <p:nvPr/>
        </p:nvSpPr>
        <p:spPr>
          <a:xfrm>
            <a:off x="1106557" y="1288623"/>
            <a:ext cx="10268579" cy="28079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L’esprit de la réforme du lycée</a:t>
            </a:r>
          </a:p>
          <a:p>
            <a:pPr lvl="1">
              <a:buFontTx/>
              <a:buChar char="-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Continuum bac-3 /bac+3 (aider à l’orientation et à la suite du parcours)</a:t>
            </a:r>
          </a:p>
          <a:p>
            <a:pPr lvl="1">
              <a:buFontTx/>
              <a:buChar char="-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Personnalisation des parcours (garantir une forme de choix pour les élèves)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fr-FR" sz="1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spécificité et complémentarité de cet enseignement de spécialité</a:t>
            </a:r>
          </a:p>
          <a:p>
            <a:pPr lvl="1">
              <a:buFontTx/>
              <a:buChar char="-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rapport aux autres « dispositifs » EPS et sportifs scolaires</a:t>
            </a:r>
          </a:p>
          <a:p>
            <a:pPr lvl="1">
              <a:buFontTx/>
              <a:buChar char="-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rapport aux enseignements de spécialité artistique (danse, arts du cirque, S2TMD)</a:t>
            </a:r>
          </a:p>
          <a:p>
            <a:pPr>
              <a:buFontTx/>
              <a:buChar char="-"/>
            </a:pPr>
            <a:endParaRPr lang="fr-FR" sz="2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programme ambitieux mais « tenable »</a:t>
            </a:r>
          </a:p>
          <a:p>
            <a:pPr lvl="1">
              <a:buFontTx/>
              <a:buChar char="-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Prendre en compte les préoccupations et appétences des lycées</a:t>
            </a:r>
          </a:p>
          <a:p>
            <a:pPr lvl="1">
              <a:buFontTx/>
              <a:buChar char="-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Éviter les écueils d’un « mini-STAPS »</a:t>
            </a:r>
          </a:p>
          <a:p>
            <a:pPr lvl="1">
              <a:buFontTx/>
              <a:buChar char="-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spé prise en charge et encadrée par des profs EPS</a:t>
            </a:r>
          </a:p>
          <a:p>
            <a:pPr marL="457200" lvl="1" indent="0">
              <a:buNone/>
            </a:pPr>
            <a:endParaRPr lang="fr-FR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Tx/>
              <a:buChar char="-"/>
            </a:pPr>
            <a:endParaRPr lang="fr-FR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032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C479E1-97BE-4A46-941E-F68092295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475" y="184510"/>
            <a:ext cx="10769051" cy="922396"/>
          </a:xfrm>
        </p:spPr>
        <p:txBody>
          <a:bodyPr>
            <a:no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La structure du programme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23F28AC-36C1-4639-9A22-6494C78B5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5616" y="1217977"/>
            <a:ext cx="5784808" cy="46501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2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Préambule</a:t>
            </a:r>
          </a:p>
          <a:p>
            <a:pPr marL="0" indent="0">
              <a:buNone/>
            </a:pPr>
            <a:r>
              <a:rPr lang="fr-FR" sz="32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Attendus de fin de lycée</a:t>
            </a:r>
          </a:p>
          <a:p>
            <a:pPr marL="0" indent="0">
              <a:buNone/>
            </a:pPr>
            <a:r>
              <a:rPr lang="fr-FR" sz="32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Compétences</a:t>
            </a:r>
          </a:p>
          <a:p>
            <a:pPr marL="0" indent="0">
              <a:buNone/>
            </a:pPr>
            <a:r>
              <a:rPr lang="fr-FR" sz="32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Organisation de l’enseignement</a:t>
            </a:r>
          </a:p>
          <a:p>
            <a:pPr marL="0" indent="0">
              <a:buNone/>
            </a:pPr>
            <a:r>
              <a:rPr lang="fr-FR" sz="32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Apports pratiques</a:t>
            </a:r>
          </a:p>
          <a:p>
            <a:pPr marL="0" indent="0">
              <a:buNone/>
            </a:pPr>
            <a:r>
              <a:rPr lang="fr-FR" sz="3200" b="1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Apports théoriques</a:t>
            </a:r>
          </a:p>
          <a:p>
            <a:pPr marL="0" indent="0">
              <a:buNone/>
            </a:pPr>
            <a:r>
              <a:rPr lang="fr-FR" sz="32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Projets</a:t>
            </a:r>
          </a:p>
          <a:p>
            <a:pPr marL="0" indent="0">
              <a:buNone/>
            </a:pPr>
            <a:r>
              <a:rPr lang="fr-FR" sz="3200" b="1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Mise en œuvre</a:t>
            </a:r>
          </a:p>
          <a:p>
            <a:pPr marL="0" indent="0">
              <a:buNone/>
            </a:pPr>
            <a:r>
              <a:rPr lang="fr-FR" sz="32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Tableau synoptique</a:t>
            </a:r>
            <a:endParaRPr lang="fr-FR" sz="3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Organigramme : Alternative 2">
            <a:extLst>
              <a:ext uri="{FF2B5EF4-FFF2-40B4-BE49-F238E27FC236}">
                <a16:creationId xmlns:a16="http://schemas.microsoft.com/office/drawing/2014/main" id="{5BB62971-5EBD-4B4B-BEE9-1D6D941B4477}"/>
              </a:ext>
            </a:extLst>
          </p:cNvPr>
          <p:cNvSpPr/>
          <p:nvPr/>
        </p:nvSpPr>
        <p:spPr>
          <a:xfrm>
            <a:off x="7588386" y="2836257"/>
            <a:ext cx="3841614" cy="204860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Un seul programme pour première et terminale</a:t>
            </a:r>
          </a:p>
        </p:txBody>
      </p:sp>
    </p:spTree>
    <p:extLst>
      <p:ext uri="{BB962C8B-B14F-4D97-AF65-F5344CB8AC3E}">
        <p14:creationId xmlns:p14="http://schemas.microsoft.com/office/powerpoint/2010/main" val="2138406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C479E1-97BE-4A46-941E-F68092295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1940" y="379383"/>
            <a:ext cx="2824109" cy="922396"/>
          </a:xfrm>
        </p:spPr>
        <p:txBody>
          <a:bodyPr>
            <a:no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Préambule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025" y="656614"/>
            <a:ext cx="2857500" cy="16002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8464" y="169297"/>
            <a:ext cx="3437535" cy="2574833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9098" y="2608316"/>
            <a:ext cx="7357872" cy="3998976"/>
          </a:xfrm>
          <a:prstGeom prst="rect">
            <a:avLst/>
          </a:prstGeom>
        </p:spPr>
      </p:pic>
      <p:sp>
        <p:nvSpPr>
          <p:cNvPr id="10" name="Organigramme : Alternative 9">
            <a:extLst>
              <a:ext uri="{FF2B5EF4-FFF2-40B4-BE49-F238E27FC236}">
                <a16:creationId xmlns:a16="http://schemas.microsoft.com/office/drawing/2014/main" id="{90E6B48C-2DEA-4A13-A7AF-44081BFFACD7}"/>
              </a:ext>
            </a:extLst>
          </p:cNvPr>
          <p:cNvSpPr/>
          <p:nvPr/>
        </p:nvSpPr>
        <p:spPr>
          <a:xfrm>
            <a:off x="9961957" y="5264436"/>
            <a:ext cx="2046429" cy="142529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Pas qu’une orientation en  STAPS…</a:t>
            </a:r>
          </a:p>
        </p:txBody>
      </p:sp>
    </p:spTree>
    <p:extLst>
      <p:ext uri="{BB962C8B-B14F-4D97-AF65-F5344CB8AC3E}">
        <p14:creationId xmlns:p14="http://schemas.microsoft.com/office/powerpoint/2010/main" val="2780466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C479E1-97BE-4A46-941E-F68092295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74" y="255281"/>
            <a:ext cx="10769051" cy="922396"/>
          </a:xfrm>
        </p:spPr>
        <p:txBody>
          <a:bodyPr>
            <a:no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Attendus de fin de lycée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23F28AC-36C1-4639-9A22-6494C78B5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174" y="1391518"/>
            <a:ext cx="6386785" cy="1858352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buClr>
                <a:srgbClr val="009F7A"/>
              </a:buClr>
            </a:pPr>
            <a:r>
              <a:rPr lang="fr-FR" sz="22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" panose="02020603050405020304" pitchFamily="18" charset="0"/>
                <a:cs typeface="Times" panose="02020603050405020304" pitchFamily="18" charset="0"/>
              </a:rPr>
              <a:t>S’engager</a:t>
            </a:r>
            <a:r>
              <a:rPr lang="fr-FR" sz="2200" dirty="0">
                <a:effectLst/>
                <a:latin typeface="Calibri" panose="020F0502020204030204" pitchFamily="34" charset="0"/>
                <a:ea typeface="Times" panose="02020603050405020304" pitchFamily="18" charset="0"/>
                <a:cs typeface="Times" panose="02020603050405020304" pitchFamily="18" charset="0"/>
              </a:rPr>
              <a:t>, individuellement et collectivement, pour atteindre son plus haut niveau de performance dans des pratiques physiques, sportives et artistiques.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Clr>
                <a:srgbClr val="009F7A"/>
              </a:buClr>
            </a:pPr>
            <a:r>
              <a:rPr lang="fr-FR" sz="22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" panose="02020603050405020304" pitchFamily="18" charset="0"/>
                <a:cs typeface="Times" panose="02020603050405020304" pitchFamily="18" charset="0"/>
              </a:rPr>
              <a:t>Analyser et interpréter</a:t>
            </a:r>
            <a:r>
              <a:rPr lang="fr-FR" sz="2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fr-FR" sz="2200" dirty="0">
                <a:effectLst/>
                <a:latin typeface="Calibri" panose="020F0502020204030204" pitchFamily="34" charset="0"/>
                <a:ea typeface="Times" panose="02020603050405020304" pitchFamily="18" charset="0"/>
                <a:cs typeface="Times" panose="02020603050405020304" pitchFamily="18" charset="0"/>
              </a:rPr>
              <a:t>des expériences diverses relatives aux APSA pour spécifier et enrichir son parcours de formation.</a:t>
            </a:r>
            <a:endParaRPr lang="fr-FR" sz="2200" dirty="0">
              <a:effectLst/>
              <a:latin typeface="Arial" panose="020B0604020202020204" pitchFamily="34" charset="0"/>
              <a:ea typeface="Times" panose="02020603050405020304" pitchFamily="18" charset="0"/>
              <a:cs typeface="Times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Clr>
                <a:srgbClr val="009F7A"/>
              </a:buClr>
            </a:pPr>
            <a:r>
              <a:rPr lang="fr-FR" sz="2200" dirty="0">
                <a:effectLst/>
                <a:latin typeface="Calibri" panose="020F0502020204030204" pitchFamily="34" charset="0"/>
                <a:ea typeface="Times" panose="02020603050405020304" pitchFamily="18" charset="0"/>
                <a:cs typeface="Times" panose="02020603050405020304" pitchFamily="18" charset="0"/>
              </a:rPr>
              <a:t>Mobiliser ses connaissances pour </a:t>
            </a:r>
            <a:r>
              <a:rPr lang="fr-FR" sz="22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" panose="02020603050405020304" pitchFamily="18" charset="0"/>
                <a:cs typeface="Times" panose="02020603050405020304" pitchFamily="18" charset="0"/>
              </a:rPr>
              <a:t>construire une argumentation</a:t>
            </a:r>
            <a:r>
              <a:rPr lang="fr-FR" sz="2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fr-FR" sz="2200" dirty="0">
                <a:effectLst/>
                <a:latin typeface="Calibri" panose="020F0502020204030204" pitchFamily="34" charset="0"/>
                <a:ea typeface="Times" panose="02020603050405020304" pitchFamily="18" charset="0"/>
                <a:cs typeface="Times" panose="02020603050405020304" pitchFamily="18" charset="0"/>
              </a:rPr>
              <a:t>écrite et/ou orale sur une problématique relative à la culture sportive. </a:t>
            </a:r>
            <a:endParaRPr lang="fr-FR" sz="2200" dirty="0">
              <a:effectLst/>
              <a:latin typeface="Arial" panose="020B0604020202020204" pitchFamily="34" charset="0"/>
              <a:ea typeface="Times" panose="02020603050405020304" pitchFamily="18" charset="0"/>
              <a:cs typeface="Times" panose="02020603050405020304" pitchFamily="18" charset="0"/>
            </a:endParaRPr>
          </a:p>
          <a:p>
            <a:r>
              <a:rPr lang="fr-FR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Concevoir, mettre en œuvre et évaluer </a:t>
            </a:r>
            <a:r>
              <a:rPr lang="fr-FR" sz="22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 projet </a:t>
            </a:r>
            <a:r>
              <a:rPr lang="fr-FR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relatif aux activités physiques, sportives et artistiques.</a:t>
            </a:r>
            <a:r>
              <a:rPr lang="fr-FR" sz="2200" kern="1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 </a:t>
            </a:r>
            <a:endParaRPr lang="fr-F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ED2D47DD-71C5-48FE-A285-2FA7BFC7A2CF}"/>
              </a:ext>
            </a:extLst>
          </p:cNvPr>
          <p:cNvSpPr/>
          <p:nvPr/>
        </p:nvSpPr>
        <p:spPr>
          <a:xfrm>
            <a:off x="6953757" y="1511047"/>
            <a:ext cx="4618237" cy="9223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Engagement dans l’effort, dans la répétition, prise en charge de sa pratique, autonomie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86C36A30-4566-4284-A277-9745B34C2B7F}"/>
              </a:ext>
            </a:extLst>
          </p:cNvPr>
          <p:cNvSpPr/>
          <p:nvPr/>
        </p:nvSpPr>
        <p:spPr>
          <a:xfrm>
            <a:off x="7027514" y="2947387"/>
            <a:ext cx="4618237" cy="9223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éclairés pour la suite de son parcours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630E255F-0B05-4E36-89AD-B62B96001EDF}"/>
              </a:ext>
            </a:extLst>
          </p:cNvPr>
          <p:cNvSpPr/>
          <p:nvPr/>
        </p:nvSpPr>
        <p:spPr>
          <a:xfrm>
            <a:off x="7027514" y="4383727"/>
            <a:ext cx="4724809" cy="9223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Regard critique - Compétences fondamentales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754C315D-FA19-4458-8A9B-A864FF329EBC}"/>
              </a:ext>
            </a:extLst>
          </p:cNvPr>
          <p:cNvSpPr/>
          <p:nvPr/>
        </p:nvSpPr>
        <p:spPr>
          <a:xfrm>
            <a:off x="6953757" y="5680323"/>
            <a:ext cx="4872323" cy="9223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Compétences transversales</a:t>
            </a:r>
          </a:p>
        </p:txBody>
      </p:sp>
    </p:spTree>
    <p:extLst>
      <p:ext uri="{BB962C8B-B14F-4D97-AF65-F5344CB8AC3E}">
        <p14:creationId xmlns:p14="http://schemas.microsoft.com/office/powerpoint/2010/main" val="2904750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C479E1-97BE-4A46-941E-F68092295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75" y="0"/>
            <a:ext cx="10769051" cy="922396"/>
          </a:xfrm>
        </p:spPr>
        <p:txBody>
          <a:bodyPr>
            <a:no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Compétences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23F28AC-36C1-4639-9A22-6494C78B5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4825" y="2190114"/>
            <a:ext cx="4968028" cy="4821362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buClr>
                <a:srgbClr val="009F7A"/>
              </a:buClr>
            </a:pPr>
            <a:r>
              <a:rPr lang="fr-FR" sz="32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" panose="02020603050405020304" pitchFamily="18" charset="0"/>
                <a:cs typeface="Times" panose="02020603050405020304" pitchFamily="18" charset="0"/>
              </a:rPr>
              <a:t>Pratiquer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Clr>
                <a:srgbClr val="009F7A"/>
              </a:buClr>
            </a:pPr>
            <a:r>
              <a:rPr lang="fr-FR" sz="3200" b="1" u="sng" dirty="0">
                <a:effectLst/>
                <a:latin typeface="Calibri" panose="020F0502020204030204" pitchFamily="34" charset="0"/>
                <a:ea typeface="Times" panose="02020603050405020304" pitchFamily="18" charset="0"/>
                <a:cs typeface="Times" panose="02020603050405020304" pitchFamily="18" charset="0"/>
              </a:rPr>
              <a:t>Analyser</a:t>
            </a:r>
          </a:p>
          <a:p>
            <a:r>
              <a:rPr lang="fr-FR" sz="32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Communiquer</a:t>
            </a:r>
            <a:endParaRPr lang="fr-FR" sz="3200" kern="150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Helvetica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4A23E8B-3C9D-40C8-A502-544D076C4981}"/>
              </a:ext>
            </a:extLst>
          </p:cNvPr>
          <p:cNvSpPr txBox="1"/>
          <p:nvPr/>
        </p:nvSpPr>
        <p:spPr>
          <a:xfrm>
            <a:off x="366175" y="871233"/>
            <a:ext cx="1137979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effectLst/>
                <a:latin typeface="Calibri" panose="020F0502020204030204" pitchFamily="34" charset="0"/>
                <a:ea typeface="Times" panose="02020603050405020304" pitchFamily="18" charset="0"/>
                <a:cs typeface="Times" panose="02020603050405020304" pitchFamily="18" charset="0"/>
              </a:rPr>
              <a:t>Trois registres de compétences (progressivité entre première et terminale) </a:t>
            </a:r>
            <a:endParaRPr lang="fr-FR" sz="2800" dirty="0">
              <a:effectLst/>
              <a:latin typeface="Arial" panose="020B0604020202020204" pitchFamily="34" charset="0"/>
              <a:ea typeface="Times" panose="02020603050405020304" pitchFamily="18" charset="0"/>
              <a:cs typeface="Times" panose="02020603050405020304" pitchFamily="18" charset="0"/>
            </a:endParaRPr>
          </a:p>
          <a:p>
            <a:endParaRPr lang="fr-FR" sz="2400" dirty="0"/>
          </a:p>
        </p:txBody>
      </p:sp>
      <p:sp>
        <p:nvSpPr>
          <p:cNvPr id="4" name="Organigramme : Alternative 3">
            <a:extLst>
              <a:ext uri="{FF2B5EF4-FFF2-40B4-BE49-F238E27FC236}">
                <a16:creationId xmlns:a16="http://schemas.microsoft.com/office/drawing/2014/main" id="{E4FEBA6D-5C2F-4D15-BA8C-983A433885AC}"/>
              </a:ext>
            </a:extLst>
          </p:cNvPr>
          <p:cNvSpPr/>
          <p:nvPr/>
        </p:nvSpPr>
        <p:spPr>
          <a:xfrm>
            <a:off x="4740442" y="2153770"/>
            <a:ext cx="6394784" cy="165054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>
              <a:lnSpc>
                <a:spcPct val="115000"/>
              </a:lnSpc>
              <a:buClr>
                <a:srgbClr val="009F7A"/>
              </a:buClr>
            </a:pPr>
            <a:r>
              <a:rPr lang="fr-FR" sz="2400" kern="1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Connaître les différents secteurs professionnels relatifs au sport et au corps pour préciser son projet d’orientation (première)</a:t>
            </a:r>
          </a:p>
        </p:txBody>
      </p:sp>
      <p:sp>
        <p:nvSpPr>
          <p:cNvPr id="7" name="Organigramme : Alternative 6">
            <a:extLst>
              <a:ext uri="{FF2B5EF4-FFF2-40B4-BE49-F238E27FC236}">
                <a16:creationId xmlns:a16="http://schemas.microsoft.com/office/drawing/2014/main" id="{673DBD7E-2CBA-4967-8EED-F3A932B76CFB}"/>
              </a:ext>
            </a:extLst>
          </p:cNvPr>
          <p:cNvSpPr/>
          <p:nvPr/>
        </p:nvSpPr>
        <p:spPr>
          <a:xfrm>
            <a:off x="4536159" y="4600795"/>
            <a:ext cx="6803350" cy="155207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kern="1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Situer les enjeux de la pratique physique, sportive et artistique au sein du monde contemporain (</a:t>
            </a:r>
            <a:r>
              <a:rPr lang="fr-FR" sz="2400" kern="15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term</a:t>
            </a:r>
            <a:r>
              <a:rPr lang="fr-FR" sz="2400" kern="1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)</a:t>
            </a:r>
            <a:endParaRPr lang="fr-F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490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C479E1-97BE-4A46-941E-F68092295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75" y="0"/>
            <a:ext cx="10769051" cy="922396"/>
          </a:xfrm>
        </p:spPr>
        <p:txBody>
          <a:bodyPr>
            <a:no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Compétences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23F28AC-36C1-4639-9A22-6494C78B5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4825" y="2190114"/>
            <a:ext cx="4065659" cy="4821362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buClr>
                <a:srgbClr val="009F7A"/>
              </a:buClr>
            </a:pPr>
            <a:r>
              <a:rPr lang="fr-FR" sz="3200" dirty="0">
                <a:solidFill>
                  <a:schemeClr val="tx2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  <a:ea typeface="Times" panose="02020603050405020304" pitchFamily="18" charset="0"/>
                <a:cs typeface="Times" panose="02020603050405020304" pitchFamily="18" charset="0"/>
              </a:rPr>
              <a:t>Pratiquer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Clr>
                <a:srgbClr val="009F7A"/>
              </a:buClr>
            </a:pPr>
            <a:r>
              <a:rPr lang="fr-FR" sz="3200" dirty="0">
                <a:solidFill>
                  <a:schemeClr val="tx2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  <a:ea typeface="Times" panose="02020603050405020304" pitchFamily="18" charset="0"/>
                <a:cs typeface="Times" panose="02020603050405020304" pitchFamily="18" charset="0"/>
              </a:rPr>
              <a:t>Analyser</a:t>
            </a:r>
          </a:p>
          <a:p>
            <a:r>
              <a:rPr lang="fr-FR" sz="32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Communiquer</a:t>
            </a:r>
            <a:endParaRPr lang="fr-FR" sz="3200" b="1" u="sng" kern="15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Helvetica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4A23E8B-3C9D-40C8-A502-544D076C4981}"/>
              </a:ext>
            </a:extLst>
          </p:cNvPr>
          <p:cNvSpPr txBox="1"/>
          <p:nvPr/>
        </p:nvSpPr>
        <p:spPr>
          <a:xfrm>
            <a:off x="366175" y="871233"/>
            <a:ext cx="1137979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effectLst/>
                <a:latin typeface="Calibri" panose="020F0502020204030204" pitchFamily="34" charset="0"/>
                <a:ea typeface="Times" panose="02020603050405020304" pitchFamily="18" charset="0"/>
                <a:cs typeface="Times" panose="02020603050405020304" pitchFamily="18" charset="0"/>
              </a:rPr>
              <a:t>Trois registres de compétences (progressivité entre première et terminale) </a:t>
            </a:r>
            <a:endParaRPr lang="fr-FR" sz="2800" dirty="0">
              <a:effectLst/>
              <a:latin typeface="Arial" panose="020B0604020202020204" pitchFamily="34" charset="0"/>
              <a:ea typeface="Times" panose="02020603050405020304" pitchFamily="18" charset="0"/>
              <a:cs typeface="Times" panose="02020603050405020304" pitchFamily="18" charset="0"/>
            </a:endParaRPr>
          </a:p>
          <a:p>
            <a:endParaRPr lang="fr-FR" sz="2400" dirty="0"/>
          </a:p>
        </p:txBody>
      </p:sp>
      <p:sp>
        <p:nvSpPr>
          <p:cNvPr id="5" name="Organigramme : Alternative 4">
            <a:extLst>
              <a:ext uri="{FF2B5EF4-FFF2-40B4-BE49-F238E27FC236}">
                <a16:creationId xmlns:a16="http://schemas.microsoft.com/office/drawing/2014/main" id="{B9152175-31B1-4F51-8E55-E6B70A6189C8}"/>
              </a:ext>
            </a:extLst>
          </p:cNvPr>
          <p:cNvSpPr/>
          <p:nvPr/>
        </p:nvSpPr>
        <p:spPr>
          <a:xfrm>
            <a:off x="5522495" y="1920240"/>
            <a:ext cx="5612731" cy="200205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effectLst/>
                <a:latin typeface="Marianne"/>
                <a:ea typeface="Times New Roman" panose="02020603050405020304" pitchFamily="18" charset="0"/>
                <a:cs typeface="Times New Roman" panose="02020603050405020304" pitchFamily="18" charset="0"/>
              </a:rPr>
              <a:t>Développer une argumentation autour d’une thématique relative à la pratique physique en mobilisant des connaissances issues de différents domaines </a:t>
            </a:r>
            <a:r>
              <a:rPr lang="fr-FR" sz="2400" kern="1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(première)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8" name="Organigramme : Alternative 7">
            <a:extLst>
              <a:ext uri="{FF2B5EF4-FFF2-40B4-BE49-F238E27FC236}">
                <a16:creationId xmlns:a16="http://schemas.microsoft.com/office/drawing/2014/main" id="{8F0373D0-FA96-44F8-8E75-A664A62D9715}"/>
              </a:ext>
            </a:extLst>
          </p:cNvPr>
          <p:cNvSpPr/>
          <p:nvPr/>
        </p:nvSpPr>
        <p:spPr>
          <a:xfrm>
            <a:off x="5522495" y="4254586"/>
            <a:ext cx="5612731" cy="200205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effectLst/>
                <a:latin typeface="Marianne"/>
                <a:ea typeface="Times New Roman" panose="02020603050405020304" pitchFamily="18" charset="0"/>
                <a:cs typeface="Times New Roman" panose="02020603050405020304" pitchFamily="18" charset="0"/>
              </a:rPr>
              <a:t>Développer un point de vue sur la culture sportive en étant convaincant, par le choix et l’articulation de connaissances établies, précises et adaptées </a:t>
            </a:r>
            <a:r>
              <a:rPr lang="fr-FR" sz="2400" kern="1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fr-FR" sz="2400" kern="15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term</a:t>
            </a:r>
            <a:r>
              <a:rPr lang="fr-FR" sz="2400" kern="1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fr-F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874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C479E1-97BE-4A46-941E-F68092295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75" y="105379"/>
            <a:ext cx="10769051" cy="922396"/>
          </a:xfrm>
        </p:spPr>
        <p:txBody>
          <a:bodyPr>
            <a:no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Organisation de l’enseignement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C8025F1-CAAE-42FE-ADBD-189FACEF5D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6269124"/>
              </p:ext>
            </p:extLst>
          </p:nvPr>
        </p:nvGraphicFramePr>
        <p:xfrm>
          <a:off x="843318" y="1159575"/>
          <a:ext cx="10143130" cy="52958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80720">
                  <a:extLst>
                    <a:ext uri="{9D8B030D-6E8A-4147-A177-3AD203B41FA5}">
                      <a16:colId xmlns:a16="http://schemas.microsoft.com/office/drawing/2014/main" val="1942752963"/>
                    </a:ext>
                  </a:extLst>
                </a:gridCol>
                <a:gridCol w="3380720">
                  <a:extLst>
                    <a:ext uri="{9D8B030D-6E8A-4147-A177-3AD203B41FA5}">
                      <a16:colId xmlns:a16="http://schemas.microsoft.com/office/drawing/2014/main" val="1898627081"/>
                    </a:ext>
                  </a:extLst>
                </a:gridCol>
                <a:gridCol w="3381690">
                  <a:extLst>
                    <a:ext uri="{9D8B030D-6E8A-4147-A177-3AD203B41FA5}">
                      <a16:colId xmlns:a16="http://schemas.microsoft.com/office/drawing/2014/main" val="133762780"/>
                    </a:ext>
                  </a:extLst>
                </a:gridCol>
              </a:tblGrid>
              <a:tr h="6410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kern="15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kern="150" dirty="0">
                          <a:effectLst/>
                        </a:rPr>
                        <a:t>Première (4 heures par semaine =  144 h année)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kern="150" dirty="0">
                          <a:effectLst/>
                        </a:rPr>
                        <a:t>Terminale (6 heures par semaine = 216 h année)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04440091"/>
                  </a:ext>
                </a:extLst>
              </a:tr>
              <a:tr h="97385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kern="150">
                          <a:effectLst/>
                        </a:rPr>
                        <a:t>Apports pratiques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kern="150" dirty="0">
                          <a:effectLst/>
                        </a:rPr>
                        <a:t>80 heures</a:t>
                      </a:r>
                      <a:endParaRPr lang="fr-FR" sz="1800" dirty="0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kern="150" dirty="0">
                          <a:effectLst/>
                        </a:rPr>
                        <a:t>114 heures</a:t>
                      </a:r>
                      <a:endParaRPr lang="fr-FR" sz="1800" dirty="0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77047181"/>
                  </a:ext>
                </a:extLst>
              </a:tr>
              <a:tr h="20101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 cours de chaque année, au moins une APSA relevant de trois champs d’apprentissage différents</a:t>
                      </a:r>
                    </a:p>
                    <a:p>
                      <a:pPr algn="ctr"/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 cours du cycle terminal, au moins une APSA relevant de chacun des cinq champs d’apprentissage</a:t>
                      </a:r>
                    </a:p>
                    <a:p>
                      <a:pPr algn="ctr"/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Possibilité de proposer des APSA identiques en première et en terminale</a:t>
                      </a:r>
                    </a:p>
                    <a:p>
                      <a:pPr algn="ctr"/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durée minimale 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d’une séquence d’APSA est de </a:t>
                      </a:r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 heures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5396465"/>
                  </a:ext>
                </a:extLst>
              </a:tr>
              <a:tr h="5569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kern="150">
                          <a:effectLst/>
                        </a:rPr>
                        <a:t>Apports théoriques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kern="150">
                          <a:effectLst/>
                        </a:rPr>
                        <a:t>36 heures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kern="150" dirty="0">
                          <a:effectLst/>
                        </a:rPr>
                        <a:t>60 heures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44025820"/>
                  </a:ext>
                </a:extLst>
              </a:tr>
              <a:tr h="5569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kern="150">
                          <a:effectLst/>
                        </a:rPr>
                        <a:t>Projets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kern="150">
                          <a:effectLst/>
                        </a:rPr>
                        <a:t>18 heures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kern="150">
                          <a:effectLst/>
                        </a:rPr>
                        <a:t>18 heures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77028032"/>
                  </a:ext>
                </a:extLst>
              </a:tr>
              <a:tr h="5569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kern="150">
                          <a:effectLst/>
                        </a:rPr>
                        <a:t>Horaire restant à affecter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kern="150">
                          <a:effectLst/>
                        </a:rPr>
                        <a:t>10 heures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kern="150" dirty="0">
                          <a:effectLst/>
                        </a:rPr>
                        <a:t>24 heures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8963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2553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C479E1-97BE-4A46-941E-F68092295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75" y="105379"/>
            <a:ext cx="10769051" cy="922396"/>
          </a:xfrm>
        </p:spPr>
        <p:txBody>
          <a:bodyPr>
            <a:no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Contenus de l’enseignement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C8025F1-CAAE-42FE-ADBD-189FACEF5DF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34966" y="1101170"/>
          <a:ext cx="9522068" cy="53179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73719">
                  <a:extLst>
                    <a:ext uri="{9D8B030D-6E8A-4147-A177-3AD203B41FA5}">
                      <a16:colId xmlns:a16="http://schemas.microsoft.com/office/drawing/2014/main" val="1942752963"/>
                    </a:ext>
                  </a:extLst>
                </a:gridCol>
                <a:gridCol w="3173719">
                  <a:extLst>
                    <a:ext uri="{9D8B030D-6E8A-4147-A177-3AD203B41FA5}">
                      <a16:colId xmlns:a16="http://schemas.microsoft.com/office/drawing/2014/main" val="1898627081"/>
                    </a:ext>
                  </a:extLst>
                </a:gridCol>
                <a:gridCol w="3174630">
                  <a:extLst>
                    <a:ext uri="{9D8B030D-6E8A-4147-A177-3AD203B41FA5}">
                      <a16:colId xmlns:a16="http://schemas.microsoft.com/office/drawing/2014/main" val="133762780"/>
                    </a:ext>
                  </a:extLst>
                </a:gridCol>
              </a:tblGrid>
              <a:tr h="481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 dirty="0">
                          <a:effectLst/>
                        </a:rPr>
                        <a:t>Première (4 heures par semaine =  144 h année)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 dirty="0">
                          <a:effectLst/>
                        </a:rPr>
                        <a:t>Terminale (6 heures par semaine = 216 h année)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04440091"/>
                  </a:ext>
                </a:extLst>
              </a:tr>
              <a:tr h="190855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Apports pratiques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 dirty="0">
                          <a:effectLst/>
                        </a:rPr>
                        <a:t>80 heures</a:t>
                      </a:r>
                      <a:endParaRPr lang="fr-FR" sz="1600" dirty="0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 dirty="0">
                          <a:effectLst/>
                        </a:rPr>
                        <a:t>114 heures</a:t>
                      </a:r>
                      <a:endParaRPr lang="fr-FR" sz="1600" dirty="0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77047181"/>
                  </a:ext>
                </a:extLst>
              </a:tr>
              <a:tr h="1397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 cours du cycle terminal, au moins une APSA relevant de chacun des cinq champs d’apprentissage</a:t>
                      </a:r>
                    </a:p>
                    <a:p>
                      <a:pPr algn="ctr"/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 cours de chaque année, au moins une APSA relevant de trois champs d’apprentissage différents</a:t>
                      </a:r>
                    </a:p>
                    <a:p>
                      <a:pPr algn="ctr"/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Possibilité de proposer des APSA identiques en première et en terminale</a:t>
                      </a:r>
                    </a:p>
                    <a:p>
                      <a:pPr algn="ctr"/>
                      <a:r>
                        <a:rPr lang="fr-FR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durée minimale </a:t>
                      </a:r>
                      <a:r>
                        <a:rPr lang="fr-FR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d’une séquence d’APSA </a:t>
                      </a:r>
                      <a:r>
                        <a:rPr lang="fr-FR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 de 18 heures</a:t>
                      </a:r>
                      <a:endParaRPr lang="fr-F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5396465"/>
                  </a:ext>
                </a:extLst>
              </a:tr>
              <a:tr h="481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Apports théoriques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36 heures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 dirty="0">
                          <a:effectLst/>
                        </a:rPr>
                        <a:t>60 heures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44025820"/>
                  </a:ext>
                </a:extLst>
              </a:tr>
              <a:tr h="4391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Projets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18 heures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18 heures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77028032"/>
                  </a:ext>
                </a:extLst>
              </a:tr>
              <a:tr h="481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Horaire restant à affecter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>
                          <a:effectLst/>
                        </a:rPr>
                        <a:t>10 heures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kern="150" dirty="0">
                          <a:effectLst/>
                        </a:rPr>
                        <a:t>24 heures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8963525"/>
                  </a:ext>
                </a:extLst>
              </a:tr>
            </a:tbl>
          </a:graphicData>
        </a:graphic>
      </p:graphicFrame>
      <p:sp>
        <p:nvSpPr>
          <p:cNvPr id="4" name="Organigramme : Alternative 3">
            <a:extLst>
              <a:ext uri="{FF2B5EF4-FFF2-40B4-BE49-F238E27FC236}">
                <a16:creationId xmlns:a16="http://schemas.microsoft.com/office/drawing/2014/main" id="{81E6A819-868F-4A69-B4ED-D78C48AA0EDC}"/>
              </a:ext>
            </a:extLst>
          </p:cNvPr>
          <p:cNvSpPr/>
          <p:nvPr/>
        </p:nvSpPr>
        <p:spPr>
          <a:xfrm>
            <a:off x="5161781" y="836768"/>
            <a:ext cx="5196254" cy="1309532"/>
          </a:xfrm>
          <a:prstGeom prst="flowChartAlternateProcess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Un accent sur la pratique</a:t>
            </a:r>
          </a:p>
          <a:p>
            <a:pPr algn="ctr"/>
            <a:r>
              <a:rPr lang="fr-FR" sz="2400" dirty="0"/>
              <a:t>(porteuse de développement) </a:t>
            </a:r>
          </a:p>
        </p:txBody>
      </p:sp>
      <p:sp>
        <p:nvSpPr>
          <p:cNvPr id="5" name="Organigramme : Alternative 4">
            <a:extLst>
              <a:ext uri="{FF2B5EF4-FFF2-40B4-BE49-F238E27FC236}">
                <a16:creationId xmlns:a16="http://schemas.microsoft.com/office/drawing/2014/main" id="{BE916403-478B-4734-969A-35F7C0ED10C2}"/>
              </a:ext>
            </a:extLst>
          </p:cNvPr>
          <p:cNvSpPr/>
          <p:nvPr/>
        </p:nvSpPr>
        <p:spPr>
          <a:xfrm>
            <a:off x="0" y="1804416"/>
            <a:ext cx="4332157" cy="2870181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Le choix de la diversité (/enseignement optionnel)</a:t>
            </a:r>
          </a:p>
          <a:p>
            <a:pPr algn="ctr"/>
            <a:r>
              <a:rPr lang="fr-FR" sz="2400" dirty="0"/>
              <a:t>Au moins 5 APSA (de champs d’apprentissage différents; diversité et formation des élèves)</a:t>
            </a:r>
          </a:p>
        </p:txBody>
      </p:sp>
      <p:sp>
        <p:nvSpPr>
          <p:cNvPr id="6" name="Organigramme : Alternative 5">
            <a:extLst>
              <a:ext uri="{FF2B5EF4-FFF2-40B4-BE49-F238E27FC236}">
                <a16:creationId xmlns:a16="http://schemas.microsoft.com/office/drawing/2014/main" id="{E12A3482-5BB8-45C6-87A1-6FF5E610DC13}"/>
              </a:ext>
            </a:extLst>
          </p:cNvPr>
          <p:cNvSpPr/>
          <p:nvPr/>
        </p:nvSpPr>
        <p:spPr>
          <a:xfrm>
            <a:off x="6096000" y="5396751"/>
            <a:ext cx="5196254" cy="1461249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Mais une possibilité « d’approfondissement » (par la théorie mais aussi la pratique)</a:t>
            </a: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69CD3834-6B51-4248-B90A-58C75739EEC7}"/>
              </a:ext>
            </a:extLst>
          </p:cNvPr>
          <p:cNvSpPr txBox="1">
            <a:spLocks/>
          </p:cNvSpPr>
          <p:nvPr/>
        </p:nvSpPr>
        <p:spPr>
          <a:xfrm>
            <a:off x="144753" y="69199"/>
            <a:ext cx="1832328" cy="9223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000" b="1" dirty="0">
                <a:solidFill>
                  <a:srgbClr val="FF0000"/>
                </a:solidFill>
              </a:rPr>
              <a:t>Volet 1 : Apports pratiques</a:t>
            </a:r>
          </a:p>
        </p:txBody>
      </p:sp>
    </p:spTree>
    <p:extLst>
      <p:ext uri="{BB962C8B-B14F-4D97-AF65-F5344CB8AC3E}">
        <p14:creationId xmlns:p14="http://schemas.microsoft.com/office/powerpoint/2010/main" val="22233137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1643</TotalTime>
  <Words>1689</Words>
  <Application>Microsoft Office PowerPoint</Application>
  <PresentationFormat>Grand écran</PresentationFormat>
  <Paragraphs>277</Paragraphs>
  <Slides>19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Calibri Light</vt:lpstr>
      <vt:lpstr>Helvetica</vt:lpstr>
      <vt:lpstr>Marianne</vt:lpstr>
      <vt:lpstr>Times</vt:lpstr>
      <vt:lpstr>Times New Roman</vt:lpstr>
      <vt:lpstr>Thème Office</vt:lpstr>
      <vt:lpstr>L’enseignement de spécialité: Éducation physique, pratique et culture sportive</vt:lpstr>
      <vt:lpstr>Les ancrages de la réflexion</vt:lpstr>
      <vt:lpstr>La structure du programme</vt:lpstr>
      <vt:lpstr>Préambule</vt:lpstr>
      <vt:lpstr>Attendus de fin de lycée</vt:lpstr>
      <vt:lpstr>Compétences</vt:lpstr>
      <vt:lpstr>Compétences</vt:lpstr>
      <vt:lpstr>Organisation de l’enseignement</vt:lpstr>
      <vt:lpstr>Contenus de l’enseignement</vt:lpstr>
      <vt:lpstr>Contenus de l’enseignement</vt:lpstr>
      <vt:lpstr>Présentation PowerPoint</vt:lpstr>
      <vt:lpstr>Contenus de l’enseignement</vt:lpstr>
      <vt:lpstr>Présentation PowerPoint</vt:lpstr>
      <vt:lpstr>Les propositions concernant l’évaluation de l’enseignement de spécialité EP au bac … ?...</vt:lpstr>
      <vt:lpstr>« 1ère renonçant »</vt:lpstr>
      <vt:lpstr>« Terminale»</vt:lpstr>
      <vt:lpstr>Présentation PowerPoint</vt:lpstr>
      <vt:lpstr>Enseignement optionnel : ce qui évolue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Expert</dc:creator>
  <cp:lastModifiedBy>cmieps</cp:lastModifiedBy>
  <cp:revision>73</cp:revision>
  <cp:lastPrinted>2021-05-19T10:19:53Z</cp:lastPrinted>
  <dcterms:created xsi:type="dcterms:W3CDTF">2021-03-15T09:19:24Z</dcterms:created>
  <dcterms:modified xsi:type="dcterms:W3CDTF">2021-07-19T05:26:07Z</dcterms:modified>
</cp:coreProperties>
</file>