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477C0-8885-4B46-8725-45618F308086}" type="datetimeFigureOut">
              <a:rPr lang="fr-FR" smtClean="0"/>
              <a:pPr/>
              <a:t>26/06/2013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D3EBCC-1FF4-4827-80B6-1B720D31E4D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1F6BB23-2BAD-41AA-A474-2B7D6B73BE38}" type="datetime1">
              <a:rPr lang="fr-FR" smtClean="0"/>
              <a:pPr/>
              <a:t>26/06/2013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8DA402B-E490-4406-9899-0B2C2827AD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AEC696-EFA0-402C-B36E-C5AA19682114}" type="datetime1">
              <a:rPr lang="fr-FR" smtClean="0"/>
              <a:pPr/>
              <a:t>26/06/2013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DA402B-E490-4406-9899-0B2C2827AD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FDB40E-94E6-46FC-89F1-495DF19C0D5B}" type="datetime1">
              <a:rPr lang="fr-FR" smtClean="0"/>
              <a:pPr/>
              <a:t>26/06/2013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DA402B-E490-4406-9899-0B2C2827AD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58D36E-6C90-4799-85F4-01453BF4B925}" type="datetime1">
              <a:rPr lang="fr-FR" smtClean="0"/>
              <a:pPr/>
              <a:t>26/06/2013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DA402B-E490-4406-9899-0B2C2827AD5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4384CE-772D-4DED-8DAA-367E1008844B}" type="datetime1">
              <a:rPr lang="fr-FR" smtClean="0"/>
              <a:pPr/>
              <a:t>26/06/2013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DA402B-E490-4406-9899-0B2C2827AD5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115A37-63A7-4CAB-A4AE-94B43F568954}" type="datetime1">
              <a:rPr lang="fr-FR" smtClean="0"/>
              <a:pPr/>
              <a:t>26/06/2013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DA402B-E490-4406-9899-0B2C2827AD5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BE14EA-7D46-48A4-B4A4-2C15B3B44BA0}" type="datetime1">
              <a:rPr lang="fr-FR" smtClean="0"/>
              <a:pPr/>
              <a:t>26/06/2013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DA402B-E490-4406-9899-0B2C2827AD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F9419F-0B4B-4222-97E7-5B8D20B45AAD}" type="datetime1">
              <a:rPr lang="fr-FR" smtClean="0"/>
              <a:pPr/>
              <a:t>26/06/2013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DA402B-E490-4406-9899-0B2C2827AD5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D5F557-C16E-4A3D-9198-F3430C3E6707}" type="datetime1">
              <a:rPr lang="fr-FR" smtClean="0"/>
              <a:pPr/>
              <a:t>26/06/2013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DA402B-E490-4406-9899-0B2C2827AD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CB0FD5B-E9BA-4C5A-B1B4-CB063D876B98}" type="datetime1">
              <a:rPr lang="fr-FR" smtClean="0"/>
              <a:pPr/>
              <a:t>26/06/2013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DA402B-E490-4406-9899-0B2C2827AD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F9A3069-E1FE-4DF1-BD1F-8E8F7DF5C31B}" type="datetime1">
              <a:rPr lang="fr-FR" smtClean="0"/>
              <a:pPr/>
              <a:t>26/06/2013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8DA402B-E490-4406-9899-0B2C2827AD5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9405093-648B-45E4-A693-416DED3B4ADB}" type="datetime1">
              <a:rPr lang="fr-FR" smtClean="0"/>
              <a:pPr/>
              <a:t>26/06/2013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8DA402B-E490-4406-9899-0B2C2827AD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857233"/>
            <a:ext cx="8286808" cy="2725130"/>
          </a:xfrm>
        </p:spPr>
        <p:txBody>
          <a:bodyPr>
            <a:normAutofit/>
          </a:bodyPr>
          <a:lstStyle/>
          <a:p>
            <a:r>
              <a:rPr lang="fr-FR" dirty="0" smtClean="0"/>
              <a:t>L’ACTIVITE REELLE DES ENSEIGNANTS </a:t>
            </a:r>
            <a:br>
              <a:rPr lang="fr-FR" dirty="0" smtClean="0"/>
            </a:br>
            <a:r>
              <a:rPr lang="fr-FR" sz="3200" dirty="0" smtClean="0"/>
              <a:t>Pilotage académique</a:t>
            </a:r>
            <a:endParaRPr lang="fr-FR" sz="3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endParaRPr lang="fr-FR" dirty="0" smtClean="0"/>
          </a:p>
          <a:p>
            <a:r>
              <a:rPr lang="fr-FR" dirty="0" smtClean="0"/>
              <a:t>AMATTE Lionel</a:t>
            </a:r>
          </a:p>
          <a:p>
            <a:r>
              <a:rPr lang="fr-FR" dirty="0" smtClean="0"/>
              <a:t>Inspection Pédagogique EPS </a:t>
            </a:r>
          </a:p>
          <a:p>
            <a:r>
              <a:rPr lang="fr-FR" dirty="0" smtClean="0"/>
              <a:t>de Nouvelle Calédonie </a:t>
            </a:r>
            <a:r>
              <a:rPr lang="fr-FR" dirty="0" smtClean="0"/>
              <a:t>2013</a:t>
            </a:r>
          </a:p>
          <a:p>
            <a:r>
              <a:rPr lang="fr-FR" dirty="0" smtClean="0"/>
              <a:t>Document construit à partir des travaux d’Alain </a:t>
            </a:r>
            <a:r>
              <a:rPr lang="fr-FR" dirty="0" err="1" smtClean="0"/>
              <a:t>Rhéty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402B-E490-4406-9899-0B2C2827AD50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AMATTE Lionel CMI EPS NC  Juin 2013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lèche à quatre pointes 10"/>
          <p:cNvSpPr/>
          <p:nvPr/>
        </p:nvSpPr>
        <p:spPr>
          <a:xfrm>
            <a:off x="2571736" y="2285992"/>
            <a:ext cx="3643338" cy="2643206"/>
          </a:xfrm>
          <a:prstGeom prst="quad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402B-E490-4406-9899-0B2C2827AD50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8 paramètres en interaction</a:t>
            </a:r>
            <a:endParaRPr lang="fr-FR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3286116" y="1285860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PRESTANCE</a:t>
            </a:r>
            <a:endParaRPr lang="fr-FR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3214678" y="3143248"/>
            <a:ext cx="2286016" cy="85725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COMMUNICATION</a:t>
            </a:r>
            <a:endParaRPr lang="fr-FR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428596" y="3214686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CLARTE</a:t>
            </a:r>
            <a:endParaRPr lang="fr-FR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2071670" y="4786322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VOIX</a:t>
            </a:r>
            <a:endParaRPr lang="fr-FR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6357950" y="3143248"/>
            <a:ext cx="221457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RELATION</a:t>
            </a:r>
            <a:endParaRPr lang="fr-FR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4643438" y="4786322"/>
            <a:ext cx="242889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MEDIAS</a:t>
            </a: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lèche à quatre pointes 13"/>
          <p:cNvSpPr/>
          <p:nvPr/>
        </p:nvSpPr>
        <p:spPr>
          <a:xfrm>
            <a:off x="2714612" y="2285992"/>
            <a:ext cx="3500462" cy="2643206"/>
          </a:xfrm>
          <a:prstGeom prst="quad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402B-E490-4406-9899-0B2C2827AD50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8 paramètres en interaction</a:t>
            </a:r>
            <a:endParaRPr lang="fr-FR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1785918" y="1500174"/>
            <a:ext cx="2357454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OBJETS D’ENSEIGNEMENT</a:t>
            </a:r>
            <a:endParaRPr lang="fr-FR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3357554" y="3143248"/>
            <a:ext cx="2214578" cy="85725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STRUCTURATION DIDACTIQUE</a:t>
            </a:r>
            <a:endParaRPr lang="fr-FR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3143248"/>
            <a:ext cx="221457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ACTIVITES D’ENSEIGNEMENT</a:t>
            </a:r>
            <a:endParaRPr lang="fr-FR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1714480" y="4929198"/>
            <a:ext cx="242889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ACTIVITES D’APPRENTISSAGE</a:t>
            </a:r>
            <a:endParaRPr lang="fr-FR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6500826" y="3143248"/>
            <a:ext cx="221457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TEMPORALITE</a:t>
            </a:r>
            <a:endParaRPr lang="fr-FR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4786314" y="4929198"/>
            <a:ext cx="242889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TACHES</a:t>
            </a:r>
            <a:endParaRPr lang="fr-FR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4786314" y="1500174"/>
            <a:ext cx="242889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PRATIQUES SCOLAIRES</a:t>
            </a: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lèche à quatre pointes 10"/>
          <p:cNvSpPr/>
          <p:nvPr/>
        </p:nvSpPr>
        <p:spPr>
          <a:xfrm>
            <a:off x="2428860" y="2285992"/>
            <a:ext cx="3929090" cy="2643206"/>
          </a:xfrm>
          <a:prstGeom prst="quad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402B-E490-4406-9899-0B2C2827AD50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8 paramètres en interaction</a:t>
            </a:r>
            <a:endParaRPr lang="fr-FR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3357554" y="1285860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INDICES DE REUSSITE</a:t>
            </a:r>
            <a:endParaRPr lang="fr-FR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3143240" y="3071810"/>
            <a:ext cx="2500330" cy="107157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EVALUATION DES ACTIVITES D’APPRENTISSAGE</a:t>
            </a:r>
            <a:endParaRPr lang="fr-FR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3214686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IMPLICATION</a:t>
            </a:r>
            <a:endParaRPr lang="fr-FR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2071670" y="4857760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VOLUME</a:t>
            </a:r>
            <a:endParaRPr lang="fr-FR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6429388" y="3214686"/>
            <a:ext cx="221457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STRATEGIES</a:t>
            </a:r>
            <a:endParaRPr lang="fr-FR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4714876" y="4857760"/>
            <a:ext cx="242889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REPRESENTATIONS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lèche à quatre pointes 10"/>
          <p:cNvSpPr/>
          <p:nvPr/>
        </p:nvSpPr>
        <p:spPr>
          <a:xfrm>
            <a:off x="2714612" y="2285992"/>
            <a:ext cx="3786214" cy="2643206"/>
          </a:xfrm>
          <a:prstGeom prst="quad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402B-E490-4406-9899-0B2C2827AD50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8 paramètres en interaction</a:t>
            </a:r>
            <a:endParaRPr lang="fr-FR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3286116" y="1285860"/>
            <a:ext cx="2357454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NATURE D’INTERVENTION</a:t>
            </a:r>
            <a:endParaRPr lang="fr-FR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3357554" y="3071810"/>
            <a:ext cx="2500330" cy="107157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GESTION DES INCIDENTS</a:t>
            </a:r>
            <a:endParaRPr lang="fr-FR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3214686"/>
            <a:ext cx="2286016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SITES D’INTERVENTION</a:t>
            </a:r>
            <a:endParaRPr lang="fr-FR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2214546" y="4857760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SIGNIFICATIONS</a:t>
            </a:r>
            <a:endParaRPr lang="fr-FR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6643702" y="3214686"/>
            <a:ext cx="221457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MOMENTS D’INTERVENTION</a:t>
            </a:r>
            <a:endParaRPr lang="fr-FR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4929190" y="4857760"/>
            <a:ext cx="242889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STRATEGIES D’INTERVENTION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lèche à quatre pointes 10"/>
          <p:cNvSpPr/>
          <p:nvPr/>
        </p:nvSpPr>
        <p:spPr>
          <a:xfrm>
            <a:off x="2714612" y="2285992"/>
            <a:ext cx="3857652" cy="2643206"/>
          </a:xfrm>
          <a:prstGeom prst="quad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402B-E490-4406-9899-0B2C2827AD50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8 paramètres en interaction</a:t>
            </a:r>
            <a:endParaRPr lang="fr-FR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3500430" y="1357298"/>
            <a:ext cx="2357454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DISPONIBILITE PERCEPTIVE</a:t>
            </a:r>
            <a:endParaRPr lang="fr-FR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3428992" y="3071810"/>
            <a:ext cx="2500330" cy="107157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SUPERVISION</a:t>
            </a:r>
            <a:endParaRPr lang="fr-FR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3214686"/>
            <a:ext cx="2286016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SITES STRATEGIQUES</a:t>
            </a:r>
            <a:endParaRPr lang="fr-FR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2357422" y="4929198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DISPONIBILITE COGNITIVE</a:t>
            </a:r>
            <a:endParaRPr lang="fr-FR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6643702" y="3143248"/>
            <a:ext cx="221457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SECURITE</a:t>
            </a:r>
            <a:endParaRPr lang="fr-FR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4929190" y="4929198"/>
            <a:ext cx="242889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RYTHMICITE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lèche à quatre pointes 10"/>
          <p:cNvSpPr/>
          <p:nvPr/>
        </p:nvSpPr>
        <p:spPr>
          <a:xfrm>
            <a:off x="2714612" y="2285992"/>
            <a:ext cx="3786214" cy="2643206"/>
          </a:xfrm>
          <a:prstGeom prst="quad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402B-E490-4406-9899-0B2C2827AD50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8 paramètres en interaction</a:t>
            </a:r>
            <a:endParaRPr lang="fr-FR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3357554" y="1285860"/>
            <a:ext cx="2357454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FORMATS</a:t>
            </a:r>
            <a:endParaRPr lang="fr-FR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3357554" y="3071810"/>
            <a:ext cx="2500330" cy="107157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ANIMATION SOCIALE</a:t>
            </a:r>
            <a:endParaRPr lang="fr-FR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3214686"/>
            <a:ext cx="2286016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INTERACTIONS</a:t>
            </a:r>
            <a:endParaRPr lang="fr-FR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2285984" y="4929198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RELATIONS</a:t>
            </a:r>
            <a:endParaRPr lang="fr-FR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6643702" y="3214686"/>
            <a:ext cx="221457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ROLES</a:t>
            </a:r>
            <a:endParaRPr lang="fr-FR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4929190" y="4929198"/>
            <a:ext cx="242889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CRITERES DE GROUPEMENT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402B-E490-4406-9899-0B2C2827AD50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Une question d’ergonomie…</a:t>
            </a:r>
            <a:endParaRPr lang="fr-FR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1000100" y="2143116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ANIMATION SOCIALE</a:t>
            </a:r>
            <a:endParaRPr lang="fr-FR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3428992" y="1428736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ENCADREMENT EDUCATIF</a:t>
            </a:r>
            <a:endParaRPr lang="fr-FR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714348" y="3429000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SUPERVISION</a:t>
            </a:r>
            <a:endParaRPr lang="fr-FR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1071538" y="4572008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GESTION DES INCIDENTS</a:t>
            </a:r>
            <a:endParaRPr lang="fr-FR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5715008" y="2071678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ORGANISATION LOGISTIQUE</a:t>
            </a:r>
            <a:endParaRPr lang="fr-FR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6000760" y="3357562"/>
            <a:ext cx="242889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COMMUNICATION</a:t>
            </a:r>
            <a:endParaRPr lang="fr-FR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5643570" y="4500570"/>
            <a:ext cx="221457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STRUCTURATION DIDACTIQUE</a:t>
            </a:r>
            <a:endParaRPr lang="fr-FR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3214678" y="5286388"/>
            <a:ext cx="242889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EVAL DES ACTIVITES D’APPRENTISSAGE</a:t>
            </a:r>
            <a:endParaRPr lang="fr-FR" dirty="0"/>
          </a:p>
        </p:txBody>
      </p:sp>
      <p:sp>
        <p:nvSpPr>
          <p:cNvPr id="14" name="Ellipse 13"/>
          <p:cNvSpPr/>
          <p:nvPr/>
        </p:nvSpPr>
        <p:spPr>
          <a:xfrm>
            <a:off x="2928926" y="2428868"/>
            <a:ext cx="2928958" cy="26432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Triangle isocèle 14"/>
          <p:cNvSpPr/>
          <p:nvPr/>
        </p:nvSpPr>
        <p:spPr>
          <a:xfrm>
            <a:off x="3428992" y="2428868"/>
            <a:ext cx="1928826" cy="2286016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16" name="Triangle isocèle 15"/>
          <p:cNvSpPr/>
          <p:nvPr/>
        </p:nvSpPr>
        <p:spPr>
          <a:xfrm rot="16200000">
            <a:off x="3178959" y="2536025"/>
            <a:ext cx="1928826" cy="2428892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17" name="Triangle isocèle 16"/>
          <p:cNvSpPr/>
          <p:nvPr/>
        </p:nvSpPr>
        <p:spPr>
          <a:xfrm rot="5400000">
            <a:off x="3643306" y="2500306"/>
            <a:ext cx="1928826" cy="2500330"/>
          </a:xfrm>
          <a:prstGeom prst="triangle">
            <a:avLst>
              <a:gd name="adj" fmla="val 4885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18" name="Triangle isocèle 17"/>
          <p:cNvSpPr/>
          <p:nvPr/>
        </p:nvSpPr>
        <p:spPr>
          <a:xfrm rot="10800000">
            <a:off x="3357554" y="2786058"/>
            <a:ext cx="2071702" cy="2286016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cxnSp>
        <p:nvCxnSpPr>
          <p:cNvPr id="20" name="Connecteur droit 19"/>
          <p:cNvCxnSpPr>
            <a:stCxn id="16" idx="0"/>
            <a:endCxn id="17" idx="0"/>
          </p:cNvCxnSpPr>
          <p:nvPr/>
        </p:nvCxnSpPr>
        <p:spPr>
          <a:xfrm rot="10800000" flipH="1">
            <a:off x="2928926" y="3728463"/>
            <a:ext cx="2928958" cy="2200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Connecteur droit 20"/>
          <p:cNvCxnSpPr>
            <a:stCxn id="14" idx="0"/>
            <a:endCxn id="18" idx="0"/>
          </p:cNvCxnSpPr>
          <p:nvPr/>
        </p:nvCxnSpPr>
        <p:spPr>
          <a:xfrm rot="16200000" flipH="1">
            <a:off x="3071802" y="3750471"/>
            <a:ext cx="2643206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necteur droit 23"/>
          <p:cNvCxnSpPr>
            <a:stCxn id="17" idx="2"/>
            <a:endCxn id="15" idx="4"/>
          </p:cNvCxnSpPr>
          <p:nvPr/>
        </p:nvCxnSpPr>
        <p:spPr>
          <a:xfrm rot="10800000" flipH="1" flipV="1">
            <a:off x="3357554" y="2786058"/>
            <a:ext cx="2000264" cy="19288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26"/>
          <p:cNvCxnSpPr>
            <a:stCxn id="17" idx="4"/>
            <a:endCxn id="14" idx="7"/>
          </p:cNvCxnSpPr>
          <p:nvPr/>
        </p:nvCxnSpPr>
        <p:spPr>
          <a:xfrm rot="10800000" flipH="1">
            <a:off x="3357554" y="2815956"/>
            <a:ext cx="2071394" cy="189892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402B-E490-4406-9899-0B2C2827AD50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Paramètres structure</a:t>
            </a:r>
            <a:endParaRPr lang="fr-FR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1000100" y="2143116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ANIMATION SOCIALE</a:t>
            </a:r>
            <a:endParaRPr lang="fr-FR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3428992" y="1428736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ENCADREMENT EDUCATIF</a:t>
            </a:r>
            <a:endParaRPr lang="fr-FR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714348" y="3429000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SUPERVISION</a:t>
            </a:r>
            <a:endParaRPr lang="fr-FR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1071538" y="4572008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GESTION DES INCIDENTS</a:t>
            </a:r>
            <a:endParaRPr lang="fr-FR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5715008" y="2071678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ORGANISATION LOGISTIQUE</a:t>
            </a:r>
            <a:endParaRPr lang="fr-FR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6000760" y="3357562"/>
            <a:ext cx="242889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COMMUNICATION</a:t>
            </a:r>
            <a:endParaRPr lang="fr-FR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5643570" y="4500570"/>
            <a:ext cx="221457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STRUCTURATION DIDACTIQUE</a:t>
            </a:r>
            <a:endParaRPr lang="fr-FR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3214678" y="5286388"/>
            <a:ext cx="242889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EVAL DES ACTIVITES D’APPRENTISSAGE</a:t>
            </a:r>
            <a:endParaRPr lang="fr-FR" dirty="0"/>
          </a:p>
        </p:txBody>
      </p:sp>
      <p:sp>
        <p:nvSpPr>
          <p:cNvPr id="14" name="Ellipse 13"/>
          <p:cNvSpPr/>
          <p:nvPr/>
        </p:nvSpPr>
        <p:spPr>
          <a:xfrm>
            <a:off x="2928926" y="2428868"/>
            <a:ext cx="2928958" cy="26432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Triangle isocèle 14"/>
          <p:cNvSpPr/>
          <p:nvPr/>
        </p:nvSpPr>
        <p:spPr>
          <a:xfrm>
            <a:off x="3428992" y="2428868"/>
            <a:ext cx="1928826" cy="2286016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16" name="Triangle isocèle 15"/>
          <p:cNvSpPr/>
          <p:nvPr/>
        </p:nvSpPr>
        <p:spPr>
          <a:xfrm rot="16200000">
            <a:off x="3178959" y="2536025"/>
            <a:ext cx="1928826" cy="2428892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17" name="Triangle isocèle 16"/>
          <p:cNvSpPr/>
          <p:nvPr/>
        </p:nvSpPr>
        <p:spPr>
          <a:xfrm rot="5400000">
            <a:off x="3643306" y="2500306"/>
            <a:ext cx="1928826" cy="2500330"/>
          </a:xfrm>
          <a:prstGeom prst="triangle">
            <a:avLst>
              <a:gd name="adj" fmla="val 4885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18" name="Triangle isocèle 17"/>
          <p:cNvSpPr/>
          <p:nvPr/>
        </p:nvSpPr>
        <p:spPr>
          <a:xfrm rot="10800000">
            <a:off x="3357554" y="2786058"/>
            <a:ext cx="2071702" cy="2286016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cxnSp>
        <p:nvCxnSpPr>
          <p:cNvPr id="20" name="Connecteur droit 19"/>
          <p:cNvCxnSpPr>
            <a:stCxn id="16" idx="0"/>
            <a:endCxn id="17" idx="0"/>
          </p:cNvCxnSpPr>
          <p:nvPr/>
        </p:nvCxnSpPr>
        <p:spPr>
          <a:xfrm rot="10800000" flipH="1">
            <a:off x="2928926" y="3728463"/>
            <a:ext cx="2928958" cy="2200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Connecteur droit 20"/>
          <p:cNvCxnSpPr>
            <a:stCxn id="14" idx="0"/>
            <a:endCxn id="18" idx="0"/>
          </p:cNvCxnSpPr>
          <p:nvPr/>
        </p:nvCxnSpPr>
        <p:spPr>
          <a:xfrm rot="16200000" flipH="1">
            <a:off x="3071802" y="3750471"/>
            <a:ext cx="2643206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necteur droit 23"/>
          <p:cNvCxnSpPr>
            <a:stCxn id="17" idx="2"/>
            <a:endCxn id="15" idx="4"/>
          </p:cNvCxnSpPr>
          <p:nvPr/>
        </p:nvCxnSpPr>
        <p:spPr>
          <a:xfrm rot="10800000" flipH="1" flipV="1">
            <a:off x="3357554" y="2786058"/>
            <a:ext cx="2000264" cy="19288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26"/>
          <p:cNvCxnSpPr>
            <a:stCxn id="17" idx="4"/>
            <a:endCxn id="14" idx="7"/>
          </p:cNvCxnSpPr>
          <p:nvPr/>
        </p:nvCxnSpPr>
        <p:spPr>
          <a:xfrm rot="10800000" flipH="1">
            <a:off x="3357554" y="2815956"/>
            <a:ext cx="2071394" cy="189892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Connecteur droit 22"/>
          <p:cNvCxnSpPr>
            <a:stCxn id="18" idx="0"/>
            <a:endCxn id="18" idx="4"/>
          </p:cNvCxnSpPr>
          <p:nvPr/>
        </p:nvCxnSpPr>
        <p:spPr>
          <a:xfrm rot="5400000" flipH="1">
            <a:off x="2732472" y="3411141"/>
            <a:ext cx="2286016" cy="1035851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rot="5400000" flipH="1">
            <a:off x="3732603" y="3053950"/>
            <a:ext cx="2286016" cy="1035851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>
            <a:stCxn id="15" idx="0"/>
            <a:endCxn id="18" idx="4"/>
          </p:cNvCxnSpPr>
          <p:nvPr/>
        </p:nvCxnSpPr>
        <p:spPr>
          <a:xfrm rot="16200000" flipH="1" flipV="1">
            <a:off x="3696885" y="2089537"/>
            <a:ext cx="357190" cy="1035851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 rot="16200000" flipH="1" flipV="1">
            <a:off x="4768454" y="4375554"/>
            <a:ext cx="357190" cy="1035851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402B-E490-4406-9899-0B2C2827AD50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Paramètres moyens</a:t>
            </a:r>
            <a:endParaRPr lang="fr-FR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1000100" y="2143116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ANIMATION SOCIALE</a:t>
            </a:r>
            <a:endParaRPr lang="fr-FR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3428992" y="1428736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ENCADREMENT EDUCATIF</a:t>
            </a:r>
            <a:endParaRPr lang="fr-FR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714348" y="3429000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SUPERVISION</a:t>
            </a:r>
            <a:endParaRPr lang="fr-FR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1071538" y="4572008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GESTION DES INCIDENTS</a:t>
            </a:r>
            <a:endParaRPr lang="fr-FR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5715008" y="2071678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ORGANISATION LOGISTIQUE</a:t>
            </a:r>
            <a:endParaRPr lang="fr-FR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6000760" y="3357562"/>
            <a:ext cx="242889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COMMUNICATION</a:t>
            </a:r>
            <a:endParaRPr lang="fr-FR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5643570" y="4500570"/>
            <a:ext cx="221457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STRUCTURATION DIDACTIQUE</a:t>
            </a:r>
            <a:endParaRPr lang="fr-FR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3214678" y="5286388"/>
            <a:ext cx="242889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EVAL DES ACTIVITES D’APPRENTISSAGE</a:t>
            </a:r>
            <a:endParaRPr lang="fr-FR" dirty="0"/>
          </a:p>
        </p:txBody>
      </p:sp>
      <p:sp>
        <p:nvSpPr>
          <p:cNvPr id="14" name="Ellipse 13"/>
          <p:cNvSpPr/>
          <p:nvPr/>
        </p:nvSpPr>
        <p:spPr>
          <a:xfrm>
            <a:off x="2928926" y="2428868"/>
            <a:ext cx="2928958" cy="26432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Triangle isocèle 14"/>
          <p:cNvSpPr/>
          <p:nvPr/>
        </p:nvSpPr>
        <p:spPr>
          <a:xfrm>
            <a:off x="3428992" y="2428868"/>
            <a:ext cx="1928826" cy="2286016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16" name="Triangle isocèle 15"/>
          <p:cNvSpPr/>
          <p:nvPr/>
        </p:nvSpPr>
        <p:spPr>
          <a:xfrm rot="16200000">
            <a:off x="3178959" y="2536025"/>
            <a:ext cx="1928826" cy="2428892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17" name="Triangle isocèle 16"/>
          <p:cNvSpPr/>
          <p:nvPr/>
        </p:nvSpPr>
        <p:spPr>
          <a:xfrm rot="5400000">
            <a:off x="3643306" y="2500306"/>
            <a:ext cx="1928826" cy="2500330"/>
          </a:xfrm>
          <a:prstGeom prst="triangle">
            <a:avLst>
              <a:gd name="adj" fmla="val 4885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18" name="Triangle isocèle 17"/>
          <p:cNvSpPr/>
          <p:nvPr/>
        </p:nvSpPr>
        <p:spPr>
          <a:xfrm rot="10800000">
            <a:off x="3357554" y="2786058"/>
            <a:ext cx="2071702" cy="2286016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cxnSp>
        <p:nvCxnSpPr>
          <p:cNvPr id="20" name="Connecteur droit 19"/>
          <p:cNvCxnSpPr>
            <a:stCxn id="16" idx="0"/>
            <a:endCxn id="17" idx="0"/>
          </p:cNvCxnSpPr>
          <p:nvPr/>
        </p:nvCxnSpPr>
        <p:spPr>
          <a:xfrm rot="10800000" flipH="1">
            <a:off x="2928926" y="3728463"/>
            <a:ext cx="2928958" cy="2200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Connecteur droit 20"/>
          <p:cNvCxnSpPr>
            <a:stCxn id="14" idx="0"/>
            <a:endCxn id="18" idx="0"/>
          </p:cNvCxnSpPr>
          <p:nvPr/>
        </p:nvCxnSpPr>
        <p:spPr>
          <a:xfrm rot="16200000" flipH="1">
            <a:off x="3071802" y="3750471"/>
            <a:ext cx="2643206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necteur droit 23"/>
          <p:cNvCxnSpPr>
            <a:stCxn id="17" idx="2"/>
            <a:endCxn id="15" idx="4"/>
          </p:cNvCxnSpPr>
          <p:nvPr/>
        </p:nvCxnSpPr>
        <p:spPr>
          <a:xfrm rot="10800000" flipH="1" flipV="1">
            <a:off x="3357554" y="2786058"/>
            <a:ext cx="2000264" cy="19288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26"/>
          <p:cNvCxnSpPr>
            <a:stCxn id="17" idx="4"/>
            <a:endCxn id="14" idx="7"/>
          </p:cNvCxnSpPr>
          <p:nvPr/>
        </p:nvCxnSpPr>
        <p:spPr>
          <a:xfrm rot="10800000" flipH="1">
            <a:off x="3357554" y="2815956"/>
            <a:ext cx="2071394" cy="189892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Connecteur droit 22"/>
          <p:cNvCxnSpPr>
            <a:stCxn id="17" idx="4"/>
          </p:cNvCxnSpPr>
          <p:nvPr/>
        </p:nvCxnSpPr>
        <p:spPr>
          <a:xfrm rot="10800000">
            <a:off x="3000364" y="3786190"/>
            <a:ext cx="357190" cy="928694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>
            <a:stCxn id="17" idx="0"/>
          </p:cNvCxnSpPr>
          <p:nvPr/>
        </p:nvCxnSpPr>
        <p:spPr>
          <a:xfrm flipH="1" flipV="1">
            <a:off x="5429256" y="2857496"/>
            <a:ext cx="428628" cy="870967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>
            <a:stCxn id="14" idx="7"/>
          </p:cNvCxnSpPr>
          <p:nvPr/>
        </p:nvCxnSpPr>
        <p:spPr>
          <a:xfrm rot="16200000" flipH="1" flipV="1">
            <a:off x="3693819" y="2051062"/>
            <a:ext cx="970235" cy="2500022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>
            <a:stCxn id="17" idx="0"/>
          </p:cNvCxnSpPr>
          <p:nvPr/>
        </p:nvCxnSpPr>
        <p:spPr>
          <a:xfrm flipH="1">
            <a:off x="3357554" y="3728463"/>
            <a:ext cx="2500330" cy="986422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28596" y="2428868"/>
            <a:ext cx="8229600" cy="2590614"/>
          </a:xfrm>
        </p:spPr>
        <p:txBody>
          <a:bodyPr>
            <a:normAutofit/>
          </a:bodyPr>
          <a:lstStyle/>
          <a:p>
            <a:pPr algn="ctr"/>
            <a:r>
              <a:rPr lang="fr-FR" sz="4800" dirty="0" smtClean="0"/>
              <a:t>EFFICACITE / EFFICIENCE</a:t>
            </a:r>
          </a:p>
          <a:p>
            <a:pPr algn="ctr"/>
            <a:r>
              <a:rPr lang="fr-FR" sz="4800" dirty="0" smtClean="0"/>
              <a:t>CONFORT / INCONFORT</a:t>
            </a:r>
          </a:p>
          <a:p>
            <a:pPr algn="ctr"/>
            <a:r>
              <a:rPr lang="fr-FR" sz="4800" dirty="0" smtClean="0"/>
              <a:t>MAITRISE / DOUTE</a:t>
            </a:r>
            <a:endParaRPr lang="fr-FR" sz="480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402B-E490-4406-9899-0B2C2827AD50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En rapport avec des enjeux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4972072"/>
          </a:xfrm>
        </p:spPr>
        <p:txBody>
          <a:bodyPr>
            <a:normAutofit fontScale="85000" lnSpcReduction="10000"/>
          </a:bodyPr>
          <a:lstStyle/>
          <a:p>
            <a:r>
              <a:rPr lang="fr-FR" dirty="0" smtClean="0"/>
              <a:t>Située : </a:t>
            </a:r>
            <a:r>
              <a:rPr lang="fr-FR" dirty="0" err="1" smtClean="0"/>
              <a:t>co</a:t>
            </a:r>
            <a:r>
              <a:rPr lang="fr-FR" dirty="0" smtClean="0"/>
              <a:t>-définie par les relations acteurs/contexte.</a:t>
            </a:r>
          </a:p>
          <a:p>
            <a:r>
              <a:rPr lang="fr-FR" dirty="0" smtClean="0"/>
              <a:t>Complexe : nombreux éléments en interaction, multi dimensionnalité, simultanéité </a:t>
            </a:r>
            <a:r>
              <a:rPr lang="fr-FR" dirty="0"/>
              <a:t>des évènements, </a:t>
            </a:r>
            <a:r>
              <a:rPr lang="fr-FR" dirty="0" smtClean="0"/>
              <a:t>faible prévisibilité</a:t>
            </a:r>
            <a:r>
              <a:rPr lang="fr-FR" dirty="0"/>
              <a:t>, </a:t>
            </a:r>
            <a:r>
              <a:rPr lang="fr-FR" dirty="0" smtClean="0"/>
              <a:t>pression temporelle.</a:t>
            </a:r>
            <a:endParaRPr lang="fr-FR" dirty="0"/>
          </a:p>
          <a:p>
            <a:r>
              <a:rPr lang="fr-FR" dirty="0" smtClean="0"/>
              <a:t>Fondée </a:t>
            </a:r>
            <a:r>
              <a:rPr lang="fr-FR" dirty="0"/>
              <a:t>sur des connaissances et sur l’interprétation en </a:t>
            </a:r>
            <a:r>
              <a:rPr lang="fr-FR" dirty="0" smtClean="0"/>
              <a:t>situation.</a:t>
            </a:r>
          </a:p>
          <a:p>
            <a:r>
              <a:rPr lang="fr-FR" dirty="0" smtClean="0"/>
              <a:t>Orientée </a:t>
            </a:r>
            <a:r>
              <a:rPr lang="fr-FR" dirty="0"/>
              <a:t>par des </a:t>
            </a:r>
            <a:r>
              <a:rPr lang="fr-FR" dirty="0" smtClean="0"/>
              <a:t>buts.</a:t>
            </a:r>
          </a:p>
          <a:p>
            <a:r>
              <a:rPr lang="fr-FR" dirty="0" smtClean="0"/>
              <a:t>Structurée </a:t>
            </a:r>
            <a:r>
              <a:rPr lang="fr-FR" dirty="0"/>
              <a:t>le texte des savoirs (choix didactiques anticipés) et par les multiples relations </a:t>
            </a:r>
            <a:r>
              <a:rPr lang="fr-FR" dirty="0" smtClean="0"/>
              <a:t>instituées.</a:t>
            </a:r>
          </a:p>
          <a:p>
            <a:r>
              <a:rPr lang="fr-FR" dirty="0" smtClean="0"/>
              <a:t>Conduite </a:t>
            </a:r>
            <a:r>
              <a:rPr lang="fr-FR" dirty="0"/>
              <a:t>en fonction de multiples </a:t>
            </a:r>
            <a:r>
              <a:rPr lang="fr-FR" dirty="0" smtClean="0"/>
              <a:t>critères.</a:t>
            </a:r>
          </a:p>
          <a:p>
            <a:r>
              <a:rPr lang="fr-FR" dirty="0" smtClean="0"/>
              <a:t>Evaluée </a:t>
            </a:r>
            <a:r>
              <a:rPr lang="fr-FR" dirty="0"/>
              <a:t>et gérée en direct et en interaction avec les </a:t>
            </a:r>
            <a:r>
              <a:rPr lang="fr-FR" dirty="0" smtClean="0"/>
              <a:t>évènements.</a:t>
            </a:r>
          </a:p>
          <a:p>
            <a:r>
              <a:rPr lang="fr-FR" dirty="0" smtClean="0"/>
              <a:t>Normée </a:t>
            </a:r>
            <a:r>
              <a:rPr lang="fr-FR" dirty="0"/>
              <a:t>de façon relative par l’enseignant </a:t>
            </a:r>
            <a:r>
              <a:rPr lang="fr-FR" dirty="0" smtClean="0"/>
              <a:t>lui-même.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 smtClean="0"/>
              <a:t>Une définition de l’activité d’enseignement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402B-E490-4406-9899-0B2C2827AD50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AMATTE Lionel CMI EPS NC</a:t>
            </a:r>
          </a:p>
          <a:p>
            <a:r>
              <a:rPr lang="fr-FR" dirty="0" smtClean="0"/>
              <a:t> Juin 2013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402B-E490-4406-9899-0B2C2827AD50}" type="slidenum">
              <a:rPr lang="fr-FR" smtClean="0"/>
              <a:pPr/>
              <a:t>20</a:t>
            </a:fld>
            <a:endParaRPr lang="fr-FR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85720" y="274638"/>
            <a:ext cx="88582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Dont on peut mesurer l’organisation</a:t>
            </a:r>
            <a:endParaRPr lang="fr-FR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1000100" y="2143116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ANIMATION SOCIALE</a:t>
            </a:r>
            <a:endParaRPr lang="fr-FR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3428992" y="1428736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ENCADREMENT EDUCATIF</a:t>
            </a:r>
            <a:endParaRPr lang="fr-FR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714348" y="3429000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SUPERVISION</a:t>
            </a:r>
            <a:endParaRPr lang="fr-FR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1071538" y="4572008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GESTION DES INCIDENTS</a:t>
            </a:r>
            <a:endParaRPr lang="fr-FR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5715008" y="2071678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ORGANISATION LOGISTIQUE</a:t>
            </a:r>
            <a:endParaRPr lang="fr-FR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6000760" y="3357562"/>
            <a:ext cx="242889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COMMUNICATION</a:t>
            </a:r>
            <a:endParaRPr lang="fr-FR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5643570" y="4500570"/>
            <a:ext cx="221457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STRUCTURATION DIDACTIQUE</a:t>
            </a:r>
            <a:endParaRPr lang="fr-FR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3214678" y="5286388"/>
            <a:ext cx="242889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EVAL DES ACTIVITES D’APPRENTISSAGE</a:t>
            </a:r>
            <a:endParaRPr lang="fr-FR" dirty="0"/>
          </a:p>
        </p:txBody>
      </p:sp>
      <p:sp>
        <p:nvSpPr>
          <p:cNvPr id="14" name="Ellipse 13"/>
          <p:cNvSpPr/>
          <p:nvPr/>
        </p:nvSpPr>
        <p:spPr>
          <a:xfrm>
            <a:off x="2928926" y="2428868"/>
            <a:ext cx="2928958" cy="26432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Triangle isocèle 14"/>
          <p:cNvSpPr/>
          <p:nvPr/>
        </p:nvSpPr>
        <p:spPr>
          <a:xfrm>
            <a:off x="3428992" y="2428868"/>
            <a:ext cx="1928826" cy="2286016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16" name="Triangle isocèle 15"/>
          <p:cNvSpPr/>
          <p:nvPr/>
        </p:nvSpPr>
        <p:spPr>
          <a:xfrm rot="16200000">
            <a:off x="3178959" y="2536025"/>
            <a:ext cx="1928826" cy="2428892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17" name="Triangle isocèle 16"/>
          <p:cNvSpPr/>
          <p:nvPr/>
        </p:nvSpPr>
        <p:spPr>
          <a:xfrm rot="5400000">
            <a:off x="3643306" y="2500306"/>
            <a:ext cx="1928826" cy="2500330"/>
          </a:xfrm>
          <a:prstGeom prst="triangle">
            <a:avLst>
              <a:gd name="adj" fmla="val 4885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18" name="Triangle isocèle 17"/>
          <p:cNvSpPr/>
          <p:nvPr/>
        </p:nvSpPr>
        <p:spPr>
          <a:xfrm rot="10800000">
            <a:off x="3357554" y="2786058"/>
            <a:ext cx="2071702" cy="2286016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cxnSp>
        <p:nvCxnSpPr>
          <p:cNvPr id="20" name="Connecteur droit 19"/>
          <p:cNvCxnSpPr>
            <a:stCxn id="16" idx="0"/>
            <a:endCxn id="17" idx="0"/>
          </p:cNvCxnSpPr>
          <p:nvPr/>
        </p:nvCxnSpPr>
        <p:spPr>
          <a:xfrm rot="10800000" flipH="1">
            <a:off x="2928926" y="3728463"/>
            <a:ext cx="2928958" cy="2200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Connecteur droit 20"/>
          <p:cNvCxnSpPr>
            <a:stCxn id="14" idx="0"/>
            <a:endCxn id="18" idx="0"/>
          </p:cNvCxnSpPr>
          <p:nvPr/>
        </p:nvCxnSpPr>
        <p:spPr>
          <a:xfrm rot="16200000" flipH="1">
            <a:off x="3071802" y="3750471"/>
            <a:ext cx="2643206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necteur droit 23"/>
          <p:cNvCxnSpPr>
            <a:stCxn id="17" idx="2"/>
            <a:endCxn id="15" idx="4"/>
          </p:cNvCxnSpPr>
          <p:nvPr/>
        </p:nvCxnSpPr>
        <p:spPr>
          <a:xfrm rot="10800000" flipH="1" flipV="1">
            <a:off x="3357554" y="2786058"/>
            <a:ext cx="2000264" cy="19288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26"/>
          <p:cNvCxnSpPr>
            <a:stCxn id="17" idx="4"/>
            <a:endCxn id="14" idx="7"/>
          </p:cNvCxnSpPr>
          <p:nvPr/>
        </p:nvCxnSpPr>
        <p:spPr>
          <a:xfrm rot="10800000" flipH="1">
            <a:off x="3357554" y="2815956"/>
            <a:ext cx="2071394" cy="189892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Connecteur droit 22"/>
          <p:cNvCxnSpPr>
            <a:endCxn id="15" idx="0"/>
          </p:cNvCxnSpPr>
          <p:nvPr/>
        </p:nvCxnSpPr>
        <p:spPr>
          <a:xfrm rot="16200000" flipV="1">
            <a:off x="3089662" y="3732611"/>
            <a:ext cx="2643206" cy="35719"/>
          </a:xfrm>
          <a:prstGeom prst="line">
            <a:avLst/>
          </a:prstGeom>
          <a:ln w="762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>
            <a:stCxn id="17" idx="0"/>
          </p:cNvCxnSpPr>
          <p:nvPr/>
        </p:nvCxnSpPr>
        <p:spPr>
          <a:xfrm flipH="1" flipV="1">
            <a:off x="5429256" y="2857496"/>
            <a:ext cx="428628" cy="870967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>
            <a:stCxn id="14" idx="7"/>
          </p:cNvCxnSpPr>
          <p:nvPr/>
        </p:nvCxnSpPr>
        <p:spPr>
          <a:xfrm rot="16200000" flipH="1" flipV="1">
            <a:off x="3693819" y="2051062"/>
            <a:ext cx="970235" cy="2500022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>
            <a:stCxn id="17" idx="0"/>
            <a:endCxn id="16" idx="0"/>
          </p:cNvCxnSpPr>
          <p:nvPr/>
        </p:nvCxnSpPr>
        <p:spPr>
          <a:xfrm flipH="1">
            <a:off x="2928926" y="3728463"/>
            <a:ext cx="2928958" cy="22008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>
            <a:stCxn id="16" idx="2"/>
            <a:endCxn id="15" idx="0"/>
          </p:cNvCxnSpPr>
          <p:nvPr/>
        </p:nvCxnSpPr>
        <p:spPr>
          <a:xfrm flipH="1" flipV="1">
            <a:off x="4393405" y="2428868"/>
            <a:ext cx="964413" cy="2286016"/>
          </a:xfrm>
          <a:prstGeom prst="line">
            <a:avLst/>
          </a:prstGeom>
          <a:ln w="762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>
            <a:stCxn id="16" idx="2"/>
            <a:endCxn id="18" idx="0"/>
          </p:cNvCxnSpPr>
          <p:nvPr/>
        </p:nvCxnSpPr>
        <p:spPr>
          <a:xfrm flipH="1">
            <a:off x="4393405" y="4714884"/>
            <a:ext cx="964413" cy="357190"/>
          </a:xfrm>
          <a:prstGeom prst="line">
            <a:avLst/>
          </a:prstGeom>
          <a:ln w="762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ZoneTexte 36"/>
          <p:cNvSpPr txBox="1"/>
          <p:nvPr/>
        </p:nvSpPr>
        <p:spPr>
          <a:xfrm>
            <a:off x="6357950" y="5786454"/>
            <a:ext cx="1571636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expert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642910" y="1428736"/>
            <a:ext cx="157163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débutant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402B-E490-4406-9899-0B2C2827AD50}" type="slidenum">
              <a:rPr lang="fr-FR" smtClean="0"/>
              <a:pPr/>
              <a:t>21</a:t>
            </a:fld>
            <a:endParaRPr lang="fr-FR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85720" y="274638"/>
            <a:ext cx="8858280" cy="1143000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Dont on peut mesurer l’amplitude</a:t>
            </a:r>
            <a:endParaRPr lang="fr-FR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1000100" y="2143116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ANIMATION SOCIALE</a:t>
            </a:r>
            <a:endParaRPr lang="fr-FR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3428992" y="1428736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ENCADREMENT EDUCATIF</a:t>
            </a:r>
            <a:endParaRPr lang="fr-FR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714348" y="3429000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SUPERVISION</a:t>
            </a:r>
            <a:endParaRPr lang="fr-FR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1071538" y="4572008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GESTION DES INCIDENTS</a:t>
            </a:r>
            <a:endParaRPr lang="fr-FR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5715008" y="2071678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ORGANISATION LOGISTIQUE</a:t>
            </a:r>
            <a:endParaRPr lang="fr-FR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6000760" y="3357562"/>
            <a:ext cx="242889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COMMUNICATION</a:t>
            </a:r>
            <a:endParaRPr lang="fr-FR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5643570" y="4500570"/>
            <a:ext cx="221457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STRUCTURATION DIDACTIQUE</a:t>
            </a:r>
            <a:endParaRPr lang="fr-FR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3214678" y="5286388"/>
            <a:ext cx="242889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EVAL DES ACTIVITES D’APPRENTISSAGE</a:t>
            </a:r>
            <a:endParaRPr lang="fr-FR" dirty="0"/>
          </a:p>
        </p:txBody>
      </p:sp>
      <p:sp>
        <p:nvSpPr>
          <p:cNvPr id="14" name="Ellipse 13"/>
          <p:cNvSpPr/>
          <p:nvPr/>
        </p:nvSpPr>
        <p:spPr>
          <a:xfrm>
            <a:off x="2928926" y="2428868"/>
            <a:ext cx="2928958" cy="26432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Triangle isocèle 14"/>
          <p:cNvSpPr/>
          <p:nvPr/>
        </p:nvSpPr>
        <p:spPr>
          <a:xfrm>
            <a:off x="3428992" y="2428868"/>
            <a:ext cx="1928826" cy="2286016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16" name="Triangle isocèle 15"/>
          <p:cNvSpPr/>
          <p:nvPr/>
        </p:nvSpPr>
        <p:spPr>
          <a:xfrm rot="16200000">
            <a:off x="3178959" y="2536025"/>
            <a:ext cx="1928826" cy="2428892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17" name="Triangle isocèle 16"/>
          <p:cNvSpPr/>
          <p:nvPr/>
        </p:nvSpPr>
        <p:spPr>
          <a:xfrm rot="5400000">
            <a:off x="3643306" y="2500306"/>
            <a:ext cx="1928826" cy="2500330"/>
          </a:xfrm>
          <a:prstGeom prst="triangle">
            <a:avLst>
              <a:gd name="adj" fmla="val 4885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18" name="Triangle isocèle 17"/>
          <p:cNvSpPr/>
          <p:nvPr/>
        </p:nvSpPr>
        <p:spPr>
          <a:xfrm rot="10800000">
            <a:off x="3357554" y="2786058"/>
            <a:ext cx="2071702" cy="2286016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cxnSp>
        <p:nvCxnSpPr>
          <p:cNvPr id="20" name="Connecteur droit 19"/>
          <p:cNvCxnSpPr>
            <a:stCxn id="16" idx="0"/>
            <a:endCxn id="17" idx="0"/>
          </p:cNvCxnSpPr>
          <p:nvPr/>
        </p:nvCxnSpPr>
        <p:spPr>
          <a:xfrm rot="10800000" flipH="1">
            <a:off x="2928926" y="3728463"/>
            <a:ext cx="2928958" cy="2200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Connecteur droit 20"/>
          <p:cNvCxnSpPr>
            <a:stCxn id="14" idx="0"/>
            <a:endCxn id="18" idx="0"/>
          </p:cNvCxnSpPr>
          <p:nvPr/>
        </p:nvCxnSpPr>
        <p:spPr>
          <a:xfrm rot="16200000" flipH="1">
            <a:off x="3071802" y="3750471"/>
            <a:ext cx="2643206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necteur droit 23"/>
          <p:cNvCxnSpPr>
            <a:stCxn id="17" idx="2"/>
            <a:endCxn id="15" idx="4"/>
          </p:cNvCxnSpPr>
          <p:nvPr/>
        </p:nvCxnSpPr>
        <p:spPr>
          <a:xfrm rot="10800000" flipH="1" flipV="1">
            <a:off x="3357554" y="2786058"/>
            <a:ext cx="2000264" cy="19288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26"/>
          <p:cNvCxnSpPr>
            <a:stCxn id="17" idx="4"/>
            <a:endCxn id="14" idx="7"/>
          </p:cNvCxnSpPr>
          <p:nvPr/>
        </p:nvCxnSpPr>
        <p:spPr>
          <a:xfrm rot="10800000" flipH="1">
            <a:off x="3357554" y="2815956"/>
            <a:ext cx="2071394" cy="189892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 rot="10800000" flipV="1">
            <a:off x="3714744" y="3786190"/>
            <a:ext cx="678662" cy="642942"/>
          </a:xfrm>
          <a:prstGeom prst="line">
            <a:avLst/>
          </a:prstGeom>
          <a:ln w="76200">
            <a:solidFill>
              <a:schemeClr val="tx1">
                <a:lumMod val="85000"/>
                <a:lumOff val="1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>
            <a:endCxn id="14" idx="1"/>
          </p:cNvCxnSpPr>
          <p:nvPr/>
        </p:nvCxnSpPr>
        <p:spPr>
          <a:xfrm rot="10800000">
            <a:off x="3357862" y="2815956"/>
            <a:ext cx="1071262" cy="898796"/>
          </a:xfrm>
          <a:prstGeom prst="line">
            <a:avLst/>
          </a:prstGeom>
          <a:ln w="76200">
            <a:solidFill>
              <a:schemeClr val="tx1">
                <a:lumMod val="85000"/>
                <a:lumOff val="1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 rot="16200000" flipV="1">
            <a:off x="4143372" y="3429000"/>
            <a:ext cx="500066" cy="71438"/>
          </a:xfrm>
          <a:prstGeom prst="line">
            <a:avLst/>
          </a:prstGeom>
          <a:ln w="76200">
            <a:solidFill>
              <a:schemeClr val="tx1">
                <a:lumMod val="85000"/>
                <a:lumOff val="1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>
            <a:off x="4429124" y="3714752"/>
            <a:ext cx="1143008" cy="71438"/>
          </a:xfrm>
          <a:prstGeom prst="line">
            <a:avLst/>
          </a:prstGeom>
          <a:ln w="76200">
            <a:solidFill>
              <a:schemeClr val="tx1">
                <a:lumMod val="85000"/>
                <a:lumOff val="1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 rot="5400000">
            <a:off x="4107653" y="4107661"/>
            <a:ext cx="642942" cy="1588"/>
          </a:xfrm>
          <a:prstGeom prst="line">
            <a:avLst/>
          </a:prstGeom>
          <a:ln w="76200">
            <a:solidFill>
              <a:schemeClr val="tx1">
                <a:lumMod val="85000"/>
                <a:lumOff val="1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 rot="16200000" flipH="1">
            <a:off x="4393405" y="3750471"/>
            <a:ext cx="714380" cy="642942"/>
          </a:xfrm>
          <a:prstGeom prst="line">
            <a:avLst/>
          </a:prstGeom>
          <a:ln w="76200">
            <a:solidFill>
              <a:schemeClr val="tx1">
                <a:lumMod val="85000"/>
                <a:lumOff val="1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 rot="10800000">
            <a:off x="3071802" y="3714752"/>
            <a:ext cx="1357322" cy="1588"/>
          </a:xfrm>
          <a:prstGeom prst="line">
            <a:avLst/>
          </a:prstGeom>
          <a:ln w="76200">
            <a:solidFill>
              <a:schemeClr val="tx1">
                <a:lumMod val="85000"/>
                <a:lumOff val="1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53"/>
          <p:cNvCxnSpPr>
            <a:endCxn id="18" idx="2"/>
          </p:cNvCxnSpPr>
          <p:nvPr/>
        </p:nvCxnSpPr>
        <p:spPr>
          <a:xfrm flipV="1">
            <a:off x="4429124" y="2786058"/>
            <a:ext cx="1000132" cy="928694"/>
          </a:xfrm>
          <a:prstGeom prst="line">
            <a:avLst/>
          </a:prstGeom>
          <a:ln w="76200">
            <a:solidFill>
              <a:schemeClr val="tx1">
                <a:lumMod val="85000"/>
                <a:lumOff val="1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402B-E490-4406-9899-0B2C2827AD50}" type="slidenum">
              <a:rPr lang="fr-FR" smtClean="0"/>
              <a:pPr/>
              <a:t>22</a:t>
            </a:fld>
            <a:endParaRPr lang="fr-FR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85720" y="274638"/>
            <a:ext cx="8858280" cy="1143000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Dont on peut mesurer la surface</a:t>
            </a:r>
            <a:endParaRPr lang="fr-FR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1000100" y="2143116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ANIMATION SOCIALE</a:t>
            </a:r>
            <a:endParaRPr lang="fr-FR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3428992" y="1428736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ENCADREMENT EDUCATIF</a:t>
            </a:r>
            <a:endParaRPr lang="fr-FR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714348" y="3429000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SUPERVISION</a:t>
            </a:r>
            <a:endParaRPr lang="fr-FR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1071538" y="4572008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GESTION DES INCIDENTS</a:t>
            </a:r>
            <a:endParaRPr lang="fr-FR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5715008" y="2071678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ORGANISATION LOGISTIQUE</a:t>
            </a:r>
            <a:endParaRPr lang="fr-FR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6000760" y="3357562"/>
            <a:ext cx="242889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COMMUNICATION</a:t>
            </a:r>
            <a:endParaRPr lang="fr-FR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5643570" y="4500570"/>
            <a:ext cx="221457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STRUCTURATION DIDACTIQUE</a:t>
            </a:r>
            <a:endParaRPr lang="fr-FR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3214678" y="5286388"/>
            <a:ext cx="242889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EVAL DES ACTIVITES D’APPRENTISSAGE</a:t>
            </a:r>
            <a:endParaRPr lang="fr-FR" dirty="0"/>
          </a:p>
        </p:txBody>
      </p:sp>
      <p:sp>
        <p:nvSpPr>
          <p:cNvPr id="14" name="Ellipse 13"/>
          <p:cNvSpPr/>
          <p:nvPr/>
        </p:nvSpPr>
        <p:spPr>
          <a:xfrm>
            <a:off x="2928926" y="2428868"/>
            <a:ext cx="2928958" cy="26432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Triangle isocèle 14"/>
          <p:cNvSpPr/>
          <p:nvPr/>
        </p:nvSpPr>
        <p:spPr>
          <a:xfrm>
            <a:off x="3428992" y="2428868"/>
            <a:ext cx="1928826" cy="2286016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16" name="Triangle isocèle 15"/>
          <p:cNvSpPr/>
          <p:nvPr/>
        </p:nvSpPr>
        <p:spPr>
          <a:xfrm rot="16200000">
            <a:off x="3178959" y="2536025"/>
            <a:ext cx="1928826" cy="2428892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17" name="Triangle isocèle 16"/>
          <p:cNvSpPr/>
          <p:nvPr/>
        </p:nvSpPr>
        <p:spPr>
          <a:xfrm rot="5400000">
            <a:off x="3643306" y="2500306"/>
            <a:ext cx="1928826" cy="2500330"/>
          </a:xfrm>
          <a:prstGeom prst="triangle">
            <a:avLst>
              <a:gd name="adj" fmla="val 4885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18" name="Triangle isocèle 17"/>
          <p:cNvSpPr/>
          <p:nvPr/>
        </p:nvSpPr>
        <p:spPr>
          <a:xfrm rot="10800000">
            <a:off x="3357554" y="2786058"/>
            <a:ext cx="2071702" cy="2286016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cxnSp>
        <p:nvCxnSpPr>
          <p:cNvPr id="20" name="Connecteur droit 19"/>
          <p:cNvCxnSpPr>
            <a:stCxn id="16" idx="0"/>
            <a:endCxn id="17" idx="0"/>
          </p:cNvCxnSpPr>
          <p:nvPr/>
        </p:nvCxnSpPr>
        <p:spPr>
          <a:xfrm rot="10800000" flipH="1">
            <a:off x="2928926" y="3728463"/>
            <a:ext cx="2928958" cy="2200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Connecteur droit 20"/>
          <p:cNvCxnSpPr>
            <a:stCxn id="14" idx="0"/>
            <a:endCxn id="18" idx="0"/>
          </p:cNvCxnSpPr>
          <p:nvPr/>
        </p:nvCxnSpPr>
        <p:spPr>
          <a:xfrm rot="16200000" flipH="1">
            <a:off x="3071802" y="3750471"/>
            <a:ext cx="2643206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necteur droit 23"/>
          <p:cNvCxnSpPr>
            <a:stCxn id="17" idx="2"/>
            <a:endCxn id="15" idx="4"/>
          </p:cNvCxnSpPr>
          <p:nvPr/>
        </p:nvCxnSpPr>
        <p:spPr>
          <a:xfrm rot="10800000" flipH="1" flipV="1">
            <a:off x="3357554" y="2786058"/>
            <a:ext cx="2000264" cy="19288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26"/>
          <p:cNvCxnSpPr>
            <a:stCxn id="17" idx="4"/>
            <a:endCxn id="14" idx="7"/>
          </p:cNvCxnSpPr>
          <p:nvPr/>
        </p:nvCxnSpPr>
        <p:spPr>
          <a:xfrm rot="10800000" flipH="1">
            <a:off x="3357554" y="2815956"/>
            <a:ext cx="2071394" cy="189892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Connecteur droit 22"/>
          <p:cNvCxnSpPr>
            <a:endCxn id="15" idx="0"/>
          </p:cNvCxnSpPr>
          <p:nvPr/>
        </p:nvCxnSpPr>
        <p:spPr>
          <a:xfrm rot="5400000" flipH="1" flipV="1">
            <a:off x="3696884" y="2732480"/>
            <a:ext cx="1000132" cy="392909"/>
          </a:xfrm>
          <a:prstGeom prst="line">
            <a:avLst/>
          </a:prstGeom>
          <a:ln w="762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>
            <a:endCxn id="15" idx="0"/>
          </p:cNvCxnSpPr>
          <p:nvPr/>
        </p:nvCxnSpPr>
        <p:spPr>
          <a:xfrm rot="16200000" flipV="1">
            <a:off x="4268389" y="2553884"/>
            <a:ext cx="857256" cy="607223"/>
          </a:xfrm>
          <a:prstGeom prst="line">
            <a:avLst/>
          </a:prstGeom>
          <a:ln w="762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 rot="5400000">
            <a:off x="4429124" y="4214818"/>
            <a:ext cx="357190" cy="357190"/>
          </a:xfrm>
          <a:prstGeom prst="line">
            <a:avLst/>
          </a:prstGeom>
          <a:ln w="762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>
            <a:stCxn id="17" idx="3"/>
          </p:cNvCxnSpPr>
          <p:nvPr/>
        </p:nvCxnSpPr>
        <p:spPr>
          <a:xfrm rot="10800000" flipH="1">
            <a:off x="3357554" y="3429001"/>
            <a:ext cx="607222" cy="299463"/>
          </a:xfrm>
          <a:prstGeom prst="line">
            <a:avLst/>
          </a:prstGeom>
          <a:ln w="762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 rot="16200000" flipV="1">
            <a:off x="3018224" y="4089800"/>
            <a:ext cx="857256" cy="107160"/>
          </a:xfrm>
          <a:prstGeom prst="line">
            <a:avLst/>
          </a:prstGeom>
          <a:ln w="762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>
            <a:off x="3500429" y="4572008"/>
            <a:ext cx="928697" cy="1588"/>
          </a:xfrm>
          <a:prstGeom prst="line">
            <a:avLst/>
          </a:prstGeom>
          <a:ln w="762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 flipV="1">
            <a:off x="4786314" y="3714752"/>
            <a:ext cx="714382" cy="500066"/>
          </a:xfrm>
          <a:prstGeom prst="line">
            <a:avLst/>
          </a:prstGeom>
          <a:ln w="762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/>
          <p:cNvCxnSpPr/>
          <p:nvPr/>
        </p:nvCxnSpPr>
        <p:spPr>
          <a:xfrm>
            <a:off x="5000628" y="3286124"/>
            <a:ext cx="500068" cy="428628"/>
          </a:xfrm>
          <a:prstGeom prst="line">
            <a:avLst/>
          </a:prstGeom>
          <a:ln w="762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ce réservé du contenu 5" descr="indicateurs d'efficacité des effets de l'ensei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714356"/>
            <a:ext cx="9143999" cy="6143644"/>
          </a:xfrm>
        </p:spPr>
      </p:pic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402B-E490-4406-9899-0B2C2827AD50}" type="slidenum">
              <a:rPr lang="fr-FR" smtClean="0"/>
              <a:pPr/>
              <a:t>23</a:t>
            </a:fld>
            <a:endParaRPr lang="fr-FR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631844"/>
          </a:xfrm>
        </p:spPr>
        <p:txBody>
          <a:bodyPr>
            <a:normAutofit/>
          </a:bodyPr>
          <a:lstStyle/>
          <a:p>
            <a:pPr algn="ctr"/>
            <a:r>
              <a:rPr lang="fr-FR" sz="2400" dirty="0" smtClean="0"/>
              <a:t>Dont on peut mesurer les effets à partir d’indicateurs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0" y="1857364"/>
            <a:ext cx="9144000" cy="5376672"/>
          </a:xfrm>
        </p:spPr>
        <p:txBody>
          <a:bodyPr>
            <a:normAutofit/>
          </a:bodyPr>
          <a:lstStyle/>
          <a:p>
            <a:r>
              <a:rPr lang="fr-FR" b="1" dirty="0" smtClean="0">
                <a:latin typeface="Calibri" pitchFamily="34" charset="0"/>
                <a:cs typeface="Calibri" pitchFamily="34" charset="0"/>
              </a:rPr>
              <a:t>Contrebalancer la planification de conception par la planification de mise en </a:t>
            </a:r>
            <a:r>
              <a:rPr lang="fr-FR" b="1" dirty="0" err="1" smtClean="0">
                <a:latin typeface="Calibri" pitchFamily="34" charset="0"/>
                <a:cs typeface="Calibri" pitchFamily="34" charset="0"/>
              </a:rPr>
              <a:t>oeuvre</a:t>
            </a:r>
            <a:r>
              <a:rPr lang="fr-FR" b="1" dirty="0" smtClean="0">
                <a:latin typeface="Calibri" pitchFamily="34" charset="0"/>
                <a:cs typeface="Calibri" pitchFamily="34" charset="0"/>
              </a:rPr>
              <a:t> .</a:t>
            </a:r>
          </a:p>
          <a:p>
            <a:r>
              <a:rPr lang="fr-FR" b="1" dirty="0" smtClean="0">
                <a:latin typeface="Calibri" pitchFamily="34" charset="0"/>
                <a:cs typeface="Calibri" pitchFamily="34" charset="0"/>
              </a:rPr>
              <a:t>Équilibrer les paradigmes commande et autonomie.</a:t>
            </a:r>
          </a:p>
          <a:p>
            <a:r>
              <a:rPr lang="fr-FR" b="1" dirty="0" smtClean="0">
                <a:latin typeface="Calibri" pitchFamily="34" charset="0"/>
                <a:cs typeface="Calibri" pitchFamily="34" charset="0"/>
              </a:rPr>
              <a:t>Accroître la présence des évènements de cours dans les discours pédagogiques et de conseil.</a:t>
            </a:r>
          </a:p>
          <a:p>
            <a:r>
              <a:rPr lang="fr-FR" b="1" dirty="0" smtClean="0">
                <a:latin typeface="Calibri" pitchFamily="34" charset="0"/>
                <a:cs typeface="Calibri" pitchFamily="34" charset="0"/>
              </a:rPr>
              <a:t>Réduire les phénomènes de biais dans la relation de conseil.</a:t>
            </a:r>
          </a:p>
          <a:p>
            <a:r>
              <a:rPr lang="fr-FR" b="1" dirty="0" smtClean="0">
                <a:latin typeface="Calibri" pitchFamily="34" charset="0"/>
                <a:cs typeface="Calibri" pitchFamily="34" charset="0"/>
              </a:rPr>
              <a:t>Restaurer et respecter la complexité du réel.</a:t>
            </a:r>
          </a:p>
          <a:p>
            <a:r>
              <a:rPr lang="fr-FR" b="1" dirty="0" smtClean="0">
                <a:latin typeface="Calibri" pitchFamily="34" charset="0"/>
                <a:cs typeface="Calibri" pitchFamily="34" charset="0"/>
              </a:rPr>
              <a:t>Renforcer les retombées de formation dans les pratiques.</a:t>
            </a:r>
          </a:p>
          <a:p>
            <a:r>
              <a:rPr lang="fr-FR" b="1" dirty="0" smtClean="0">
                <a:latin typeface="Calibri" pitchFamily="34" charset="0"/>
                <a:cs typeface="Calibri" pitchFamily="34" charset="0"/>
              </a:rPr>
              <a:t>Contribuer à la </a:t>
            </a:r>
            <a:r>
              <a:rPr lang="fr-FR" b="1" dirty="0" err="1" smtClean="0">
                <a:latin typeface="Calibri" pitchFamily="34" charset="0"/>
                <a:cs typeface="Calibri" pitchFamily="34" charset="0"/>
              </a:rPr>
              <a:t>re</a:t>
            </a:r>
            <a:r>
              <a:rPr lang="fr-FR" b="1" dirty="0" smtClean="0">
                <a:latin typeface="Calibri" pitchFamily="34" charset="0"/>
                <a:cs typeface="Calibri" pitchFamily="34" charset="0"/>
              </a:rPr>
              <a:t>-normalisation des pratiques.</a:t>
            </a:r>
            <a:endParaRPr lang="fr-F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402B-E490-4406-9899-0B2C2827AD50}" type="slidenum">
              <a:rPr lang="fr-FR" smtClean="0"/>
              <a:pPr/>
              <a:t>24</a:t>
            </a:fld>
            <a:endParaRPr lang="fr-FR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 smtClean="0"/>
              <a:t>Raisons de ce pilotage académique.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376672"/>
          </a:xfrm>
        </p:spPr>
        <p:txBody>
          <a:bodyPr>
            <a:normAutofit/>
          </a:bodyPr>
          <a:lstStyle/>
          <a:p>
            <a:r>
              <a:rPr lang="fr-FR" b="1" dirty="0" smtClean="0">
                <a:latin typeface="Calibri" pitchFamily="34" charset="0"/>
                <a:cs typeface="Calibri" pitchFamily="34" charset="0"/>
              </a:rPr>
              <a:t>Adopter une posture d’évaluation partagée : ces outils deviennent médiateurs de la relation.</a:t>
            </a:r>
          </a:p>
          <a:p>
            <a:r>
              <a:rPr lang="fr-FR" b="1" dirty="0" smtClean="0">
                <a:latin typeface="Calibri" pitchFamily="34" charset="0"/>
                <a:cs typeface="Calibri" pitchFamily="34" charset="0"/>
              </a:rPr>
              <a:t>S’appuyer sur le relevé d’un cours d’action pour rendre présents les évènements du cours.</a:t>
            </a:r>
          </a:p>
          <a:p>
            <a:r>
              <a:rPr lang="fr-FR" b="1" dirty="0" smtClean="0">
                <a:latin typeface="Calibri" pitchFamily="34" charset="0"/>
                <a:cs typeface="Calibri" pitchFamily="34" charset="0"/>
              </a:rPr>
              <a:t>Débattre et analyser les évènements comme arguments du positionnement.</a:t>
            </a:r>
          </a:p>
          <a:p>
            <a:r>
              <a:rPr lang="fr-FR" b="1" dirty="0" smtClean="0">
                <a:latin typeface="Calibri" pitchFamily="34" charset="0"/>
                <a:cs typeface="Calibri" pitchFamily="34" charset="0"/>
              </a:rPr>
              <a:t>Débattre des interrelations entre les éléments pour « peser » les interactions.</a:t>
            </a:r>
          </a:p>
          <a:p>
            <a:r>
              <a:rPr lang="fr-FR" b="1" dirty="0" smtClean="0">
                <a:latin typeface="Calibri" pitchFamily="34" charset="0"/>
                <a:cs typeface="Calibri" pitchFamily="34" charset="0"/>
              </a:rPr>
              <a:t>Eventuellement, débattre des conditions de réorientations, rééquilibrage entre les éléments.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402B-E490-4406-9899-0B2C2827AD50}" type="slidenum">
              <a:rPr lang="fr-FR" smtClean="0"/>
              <a:pPr/>
              <a:t>25</a:t>
            </a:fld>
            <a:endParaRPr lang="fr-FR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 smtClean="0"/>
              <a:t>Conseils pour l’utilisation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376672"/>
          </a:xfrm>
        </p:spPr>
        <p:txBody>
          <a:bodyPr>
            <a:normAutofit/>
          </a:bodyPr>
          <a:lstStyle/>
          <a:p>
            <a:r>
              <a:rPr lang="fr-FR" b="1" dirty="0" smtClean="0">
                <a:latin typeface="Calibri" pitchFamily="34" charset="0"/>
                <a:cs typeface="Calibri" pitchFamily="34" charset="0"/>
              </a:rPr>
              <a:t>Restaurer la pratique réelle comme véritable enjeu des interventions (ancrage &gt; évocation).</a:t>
            </a:r>
          </a:p>
          <a:p>
            <a:r>
              <a:rPr lang="fr-FR" b="1" dirty="0" smtClean="0">
                <a:latin typeface="Calibri" pitchFamily="34" charset="0"/>
                <a:cs typeface="Calibri" pitchFamily="34" charset="0"/>
              </a:rPr>
              <a:t>Construire les conditions d’une autoévaluation comme </a:t>
            </a:r>
          </a:p>
          <a:p>
            <a:pPr>
              <a:buNone/>
            </a:pPr>
            <a:r>
              <a:rPr lang="fr-FR" b="1" dirty="0" smtClean="0">
                <a:latin typeface="Calibri" pitchFamily="34" charset="0"/>
                <a:cs typeface="Calibri" pitchFamily="34" charset="0"/>
              </a:rPr>
              <a:t>    « structure d’accueil » du conseil.</a:t>
            </a:r>
          </a:p>
          <a:p>
            <a:r>
              <a:rPr lang="fr-FR" b="1" dirty="0" smtClean="0">
                <a:latin typeface="Calibri" pitchFamily="34" charset="0"/>
                <a:cs typeface="Calibri" pitchFamily="34" charset="0"/>
              </a:rPr>
              <a:t>Gagner en adaptation, sentiment de maîtrise, reconnaissance, partage des savoirs professionnels.</a:t>
            </a:r>
          </a:p>
          <a:p>
            <a:r>
              <a:rPr lang="fr-FR" b="1" dirty="0" smtClean="0">
                <a:latin typeface="Calibri" pitchFamily="34" charset="0"/>
                <a:cs typeface="Calibri" pitchFamily="34" charset="0"/>
              </a:rPr>
              <a:t>Reconstruire des normes professionnelles par la mise en relation circulaire : </a:t>
            </a:r>
          </a:p>
          <a:p>
            <a:pPr>
              <a:buNone/>
            </a:pPr>
            <a:r>
              <a:rPr lang="fr-FR" b="1" dirty="0" smtClean="0">
                <a:latin typeface="Calibri" pitchFamily="34" charset="0"/>
                <a:cs typeface="Calibri" pitchFamily="34" charset="0"/>
              </a:rPr>
              <a:t>Contexte – conception – interventions – résultats - régulation.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AMATTE Lionel CMI EPS NC  Juin 2013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402B-E490-4406-9899-0B2C2827AD50}" type="slidenum">
              <a:rPr lang="fr-FR" smtClean="0"/>
              <a:pPr/>
              <a:t>26</a:t>
            </a:fld>
            <a:endParaRPr lang="fr-FR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Intérêts pour la formation, le conseil pédagogique, l’accompagnement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latin typeface="Calibri" pitchFamily="34" charset="0"/>
                <a:cs typeface="Calibri" pitchFamily="34" charset="0"/>
              </a:rPr>
              <a:t>Marc Durand, L’enseignement en milieu scolaire, PUF, 1996. </a:t>
            </a:r>
          </a:p>
          <a:p>
            <a:r>
              <a:rPr lang="fr-FR" dirty="0" smtClean="0">
                <a:latin typeface="Calibri" pitchFamily="34" charset="0"/>
                <a:cs typeface="Calibri" pitchFamily="34" charset="0"/>
              </a:rPr>
              <a:t>Martel, D., Gagnon, J., Brunelle, J. P., &amp; Spallanzani, C. (1996) Comportements d'élèves qui influencent le développement des attentes chez des enseignants en éducation physique. Revue </a:t>
            </a:r>
            <a:r>
              <a:rPr lang="fr-FR" dirty="0" err="1" smtClean="0">
                <a:latin typeface="Calibri" pitchFamily="34" charset="0"/>
                <a:cs typeface="Calibri" pitchFamily="34" charset="0"/>
              </a:rPr>
              <a:t>Avante</a:t>
            </a:r>
            <a:r>
              <a:rPr lang="fr-FR" dirty="0" smtClean="0">
                <a:latin typeface="Calibri" pitchFamily="34" charset="0"/>
                <a:cs typeface="Calibri" pitchFamily="34" charset="0"/>
              </a:rPr>
              <a:t> , 2, 2, 37 - 50. </a:t>
            </a:r>
            <a:endParaRPr lang="fr-F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402B-E490-4406-9899-0B2C2827AD50}" type="slidenum">
              <a:rPr lang="fr-FR" smtClean="0"/>
              <a:pPr/>
              <a:t>27</a:t>
            </a:fld>
            <a:endParaRPr lang="fr-FR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Références citées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402B-E490-4406-9899-0B2C2827AD50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 smtClean="0"/>
              <a:t>À intégrer dans une mission  :</a:t>
            </a:r>
            <a:endParaRPr lang="fr-FR" dirty="0"/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387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latin typeface="Calibri" pitchFamily="34" charset="0"/>
                          <a:cs typeface="Calibri" pitchFamily="34" charset="0"/>
                        </a:rPr>
                        <a:t>ENSEIGNER une</a:t>
                      </a:r>
                      <a:r>
                        <a:rPr lang="fr-FR" sz="2800" baseline="0" dirty="0" smtClean="0">
                          <a:latin typeface="Calibri" pitchFamily="34" charset="0"/>
                          <a:cs typeface="Calibri" pitchFamily="34" charset="0"/>
                        </a:rPr>
                        <a:t> discipline</a:t>
                      </a:r>
                      <a:endParaRPr lang="fr-FR" sz="28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b="1" kern="1200" baseline="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Rendre les élèves compétents en …</a:t>
                      </a:r>
                      <a:endParaRPr lang="fr-FR" sz="28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b="1" kern="1200" baseline="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…et éduqués par l’…</a:t>
                      </a:r>
                      <a:endParaRPr lang="fr-FR" sz="28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b="1" kern="1200" baseline="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Par des choix pédagogiques…</a:t>
                      </a:r>
                      <a:endParaRPr lang="fr-FR" sz="28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b="1" kern="1200" baseline="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…et didactiques</a:t>
                      </a:r>
                      <a:endParaRPr lang="fr-FR" sz="28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b="1" kern="1200" baseline="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Concertés et cohérents…</a:t>
                      </a:r>
                      <a:endParaRPr lang="fr-FR" sz="28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b="1" kern="1200" baseline="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…pour le contexte donné</a:t>
                      </a:r>
                      <a:endParaRPr lang="fr-FR" sz="28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fr-FR" sz="2800" b="1" kern="1200" baseline="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Conformes aux lois et règles conditionnant leurs mises en </a:t>
                      </a:r>
                      <a:r>
                        <a:rPr kumimoji="0" lang="fr-FR" sz="2800" b="1" kern="1200" baseline="0" dirty="0" err="1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oeuvre</a:t>
                      </a:r>
                      <a:endParaRPr lang="fr-FR" sz="28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402B-E490-4406-9899-0B2C2827AD50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… dans un contexte spécifique… qui définit des contraintes.</a:t>
            </a:r>
            <a:endParaRPr lang="fr-FR" dirty="0"/>
          </a:p>
        </p:txBody>
      </p:sp>
      <p:sp>
        <p:nvSpPr>
          <p:cNvPr id="6" name="Dodécagone 5"/>
          <p:cNvSpPr/>
          <p:nvPr/>
        </p:nvSpPr>
        <p:spPr>
          <a:xfrm>
            <a:off x="1142976" y="2143116"/>
            <a:ext cx="2714644" cy="1357322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Système des savoirs</a:t>
            </a:r>
            <a:endParaRPr lang="fr-FR" dirty="0"/>
          </a:p>
        </p:txBody>
      </p:sp>
      <p:sp>
        <p:nvSpPr>
          <p:cNvPr id="7" name="Dodécagone 6"/>
          <p:cNvSpPr/>
          <p:nvPr/>
        </p:nvSpPr>
        <p:spPr>
          <a:xfrm>
            <a:off x="3286116" y="1500174"/>
            <a:ext cx="2714644" cy="1357322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Niveau de développement des élèves</a:t>
            </a:r>
            <a:endParaRPr lang="fr-FR" dirty="0"/>
          </a:p>
        </p:txBody>
      </p:sp>
      <p:sp>
        <p:nvSpPr>
          <p:cNvPr id="8" name="Dodécagone 7"/>
          <p:cNvSpPr/>
          <p:nvPr/>
        </p:nvSpPr>
        <p:spPr>
          <a:xfrm>
            <a:off x="428596" y="3429000"/>
            <a:ext cx="2714644" cy="1357322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Degré de maîtrise didactique</a:t>
            </a:r>
            <a:endParaRPr lang="fr-FR" dirty="0"/>
          </a:p>
        </p:txBody>
      </p:sp>
      <p:sp>
        <p:nvSpPr>
          <p:cNvPr id="9" name="Dodécagone 8"/>
          <p:cNvSpPr/>
          <p:nvPr/>
        </p:nvSpPr>
        <p:spPr>
          <a:xfrm>
            <a:off x="5357818" y="2214554"/>
            <a:ext cx="2714644" cy="1357322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Contraintes logistiques et humaines</a:t>
            </a:r>
            <a:endParaRPr lang="fr-FR" dirty="0"/>
          </a:p>
        </p:txBody>
      </p:sp>
      <p:sp>
        <p:nvSpPr>
          <p:cNvPr id="10" name="Dodécagone 9"/>
          <p:cNvSpPr/>
          <p:nvPr/>
        </p:nvSpPr>
        <p:spPr>
          <a:xfrm>
            <a:off x="6215074" y="3429000"/>
            <a:ext cx="2714644" cy="1357322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Identification et Dynamique du groupe</a:t>
            </a:r>
            <a:endParaRPr lang="fr-FR" dirty="0"/>
          </a:p>
        </p:txBody>
      </p:sp>
      <p:sp>
        <p:nvSpPr>
          <p:cNvPr id="11" name="Dodécagone 10"/>
          <p:cNvSpPr/>
          <p:nvPr/>
        </p:nvSpPr>
        <p:spPr>
          <a:xfrm>
            <a:off x="2428860" y="4357694"/>
            <a:ext cx="2714644" cy="1357322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Rapport espace/effectif</a:t>
            </a:r>
            <a:endParaRPr lang="fr-FR" dirty="0"/>
          </a:p>
        </p:txBody>
      </p:sp>
      <p:sp>
        <p:nvSpPr>
          <p:cNvPr id="12" name="Dodécagone 11"/>
          <p:cNvSpPr/>
          <p:nvPr/>
        </p:nvSpPr>
        <p:spPr>
          <a:xfrm>
            <a:off x="4857752" y="4572008"/>
            <a:ext cx="2714644" cy="1357322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Degré d’hétérogénéité selon les ressources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402B-E490-4406-9899-0B2C2827AD50}" type="slidenum">
              <a:rPr lang="fr-FR" smtClean="0"/>
              <a:pPr/>
              <a:t>5</a:t>
            </a:fld>
            <a:endParaRPr lang="fr-FR"/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</p:nvPr>
        </p:nvGraphicFramePr>
        <p:xfrm>
          <a:off x="500034" y="1142984"/>
          <a:ext cx="8229600" cy="4332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090606">
                <a:tc gridSpan="2">
                  <a:txBody>
                    <a:bodyPr/>
                    <a:lstStyle/>
                    <a:p>
                      <a:pPr algn="l"/>
                      <a:r>
                        <a:rPr lang="fr-FR" sz="3200" dirty="0" smtClean="0"/>
                        <a:t>… traduites en buts par le professeur</a:t>
                      </a:r>
                      <a:br>
                        <a:rPr lang="fr-FR" sz="3200" dirty="0" smtClean="0"/>
                      </a:br>
                      <a:r>
                        <a:rPr lang="fr-FR" sz="3200" dirty="0" smtClean="0"/>
                        <a:t>          … et en implication par les élèves</a:t>
                      </a:r>
                      <a:endParaRPr lang="fr-FR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48446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ORDRE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DEVIANCE</a:t>
                      </a:r>
                      <a:endParaRPr lang="fr-FR" sz="2800" dirty="0"/>
                    </a:p>
                  </a:txBody>
                  <a:tcPr anchor="ctr"/>
                </a:tc>
              </a:tr>
              <a:tr h="648446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PARTICIPATION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PASSIVITE</a:t>
                      </a:r>
                      <a:endParaRPr lang="fr-FR" sz="2800" dirty="0"/>
                    </a:p>
                  </a:txBody>
                  <a:tcPr anchor="ctr"/>
                </a:tc>
              </a:tr>
              <a:tr h="648446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TRAVAIL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INCONSISTANCE</a:t>
                      </a:r>
                      <a:endParaRPr lang="fr-FR" sz="2800" dirty="0"/>
                    </a:p>
                  </a:txBody>
                  <a:tcPr anchor="ctr"/>
                </a:tc>
              </a:tr>
              <a:tr h="648446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APPRENTISSAGE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APPLICATION</a:t>
                      </a:r>
                      <a:endParaRPr lang="fr-FR" sz="2800" dirty="0"/>
                    </a:p>
                  </a:txBody>
                  <a:tcPr anchor="ctr"/>
                </a:tc>
              </a:tr>
              <a:tr h="648446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DEVELOPPEMENT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ENTHOUSIASME</a:t>
                      </a:r>
                      <a:endParaRPr lang="fr-FR" sz="28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ce réservé du contenu 5" descr="outil context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357958"/>
          </a:xfrm>
        </p:spPr>
      </p:pic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402B-E490-4406-9899-0B2C2827AD50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402B-E490-4406-9899-0B2C2827AD50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8 paramètres en interaction</a:t>
            </a:r>
            <a:endParaRPr lang="fr-FR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1214414" y="2143116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ANIMATION SOCIALE</a:t>
            </a:r>
            <a:endParaRPr lang="fr-FR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3428992" y="1214422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ENCADREMENT EDUCATIF</a:t>
            </a:r>
            <a:endParaRPr lang="fr-FR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642910" y="3214686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SUPERVISION</a:t>
            </a:r>
            <a:endParaRPr lang="fr-FR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1142976" y="4357694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GESTION DES INCIDENTS</a:t>
            </a:r>
            <a:endParaRPr lang="fr-FR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5572132" y="2214554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ORGANISATION LOGISTIQUE</a:t>
            </a:r>
            <a:endParaRPr lang="fr-FR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6143636" y="3286124"/>
            <a:ext cx="242889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COMMUNICATION</a:t>
            </a:r>
            <a:endParaRPr lang="fr-FR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5715008" y="4357694"/>
            <a:ext cx="221457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STRUCTURATION DIDACTIQUE</a:t>
            </a:r>
            <a:endParaRPr lang="fr-FR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3286116" y="5214950"/>
            <a:ext cx="242889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EVAL DES ACTIVITES D’APPRENTISSAGE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lèche à quatre pointes 10"/>
          <p:cNvSpPr/>
          <p:nvPr/>
        </p:nvSpPr>
        <p:spPr>
          <a:xfrm>
            <a:off x="2714612" y="2285992"/>
            <a:ext cx="3500462" cy="2643206"/>
          </a:xfrm>
          <a:prstGeom prst="quad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402B-E490-4406-9899-0B2C2827AD50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8 paramètres en interaction</a:t>
            </a:r>
            <a:endParaRPr lang="fr-FR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3428992" y="1357298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REGLES SCOLAIRES</a:t>
            </a:r>
            <a:endParaRPr lang="fr-FR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3428992" y="3143248"/>
            <a:ext cx="2071702" cy="85725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ENCADREMENT EDUCATIF</a:t>
            </a:r>
            <a:endParaRPr lang="fr-FR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428596" y="3143248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SANCTIONS</a:t>
            </a:r>
            <a:endParaRPr lang="fr-FR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1928794" y="4786322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RAPPORT AUX REGLES</a:t>
            </a:r>
            <a:endParaRPr lang="fr-FR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6429388" y="3143248"/>
            <a:ext cx="221457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SENS</a:t>
            </a:r>
            <a:endParaRPr lang="fr-FR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4929190" y="4786322"/>
            <a:ext cx="242889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VALEURS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lèche à quatre pointes 10"/>
          <p:cNvSpPr/>
          <p:nvPr/>
        </p:nvSpPr>
        <p:spPr>
          <a:xfrm>
            <a:off x="2714612" y="2285992"/>
            <a:ext cx="3500462" cy="2643206"/>
          </a:xfrm>
          <a:prstGeom prst="quad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AMATTE Lionel CMI EPS NC  Juin 2013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A402B-E490-4406-9899-0B2C2827AD50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8 paramètres en interaction</a:t>
            </a:r>
            <a:endParaRPr lang="fr-FR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3428992" y="1428736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FONCTIONS</a:t>
            </a:r>
            <a:endParaRPr lang="fr-FR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3428992" y="3143248"/>
            <a:ext cx="2071702" cy="85725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ORGANISATION LOGISTIQUE</a:t>
            </a:r>
            <a:endParaRPr lang="fr-FR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428596" y="3214686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ESPACES</a:t>
            </a:r>
            <a:endParaRPr lang="fr-FR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1714480" y="4643446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MATERIEL</a:t>
            </a:r>
            <a:endParaRPr lang="fr-FR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6286512" y="3143248"/>
            <a:ext cx="221457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TEMPS</a:t>
            </a:r>
            <a:endParaRPr lang="fr-FR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4929190" y="4714884"/>
            <a:ext cx="242889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GROUPES</a:t>
            </a:r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88</TotalTime>
  <Words>994</Words>
  <Application>Microsoft Office PowerPoint</Application>
  <PresentationFormat>Affichage à l'écran (4:3)</PresentationFormat>
  <Paragraphs>249</Paragraphs>
  <Slides>27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28" baseType="lpstr">
      <vt:lpstr>Rotonde</vt:lpstr>
      <vt:lpstr>L’ACTIVITE REELLE DES ENSEIGNANTS  Pilotage académique</vt:lpstr>
      <vt:lpstr>Une définition de l’activité d’enseignement</vt:lpstr>
      <vt:lpstr>À intégrer dans une mission  :</vt:lpstr>
      <vt:lpstr>… dans un contexte spécifique… qui définit des contraintes.</vt:lpstr>
      <vt:lpstr>Diapositive 5</vt:lpstr>
      <vt:lpstr>Diapositive 6</vt:lpstr>
      <vt:lpstr>8 paramètres en interaction</vt:lpstr>
      <vt:lpstr>8 paramètres en interaction</vt:lpstr>
      <vt:lpstr>8 paramètres en interaction</vt:lpstr>
      <vt:lpstr>8 paramètres en interaction</vt:lpstr>
      <vt:lpstr>8 paramètres en interaction</vt:lpstr>
      <vt:lpstr>8 paramètres en interaction</vt:lpstr>
      <vt:lpstr>8 paramètres en interaction</vt:lpstr>
      <vt:lpstr>8 paramètres en interaction</vt:lpstr>
      <vt:lpstr>8 paramètres en interaction</vt:lpstr>
      <vt:lpstr>Une question d’ergonomie…</vt:lpstr>
      <vt:lpstr>Paramètres structure</vt:lpstr>
      <vt:lpstr>Paramètres moyens</vt:lpstr>
      <vt:lpstr>En rapport avec des enjeux</vt:lpstr>
      <vt:lpstr>Dont on peut mesurer l’organisation</vt:lpstr>
      <vt:lpstr>Dont on peut mesurer l’amplitude</vt:lpstr>
      <vt:lpstr>Dont on peut mesurer la surface</vt:lpstr>
      <vt:lpstr>Dont on peut mesurer les effets à partir d’indicateurs</vt:lpstr>
      <vt:lpstr>Raisons de ce pilotage académique.</vt:lpstr>
      <vt:lpstr>Conseils pour l’utilisation</vt:lpstr>
      <vt:lpstr>Intérêts pour la formation, le conseil pédagogique, l’accompagnement</vt:lpstr>
      <vt:lpstr>Références citées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L’ACTIVITE REELLE DES ENSEIGNANTS D’EPS</dc:title>
  <dc:creator>Amatte</dc:creator>
  <cp:lastModifiedBy>Amatte</cp:lastModifiedBy>
  <cp:revision>16</cp:revision>
  <dcterms:created xsi:type="dcterms:W3CDTF">2012-10-25T07:54:30Z</dcterms:created>
  <dcterms:modified xsi:type="dcterms:W3CDTF">2013-06-26T02:54:58Z</dcterms:modified>
</cp:coreProperties>
</file>