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315" r:id="rId2"/>
    <p:sldId id="267" r:id="rId3"/>
    <p:sldId id="268" r:id="rId4"/>
    <p:sldId id="269" r:id="rId5"/>
    <p:sldId id="316" r:id="rId6"/>
    <p:sldId id="317" r:id="rId7"/>
    <p:sldId id="310" r:id="rId8"/>
    <p:sldId id="318" r:id="rId9"/>
    <p:sldId id="319" r:id="rId10"/>
    <p:sldId id="270" r:id="rId11"/>
    <p:sldId id="271" r:id="rId12"/>
    <p:sldId id="320" r:id="rId13"/>
    <p:sldId id="272" r:id="rId14"/>
    <p:sldId id="321" r:id="rId15"/>
    <p:sldId id="273" r:id="rId16"/>
    <p:sldId id="322" r:id="rId17"/>
    <p:sldId id="274" r:id="rId18"/>
    <p:sldId id="266" r:id="rId19"/>
    <p:sldId id="323" r:id="rId20"/>
    <p:sldId id="324" r:id="rId21"/>
    <p:sldId id="265" r:id="rId22"/>
    <p:sldId id="275" r:id="rId23"/>
    <p:sldId id="325" r:id="rId24"/>
    <p:sldId id="306" r:id="rId25"/>
    <p:sldId id="298" r:id="rId26"/>
    <p:sldId id="276" r:id="rId27"/>
    <p:sldId id="326" r:id="rId28"/>
    <p:sldId id="277" r:id="rId29"/>
    <p:sldId id="327" r:id="rId30"/>
    <p:sldId id="278" r:id="rId31"/>
    <p:sldId id="328" r:id="rId32"/>
    <p:sldId id="329" r:id="rId33"/>
    <p:sldId id="296" r:id="rId34"/>
    <p:sldId id="330" r:id="rId35"/>
    <p:sldId id="279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57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59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078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40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298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60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6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14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47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42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50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76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39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139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986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67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952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561C11-7D36-4C85-B5DB-F92F7FE53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19BE6562-73CE-45B3-9D81-32E0075D6C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6654" y="3619681"/>
            <a:ext cx="7498730" cy="963251"/>
          </a:xfrm>
        </p:spPr>
      </p:pic>
    </p:spTree>
    <p:extLst>
      <p:ext uri="{BB962C8B-B14F-4D97-AF65-F5344CB8AC3E}">
        <p14:creationId xmlns:p14="http://schemas.microsoft.com/office/powerpoint/2010/main" val="423929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10A4F1-1F12-4778-B049-13CE15466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66725"/>
          </a:xfrm>
        </p:spPr>
        <p:txBody>
          <a:bodyPr>
            <a:normAutofit fontScale="90000"/>
          </a:bodyPr>
          <a:lstStyle/>
          <a:p>
            <a:endParaRPr lang="fr-F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95F1F0-0DC3-4DC6-8936-C5293FFED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3600" dirty="0"/>
              <a:t>Le candidat peut privilégier la position assise. </a:t>
            </a:r>
          </a:p>
          <a:p>
            <a:r>
              <a:rPr lang="fr-FR" sz="3600" dirty="0"/>
              <a:t>Mais il faut conserver une attitude dynamique et ouverte, sans se laisser aller au confort que procure une chaise…</a:t>
            </a:r>
          </a:p>
          <a:p>
            <a:r>
              <a:rPr lang="fr-FR" sz="3600" dirty="0"/>
              <a:t> Le candidat devra donc redoubler de vigilance pour se montrer tonique et disponible.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229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3A5072-24D1-4261-98AC-67FFC0DFA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925"/>
          </a:xfrm>
        </p:spPr>
        <p:txBody>
          <a:bodyPr/>
          <a:lstStyle/>
          <a:p>
            <a:r>
              <a:rPr lang="fr-FR" dirty="0"/>
              <a:t>	</a:t>
            </a:r>
            <a:r>
              <a:rPr lang="fr-FR" dirty="0">
                <a:solidFill>
                  <a:schemeClr val="tx1"/>
                </a:solidFill>
                <a:latin typeface="+mn-lt"/>
              </a:rPr>
              <a:t>Anticiper les questions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8722A9-42DD-4AE6-A800-1648EA6FC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2050"/>
            <a:ext cx="10515600" cy="5014913"/>
          </a:xfrm>
        </p:spPr>
        <p:txBody>
          <a:bodyPr>
            <a:normAutofit/>
          </a:bodyPr>
          <a:lstStyle/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32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7A6F0B-C6AE-46E6-B4C3-73E7EA512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070580-CDE3-4464-8170-335BAAB77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5401"/>
            <a:ext cx="8596668" cy="4745962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Le jury va en premier lieu revenir sur certains points de la présentation pour demander au candidat des précisions.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• Vous avez affirmé que… : pouvez-vous donner un exemple ?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• Vous avez cité… : quelle est votre source ?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• Comment définissez-vous le mot … ?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Afin de ne pas être surpris(e), l’élève doit s’efforcer de les anticiper lors de l’élaboration de l’exposé.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0942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C5F6A7-F491-471F-851E-247A77506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Les questions sur le programme</a:t>
            </a:r>
            <a:br>
              <a:rPr lang="fr-FR" dirty="0">
                <a:solidFill>
                  <a:srgbClr val="FF0000"/>
                </a:solidFill>
                <a:highlight>
                  <a:srgbClr val="FFFF00"/>
                </a:highlight>
              </a:rPr>
            </a:br>
            <a:endParaRPr lang="fr-FR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43104B-873A-4304-90C2-3079B68B5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6350"/>
            <a:ext cx="10515600" cy="49006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sz="3600" dirty="0"/>
              <a:t>Cependant le jury peut aussi poser au candidat des questions sur d’autres thèmes des programmes de spécialité.</a:t>
            </a: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008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B785F-61E8-4359-98DB-7B2DE2C9D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ATTENTION</a:t>
            </a:r>
            <a:b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6F992B-ECD6-48EF-A105-BB075CB96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None/>
              <a:tabLst/>
              <a:defRPr/>
            </a:pPr>
            <a:endParaRPr kumimoji="0" lang="fr-FR" sz="3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Ces questions peuvent porter sur des thèmes hors du programme limitatif de l’épreuve écrite.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C’est pourquoi l’élève doit travailler tout au long de l’année les notions au programme, en imaginant cette interrogation.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56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2DD480-8F69-4EDE-9172-E4A2E8AB4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459" y="485775"/>
            <a:ext cx="8596668" cy="1320800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  <a:latin typeface="+mn-lt"/>
              </a:rPr>
              <a:t>Développer une posture d’échange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AE09AA-13D0-4040-A25C-12D429393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dirty="0"/>
              <a:t>Faire des réponses appropriées</a:t>
            </a:r>
          </a:p>
          <a:p>
            <a:r>
              <a:rPr lang="fr-FR" sz="3600" dirty="0"/>
              <a:t>Un seul des deux membres du jury est un spécialiste des domaines concernés par la question. La réponse doit donc être précise.</a:t>
            </a: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591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6B6711-71D3-46C7-A90C-3548CAEF9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0C4C23-3D39-4B76-AA26-649DD9230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Gérer les difficultés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7825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2C84AE-764E-4C7E-BB5D-01249B6F6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695F07-74C2-4225-B123-1DB548587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50"/>
            <a:ext cx="10515600" cy="4786313"/>
          </a:xfrm>
        </p:spPr>
        <p:txBody>
          <a:bodyPr>
            <a:normAutofit fontScale="92500" lnSpcReduction="10000"/>
          </a:bodyPr>
          <a:lstStyle/>
          <a:p>
            <a:r>
              <a:rPr lang="fr-FR" sz="3600" dirty="0"/>
              <a:t>Si l’élève n’est pas sûr(e) de comprendre la question :</a:t>
            </a:r>
          </a:p>
          <a:p>
            <a:r>
              <a:rPr lang="fr-FR" sz="3600" dirty="0"/>
              <a:t>Il peut la reformuler à voix haute pour vérifier qu’il a bien compris:</a:t>
            </a:r>
          </a:p>
          <a:p>
            <a:r>
              <a:rPr lang="fr-FR" sz="3600" dirty="0"/>
              <a:t>« Vous me demandez si... Vous voulez savoir comment… »</a:t>
            </a:r>
          </a:p>
          <a:p>
            <a:r>
              <a:rPr lang="fr-FR" sz="3600" dirty="0"/>
              <a:t>demander des précisions ou un exemple.</a:t>
            </a:r>
          </a:p>
          <a:p>
            <a:r>
              <a:rPr lang="fr-FR" sz="3600" dirty="0"/>
              <a:t>« Qu’entendez-vous par… ? Pouvez-vous me donner un exemple ? »</a:t>
            </a: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9754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76A421-EA1E-415E-8BC6-BF70EF1BE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  <a:latin typeface="+mn-lt"/>
              </a:rPr>
              <a:t>	Éviter les gestes parasites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978522-4991-4934-8B4A-5C4F58C6C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7350"/>
            <a:ext cx="8596668" cy="4819650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r>
              <a:rPr lang="fr-FR" sz="3600" dirty="0"/>
              <a:t>Apprendre à identifier les gestes que l’élève effectue pour se rassurer en situation de stress : ils brouillent la communication et traduisent son inconfort.</a:t>
            </a: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815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0BE491-C653-4738-876C-BDAC39720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E6FC38EA-0CA6-4BA9-BE72-78BBAD5434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175" y="1028700"/>
            <a:ext cx="10181256" cy="4787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38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8F5F50-0911-4CE7-A4AA-7C5F17304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spcBef>
                <a:spcPts val="1000"/>
              </a:spcBef>
            </a:pPr>
            <a:r>
              <a:rPr lang="fr-FR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Optimiser le temps de préparation</a:t>
            </a:r>
            <a:br>
              <a:rPr lang="fr-FR" sz="28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09A808-01D0-4765-B40F-1B9532E6F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sz="3600" dirty="0"/>
          </a:p>
          <a:p>
            <a:r>
              <a:rPr lang="fr-FR" sz="3600" dirty="0"/>
              <a:t>Le jury vient de choisir l’une des deux questions préparées. L’élève a alors 20 minutes pour mettre en ordre ses idées et préparer – s’il le souhaite – un support pour le jury.</a:t>
            </a:r>
          </a:p>
          <a:p>
            <a:r>
              <a:rPr lang="fr-FR" sz="3600" dirty="0"/>
              <a:t>L’objectif est de permettre à l’auditoire de mieux suivre la présentation. Le support peut ainsi prendre des formes variées: schéma, diagramme, dessin…</a:t>
            </a: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716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7F63E2-9CCE-433E-BADB-6F2F3F271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chemeClr val="tx1"/>
                </a:solidFill>
              </a:rPr>
              <a:t>3</a:t>
            </a:r>
            <a:r>
              <a:rPr lang="fr-FR" sz="4000" baseline="30000" dirty="0">
                <a:solidFill>
                  <a:schemeClr val="tx1"/>
                </a:solidFill>
              </a:rPr>
              <a:t>ème</a:t>
            </a:r>
            <a:r>
              <a:rPr lang="fr-FR" sz="4000" dirty="0">
                <a:solidFill>
                  <a:schemeClr val="tx1"/>
                </a:solidFill>
              </a:rPr>
              <a:t> étape: l’orientation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FC06EF-F3D0-49C4-B915-122AD1725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5 minutes</a:t>
            </a: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: échange sur l’orientation postbac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902948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6E42E5-4097-4D2B-95D7-D5D2B7E0F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571500"/>
          </a:xfrm>
        </p:spPr>
        <p:txBody>
          <a:bodyPr>
            <a:normAutofit fontScale="90000"/>
          </a:bodyPr>
          <a:lstStyle/>
          <a:p>
            <a:endParaRPr lang="fr-F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B4A76A-A325-4E75-92DD-9BF3FF8F5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Au cours de cette partie de l’épreuve, l’élève expose son projet d’orientation : le domaine qui l’intéresse, depuis quand, quels choix il a faits pour  s’en rapprocher.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3965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591F38-28E5-4D25-8223-81EAC5A78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752600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  <a:latin typeface="+mn-lt"/>
              </a:rPr>
              <a:t>Faire le lien entre la question traitée et son projet d’orientation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5520CF-3DDC-4650-905F-1F86B92E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3324224"/>
          </a:xfrm>
        </p:spPr>
        <p:txBody>
          <a:bodyPr>
            <a:normAutofit/>
          </a:bodyPr>
          <a:lstStyle/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88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B5B2B6-345A-4C1B-A553-64A8EB0F7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29AFC5-BE2F-45DA-A6D2-B0467A69C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Le jury va commencer par demander à l’élève en quoi le travail sur la question traitée a nourri sa réflexion sur son projet d’orientation.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655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3A57CC-F493-45FC-A6CB-C7A690B5E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D</a:t>
            </a: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es éléments de réponse pour aider l’élève à s’adapter en fonction du sujet et du projet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3993A-F532-4F9D-9B57-12FB4435C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4951"/>
            <a:ext cx="8596668" cy="4536412"/>
          </a:xfrm>
        </p:spPr>
        <p:txBody>
          <a:bodyPr>
            <a:normAutofit fontScale="92500"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None/>
              <a:tabLst/>
              <a:defRPr/>
            </a:pPr>
            <a:endParaRPr kumimoji="0" lang="fr-FR" sz="3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• « En travaillant sur ce sujet au croisement de deux disciplines, j’ai acquis la certitude que je souhaitais continuer à les étudier l’une et l’autre : d’où le choix d’un cursus réunissant… »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•  «  La préparation de cet oral m’a permis de rencontrer des personnes travaillant dans le domaine de …, qui m’ont donné envie de suivre leur voie ; c’est pourquoi j’ai choisi des études dans la filière… »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6937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7DF2AB-C938-4391-88C7-B0D935856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1E76D2-6267-47C8-BF3A-7F25AB94F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2475"/>
            <a:ext cx="10515600" cy="5424488"/>
          </a:xfrm>
        </p:spPr>
        <p:txBody>
          <a:bodyPr>
            <a:normAutofit fontScale="92500" lnSpcReduction="10000"/>
          </a:bodyPr>
          <a:lstStyle/>
          <a:p>
            <a:r>
              <a:rPr lang="fr-FR" sz="4000" dirty="0"/>
              <a:t>• « En travaillant sur ce sujet au croisement de deux disciplines, j’ai acquis la certitude que je souhaitais continuer à les étudier l’une et l’autre : d’où le choix d’un cursus réunissant… »</a:t>
            </a:r>
          </a:p>
          <a:p>
            <a:r>
              <a:rPr lang="fr-FR" sz="4000" dirty="0"/>
              <a:t>•  «  La préparation de cet oral m’a permis de rencontrer des personnes travaillant dans le domaine de …, qui m’ont donné envie de suivre leur voie ; c’est pourquoi j’ai choisi des études dans la filière… »</a:t>
            </a: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179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7C755C-B38B-4480-AAA5-35F71C220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074" y="346075"/>
            <a:ext cx="10467975" cy="1325563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Une démarche cohérente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A7BE53-F71F-409F-A0B8-18062E536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50"/>
            <a:ext cx="10515600" cy="5229225"/>
          </a:xfrm>
        </p:spPr>
        <p:txBody>
          <a:bodyPr>
            <a:normAutofit/>
          </a:bodyPr>
          <a:lstStyle/>
          <a:p>
            <a:r>
              <a:rPr lang="fr-FR" sz="3600" dirty="0"/>
              <a:t>Même si le candidat a évidemment envisagé plusieurs choix, il mettra plutôt l’accent sur celui permettant d’établir un lien avec la question traitée. Ainsi sa démarche paraîtra cohérente.</a:t>
            </a: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5541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91AF73-EE86-4601-BF14-B03F4B115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3C2091-E593-47BD-A84F-013181962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Il peut aussi analyser les compétences acquises lors de la préparation de cette épreuve : mener un travail de recherche, confronter des données, faire un travail de synthèse, faire un exposé oral et montrer qu’elles lui seront utiles pour la suite de ses études.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1893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271B6-7809-4978-8FDC-AD1B38E34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  <a:latin typeface="+mn-lt"/>
              </a:rPr>
              <a:t>L’élève doit expliquer les étapes de son projet d’orientation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C0B934-8A7F-46C3-8442-C5401811F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335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444048-FBE8-4ADE-AD1E-4DA1EFEFE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467170-E8F9-48C6-8FD7-AA78438EF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Si le candidat a une idée de métier précise, il peut partir de ce projet professionnel, expliquer pourquoi il l’attire ; puis faire le lien avec les études qui y mènent.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Mais s’il ne sait pas quel métier il aimerait exercer, il doit se contenter  d’expliquer quel domaine l’ intéresse et quels choix d’études après le bac il a faits en conséquence.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043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8FA4C0-61F0-418A-8E6B-A599FDE77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  <a:latin typeface="+mn-lt"/>
              </a:rPr>
              <a:t>Faire une présentation claire et fluide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5BD106-732D-4664-BB81-1D8E2A718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Soigner les étapes clés de l’exposé</a:t>
            </a:r>
          </a:p>
          <a:p>
            <a:r>
              <a:rPr lang="fr-FR" sz="3600" dirty="0"/>
              <a:t>Prêter une attention particulière à l’introduction et à la conclusion. </a:t>
            </a:r>
          </a:p>
          <a:p>
            <a:r>
              <a:rPr lang="fr-FR" sz="3600" dirty="0"/>
              <a:t>Annoncez le plan qui met en évidence la progression de l’exposé</a:t>
            </a: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658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0BEEEB-8BF4-449B-9BF5-E2693B68F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</a:t>
            </a:r>
            <a:r>
              <a:rPr lang="fr-FR" dirty="0" err="1">
                <a:solidFill>
                  <a:schemeClr val="tx1"/>
                </a:solidFill>
              </a:rPr>
              <a:t>Parcoursup</a:t>
            </a:r>
            <a:r>
              <a:rPr lang="fr-FR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18E044-71B3-4A32-96E5-0F130B263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3600" dirty="0"/>
          </a:p>
          <a:p>
            <a:pPr marL="0" indent="0">
              <a:buNone/>
            </a:pP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224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EDCAE1-9A4C-4057-B60C-754244136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52A924-ACAD-48EC-A8EA-A539EEE72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Quand l’élève s’inscrira sur </a:t>
            </a:r>
            <a:r>
              <a:rPr kumimoji="0" lang="fr-FR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Parcoursup</a:t>
            </a: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ou s’il candidate à des écoles, il devra rédiger des lettres de motivation. Il pourra les utiliser pour préparer cette partie de l’oral.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130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CDB67B-B0C8-400C-9EC5-57D5520FA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8BB561-72B3-46E9-83D6-16FEA604F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S’il hésite encore entre deux voies, il pourra exposer les différentes possibilités envisagées.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118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661A9F-A9CE-4633-9939-1E2812B69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  <a:latin typeface="+mn-lt"/>
              </a:rPr>
              <a:t>La genèse et la mise en œuvre du projet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F01967-D191-4C5B-9A10-4DDE0354C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500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1C5AA3-9CF9-482E-A78F-CCBF899C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686A24-5A4F-48F1-943A-88E4AA8AB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Pour retracer la genèse du projet,  l’élève doit expliquer 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comment l’idée de ce projet d’orientation lui est venue 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comment elle a guidé ses choix de spécialités 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comment elle s’est renforcée à travers différentes activités et expériences.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612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D85BEA-AC8F-4ED4-8EA3-76CB3CAAF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9700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558F0D-C338-4703-8616-9FFA95574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0075"/>
            <a:ext cx="10515600" cy="6019800"/>
          </a:xfrm>
        </p:spPr>
        <p:txBody>
          <a:bodyPr>
            <a:normAutofit fontScale="92500" lnSpcReduction="10000"/>
          </a:bodyPr>
          <a:lstStyle/>
          <a:p>
            <a:r>
              <a:rPr lang="fr-FR" sz="3600" dirty="0"/>
              <a:t>Il ne doit pas hésiter à détailler des expériences vécues ou à rapporter une anecdote pour rendre sa présentation plus personnelle.</a:t>
            </a:r>
          </a:p>
          <a:p>
            <a:r>
              <a:rPr lang="fr-FR" sz="3600" dirty="0"/>
              <a:t>Mentionner la filière choisie, l’école ou l’université qu’il souhaiterait intégrer et les enseignements qui  l’attendent.</a:t>
            </a:r>
          </a:p>
          <a:p>
            <a:r>
              <a:rPr lang="fr-FR" sz="3600" dirty="0"/>
              <a:t> Décrire concrètement la manière dont il souhaite mener son projet : cursus envisagé, diplôme visé.</a:t>
            </a:r>
          </a:p>
          <a:p>
            <a:r>
              <a:rPr lang="fr-FR" sz="3600" dirty="0"/>
              <a:t>Faire le bilan de ses atouts et de ses limites pour le domaine envisagé. Montrer qu’il dispose d’une bonne connaissance de lui-même et de ses capacités.</a:t>
            </a: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1925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E1CF4B-BC9B-47ED-9691-CAFF1B59D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4549"/>
          </a:xfrm>
        </p:spPr>
        <p:txBody>
          <a:bodyPr/>
          <a:lstStyle/>
          <a:p>
            <a:r>
              <a:rPr lang="fr-FR" dirty="0"/>
              <a:t>	</a:t>
            </a:r>
            <a:r>
              <a:rPr lang="fr-FR" dirty="0">
                <a:solidFill>
                  <a:schemeClr val="tx1"/>
                </a:solidFill>
                <a:latin typeface="+mn-lt"/>
              </a:rPr>
              <a:t>Parler debout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F91033FA-E7FB-43F4-B608-3AF9F92F46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36223" y="1209675"/>
            <a:ext cx="7519553" cy="54959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86013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391076-FBFA-4F8F-9712-BECF3952D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99589F-B119-468A-A634-9311905A6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L’élève doit se placer face à son jury, bien au centre.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Le candidat doit donc s’entraîner à ancrer son corps dans le sol pour ne pas parasiter son propos : il doit avoir les pieds parallèles, écartés à largeur du bassin, les genoux légèrement fléchis comme s’il s’enracinait.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677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E312DF-E8B4-4240-8D2A-DDC538A18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CF5FAFE0-625F-4583-82AD-C82C456706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7750" y="2160588"/>
            <a:ext cx="7810499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349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1EF528-226C-4AEE-A3B4-7EECA9289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45669D-8A77-47C1-895E-6AB19F92C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dirty="0"/>
              <a:t>Placer dès le départ ses mains à hauteur du ventre, sans les laisser pendre le long du corps. Il peut les croiser devant lui et les dénouer lorsqu’il sera nécessaire d’appuyer le propos.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955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29BCC4-9B36-46F4-A0DC-BEA29D23D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</a:t>
            </a:r>
            <a:r>
              <a:rPr lang="fr-FR" sz="4000" dirty="0">
                <a:solidFill>
                  <a:schemeClr val="tx1"/>
                </a:solidFill>
              </a:rPr>
              <a:t>2</a:t>
            </a:r>
            <a:r>
              <a:rPr lang="fr-FR" sz="4000" baseline="30000" dirty="0">
                <a:solidFill>
                  <a:schemeClr val="tx1"/>
                </a:solidFill>
              </a:rPr>
              <a:t>ème</a:t>
            </a:r>
            <a:r>
              <a:rPr lang="fr-FR" sz="4000" dirty="0">
                <a:solidFill>
                  <a:schemeClr val="tx1"/>
                </a:solidFill>
              </a:rPr>
              <a:t> étape: l’entretien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E31A91-9686-44D6-B387-8A0AC4306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fr-FR" sz="31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10 minutes </a:t>
            </a:r>
            <a:r>
              <a:rPr kumimoji="0" lang="fr-FR" sz="3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d’entretien avec le jury en rapport avec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312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69FB18-9F92-4DAE-AB04-ABEFF485A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306A36A9-62D3-4E3B-9159-150A4A2B36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1238" y="2467007"/>
            <a:ext cx="8485187" cy="1923986"/>
          </a:xfrm>
        </p:spPr>
      </p:pic>
    </p:spTree>
    <p:extLst>
      <p:ext uri="{BB962C8B-B14F-4D97-AF65-F5344CB8AC3E}">
        <p14:creationId xmlns:p14="http://schemas.microsoft.com/office/powerpoint/2010/main" val="1129923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4.1|3.4|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3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7.9|12.9|13.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6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9|11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155.7|14.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4.1|9.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5.6|5.8|9.4|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1.5|12|6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4.7|4.4|3.3|2.9|2.3|2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3.5|3.3|4.4|7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6.2|4.3|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6.6|12.4|2.1|3.1|3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3.7|7.9|1.4|3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4.7|4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3.5|3.8|6.4|4.7|3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9"/>
</p:tagLst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2024</TotalTime>
  <Words>1106</Words>
  <Application>Microsoft Office PowerPoint</Application>
  <PresentationFormat>Grand écran</PresentationFormat>
  <Paragraphs>71</Paragraphs>
  <Slides>35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40" baseType="lpstr">
      <vt:lpstr>Arial</vt:lpstr>
      <vt:lpstr>Calibri</vt:lpstr>
      <vt:lpstr>Trebuchet MS</vt:lpstr>
      <vt:lpstr>Wingdings 3</vt:lpstr>
      <vt:lpstr>Facette</vt:lpstr>
      <vt:lpstr>Présentation PowerPoint</vt:lpstr>
      <vt:lpstr>Optimiser le temps de préparation </vt:lpstr>
      <vt:lpstr>Faire une présentation claire et fluide</vt:lpstr>
      <vt:lpstr> Parler debout</vt:lpstr>
      <vt:lpstr>Présentation PowerPoint</vt:lpstr>
      <vt:lpstr>Présentation PowerPoint</vt:lpstr>
      <vt:lpstr>Présentation PowerPoint</vt:lpstr>
      <vt:lpstr> 2ème étape: l’entretien</vt:lpstr>
      <vt:lpstr>Présentation PowerPoint</vt:lpstr>
      <vt:lpstr>Présentation PowerPoint</vt:lpstr>
      <vt:lpstr> Anticiper les questions</vt:lpstr>
      <vt:lpstr>Présentation PowerPoint</vt:lpstr>
      <vt:lpstr>Les questions sur le programme </vt:lpstr>
      <vt:lpstr>   ATTENTION </vt:lpstr>
      <vt:lpstr>Développer une posture d’échange</vt:lpstr>
      <vt:lpstr>Présentation PowerPoint</vt:lpstr>
      <vt:lpstr>Présentation PowerPoint</vt:lpstr>
      <vt:lpstr> Éviter les gestes parasites </vt:lpstr>
      <vt:lpstr>Présentation PowerPoint</vt:lpstr>
      <vt:lpstr>3ème étape: l’orientation</vt:lpstr>
      <vt:lpstr>Présentation PowerPoint</vt:lpstr>
      <vt:lpstr>Faire le lien entre la question traitée et son projet d’orientation</vt:lpstr>
      <vt:lpstr>Présentation PowerPoint</vt:lpstr>
      <vt:lpstr>Des éléments de réponse pour aider l’élève à s’adapter en fonction du sujet et du projet</vt:lpstr>
      <vt:lpstr>Présentation PowerPoint</vt:lpstr>
      <vt:lpstr>Une démarche cohérente</vt:lpstr>
      <vt:lpstr>Présentation PowerPoint</vt:lpstr>
      <vt:lpstr>L’élève doit expliquer les étapes de son projet d’orientation</vt:lpstr>
      <vt:lpstr>Présentation PowerPoint</vt:lpstr>
      <vt:lpstr>    Parcoursup </vt:lpstr>
      <vt:lpstr>Présentation PowerPoint</vt:lpstr>
      <vt:lpstr>Présentation PowerPoint</vt:lpstr>
      <vt:lpstr>La genèse et la mise en œuvre du projet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aider les élèves à préparer leur grand oral?</dc:title>
  <dc:creator>PATRICIA RAFFRAY</dc:creator>
  <cp:lastModifiedBy>PATRICIA RAFFRAY</cp:lastModifiedBy>
  <cp:revision>55</cp:revision>
  <dcterms:created xsi:type="dcterms:W3CDTF">2021-01-22T04:06:49Z</dcterms:created>
  <dcterms:modified xsi:type="dcterms:W3CDTF">2021-05-24T09:35:32Z</dcterms:modified>
</cp:coreProperties>
</file>