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sldIdLst>
    <p:sldId id="256" r:id="rId2"/>
    <p:sldId id="311" r:id="rId3"/>
    <p:sldId id="257" r:id="rId4"/>
    <p:sldId id="294" r:id="rId5"/>
    <p:sldId id="258" r:id="rId6"/>
    <p:sldId id="309" r:id="rId7"/>
    <p:sldId id="312" r:id="rId8"/>
    <p:sldId id="333" r:id="rId9"/>
    <p:sldId id="259" r:id="rId10"/>
    <p:sldId id="261" r:id="rId11"/>
    <p:sldId id="293" r:id="rId12"/>
    <p:sldId id="300" r:id="rId13"/>
    <p:sldId id="301" r:id="rId14"/>
    <p:sldId id="262" r:id="rId15"/>
    <p:sldId id="263" r:id="rId16"/>
    <p:sldId id="264" r:id="rId17"/>
    <p:sldId id="302" r:id="rId18"/>
    <p:sldId id="30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13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7C329-D1F0-41FE-B0DF-D7A02A4F39ED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55F7-187B-418A-8FFE-7E3441E754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3573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7C329-D1F0-41FE-B0DF-D7A02A4F39ED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55F7-187B-418A-8FFE-7E3441E754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598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7C329-D1F0-41FE-B0DF-D7A02A4F39ED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55F7-187B-418A-8FFE-7E3441E75457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30783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7C329-D1F0-41FE-B0DF-D7A02A4F39ED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55F7-187B-418A-8FFE-7E3441E754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407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7C329-D1F0-41FE-B0DF-D7A02A4F39ED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55F7-187B-418A-8FFE-7E3441E75457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62988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7C329-D1F0-41FE-B0DF-D7A02A4F39ED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55F7-187B-418A-8FFE-7E3441E754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6604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7C329-D1F0-41FE-B0DF-D7A02A4F39ED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55F7-187B-418A-8FFE-7E3441E754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163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7C329-D1F0-41FE-B0DF-D7A02A4F39ED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55F7-187B-418A-8FFE-7E3441E754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6148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7C329-D1F0-41FE-B0DF-D7A02A4F39ED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55F7-187B-418A-8FFE-7E3441E754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447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7C329-D1F0-41FE-B0DF-D7A02A4F39ED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55F7-187B-418A-8FFE-7E3441E754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2429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7C329-D1F0-41FE-B0DF-D7A02A4F39ED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55F7-187B-418A-8FFE-7E3441E754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6502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7C329-D1F0-41FE-B0DF-D7A02A4F39ED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55F7-187B-418A-8FFE-7E3441E754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5760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7C329-D1F0-41FE-B0DF-D7A02A4F39ED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55F7-187B-418A-8FFE-7E3441E754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9393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7C329-D1F0-41FE-B0DF-D7A02A4F39ED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55F7-187B-418A-8FFE-7E3441E754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1139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7C329-D1F0-41FE-B0DF-D7A02A4F39ED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55F7-187B-418A-8FFE-7E3441E754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9986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7C329-D1F0-41FE-B0DF-D7A02A4F39ED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F55F7-187B-418A-8FFE-7E3441E754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9677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7C329-D1F0-41FE-B0DF-D7A02A4F39ED}" type="datetimeFigureOut">
              <a:rPr lang="fr-FR" smtClean="0"/>
              <a:t>24/05/2021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25DF55F7-187B-418A-8FFE-7E3441E754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1952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</p:sldLayoutIdLst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326772-B958-4231-B211-B2FCFFD42A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52425"/>
            <a:ext cx="9144000" cy="1763714"/>
          </a:xfrm>
        </p:spPr>
        <p:txBody>
          <a:bodyPr/>
          <a:lstStyle/>
          <a:p>
            <a:r>
              <a:rPr lang="fr-FR" dirty="0">
                <a:solidFill>
                  <a:schemeClr val="tx1"/>
                </a:solidFill>
              </a:rPr>
              <a:t>Comment aider les élèves à préparer leur grand oral?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2543D98-47EA-48F7-A347-22B35859B6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7" name="Graphique 6" descr="Salle de classe">
            <a:extLst>
              <a:ext uri="{FF2B5EF4-FFF2-40B4-BE49-F238E27FC236}">
                <a16:creationId xmlns:a16="http://schemas.microsoft.com/office/drawing/2014/main" id="{B835720F-D974-4C28-B3A2-FBFE1AAA9C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47774" y="2238375"/>
            <a:ext cx="9991725" cy="4552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4096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4CB1E6-BB69-498E-81AB-78B963F98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	</a:t>
            </a:r>
            <a:r>
              <a:rPr lang="fr-FR" dirty="0">
                <a:solidFill>
                  <a:schemeClr val="tx1"/>
                </a:solidFill>
                <a:latin typeface="+mn-lt"/>
              </a:rPr>
              <a:t>L’introduction de l’exposé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94CADBA-5032-4F94-AA26-36031BB6B9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150" y="2514601"/>
            <a:ext cx="11020425" cy="3857624"/>
          </a:xfrm>
        </p:spPr>
        <p:txBody>
          <a:bodyPr>
            <a:normAutofit/>
          </a:bodyPr>
          <a:lstStyle/>
          <a:p>
            <a:pPr algn="just">
              <a:lnSpc>
                <a:spcPts val="1500"/>
              </a:lnSpc>
              <a:spcBef>
                <a:spcPts val="1125"/>
              </a:spcBef>
              <a:spcAft>
                <a:spcPts val="1125"/>
              </a:spcAft>
            </a:pPr>
            <a:r>
              <a:rPr lang="fr-FR" sz="4000" dirty="0">
                <a:solidFill>
                  <a:srgbClr val="002A4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L’introduction doit montrer :</a:t>
            </a:r>
            <a:endParaRPr lang="fr-FR" sz="4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500"/>
              </a:lnSpc>
              <a:spcBef>
                <a:spcPts val="1125"/>
              </a:spcBef>
              <a:spcAft>
                <a:spcPts val="1125"/>
              </a:spcAft>
            </a:pPr>
            <a:r>
              <a:rPr lang="fr-FR" sz="4000" dirty="0">
                <a:solidFill>
                  <a:srgbClr val="002A4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que </a:t>
            </a:r>
            <a:r>
              <a:rPr lang="fr-FR" sz="4000" dirty="0">
                <a:solidFill>
                  <a:srgbClr val="002A45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le</a:t>
            </a:r>
            <a:r>
              <a:rPr lang="fr-FR" sz="4000" dirty="0">
                <a:solidFill>
                  <a:srgbClr val="002A4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sujet est intéressant ;</a:t>
            </a:r>
            <a:endParaRPr lang="fr-FR" sz="4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500"/>
              </a:lnSpc>
              <a:spcBef>
                <a:spcPts val="1125"/>
              </a:spcBef>
              <a:spcAft>
                <a:spcPts val="1125"/>
              </a:spcAft>
            </a:pPr>
            <a:r>
              <a:rPr lang="fr-FR" sz="4000" dirty="0">
                <a:solidFill>
                  <a:srgbClr val="002A4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que l’élève l’a bien cerné ;</a:t>
            </a:r>
            <a:endParaRPr lang="fr-FR" sz="4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500"/>
              </a:lnSpc>
              <a:spcBef>
                <a:spcPts val="1125"/>
              </a:spcBef>
              <a:spcAft>
                <a:spcPts val="1125"/>
              </a:spcAft>
            </a:pPr>
            <a:r>
              <a:rPr lang="fr-FR" sz="4000" dirty="0">
                <a:solidFill>
                  <a:srgbClr val="002A4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que le plan découle de la question posée et</a:t>
            </a:r>
          </a:p>
          <a:p>
            <a:pPr marL="0" indent="0" algn="just">
              <a:lnSpc>
                <a:spcPts val="1500"/>
              </a:lnSpc>
              <a:spcBef>
                <a:spcPts val="1125"/>
              </a:spcBef>
              <a:spcAft>
                <a:spcPts val="1125"/>
              </a:spcAft>
              <a:buNone/>
            </a:pPr>
            <a:r>
              <a:rPr lang="fr-FR" sz="4000" dirty="0">
                <a:solidFill>
                  <a:srgbClr val="002A4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 y réponde</a:t>
            </a:r>
            <a:endParaRPr lang="fr-FR" sz="4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ts val="1500"/>
              </a:lnSpc>
              <a:spcBef>
                <a:spcPts val="1125"/>
              </a:spcBef>
              <a:spcAft>
                <a:spcPts val="1125"/>
              </a:spcAft>
              <a:buNone/>
            </a:pP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39245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D6A4AE-8644-4D7F-B4B7-4CD1FBD66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403225"/>
            <a:ext cx="10515600" cy="1325563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chemeClr val="tx1"/>
                </a:solidFill>
                <a:latin typeface="+mn-lt"/>
              </a:rPr>
              <a:t>Les trois étapes logiques de l’introduction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E7EF97B-79DA-4DFC-B1ED-A21D0FF5FD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76600"/>
            <a:ext cx="10515600" cy="3581399"/>
          </a:xfrm>
        </p:spPr>
        <p:txBody>
          <a:bodyPr>
            <a:noAutofit/>
          </a:bodyPr>
          <a:lstStyle/>
          <a:p>
            <a:r>
              <a:rPr lang="fr-FR" sz="3200" dirty="0"/>
              <a:t>Tout d'abord </a:t>
            </a:r>
            <a:r>
              <a:rPr lang="fr-FR" sz="3200" u="sng" dirty="0"/>
              <a:t>l'accroche</a:t>
            </a:r>
            <a:r>
              <a:rPr lang="fr-FR" sz="3200" dirty="0"/>
              <a:t> (une question, un chiffre inédit, une anecdote, une citation) permet d'établir le contact avec les auditeurs.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0948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A35032-3D5C-4374-9958-99CFF005B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D414C4E-CEE1-4855-A93C-16B40E4E6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23975"/>
            <a:ext cx="8596668" cy="4717387"/>
          </a:xfrm>
        </p:spPr>
        <p:txBody>
          <a:bodyPr/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Ensuite, </a:t>
            </a:r>
            <a:r>
              <a:rPr kumimoji="0" lang="fr-FR" sz="3200" b="0" i="0" u="sng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l'annonce de l'objectif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permet aux auditeurs d'écouter avec un filtre efficace, car ils vont ainsi chercher des informations, des explications précises.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47565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3F9FD1-8034-472F-9CEC-8650929623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0BE7C3A-93A1-47D2-9A85-4114F986D3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Et enfin, il faut indiquer </a:t>
            </a:r>
            <a:r>
              <a:rPr kumimoji="0" lang="fr-FR" sz="3200" b="0" i="0" u="sng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le plan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, le chemin par lequel l'orateur compte faire passer les auditeurs pour atteindre son objectif.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50815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08E7BC-F4F3-4298-AD43-09EF9A1C8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tx1"/>
                </a:solidFill>
              </a:rPr>
              <a:t>Le développement de la question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5CEDBEC-1809-488F-AE6C-DD02F13C59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5900"/>
            <a:ext cx="10515600" cy="5267325"/>
          </a:xfrm>
        </p:spPr>
        <p:txBody>
          <a:bodyPr>
            <a:normAutofit lnSpcReduction="10000"/>
          </a:bodyPr>
          <a:lstStyle/>
          <a:p>
            <a:r>
              <a:rPr lang="fr-FR" sz="3600" dirty="0"/>
              <a:t>L’élève doit recopier le plan établi et le remplir de manière télégraphique, à l’aide de listes à puces.</a:t>
            </a:r>
          </a:p>
          <a:p>
            <a:r>
              <a:rPr lang="fr-FR" sz="3600" dirty="0"/>
              <a:t>Appuyer chaque argument par un exemple vérifié.</a:t>
            </a:r>
          </a:p>
          <a:p>
            <a:r>
              <a:rPr lang="fr-FR" sz="3600" dirty="0"/>
              <a:t>Distinguer bien les informations nécessaires à la bonne compréhension du sujet de celles qui sont secondaires et qui pourront être précisées dans l’entretien.</a:t>
            </a:r>
          </a:p>
          <a:p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70654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F6E677-A201-4D64-93F0-B670E1E5E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tx1"/>
                </a:solidFill>
              </a:rPr>
              <a:t>Conclusion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BDE9EB5-D987-4DCE-901F-B3AD4C1F5C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600" dirty="0"/>
              <a:t>L’élève doit rédiger complètement la conclusion de l’exposé pour être sûr qu’elle marque son auditoire.</a:t>
            </a:r>
          </a:p>
          <a:p>
            <a:r>
              <a:rPr lang="fr-FR" sz="3600" dirty="0"/>
              <a:t>Elle  est cruciale! Il faut récapituler les points clés de l'intervention, et terminer en tenant un propos ouvert.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43848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DED939-7601-4244-BDDD-823B6977FC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90700"/>
            <a:ext cx="10515600" cy="4105276"/>
          </a:xfrm>
        </p:spPr>
        <p:txBody>
          <a:bodyPr>
            <a:normAutofit/>
          </a:bodyPr>
          <a:lstStyle/>
          <a:p>
            <a:r>
              <a:rPr lang="fr-FR" sz="4400" dirty="0">
                <a:solidFill>
                  <a:schemeClr val="tx1"/>
                </a:solidFill>
              </a:rPr>
              <a:t>L’élève doit s’entraîner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A2C22E0-60EC-4A0A-81D9-D6C961679A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81401"/>
            <a:ext cx="10515600" cy="25955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4000" dirty="0">
                <a:solidFill>
                  <a:schemeClr val="tx1"/>
                </a:solidFill>
                <a:latin typeface="Calibri" panose="020F0502020204030204"/>
              </a:rPr>
              <a:t>Une fois cette trame mise au point, il faut l’oraliser, de manière à vérifier qu’elle tient à peu près en 5 minutes</a:t>
            </a:r>
            <a:endParaRPr lang="fr-FR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80501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209F9E-0A93-47CF-8D08-61F67F4FD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207038"/>
          </a:xfrm>
        </p:spPr>
        <p:txBody>
          <a:bodyPr>
            <a:normAutofit fontScale="90000"/>
          </a:bodyPr>
          <a:lstStyle/>
          <a:p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0E35280-6E83-47CE-91B5-95E403B4AC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Solliciter </a:t>
            </a:r>
            <a:r>
              <a:rPr lang="fr-FR" sz="3600" noProof="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sa mémoire </a:t>
            </a:r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pour fixer le déroulement de l’exposé puis le réciter plusieurs fois, de manière à s’en souvenir durablement.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65202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0202C0-5AD9-40B1-9B3D-8BFAF5129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Simuler un Oral blanc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037D9B7-0B76-40E4-99D3-9093F292C0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496CB">
                  <a:lumMod val="75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fr-FR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avec les professeurs, parents, amis, ou en s’enregistrant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67601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5F87B8-38AE-4C10-A045-92B943328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2BA98D5-393B-4434-99AE-CEFB7AC53D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Calibri" panose="020F0502020204030204" pitchFamily="34" charset="0"/>
                <a:cs typeface="Calibri" panose="020F0502020204030204" pitchFamily="34" charset="0"/>
              </a:rPr>
              <a:t>Expliquer simplement l’épreuve et ses attendues</a:t>
            </a:r>
          </a:p>
        </p:txBody>
      </p:sp>
    </p:spTree>
    <p:extLst>
      <p:ext uri="{BB962C8B-B14F-4D97-AF65-F5344CB8AC3E}">
        <p14:creationId xmlns:p14="http://schemas.microsoft.com/office/powerpoint/2010/main" val="915465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41E14F-DD10-4067-8667-3347A9153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Une s</a:t>
            </a:r>
            <a:r>
              <a:rPr lang="fr-FR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ource d’inquiétude et de questionnements pour les élèves </a:t>
            </a:r>
            <a:r>
              <a:rPr lang="fr-FR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?</a:t>
            </a:r>
            <a:endParaRPr lang="fr-FR" sz="3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Espace réservé du contenu 4" descr="Visage confus noir">
            <a:extLst>
              <a:ext uri="{FF2B5EF4-FFF2-40B4-BE49-F238E27FC236}">
                <a16:creationId xmlns:a16="http://schemas.microsoft.com/office/drawing/2014/main" id="{98139E7F-D6E3-47DC-BA51-CA4B0A3E29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29026" y="2114550"/>
            <a:ext cx="3038474" cy="4762499"/>
          </a:xfrm>
        </p:spPr>
      </p:pic>
    </p:spTree>
    <p:extLst>
      <p:ext uri="{BB962C8B-B14F-4D97-AF65-F5344CB8AC3E}">
        <p14:creationId xmlns:p14="http://schemas.microsoft.com/office/powerpoint/2010/main" val="732586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0D87E1-F0C2-4805-8427-A4D475750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0125" y="375444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fr-FR" dirty="0">
                <a:solidFill>
                  <a:schemeClr val="tx1"/>
                </a:solidFill>
              </a:rPr>
              <a:t>Pas si l’élève s’est préparé en classe de 1ère et tout au long de la terminale</a:t>
            </a:r>
            <a:br>
              <a:rPr lang="fr-FR" dirty="0">
                <a:solidFill>
                  <a:schemeClr val="tx1"/>
                </a:solidFill>
              </a:rPr>
            </a:br>
            <a:endParaRPr lang="fr-FR" dirty="0">
              <a:solidFill>
                <a:schemeClr val="tx1"/>
              </a:solidFill>
            </a:endParaRPr>
          </a:p>
        </p:txBody>
      </p:sp>
      <p:pic>
        <p:nvPicPr>
          <p:cNvPr id="5" name="Espace réservé du contenu 4" descr="Visage souriant sans remplissage">
            <a:extLst>
              <a:ext uri="{FF2B5EF4-FFF2-40B4-BE49-F238E27FC236}">
                <a16:creationId xmlns:a16="http://schemas.microsoft.com/office/drawing/2014/main" id="{73011AF2-268D-4C1B-B7DC-275A93E2BC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48025" y="2247900"/>
            <a:ext cx="4905375" cy="3600449"/>
          </a:xfrm>
        </p:spPr>
      </p:pic>
    </p:spTree>
    <p:extLst>
      <p:ext uri="{BB962C8B-B14F-4D97-AF65-F5344CB8AC3E}">
        <p14:creationId xmlns:p14="http://schemas.microsoft.com/office/powerpoint/2010/main" val="3247785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E1985A-74DA-4BE0-8AD2-3D9EB14CF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tx1"/>
                </a:solidFill>
                <a:latin typeface="+mn-lt"/>
              </a:rPr>
              <a:t> Les compétences évaluées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20210E0-A78F-4D47-90E2-8ED6D7D8A7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07000"/>
              </a:lnSpc>
              <a:spcAft>
                <a:spcPts val="975"/>
              </a:spcAft>
            </a:pPr>
            <a:r>
              <a:rPr lang="fr-FR" sz="3600" b="1" dirty="0">
                <a:solidFill>
                  <a:srgbClr val="323D43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L’</a:t>
            </a:r>
            <a:r>
              <a:rPr lang="fr-FR" sz="3600" b="1" dirty="0">
                <a:solidFill>
                  <a:srgbClr val="323D43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évaluation est</a:t>
            </a:r>
            <a:r>
              <a:rPr lang="fr-FR" sz="3600" dirty="0">
                <a:solidFill>
                  <a:srgbClr val="323D43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basée sur 5 critères :</a:t>
            </a:r>
            <a:endParaRPr lang="fr-FR" sz="3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fr-FR" sz="3600" dirty="0">
                <a:solidFill>
                  <a:srgbClr val="323D43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la qualité orale de l’épreuve</a:t>
            </a:r>
            <a:endParaRPr lang="fr-FR" sz="3600" dirty="0">
              <a:solidFill>
                <a:srgbClr val="323D43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fr-FR" sz="3600" dirty="0">
                <a:solidFill>
                  <a:srgbClr val="323D43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la qualité de la prise de parole en continu</a:t>
            </a:r>
            <a:endParaRPr lang="fr-FR" sz="3600" dirty="0">
              <a:solidFill>
                <a:srgbClr val="323D43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fr-FR" sz="3600" dirty="0">
                <a:solidFill>
                  <a:srgbClr val="323D43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la qualité des connaissances</a:t>
            </a:r>
            <a:endParaRPr lang="fr-FR" sz="3600" dirty="0">
              <a:solidFill>
                <a:srgbClr val="323D43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fr-FR" sz="3600" dirty="0">
                <a:solidFill>
                  <a:srgbClr val="323D43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la qualité de l’interaction</a:t>
            </a:r>
            <a:endParaRPr lang="fr-FR" sz="3600" dirty="0">
              <a:solidFill>
                <a:srgbClr val="323D43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fr-FR" sz="3600" dirty="0">
                <a:solidFill>
                  <a:srgbClr val="323D43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la qualité et construction de l’argumentation</a:t>
            </a:r>
            <a:endParaRPr lang="fr-FR" sz="3600" dirty="0">
              <a:solidFill>
                <a:srgbClr val="323D43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96100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7A6C3C-1AB3-42FF-A96B-1CA555C5C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71CAF68-5D48-48CD-BDD2-4867AF35E4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3600" dirty="0">
                <a:solidFill>
                  <a:srgbClr val="323D43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Pour obtenir la moyenne, il s’agit donc </a:t>
            </a:r>
            <a:r>
              <a:rPr lang="fr-FR" sz="3600" dirty="0">
                <a:solidFill>
                  <a:srgbClr val="323D43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pour l’élève de </a:t>
            </a:r>
            <a:r>
              <a:rPr lang="fr-FR" sz="3600" dirty="0">
                <a:solidFill>
                  <a:srgbClr val="323D43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démontrer qu’il peut prendre la parole sans notes devant un public sur un sujet connu.</a:t>
            </a:r>
            <a:endParaRPr lang="fr-FR" sz="3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97283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C5F66B-0BD1-4565-820B-83C4622FB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5B48F044-1E56-49FD-B82B-F30B425789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07072" y="2400301"/>
            <a:ext cx="4360528" cy="2087382"/>
          </a:xfrm>
        </p:spPr>
      </p:pic>
    </p:spTree>
    <p:extLst>
      <p:ext uri="{BB962C8B-B14F-4D97-AF65-F5344CB8AC3E}">
        <p14:creationId xmlns:p14="http://schemas.microsoft.com/office/powerpoint/2010/main" val="3299389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A84737-C7F2-4ED5-A75B-4A29AE1B81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1- L’exposé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BA7C7A9-EBAA-480F-B007-5E9E475EC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4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 minutes </a:t>
            </a:r>
            <a:r>
              <a:rPr lang="fr-FR" sz="4000" dirty="0">
                <a:latin typeface="Calibri" panose="020F0502020204030204" pitchFamily="34" charset="0"/>
                <a:cs typeface="Calibri" panose="020F0502020204030204" pitchFamily="34" charset="0"/>
              </a:rPr>
              <a:t>pour présenter sa question et sa réponse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72091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7529E8-5860-4F6B-B055-9D78AFA7F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619C33-F528-4D77-9849-0C8FA61589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sz="4000" dirty="0"/>
              <a:t>La présentation  se fait en cinq minutes, sans notes.</a:t>
            </a:r>
          </a:p>
          <a:p>
            <a:r>
              <a:rPr lang="fr-FR" sz="4000" dirty="0"/>
              <a:t> Cela suppose un travail préparatoire important :</a:t>
            </a:r>
          </a:p>
          <a:p>
            <a:r>
              <a:rPr lang="fr-FR" sz="4000" dirty="0"/>
              <a:t>- de rédaction,</a:t>
            </a:r>
          </a:p>
          <a:p>
            <a:r>
              <a:rPr lang="fr-FR" sz="4000" dirty="0"/>
              <a:t>- de mémorisation </a:t>
            </a:r>
          </a:p>
          <a:p>
            <a:r>
              <a:rPr lang="fr-FR" sz="4000" dirty="0"/>
              <a:t>- d’entraînement à la prise de parole.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47463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882">
        <p:fade/>
      </p:transition>
    </mc:Choice>
    <mc:Fallback xmlns="">
      <p:transition spd="med" advTm="3088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4.2|2.3|3.7|2.5|1.8|2.2|2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|4.3|3.9|2.4|2.7|1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6|2.9|2|1.7|1.9|2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7|3|7.5|12.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|2.8|9.6|5|2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|2.1|4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7.1|11.5"/>
</p:tagLst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2026</TotalTime>
  <Words>427</Words>
  <Application>Microsoft Office PowerPoint</Application>
  <PresentationFormat>Grand écran</PresentationFormat>
  <Paragraphs>41</Paragraphs>
  <Slides>18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3" baseType="lpstr">
      <vt:lpstr>Arial</vt:lpstr>
      <vt:lpstr>Calibri</vt:lpstr>
      <vt:lpstr>Trebuchet MS</vt:lpstr>
      <vt:lpstr>Wingdings 3</vt:lpstr>
      <vt:lpstr>Facette</vt:lpstr>
      <vt:lpstr>Comment aider les élèves à préparer leur grand oral?</vt:lpstr>
      <vt:lpstr>Présentation PowerPoint</vt:lpstr>
      <vt:lpstr>Une source d’inquiétude et de questionnements pour les élèves ?</vt:lpstr>
      <vt:lpstr>Pas si l’élève s’est préparé en classe de 1ère et tout au long de la terminale </vt:lpstr>
      <vt:lpstr> Les compétences évaluées</vt:lpstr>
      <vt:lpstr>Présentation PowerPoint</vt:lpstr>
      <vt:lpstr>Présentation PowerPoint</vt:lpstr>
      <vt:lpstr>1- L’exposé </vt:lpstr>
      <vt:lpstr>Présentation PowerPoint</vt:lpstr>
      <vt:lpstr> L’introduction de l’exposé</vt:lpstr>
      <vt:lpstr>Les trois étapes logiques de l’introduction</vt:lpstr>
      <vt:lpstr>Présentation PowerPoint</vt:lpstr>
      <vt:lpstr>Présentation PowerPoint</vt:lpstr>
      <vt:lpstr>Le développement de la question</vt:lpstr>
      <vt:lpstr>Conclusion </vt:lpstr>
      <vt:lpstr>L’élève doit s’entraîner</vt:lpstr>
      <vt:lpstr>Présentation PowerPoint</vt:lpstr>
      <vt:lpstr>Simuler un Oral blanc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Comment aider les élèves à préparer leur grand oral?</dc:title>
  <dc:creator>PATRICIA RAFFRAY</dc:creator>
  <cp:lastModifiedBy>PATRICIA RAFFRAY</cp:lastModifiedBy>
  <cp:revision>56</cp:revision>
  <dcterms:created xsi:type="dcterms:W3CDTF">2021-01-22T04:06:49Z</dcterms:created>
  <dcterms:modified xsi:type="dcterms:W3CDTF">2021-05-24T09:35:18Z</dcterms:modified>
</cp:coreProperties>
</file>