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6"/>
  </p:notesMasterIdLst>
  <p:sldIdLst>
    <p:sldId id="256" r:id="rId2"/>
    <p:sldId id="285" r:id="rId3"/>
    <p:sldId id="283" r:id="rId4"/>
    <p:sldId id="258" r:id="rId5"/>
    <p:sldId id="269" r:id="rId6"/>
    <p:sldId id="275" r:id="rId7"/>
    <p:sldId id="273" r:id="rId8"/>
    <p:sldId id="274" r:id="rId9"/>
    <p:sldId id="276" r:id="rId10"/>
    <p:sldId id="272" r:id="rId11"/>
    <p:sldId id="286" r:id="rId12"/>
    <p:sldId id="293" r:id="rId13"/>
    <p:sldId id="271" r:id="rId14"/>
    <p:sldId id="259" r:id="rId15"/>
    <p:sldId id="260" r:id="rId16"/>
    <p:sldId id="261" r:id="rId17"/>
    <p:sldId id="278" r:id="rId18"/>
    <p:sldId id="262" r:id="rId19"/>
    <p:sldId id="309" r:id="rId20"/>
    <p:sldId id="263" r:id="rId21"/>
    <p:sldId id="264" r:id="rId22"/>
    <p:sldId id="279" r:id="rId23"/>
    <p:sldId id="265" r:id="rId24"/>
    <p:sldId id="266" r:id="rId25"/>
    <p:sldId id="267" r:id="rId26"/>
    <p:sldId id="268" r:id="rId27"/>
    <p:sldId id="281" r:id="rId28"/>
    <p:sldId id="282" r:id="rId29"/>
    <p:sldId id="288" r:id="rId30"/>
    <p:sldId id="314" r:id="rId31"/>
    <p:sldId id="292" r:id="rId32"/>
    <p:sldId id="312" r:id="rId33"/>
    <p:sldId id="316" r:id="rId34"/>
    <p:sldId id="329"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9900"/>
    <a:srgbClr val="00FF00"/>
    <a:srgbClr val="FF9933"/>
    <a:srgbClr val="03D326"/>
    <a:srgbClr val="25E75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38" autoAdjust="0"/>
    <p:restoredTop sz="94690" autoAdjust="0"/>
  </p:normalViewPr>
  <p:slideViewPr>
    <p:cSldViewPr>
      <p:cViewPr varScale="1">
        <p:scale>
          <a:sx n="100" d="100"/>
          <a:sy n="100" d="100"/>
        </p:scale>
        <p:origin x="-152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A29D52-C911-4CCA-8312-5C857276B48D}" type="datetimeFigureOut">
              <a:rPr lang="fr-FR" smtClean="0"/>
              <a:pPr/>
              <a:t>12/07/2016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B92946-E72D-464A-AC70-58DE6BC4FD76}" type="slidenum">
              <a:rPr lang="fr-FR" smtClean="0"/>
              <a:pPr/>
              <a:t>‹N°›</a:t>
            </a:fld>
            <a:endParaRPr lang="fr-FR"/>
          </a:p>
        </p:txBody>
      </p:sp>
    </p:spTree>
    <p:extLst>
      <p:ext uri="{BB962C8B-B14F-4D97-AF65-F5344CB8AC3E}">
        <p14:creationId xmlns="" xmlns:p14="http://schemas.microsoft.com/office/powerpoint/2010/main" val="4246921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QUELQUES EXERCICES</a:t>
            </a:r>
          </a:p>
          <a:p>
            <a:endParaRPr lang="fr-FR" dirty="0"/>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34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9B92946-E72D-464A-AC70-58DE6BC4FD76}"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A309A6D-C09C-4548-B29A-6CF363A7E532}" type="datetimeFigureOut">
              <a:rPr lang="fr-FR" smtClean="0"/>
              <a:pPr/>
              <a:t>12/07/2016</a:t>
            </a:fld>
            <a:endParaRPr lang="fr-BE"/>
          </a:p>
        </p:txBody>
      </p:sp>
      <p:sp>
        <p:nvSpPr>
          <p:cNvPr id="19" name="Espace réservé du pied de page 18"/>
          <p:cNvSpPr>
            <a:spLocks noGrp="1"/>
          </p:cNvSpPr>
          <p:nvPr>
            <p:ph type="ftr" sz="quarter" idx="11"/>
          </p:nvPr>
        </p:nvSpPr>
        <p:spPr/>
        <p:txBody>
          <a:bodyPr/>
          <a:lstStyle/>
          <a:p>
            <a:endParaRPr lang="fr-BE"/>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12/07/2016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12/07/2016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12/07/2016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12/07/2016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12/07/2016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12/07/2016</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12/07/2016</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12/07/2016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12/07/2016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12/07/2016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pPr/>
              <a:t>‹N°›</a:t>
            </a:fld>
            <a:endParaRPr lang="fr-BE"/>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309A6D-C09C-4548-B29A-6CF363A7E532}" type="datetimeFigureOut">
              <a:rPr lang="fr-FR" smtClean="0"/>
              <a:pPr/>
              <a:t>12/07/2016</a:t>
            </a:fld>
            <a:endParaRPr lang="fr-BE"/>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pPr/>
              <a:t>‹N°›</a:t>
            </a:fld>
            <a:endParaRPr lang="fr-BE"/>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44000" cy="5656722"/>
          </a:xfrm>
          <a:prstGeom prst="rect">
            <a:avLst/>
          </a:prstGeom>
          <a:noFill/>
          <a:ln w="9525">
            <a:noFill/>
            <a:miter lim="800000"/>
            <a:headEnd/>
            <a:tailEnd/>
          </a:ln>
        </p:spPr>
      </p:pic>
      <p:sp>
        <p:nvSpPr>
          <p:cNvPr id="6" name="Rectangle 5"/>
          <p:cNvSpPr/>
          <p:nvPr/>
        </p:nvSpPr>
        <p:spPr>
          <a:xfrm>
            <a:off x="5436096" y="1052736"/>
            <a:ext cx="3312368" cy="369332"/>
          </a:xfrm>
          <a:prstGeom prst="rect">
            <a:avLst/>
          </a:prstGeom>
        </p:spPr>
        <p:txBody>
          <a:bodyPr wrap="square">
            <a:spAutoFit/>
          </a:bodyPr>
          <a:lstStyle/>
          <a:p>
            <a:pPr algn="ctr"/>
            <a:r>
              <a:rPr lang="fr-FR" b="1" dirty="0" smtClean="0">
                <a:solidFill>
                  <a:schemeClr val="bg1">
                    <a:lumMod val="95000"/>
                    <a:lumOff val="5000"/>
                  </a:schemeClr>
                </a:solidFill>
              </a:rPr>
              <a:t> </a:t>
            </a:r>
            <a:endParaRPr lang="fr-FR" b="1" dirty="0">
              <a:solidFill>
                <a:schemeClr val="bg1">
                  <a:lumMod val="95000"/>
                  <a:lumOff val="5000"/>
                </a:schemeClr>
              </a:solidFill>
            </a:endParaRPr>
          </a:p>
        </p:txBody>
      </p:sp>
      <p:sp>
        <p:nvSpPr>
          <p:cNvPr id="11" name="Rectangle 10"/>
          <p:cNvSpPr/>
          <p:nvPr/>
        </p:nvSpPr>
        <p:spPr>
          <a:xfrm>
            <a:off x="0" y="5949280"/>
            <a:ext cx="9144000" cy="769441"/>
          </a:xfrm>
          <a:prstGeom prst="rect">
            <a:avLst/>
          </a:prstGeom>
          <a:solidFill>
            <a:srgbClr val="FF990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4400" dirty="0" smtClean="0">
                <a:latin typeface="Comic Sans MS" pitchFamily="66" charset="0"/>
              </a:rPr>
              <a:t>COURSE D’ORIENTATION</a:t>
            </a:r>
            <a:endParaRPr lang="fr-FR" sz="4400" dirty="0">
              <a:latin typeface="Comic Sans MS" pitchFamily="66" charset="0"/>
            </a:endParaRPr>
          </a:p>
        </p:txBody>
      </p:sp>
      <p:sp>
        <p:nvSpPr>
          <p:cNvPr id="12" name="Pensées 11"/>
          <p:cNvSpPr/>
          <p:nvPr/>
        </p:nvSpPr>
        <p:spPr>
          <a:xfrm>
            <a:off x="5652120" y="404664"/>
            <a:ext cx="2520280" cy="1584176"/>
          </a:xfrm>
          <a:prstGeom prst="cloudCallout">
            <a:avLst>
              <a:gd name="adj1" fmla="val -85256"/>
              <a:gd name="adj2" fmla="val 20344"/>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j’ai dû oublier de leur dire quelque chose…</a:t>
            </a:r>
            <a:endParaRPr lang="fr-FR" dirty="0">
              <a:solidFill>
                <a:schemeClr val="tx1"/>
              </a:solidFill>
            </a:endParaRPr>
          </a:p>
        </p:txBody>
      </p:sp>
      <p:sp>
        <p:nvSpPr>
          <p:cNvPr id="13" name="Pensées 12"/>
          <p:cNvSpPr/>
          <p:nvPr/>
        </p:nvSpPr>
        <p:spPr>
          <a:xfrm>
            <a:off x="0" y="476672"/>
            <a:ext cx="2376264" cy="1512168"/>
          </a:xfrm>
          <a:prstGeom prst="cloudCallout">
            <a:avLst>
              <a:gd name="adj1" fmla="val 84850"/>
              <a:gd name="adj2" fmla="val 31246"/>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Mais… ils sont où mes élèves???!!!?</a:t>
            </a:r>
            <a:endParaRPr lang="fr-FR"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AutoShape 2" descr="data:image/jpeg;base64,/9j/4AAQSkZJRgABAQAAAQABAAD/2wCEAAkGBxQTEhQUEhQUFRUVFB0WGBUXFxcXFRUVFhcXFxQYGRYYHiggGholGxQUITEiJSkrLi4uFx8zODMsNygtLiwBCgoKDg0OGxAQGywkHyQ3LSwsLDQsLC4vLC80LCwsLDUvLCwvLCw0LCwsLCwsLC0sLCwsKywsNSwsLCwsLCwsLP/AABEIAIAAgAMBIgACEQEDEQH/xAAbAAACAgMBAAAAAAAAAAAAAAAFBgMEAAEHAv/EAD8QAAIAAwUEBwQJAwQDAAAAAAECAAMRBAUSITEGIkFREzJhcYGR0SOhscEUFUJSYnKSouEWM/CCssLSByRT/8QAGgEAAwEBAQEAAAAAAAAAAAAAAgMEAQAFBv/EACkRAAICAQMEAQMFAQAAAAAAAAABAhEDEiExBBNBUTIFImEVI4Gh8BT/2gAMAwEAAhEDEQA/AO4xkaJim16yh9qvcDGpN8HF2MgY19S+AY+ERNfo4IfEgQfan6NphiIJ9rROswHZx8oCWq9neiqMNeAzYxuzXUWzdqfhXXxb0gu1XyO2XJcm32g0BPboIrnaIcFX9X8RXm2VVnqoGW6aHPPe590GOjpp6QVQXgyTS8FBNoR90eDD0i3KviWdar3j0jHSuoB7xWBBsqmeyjdFK0XLOi+sdpg/Bimn4GWVNVhVSCOyPcLL2SZLOJCW7Rk3iOPh5RLLvp6aKe3OB7N/EJb8DDGQCF+N91fMx6F+Hin7v4jOzP0dpYbjIELfi8UPmDBCx2oTFqKjOmcDKEo8o6jdrNEb8p+EKYhpvI+yf8sALLK3WYS+lYEAJULrxJPCHYHpi2anSKyrXIZxJ9GauEAYuRIqO0jUCCIGBAXVEmEGpQkhFFKmp45geMAXt7zAxlS5Qky2IJcVOLuqNfGsKy9Y1LTFDIq1YwWNpMsZNiJ6zhSQfECgEXQoIqpqDoRmPAwkbPX4ZxaY05aJWshaByxOWXDQ8T4UhosNtRAcTZk4iArYVrwGWff2wnFlnNvb+QMuOiG1ki0JX8P/ACguHEBLXaVacrA1UYamh4E1+MVr9vEllly0xyyMcx8WEBV1GGlTwy46Q/I9MbYGlukg7ZrwlzCVRwTSveNKjmO6KlnWtpmdi/8ASOY37apwnJMOGW6TCq4a8hvCteXvEPOytrbCHtLUd0qS2WZINMuQpAYpOUbCnj08DKZZgdb7Di3lG9xHBv57Yt/T5fCYnnGxb5R+2nmIYpNbiUmnsLwMbizeQTHVGUh9QCDRhx8R8O2K0VwlqVlCMg5s+d1h+L5QDgzs8ev4fOAz/AyXBdvY+ybu+cArAgJJoGIUlVJoGYaCsHL4/tN4fGFqF4VcGjlwELRaQFUPQuEoxl0C1OZUKQQRWJPoZxBsEvGMukNBUcCAM69mVKnOBMzQwzMphObpsbasyU3DgSrz2VeXaFtFlzLVxoaKhYmprTSWc9MwRxrF3aIiS6MqvhPAGoyBLUBIyHGvuhmjzjGKlRipWnGmle7hA9qlUXQvvS2sUrJavbKjhgGwVqdMea5im6wI7jlxg9el1sqlrOvtArChZhWo0B51APhrA/aGzMZqtLwligRlbqurMRQ+fvMBbuvp5LoHqppVg2IkggUGFiO+uppE3U53iSjkTafkphFz+6PPoC3vY6ELTplopDEmizDWgaprQ0zHCG24rfKntMxVQAYlDNSqmpJqOWWvZGp1+ynLY7PLxshQksd5WriocGnjXtgJaJQVhMD4iRXFSjKRkagE58axDL6isLSxu7/yH9p5F9yoYLyt0mXQKdQSWJYgU5Zip17Mo1s/MWcVDZgq51OIYHVVqa0NcXIaRLsxckoy1nP7RyT1uqpqRQKdeOZ5xX6ZLLaZzsG6M0VCo3QzUMxeWWARZinmbWScqT8E8nFJwju0GLwu5UQstaimprlUAwNgva5+KQTmAwBoRQipGogRHr4W2txUHaMgvs9q/cPnAiC+z2r9w+cbm+DDfBdvj+03h8YW4Zb3/tN/nGFqA6f4mR4PM3qnuPwhtpCk5yPdBRLlBAPSNpyHrHZlxZk6DBTsgbeVnlorznqERTMcfeKCoJ50AyGlTEf1GP8A6N5D1iveOzYmypkvpDvoVzGVSMuMIdVyL0xF5tq0nS3nqhUy6DAxFSSapUjStfChgZcm3YZsFqUTV06TAMYrrl9pezI98KFhsk4ObGyFJjzFxVHVw1BPatHJ7Y6Df3/jpOg/9Y+1ljSgHS88R+9yPhFGCWJ4l3OX/RuWNOojE102Z0LqiYSpIdchSmopCnapGAjkyhh4iFi4b3ZZqy5uMJmClSAXao3l7wMjxhotdrL4a5YFp5amPnPrmLtZowS2q79lvRXpbbGbY8Y7My1I3yKg0IqAcj4xcm7OyipG9iJBL5FjSlAcqUy8NY58m0KSUZFJM0NmDki5ADQ1Jy0HnDLs+XmWUz501lFWbIHqL49hj1un6d/80Jy9E2SX7jSYcv21SZMoK7pLyAQMaZKQMq8BlA2zUmCst0mZVojqxA7gawg228mZmdixL7uGtd3gmff51MLkq2zZM/pJYMl0aozrhHEEkZinnAQ6xxulser+maIpavu5o7BBfZ7V+4fOAEue+CQ8xcLT1qZdSSh1U1IqQRqDmO2sMOzw6/h84vnNSx2eZNVsXrzHsn7oWIa7atZb/lPwhUjOn4YMTT6HuhjkocK/lHwhdMH7Ja0wJvr1R9ochG5vAORWTYiI9CZGunT7y/qHrGjMT7y/qEItCqYBv2xJ9ISdTf6LBWv2Q4OniYOXhbUko0yYaKuZ9B2mBV9gFlwkHdbiMqFTn7455tvtCbXNEmWwEpTlU0xc2/zSvaYDLJRiqHwg5UDLcUtjM9DKmM7YXO8k09Yqxyo4BXMcxFb64nJWXMIGE0Z8OJ1HGgJAJ74a7fb5MmfZhKRkl2ezTCoYVrMmUDEsMm+ySeNRzgZsZdZe22ebMAKzGmOFahJABFSNKVrTLhEsn3Eoy3S4veij471RT20umzWdpMtTMaY46WdMmGj1cbi4BurliNPyx0+4jKtFilhUKSnl4MBNSFG7rx0rXjCLd2w9qttpmTrfWUpckiql2zyRKdVQABi1y8Y6XZbIAyhVCSpSYEUca0qacgFAHOpix5G6j4RJJJb+TjyyGE6cj5tIOA5EVzK4wDoDh98ELkupXtPS2jD0S76rnSYVoFU8gNT3R0XaeSGVQwJBVhkAWLbpVRXu+MBv6bdZa6l2FcKjJCKbp7aH3QEMMaplmT6hOVvy9mEDLcmZMnNjruyiVwkCtXKrqqnd11wjlBXZ4br94+EVWylFGcM6ImJMqyya5k656f6Yv3EPZntYw7jEyW7QQdagjmIT4cYU7UlHYcmPxgunfKOiRQQs91BkVizVKg/Z4jugfDFdx9lL/IPhDM0mqo6bB5udebft9Iz6oTm37fSDAgVtHey2WSZhpi0QHiefcNfKEPK0rYtam6TEzb29VswMiSSXdfaaEgahRQctfAc4ubNbEj6PVrVVJwDTBLVaZZgdI1TlU8BnWAmz9wNaVe1T5jSzMqZJ1JZSCXbmKmnmYy9LwtFlWZKmgozDeIO5NU1ANOeRzHAGsRTk29UlyVpbUnuUPqo2q0NZbM7dGKsXfPCmQGnMmviOUNVwB5t4FJqKhkWcpRKFaDCqkZaUY+UD9gtn5c2zNPnY2M2bhwhyoZQwG8BrmXOfODWx1mRLbbzLUKiYJagaCpev+wRsItUDOV3+A79SSxwPmPSNi5pJ4HzHpBMNGFaxXqZLqfsF2iziQlZZIOIcj8oosvSSyhmYD0gcsamoGtKcePhBK+R7P/UIDQ7HHVEYlqjuXLbby5YCgUnlQkDSpgzdC0lL21PvhahrsS0loPwj4RmZKMUkbLgnhZv0YZjHmK/KGaFva/GoRkw0qVOIE9o0I5GFYZVI6PIHss0k0bwhlu+1oJSVdBQUzYQl/SJv3wPyoB8ax7UTDn0jftHwWKJx1IKSTHb6ZKNfaLkKkg6Aak04RzDaK0TbztTS5KkrLQkDPJRpXtJ4HjTlDFOssx7OyS5wExm3ukcquCmWQGefCB13ybPZZXRJPLTXOKbORnVTSuFRnnSp9/OI545Tnp8GwSjuuTNn75SUnQurBUUhpLkl00qUrmdOr8OK/e89rbMtM9wejkSySBmMTbstK94/aYM7fdHKlyarW0EYi9SWpogNdTx7KDnE03Z2TLsaWV50uTPZkmzy2I7prVABkSBQZ/OJ1CV6eUhjkqut2MGwtolNZJMtCS0qnSLShVicRqDwirsRaAJVonMG9taSagVyABHvLRUvSzWe0JOnWb2M2QpOMVpMTTC6+GRjxZLtQWOzboq4aYTxox3fcYfCL1qL8Cmk0/yN31inJv0mPQvRfxfpMJv1anIeX8xn1anL/POK9CA7cRrvG2q6gKGriB6pGQgdSAkywoBX19Yi6Edv6m9YOC0rYNJIYFWpA5mkOAEc8ueRWfKFW64PWbhnz7I6JCOodtAyMgfftl6SS6jUCo7xnBCMhKdOwTmIMXJHVEN064JDZ4KdxIiD+m5dN1nHkflFPeiw9QuR4sFzJMtMttADiZfvYcxTxhhbZvlM81/mIv6emDR194ju4q5OtCuLtmvbDbbYnRyZRLqrEBncdQBe+n6RAuak20M00ipc1JqKd3hDPfGx8+awcOpbjiZj5VGUVbPsdakNVaWD+Y0PflA4VDGudwtVla6bCeitEqYxlCcigTAA5XCSSMPbX3RZnXpLLrKWoSWiy0LfaCileyCMnZm0kb81QeS6edI8/wBEM3Xmg5ZHM0+EFePVqsG0VoyC937KFBR55ccKJQjxJME5VxShqC3efSMeWKOtChaDl4xNZLlnTNEwjm2Xu1h3k2VE6qqO4RLAvN6RmoD3RcCyiHLFnHgo8IMxkZCW292Cf//Z"/>
          <p:cNvSpPr>
            <a:spLocks noChangeAspect="1" noChangeArrowheads="1"/>
          </p:cNvSpPr>
          <p:nvPr/>
        </p:nvSpPr>
        <p:spPr bwMode="auto">
          <a:xfrm>
            <a:off x="1095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20" name="AutoShape 4" descr="data:image/jpeg;base64,/9j/4AAQSkZJRgABAQAAAQABAAD/2wCEAAkGBxQTEhQUEhQUFRUVFB0WGBUXFxcXFRUVFhcXFxQYGRYYHiggGholGxQUITEiJSkrLi4uFx8zODMsNygtLiwBCgoKDg0OGxAQGywkHyQ3LSwsLDQsLC4vLC80LCwsLDUvLCwvLCw0LCwsLCwsLC0sLCwsKywsNSwsLCwsLCwsLP/AABEIAIAAgAMBIgACEQEDEQH/xAAbAAACAgMBAAAAAAAAAAAAAAAFBgMEAAEHAv/EAD8QAAIAAwUEBwQJAwQDAAAAAAECAAMRBAUSITEGIkFREzJhcYGR0SOhscEUFUJSYnKSouEWM/CCssLSByRT/8QAGgEAAwEBAQEAAAAAAAAAAAAAAgMEAQAFBv/EACkRAAICAQMEAQMFAQAAAAAAAAABAhEDEiExBBNBUTIFImEVI4Gh8BT/2gAMAwEAAhEDEQA/AO4xkaJim16yh9qvcDGpN8HF2MgY19S+AY+ERNfo4IfEgQfan6NphiIJ9rROswHZx8oCWq9neiqMNeAzYxuzXUWzdqfhXXxb0gu1XyO2XJcm32g0BPboIrnaIcFX9X8RXm2VVnqoGW6aHPPe590GOjpp6QVQXgyTS8FBNoR90eDD0i3KviWdar3j0jHSuoB7xWBBsqmeyjdFK0XLOi+sdpg/Bimn4GWVNVhVSCOyPcLL2SZLOJCW7Rk3iOPh5RLLvp6aKe3OB7N/EJb8DDGQCF+N91fMx6F+Hin7v4jOzP0dpYbjIELfi8UPmDBCx2oTFqKjOmcDKEo8o6jdrNEb8p+EKYhpvI+yf8sALLK3WYS+lYEAJULrxJPCHYHpi2anSKyrXIZxJ9GauEAYuRIqO0jUCCIGBAXVEmEGpQkhFFKmp45geMAXt7zAxlS5Qky2IJcVOLuqNfGsKy9Y1LTFDIq1YwWNpMsZNiJ6zhSQfECgEXQoIqpqDoRmPAwkbPX4ZxaY05aJWshaByxOWXDQ8T4UhosNtRAcTZk4iArYVrwGWff2wnFlnNvb+QMuOiG1ki0JX8P/ACguHEBLXaVacrA1UYamh4E1+MVr9vEllly0xyyMcx8WEBV1GGlTwy46Q/I9MbYGlukg7ZrwlzCVRwTSveNKjmO6KlnWtpmdi/8ASOY37apwnJMOGW6TCq4a8hvCteXvEPOytrbCHtLUd0qS2WZINMuQpAYpOUbCnj08DKZZgdb7Di3lG9xHBv57Yt/T5fCYnnGxb5R+2nmIYpNbiUmnsLwMbizeQTHVGUh9QCDRhx8R8O2K0VwlqVlCMg5s+d1h+L5QDgzs8ev4fOAz/AyXBdvY+ybu+cArAgJJoGIUlVJoGYaCsHL4/tN4fGFqF4VcGjlwELRaQFUPQuEoxl0C1OZUKQQRWJPoZxBsEvGMukNBUcCAM69mVKnOBMzQwzMphObpsbasyU3DgSrz2VeXaFtFlzLVxoaKhYmprTSWc9MwRxrF3aIiS6MqvhPAGoyBLUBIyHGvuhmjzjGKlRipWnGmle7hA9qlUXQvvS2sUrJavbKjhgGwVqdMea5im6wI7jlxg9el1sqlrOvtArChZhWo0B51APhrA/aGzMZqtLwligRlbqurMRQ+fvMBbuvp5LoHqppVg2IkggUGFiO+uppE3U53iSjkTafkphFz+6PPoC3vY6ELTplopDEmizDWgaprQ0zHCG24rfKntMxVQAYlDNSqmpJqOWWvZGp1+ynLY7PLxshQksd5WriocGnjXtgJaJQVhMD4iRXFSjKRkagE58axDL6isLSxu7/yH9p5F9yoYLyt0mXQKdQSWJYgU5Zip17Mo1s/MWcVDZgq51OIYHVVqa0NcXIaRLsxckoy1nP7RyT1uqpqRQKdeOZ5xX6ZLLaZzsG6M0VCo3QzUMxeWWARZinmbWScqT8E8nFJwju0GLwu5UQstaimprlUAwNgva5+KQTmAwBoRQipGogRHr4W2txUHaMgvs9q/cPnAiC+z2r9w+cbm+DDfBdvj+03h8YW4Zb3/tN/nGFqA6f4mR4PM3qnuPwhtpCk5yPdBRLlBAPSNpyHrHZlxZk6DBTsgbeVnlorznqERTMcfeKCoJ50AyGlTEf1GP8A6N5D1iveOzYmypkvpDvoVzGVSMuMIdVyL0xF5tq0nS3nqhUy6DAxFSSapUjStfChgZcm3YZsFqUTV06TAMYrrl9pezI98KFhsk4ObGyFJjzFxVHVw1BPatHJ7Y6Df3/jpOg/9Y+1ljSgHS88R+9yPhFGCWJ4l3OX/RuWNOojE102Z0LqiYSpIdchSmopCnapGAjkyhh4iFi4b3ZZqy5uMJmClSAXao3l7wMjxhotdrL4a5YFp5amPnPrmLtZowS2q79lvRXpbbGbY8Y7My1I3yKg0IqAcj4xcm7OyipG9iJBL5FjSlAcqUy8NY58m0KSUZFJM0NmDki5ADQ1Jy0HnDLs+XmWUz501lFWbIHqL49hj1un6d/80Jy9E2SX7jSYcv21SZMoK7pLyAQMaZKQMq8BlA2zUmCst0mZVojqxA7gawg228mZmdixL7uGtd3gmff51MLkq2zZM/pJYMl0aozrhHEEkZinnAQ6xxulser+maIpavu5o7BBfZ7V+4fOAEue+CQ8xcLT1qZdSSh1U1IqQRqDmO2sMOzw6/h84vnNSx2eZNVsXrzHsn7oWIa7atZb/lPwhUjOn4YMTT6HuhjkocK/lHwhdMH7Ja0wJvr1R9ochG5vAORWTYiI9CZGunT7y/qHrGjMT7y/qEItCqYBv2xJ9ISdTf6LBWv2Q4OniYOXhbUko0yYaKuZ9B2mBV9gFlwkHdbiMqFTn7455tvtCbXNEmWwEpTlU0xc2/zSvaYDLJRiqHwg5UDLcUtjM9DKmM7YXO8k09Yqxyo4BXMcxFb64nJWXMIGE0Z8OJ1HGgJAJ74a7fb5MmfZhKRkl2ezTCoYVrMmUDEsMm+ySeNRzgZsZdZe22ebMAKzGmOFahJABFSNKVrTLhEsn3Eoy3S4veij471RT20umzWdpMtTMaY46WdMmGj1cbi4BurliNPyx0+4jKtFilhUKSnl4MBNSFG7rx0rXjCLd2w9qttpmTrfWUpckiql2zyRKdVQABi1y8Y6XZbIAyhVCSpSYEUca0qacgFAHOpix5G6j4RJJJb+TjyyGE6cj5tIOA5EVzK4wDoDh98ELkupXtPS2jD0S76rnSYVoFU8gNT3R0XaeSGVQwJBVhkAWLbpVRXu+MBv6bdZa6l2FcKjJCKbp7aH3QEMMaplmT6hOVvy9mEDLcmZMnNjruyiVwkCtXKrqqnd11wjlBXZ4br94+EVWylFGcM6ImJMqyya5k656f6Yv3EPZntYw7jEyW7QQdagjmIT4cYU7UlHYcmPxgunfKOiRQQs91BkVizVKg/Z4jugfDFdx9lL/IPhDM0mqo6bB5udebft9Iz6oTm37fSDAgVtHey2WSZhpi0QHiefcNfKEPK0rYtam6TEzb29VswMiSSXdfaaEgahRQctfAc4ubNbEj6PVrVVJwDTBLVaZZgdI1TlU8BnWAmz9wNaVe1T5jSzMqZJ1JZSCXbmKmnmYy9LwtFlWZKmgozDeIO5NU1ANOeRzHAGsRTk29UlyVpbUnuUPqo2q0NZbM7dGKsXfPCmQGnMmviOUNVwB5t4FJqKhkWcpRKFaDCqkZaUY+UD9gtn5c2zNPnY2M2bhwhyoZQwG8BrmXOfODWx1mRLbbzLUKiYJagaCpev+wRsItUDOV3+A79SSxwPmPSNi5pJ4HzHpBMNGFaxXqZLqfsF2iziQlZZIOIcj8oosvSSyhmYD0gcsamoGtKcePhBK+R7P/UIDQ7HHVEYlqjuXLbby5YCgUnlQkDSpgzdC0lL21PvhahrsS0loPwj4RmZKMUkbLgnhZv0YZjHmK/KGaFva/GoRkw0qVOIE9o0I5GFYZVI6PIHss0k0bwhlu+1oJSVdBQUzYQl/SJv3wPyoB8ax7UTDn0jftHwWKJx1IKSTHb6ZKNfaLkKkg6Aak04RzDaK0TbztTS5KkrLQkDPJRpXtJ4HjTlDFOssx7OyS5wExm3ukcquCmWQGefCB13ybPZZXRJPLTXOKbORnVTSuFRnnSp9/OI545Tnp8GwSjuuTNn75SUnQurBUUhpLkl00qUrmdOr8OK/e89rbMtM9wejkSySBmMTbstK94/aYM7fdHKlyarW0EYi9SWpogNdTx7KDnE03Z2TLsaWV50uTPZkmzy2I7prVABkSBQZ/OJ1CV6eUhjkqut2MGwtolNZJMtCS0qnSLShVicRqDwirsRaAJVonMG9taSagVyABHvLRUvSzWe0JOnWb2M2QpOMVpMTTC6+GRjxZLtQWOzboq4aYTxox3fcYfCL1qL8Cmk0/yN31inJv0mPQvRfxfpMJv1anIeX8xn1anL/POK9CA7cRrvG2q6gKGriB6pGQgdSAkywoBX19Yi6Edv6m9YOC0rYNJIYFWpA5mkOAEc8ueRWfKFW64PWbhnz7I6JCOodtAyMgfftl6SS6jUCo7xnBCMhKdOwTmIMXJHVEN064JDZ4KdxIiD+m5dN1nHkflFPeiw9QuR4sFzJMtMttADiZfvYcxTxhhbZvlM81/mIv6emDR194ju4q5OtCuLtmvbDbbYnRyZRLqrEBncdQBe+n6RAuak20M00ipc1JqKd3hDPfGx8+awcOpbjiZj5VGUVbPsdakNVaWD+Y0PflA4VDGudwtVla6bCeitEqYxlCcigTAA5XCSSMPbX3RZnXpLLrKWoSWiy0LfaCileyCMnZm0kb81QeS6edI8/wBEM3Xmg5ZHM0+EFePVqsG0VoyC937KFBR55ccKJQjxJME5VxShqC3efSMeWKOtChaDl4xNZLlnTNEwjm2Xu1h3k2VE6qqO4RLAvN6RmoD3RcCyiHLFnHgo8IMxkZCW292Cf//Z"/>
          <p:cNvSpPr>
            <a:spLocks noChangeAspect="1" noChangeArrowheads="1"/>
          </p:cNvSpPr>
          <p:nvPr/>
        </p:nvSpPr>
        <p:spPr bwMode="auto">
          <a:xfrm>
            <a:off x="1095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22" name="AutoShape 6" descr="data:image/jpeg;base64,/9j/4AAQSkZJRgABAQAAAQABAAD/2wCEAAkGBxQTEhQUEhQUFRUVFB0WGBUXFxcXFRUVFhcXFxQYGRYYHiggGholGxQUITEiJSkrLi4uFx8zODMsNygtLiwBCgoKDg0OGxAQGywkHyQ3LSwsLDQsLC4vLC80LCwsLDUvLCwvLCw0LCwsLCwsLC0sLCwsKywsNSwsLCwsLCwsLP/AABEIAIAAgAMBIgACEQEDEQH/xAAbAAACAgMBAAAAAAAAAAAAAAAFBgMEAAEHAv/EAD8QAAIAAwUEBwQJAwQDAAAAAAECAAMRBAUSITEGIkFREzJhcYGR0SOhscEUFUJSYnKSouEWM/CCssLSByRT/8QAGgEAAwEBAQEAAAAAAAAAAAAAAgMEAQAFBv/EACkRAAICAQMEAQMFAQAAAAAAAAABAhEDEiExBBNBUTIFImEVI4Gh8BT/2gAMAwEAAhEDEQA/AO4xkaJim16yh9qvcDGpN8HF2MgY19S+AY+ERNfo4IfEgQfan6NphiIJ9rROswHZx8oCWq9neiqMNeAzYxuzXUWzdqfhXXxb0gu1XyO2XJcm32g0BPboIrnaIcFX9X8RXm2VVnqoGW6aHPPe590GOjpp6QVQXgyTS8FBNoR90eDD0i3KviWdar3j0jHSuoB7xWBBsqmeyjdFK0XLOi+sdpg/Bimn4GWVNVhVSCOyPcLL2SZLOJCW7Rk3iOPh5RLLvp6aKe3OB7N/EJb8DDGQCF+N91fMx6F+Hin7v4jOzP0dpYbjIELfi8UPmDBCx2oTFqKjOmcDKEo8o6jdrNEb8p+EKYhpvI+yf8sALLK3WYS+lYEAJULrxJPCHYHpi2anSKyrXIZxJ9GauEAYuRIqO0jUCCIGBAXVEmEGpQkhFFKmp45geMAXt7zAxlS5Qky2IJcVOLuqNfGsKy9Y1LTFDIq1YwWNpMsZNiJ6zhSQfECgEXQoIqpqDoRmPAwkbPX4ZxaY05aJWshaByxOWXDQ8T4UhosNtRAcTZk4iArYVrwGWff2wnFlnNvb+QMuOiG1ki0JX8P/ACguHEBLXaVacrA1UYamh4E1+MVr9vEllly0xyyMcx8WEBV1GGlTwy46Q/I9MbYGlukg7ZrwlzCVRwTSveNKjmO6KlnWtpmdi/8ASOY37apwnJMOGW6TCq4a8hvCteXvEPOytrbCHtLUd0qS2WZINMuQpAYpOUbCnj08DKZZgdb7Di3lG9xHBv57Yt/T5fCYnnGxb5R+2nmIYpNbiUmnsLwMbizeQTHVGUh9QCDRhx8R8O2K0VwlqVlCMg5s+d1h+L5QDgzs8ev4fOAz/AyXBdvY+ybu+cArAgJJoGIUlVJoGYaCsHL4/tN4fGFqF4VcGjlwELRaQFUPQuEoxl0C1OZUKQQRWJPoZxBsEvGMukNBUcCAM69mVKnOBMzQwzMphObpsbasyU3DgSrz2VeXaFtFlzLVxoaKhYmprTSWc9MwRxrF3aIiS6MqvhPAGoyBLUBIyHGvuhmjzjGKlRipWnGmle7hA9qlUXQvvS2sUrJavbKjhgGwVqdMea5im6wI7jlxg9el1sqlrOvtArChZhWo0B51APhrA/aGzMZqtLwligRlbqurMRQ+fvMBbuvp5LoHqppVg2IkggUGFiO+uppE3U53iSjkTafkphFz+6PPoC3vY6ELTplopDEmizDWgaprQ0zHCG24rfKntMxVQAYlDNSqmpJqOWWvZGp1+ynLY7PLxshQksd5WriocGnjXtgJaJQVhMD4iRXFSjKRkagE58axDL6isLSxu7/yH9p5F9yoYLyt0mXQKdQSWJYgU5Zip17Mo1s/MWcVDZgq51OIYHVVqa0NcXIaRLsxckoy1nP7RyT1uqpqRQKdeOZ5xX6ZLLaZzsG6M0VCo3QzUMxeWWARZinmbWScqT8E8nFJwju0GLwu5UQstaimprlUAwNgva5+KQTmAwBoRQipGogRHr4W2txUHaMgvs9q/cPnAiC+z2r9w+cbm+DDfBdvj+03h8YW4Zb3/tN/nGFqA6f4mR4PM3qnuPwhtpCk5yPdBRLlBAPSNpyHrHZlxZk6DBTsgbeVnlorznqERTMcfeKCoJ50AyGlTEf1GP8A6N5D1iveOzYmypkvpDvoVzGVSMuMIdVyL0xF5tq0nS3nqhUy6DAxFSSapUjStfChgZcm3YZsFqUTV06TAMYrrl9pezI98KFhsk4ObGyFJjzFxVHVw1BPatHJ7Y6Df3/jpOg/9Y+1ljSgHS88R+9yPhFGCWJ4l3OX/RuWNOojE102Z0LqiYSpIdchSmopCnapGAjkyhh4iFi4b3ZZqy5uMJmClSAXao3l7wMjxhotdrL4a5YFp5amPnPrmLtZowS2q79lvRXpbbGbY8Y7My1I3yKg0IqAcj4xcm7OyipG9iJBL5FjSlAcqUy8NY58m0KSUZFJM0NmDki5ADQ1Jy0HnDLs+XmWUz501lFWbIHqL49hj1un6d/80Jy9E2SX7jSYcv21SZMoK7pLyAQMaZKQMq8BlA2zUmCst0mZVojqxA7gawg228mZmdixL7uGtd3gmff51MLkq2zZM/pJYMl0aozrhHEEkZinnAQ6xxulser+maIpavu5o7BBfZ7V+4fOAEue+CQ8xcLT1qZdSSh1U1IqQRqDmO2sMOzw6/h84vnNSx2eZNVsXrzHsn7oWIa7atZb/lPwhUjOn4YMTT6HuhjkocK/lHwhdMH7Ja0wJvr1R9ochG5vAORWTYiI9CZGunT7y/qHrGjMT7y/qEItCqYBv2xJ9ISdTf6LBWv2Q4OniYOXhbUko0yYaKuZ9B2mBV9gFlwkHdbiMqFTn7455tvtCbXNEmWwEpTlU0xc2/zSvaYDLJRiqHwg5UDLcUtjM9DKmM7YXO8k09Yqxyo4BXMcxFb64nJWXMIGE0Z8OJ1HGgJAJ74a7fb5MmfZhKRkl2ezTCoYVrMmUDEsMm+ySeNRzgZsZdZe22ebMAKzGmOFahJABFSNKVrTLhEsn3Eoy3S4veij471RT20umzWdpMtTMaY46WdMmGj1cbi4BurliNPyx0+4jKtFilhUKSnl4MBNSFG7rx0rXjCLd2w9qttpmTrfWUpckiql2zyRKdVQABi1y8Y6XZbIAyhVCSpSYEUca0qacgFAHOpix5G6j4RJJJb+TjyyGE6cj5tIOA5EVzK4wDoDh98ELkupXtPS2jD0S76rnSYVoFU8gNT3R0XaeSGVQwJBVhkAWLbpVRXu+MBv6bdZa6l2FcKjJCKbp7aH3QEMMaplmT6hOVvy9mEDLcmZMnNjruyiVwkCtXKrqqnd11wjlBXZ4br94+EVWylFGcM6ImJMqyya5k656f6Yv3EPZntYw7jEyW7QQdagjmIT4cYU7UlHYcmPxgunfKOiRQQs91BkVizVKg/Z4jugfDFdx9lL/IPhDM0mqo6bB5udebft9Iz6oTm37fSDAgVtHey2WSZhpi0QHiefcNfKEPK0rYtam6TEzb29VswMiSSXdfaaEgahRQctfAc4ubNbEj6PVrVVJwDTBLVaZZgdI1TlU8BnWAmz9wNaVe1T5jSzMqZJ1JZSCXbmKmnmYy9LwtFlWZKmgozDeIO5NU1ANOeRzHAGsRTk29UlyVpbUnuUPqo2q0NZbM7dGKsXfPCmQGnMmviOUNVwB5t4FJqKhkWcpRKFaDCqkZaUY+UD9gtn5c2zNPnY2M2bhwhyoZQwG8BrmXOfODWx1mRLbbzLUKiYJagaCpev+wRsItUDOV3+A79SSxwPmPSNi5pJ4HzHpBMNGFaxXqZLqfsF2iziQlZZIOIcj8oosvSSyhmYD0gcsamoGtKcePhBK+R7P/UIDQ7HHVEYlqjuXLbby5YCgUnlQkDSpgzdC0lL21PvhahrsS0loPwj4RmZKMUkbLgnhZv0YZjHmK/KGaFva/GoRkw0qVOIE9o0I5GFYZVI6PIHss0k0bwhlu+1oJSVdBQUzYQl/SJv3wPyoB8ax7UTDn0jftHwWKJx1IKSTHb6ZKNfaLkKkg6Aak04RzDaK0TbztTS5KkrLQkDPJRpXtJ4HjTlDFOssx7OyS5wExm3ukcquCmWQGefCB13ybPZZXRJPLTXOKbORnVTSuFRnnSp9/OI545Tnp8GwSjuuTNn75SUnQurBUUhpLkl00qUrmdOr8OK/e89rbMtM9wejkSySBmMTbstK94/aYM7fdHKlyarW0EYi9SWpogNdTx7KDnE03Z2TLsaWV50uTPZkmzy2I7prVABkSBQZ/OJ1CV6eUhjkqut2MGwtolNZJMtCS0qnSLShVicRqDwirsRaAJVonMG9taSagVyABHvLRUvSzWe0JOnWb2M2QpOMVpMTTC6+GRjxZLtQWOzboq4aYTxox3fcYfCL1qL8Cmk0/yN31inJv0mPQvRfxfpMJv1anIeX8xn1anL/POK9CA7cRrvG2q6gKGriB6pGQgdSAkywoBX19Yi6Edv6m9YOC0rYNJIYFWpA5mkOAEc8ueRWfKFW64PWbhnz7I6JCOodtAyMgfftl6SS6jUCo7xnBCMhKdOwTmIMXJHVEN064JDZ4KdxIiD+m5dN1nHkflFPeiw9QuR4sFzJMtMttADiZfvYcxTxhhbZvlM81/mIv6emDR194ju4q5OtCuLtmvbDbbYnRyZRLqrEBncdQBe+n6RAuak20M00ipc1JqKd3hDPfGx8+awcOpbjiZj5VGUVbPsdakNVaWD+Y0PflA4VDGudwtVla6bCeitEqYxlCcigTAA5XCSSMPbX3RZnXpLLrKWoSWiy0LfaCileyCMnZm0kb81QeS6edI8/wBEM3Xmg5ZHM0+EFePVqsG0VoyC937KFBR55ccKJQjxJME5VxShqC3efSMeWKOtChaDl4xNZLlnTNEwjm2Xu1h3k2VE6qqO4RLAvN6RmoD3RcCyiHLFnHgo8IMxkZCW292Cf//Z"/>
          <p:cNvSpPr>
            <a:spLocks noChangeAspect="1" noChangeArrowheads="1"/>
          </p:cNvSpPr>
          <p:nvPr/>
        </p:nvSpPr>
        <p:spPr bwMode="auto">
          <a:xfrm>
            <a:off x="1095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24" name="AutoShape 8" descr="data:image/jpeg;base64,/9j/4AAQSkZJRgABAQAAAQABAAD/2wCEAAkGBxQTEhQUEhQUFRUVFB0WGBUXFxcXFRUVFhcXFxQYGRYYHiggGholGxQUITEiJSkrLi4uFx8zODMsNygtLiwBCgoKDg0OGxAQGywkHyQ3LSwsLDQsLC4vLC80LCwsLDUvLCwvLCw0LCwsLCwsLC0sLCwsKywsNSwsLCwsLCwsLP/AABEIAIAAgAMBIgACEQEDEQH/xAAbAAACAgMBAAAAAAAAAAAAAAAFBgMEAAEHAv/EAD8QAAIAAwUEBwQJAwQDAAAAAAECAAMRBAUSITEGIkFREzJhcYGR0SOhscEUFUJSYnKSouEWM/CCssLSByRT/8QAGgEAAwEBAQEAAAAAAAAAAAAAAgMEAQAFBv/EACkRAAICAQMEAQMFAQAAAAAAAAABAhEDEiExBBNBUTIFImEVI4Gh8BT/2gAMAwEAAhEDEQA/AO4xkaJim16yh9qvcDGpN8HF2MgY19S+AY+ERNfo4IfEgQfan6NphiIJ9rROswHZx8oCWq9neiqMNeAzYxuzXUWzdqfhXXxb0gu1XyO2XJcm32g0BPboIrnaIcFX9X8RXm2VVnqoGW6aHPPe590GOjpp6QVQXgyTS8FBNoR90eDD0i3KviWdar3j0jHSuoB7xWBBsqmeyjdFK0XLOi+sdpg/Bimn4GWVNVhVSCOyPcLL2SZLOJCW7Rk3iOPh5RLLvp6aKe3OB7N/EJb8DDGQCF+N91fMx6F+Hin7v4jOzP0dpYbjIELfi8UPmDBCx2oTFqKjOmcDKEo8o6jdrNEb8p+EKYhpvI+yf8sALLK3WYS+lYEAJULrxJPCHYHpi2anSKyrXIZxJ9GauEAYuRIqO0jUCCIGBAXVEmEGpQkhFFKmp45geMAXt7zAxlS5Qky2IJcVOLuqNfGsKy9Y1LTFDIq1YwWNpMsZNiJ6zhSQfECgEXQoIqpqDoRmPAwkbPX4ZxaY05aJWshaByxOWXDQ8T4UhosNtRAcTZk4iArYVrwGWff2wnFlnNvb+QMuOiG1ki0JX8P/ACguHEBLXaVacrA1UYamh4E1+MVr9vEllly0xyyMcx8WEBV1GGlTwy46Q/I9MbYGlukg7ZrwlzCVRwTSveNKjmO6KlnWtpmdi/8ASOY37apwnJMOGW6TCq4a8hvCteXvEPOytrbCHtLUd0qS2WZINMuQpAYpOUbCnj08DKZZgdb7Di3lG9xHBv57Yt/T5fCYnnGxb5R+2nmIYpNbiUmnsLwMbizeQTHVGUh9QCDRhx8R8O2K0VwlqVlCMg5s+d1h+L5QDgzs8ev4fOAz/AyXBdvY+ybu+cArAgJJoGIUlVJoGYaCsHL4/tN4fGFqF4VcGjlwELRaQFUPQuEoxl0C1OZUKQQRWJPoZxBsEvGMukNBUcCAM69mVKnOBMzQwzMphObpsbasyU3DgSrz2VeXaFtFlzLVxoaKhYmprTSWc9MwRxrF3aIiS6MqvhPAGoyBLUBIyHGvuhmjzjGKlRipWnGmle7hA9qlUXQvvS2sUrJavbKjhgGwVqdMea5im6wI7jlxg9el1sqlrOvtArChZhWo0B51APhrA/aGzMZqtLwligRlbqurMRQ+fvMBbuvp5LoHqppVg2IkggUGFiO+uppE3U53iSjkTafkphFz+6PPoC3vY6ELTplopDEmizDWgaprQ0zHCG24rfKntMxVQAYlDNSqmpJqOWWvZGp1+ynLY7PLxshQksd5WriocGnjXtgJaJQVhMD4iRXFSjKRkagE58axDL6isLSxu7/yH9p5F9yoYLyt0mXQKdQSWJYgU5Zip17Mo1s/MWcVDZgq51OIYHVVqa0NcXIaRLsxckoy1nP7RyT1uqpqRQKdeOZ5xX6ZLLaZzsG6M0VCo3QzUMxeWWARZinmbWScqT8E8nFJwju0GLwu5UQstaimprlUAwNgva5+KQTmAwBoRQipGogRHr4W2txUHaMgvs9q/cPnAiC+z2r9w+cbm+DDfBdvj+03h8YW4Zb3/tN/nGFqA6f4mR4PM3qnuPwhtpCk5yPdBRLlBAPSNpyHrHZlxZk6DBTsgbeVnlorznqERTMcfeKCoJ50AyGlTEf1GP8A6N5D1iveOzYmypkvpDvoVzGVSMuMIdVyL0xF5tq0nS3nqhUy6DAxFSSapUjStfChgZcm3YZsFqUTV06TAMYrrl9pezI98KFhsk4ObGyFJjzFxVHVw1BPatHJ7Y6Df3/jpOg/9Y+1ljSgHS88R+9yPhFGCWJ4l3OX/RuWNOojE102Z0LqiYSpIdchSmopCnapGAjkyhh4iFi4b3ZZqy5uMJmClSAXao3l7wMjxhotdrL4a5YFp5amPnPrmLtZowS2q79lvRXpbbGbY8Y7My1I3yKg0IqAcj4xcm7OyipG9iJBL5FjSlAcqUy8NY58m0KSUZFJM0NmDki5ADQ1Jy0HnDLs+XmWUz501lFWbIHqL49hj1un6d/80Jy9E2SX7jSYcv21SZMoK7pLyAQMaZKQMq8BlA2zUmCst0mZVojqxA7gawg228mZmdixL7uGtd3gmff51MLkq2zZM/pJYMl0aozrhHEEkZinnAQ6xxulser+maIpavu5o7BBfZ7V+4fOAEue+CQ8xcLT1qZdSSh1U1IqQRqDmO2sMOzw6/h84vnNSx2eZNVsXrzHsn7oWIa7atZb/lPwhUjOn4YMTT6HuhjkocK/lHwhdMH7Ja0wJvr1R9ochG5vAORWTYiI9CZGunT7y/qHrGjMT7y/qEItCqYBv2xJ9ISdTf6LBWv2Q4OniYOXhbUko0yYaKuZ9B2mBV9gFlwkHdbiMqFTn7455tvtCbXNEmWwEpTlU0xc2/zSvaYDLJRiqHwg5UDLcUtjM9DKmM7YXO8k09Yqxyo4BXMcxFb64nJWXMIGE0Z8OJ1HGgJAJ74a7fb5MmfZhKRkl2ezTCoYVrMmUDEsMm+ySeNRzgZsZdZe22ebMAKzGmOFahJABFSNKVrTLhEsn3Eoy3S4veij471RT20umzWdpMtTMaY46WdMmGj1cbi4BurliNPyx0+4jKtFilhUKSnl4MBNSFG7rx0rXjCLd2w9qttpmTrfWUpckiql2zyRKdVQABi1y8Y6XZbIAyhVCSpSYEUca0qacgFAHOpix5G6j4RJJJb+TjyyGE6cj5tIOA5EVzK4wDoDh98ELkupXtPS2jD0S76rnSYVoFU8gNT3R0XaeSGVQwJBVhkAWLbpVRXu+MBv6bdZa6l2FcKjJCKbp7aH3QEMMaplmT6hOVvy9mEDLcmZMnNjruyiVwkCtXKrqqnd11wjlBXZ4br94+EVWylFGcM6ImJMqyya5k656f6Yv3EPZntYw7jEyW7QQdagjmIT4cYU7UlHYcmPxgunfKOiRQQs91BkVizVKg/Z4jugfDFdx9lL/IPhDM0mqo6bB5udebft9Iz6oTm37fSDAgVtHey2WSZhpi0QHiefcNfKEPK0rYtam6TEzb29VswMiSSXdfaaEgahRQctfAc4ubNbEj6PVrVVJwDTBLVaZZgdI1TlU8BnWAmz9wNaVe1T5jSzMqZJ1JZSCXbmKmnmYy9LwtFlWZKmgozDeIO5NU1ANOeRzHAGsRTk29UlyVpbUnuUPqo2q0NZbM7dGKsXfPCmQGnMmviOUNVwB5t4FJqKhkWcpRKFaDCqkZaUY+UD9gtn5c2zNPnY2M2bhwhyoZQwG8BrmXOfODWx1mRLbbzLUKiYJagaCpev+wRsItUDOV3+A79SSxwPmPSNi5pJ4HzHpBMNGFaxXqZLqfsF2iziQlZZIOIcj8oosvSSyhmYD0gcsamoGtKcePhBK+R7P/UIDQ7HHVEYlqjuXLbby5YCgUnlQkDSpgzdC0lL21PvhahrsS0loPwj4RmZKMUkbLgnhZv0YZjHmK/KGaFva/GoRkw0qVOIE9o0I5GFYZVI6PIHss0k0bwhlu+1oJSVdBQUzYQl/SJv3wPyoB8ax7UTDn0jftHwWKJx1IKSTHb6ZKNfaLkKkg6Aak04RzDaK0TbztTS5KkrLQkDPJRpXtJ4HjTlDFOssx7OyS5wExm3ukcquCmWQGefCB13ybPZZXRJPLTXOKbORnVTSuFRnnSp9/OI545Tnp8GwSjuuTNn75SUnQurBUUhpLkl00qUrmdOr8OK/e89rbMtM9wejkSySBmMTbstK94/aYM7fdHKlyarW0EYi9SWpogNdTx7KDnE03Z2TLsaWV50uTPZkmzy2I7prVABkSBQZ/OJ1CV6eUhjkqut2MGwtolNZJMtCS0qnSLShVicRqDwirsRaAJVonMG9taSagVyABHvLRUvSzWe0JOnWb2M2QpOMVpMTTC6+GRjxZLtQWOzboq4aYTxox3fcYfCL1qL8Cmk0/yN31inJv0mPQvRfxfpMJv1anIeX8xn1anL/POK9CA7cRrvG2q6gKGriB6pGQgdSAkywoBX19Yi6Edv6m9YOC0rYNJIYFWpA5mkOAEc8ueRWfKFW64PWbhnz7I6JCOodtAyMgfftl6SS6jUCo7xnBCMhKdOwTmIMXJHVEN064JDZ4KdxIiD+m5dN1nHkflFPeiw9QuR4sFzJMtMttADiZfvYcxTxhhbZvlM81/mIv6emDR194ju4q5OtCuLtmvbDbbYnRyZRLqrEBncdQBe+n6RAuak20M00ipc1JqKd3hDPfGx8+awcOpbjiZj5VGUVbPsdakNVaWD+Y0PflA4VDGudwtVla6bCeitEqYxlCcigTAA5XCSSMPbX3RZnXpLLrKWoSWiy0LfaCileyCMnZm0kb81QeS6edI8/wBEM3Xmg5ZHM0+EFePVqsG0VoyC937KFBR55ccKJQjxJME5VxShqC3efSMeWKOtChaDl4xNZLlnTNEwjm2Xu1h3k2VE6qqO4RLAvN6RmoD3RcCyiHLFnHgo8IMxkZCW292Cf//Z"/>
          <p:cNvSpPr>
            <a:spLocks noChangeAspect="1" noChangeArrowheads="1"/>
          </p:cNvSpPr>
          <p:nvPr/>
        </p:nvSpPr>
        <p:spPr bwMode="auto">
          <a:xfrm>
            <a:off x="1095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4825" name="Picture 9"/>
          <p:cNvPicPr>
            <a:picLocks noChangeAspect="1" noChangeArrowheads="1"/>
          </p:cNvPicPr>
          <p:nvPr/>
        </p:nvPicPr>
        <p:blipFill>
          <a:blip r:embed="rId3" cstate="print"/>
          <a:srcRect/>
          <a:stretch>
            <a:fillRect/>
          </a:stretch>
        </p:blipFill>
        <p:spPr bwMode="auto">
          <a:xfrm>
            <a:off x="6767736" y="0"/>
            <a:ext cx="2376264" cy="2376264"/>
          </a:xfrm>
          <a:prstGeom prst="rect">
            <a:avLst/>
          </a:prstGeom>
          <a:noFill/>
          <a:ln w="28575">
            <a:solidFill>
              <a:schemeClr val="accent1">
                <a:lumMod val="75000"/>
              </a:schemeClr>
            </a:solidFill>
            <a:miter lim="800000"/>
            <a:headEnd/>
            <a:tailEnd/>
          </a:ln>
        </p:spPr>
      </p:pic>
      <p:sp>
        <p:nvSpPr>
          <p:cNvPr id="10" name="Rectangle à coins arrondis 9"/>
          <p:cNvSpPr/>
          <p:nvPr/>
        </p:nvSpPr>
        <p:spPr>
          <a:xfrm>
            <a:off x="0" y="0"/>
            <a:ext cx="6732240" cy="134076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smtClean="0">
                <a:solidFill>
                  <a:schemeClr val="tx1"/>
                </a:solidFill>
              </a:rPr>
              <a:t>L’ECHELLE</a:t>
            </a:r>
            <a:endParaRPr lang="fr-FR" sz="4000" dirty="0">
              <a:solidFill>
                <a:schemeClr val="tx1"/>
              </a:solidFill>
            </a:endParaRPr>
          </a:p>
        </p:txBody>
      </p:sp>
      <p:sp>
        <p:nvSpPr>
          <p:cNvPr id="11" name="Rectangle à coins arrondis 10"/>
          <p:cNvSpPr/>
          <p:nvPr/>
        </p:nvSpPr>
        <p:spPr>
          <a:xfrm>
            <a:off x="0" y="3717032"/>
            <a:ext cx="9144000"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Ø"/>
            </a:pPr>
            <a:r>
              <a:rPr lang="fr-FR" b="1" u="sng" dirty="0" smtClean="0">
                <a:solidFill>
                  <a:schemeClr val="tx1"/>
                </a:solidFill>
              </a:rPr>
              <a:t>Pour l'initiation</a:t>
            </a:r>
            <a:r>
              <a:rPr lang="fr-FR" u="sng" dirty="0" smtClean="0">
                <a:solidFill>
                  <a:schemeClr val="tx1"/>
                </a:solidFill>
              </a:rPr>
              <a:t> </a:t>
            </a:r>
            <a:r>
              <a:rPr lang="fr-FR" dirty="0" smtClean="0">
                <a:solidFill>
                  <a:schemeClr val="tx1"/>
                </a:solidFill>
              </a:rPr>
              <a:t>on utilise des cartes d'échelle allant du </a:t>
            </a:r>
            <a:r>
              <a:rPr lang="fr-FR" b="1" dirty="0" smtClean="0">
                <a:solidFill>
                  <a:schemeClr val="tx1"/>
                </a:solidFill>
              </a:rPr>
              <a:t>1/2000ème</a:t>
            </a:r>
            <a:r>
              <a:rPr lang="fr-FR" dirty="0" smtClean="0">
                <a:solidFill>
                  <a:schemeClr val="tx1"/>
                </a:solidFill>
              </a:rPr>
              <a:t> (1 cm sur la carte représente 20 m sur le terrain) au </a:t>
            </a:r>
            <a:r>
              <a:rPr lang="fr-FR" b="1" dirty="0" smtClean="0">
                <a:solidFill>
                  <a:schemeClr val="tx1"/>
                </a:solidFill>
              </a:rPr>
              <a:t>1/5000è</a:t>
            </a:r>
            <a:r>
              <a:rPr lang="fr-FR" dirty="0" smtClean="0">
                <a:solidFill>
                  <a:schemeClr val="tx1"/>
                </a:solidFill>
              </a:rPr>
              <a:t> (1 cm sur la carte représente 50 m sur le terrain).</a:t>
            </a:r>
            <a:endParaRPr lang="fr-FR" dirty="0">
              <a:solidFill>
                <a:schemeClr val="tx1"/>
              </a:solidFill>
            </a:endParaRPr>
          </a:p>
        </p:txBody>
      </p:sp>
      <p:sp>
        <p:nvSpPr>
          <p:cNvPr id="12" name="Rectangle à coins arrondis 11"/>
          <p:cNvSpPr/>
          <p:nvPr/>
        </p:nvSpPr>
        <p:spPr>
          <a:xfrm>
            <a:off x="0" y="4941168"/>
            <a:ext cx="9144000"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fr-FR" b="1" dirty="0" smtClean="0">
                <a:solidFill>
                  <a:schemeClr val="tx1"/>
                </a:solidFill>
              </a:rPr>
              <a:t>Pour la compétition individuelle</a:t>
            </a:r>
            <a:r>
              <a:rPr lang="fr-FR" dirty="0" smtClean="0">
                <a:solidFill>
                  <a:schemeClr val="tx1"/>
                </a:solidFill>
              </a:rPr>
              <a:t>, les cartes sont le plus souvent au 1</a:t>
            </a:r>
            <a:r>
              <a:rPr lang="fr-FR" b="1" dirty="0" smtClean="0">
                <a:solidFill>
                  <a:schemeClr val="tx1"/>
                </a:solidFill>
              </a:rPr>
              <a:t>/10000ème</a:t>
            </a:r>
            <a:r>
              <a:rPr lang="fr-FR" dirty="0" smtClean="0">
                <a:solidFill>
                  <a:schemeClr val="tx1"/>
                </a:solidFill>
              </a:rPr>
              <a:t> et parfois (pour les circuits les plus longs) au 1/15000ème.</a:t>
            </a:r>
          </a:p>
        </p:txBody>
      </p:sp>
      <p:sp>
        <p:nvSpPr>
          <p:cNvPr id="13" name="Rectangle à coins arrondis 12"/>
          <p:cNvSpPr/>
          <p:nvPr/>
        </p:nvSpPr>
        <p:spPr>
          <a:xfrm>
            <a:off x="0" y="6165304"/>
            <a:ext cx="9144000"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Ø"/>
            </a:pPr>
            <a:r>
              <a:rPr lang="fr-FR" b="1" dirty="0" smtClean="0">
                <a:solidFill>
                  <a:schemeClr val="tx1"/>
                </a:solidFill>
              </a:rPr>
              <a:t>Pour les raids d’orientation</a:t>
            </a:r>
            <a:r>
              <a:rPr lang="fr-FR" dirty="0" smtClean="0">
                <a:solidFill>
                  <a:schemeClr val="tx1"/>
                </a:solidFill>
              </a:rPr>
              <a:t>, les cartes sont au 1/20000</a:t>
            </a:r>
            <a:r>
              <a:rPr lang="fr-FR" baseline="30000" dirty="0" smtClean="0">
                <a:solidFill>
                  <a:schemeClr val="tx1"/>
                </a:solidFill>
              </a:rPr>
              <a:t>ème</a:t>
            </a:r>
            <a:r>
              <a:rPr lang="fr-FR" dirty="0" smtClean="0">
                <a:solidFill>
                  <a:schemeClr val="tx1"/>
                </a:solidFill>
              </a:rPr>
              <a:t> voir 1/50000° pour les grands</a:t>
            </a:r>
            <a:r>
              <a:rPr lang="fr-FR" dirty="0" smtClean="0"/>
              <a:t> </a:t>
            </a:r>
            <a:r>
              <a:rPr lang="fr-FR" dirty="0" smtClean="0">
                <a:solidFill>
                  <a:schemeClr val="tx1"/>
                </a:solidFill>
              </a:rPr>
              <a:t>raids</a:t>
            </a:r>
            <a:endParaRPr lang="fr-FR" dirty="0">
              <a:solidFill>
                <a:schemeClr val="tx1"/>
              </a:solidFill>
            </a:endParaRPr>
          </a:p>
        </p:txBody>
      </p:sp>
      <p:sp>
        <p:nvSpPr>
          <p:cNvPr id="14" name="Rectangle à coins arrondis 13"/>
          <p:cNvSpPr/>
          <p:nvPr/>
        </p:nvSpPr>
        <p:spPr>
          <a:xfrm>
            <a:off x="0" y="2420888"/>
            <a:ext cx="9144000"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Ø"/>
            </a:pPr>
            <a:r>
              <a:rPr lang="fr-FR" dirty="0" smtClean="0">
                <a:solidFill>
                  <a:schemeClr val="tx1"/>
                </a:solidFill>
              </a:rPr>
              <a:t>Les cartes de course d'orientation ont une échelle variant du 1/2000ème au 1/20 000ème, autrement dit 1 cm sur la carte représente de 20 à 200 m sur le terrain </a:t>
            </a:r>
            <a:r>
              <a:rPr lang="fr-FR" dirty="0" smtClean="0"/>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checkerboard(across)">
                                      <p:cBhvr>
                                        <p:cTn id="7" dur="500"/>
                                        <p:tgtEl>
                                          <p:spTgt spid="348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à coins arrondis 4"/>
          <p:cNvSpPr/>
          <p:nvPr/>
        </p:nvSpPr>
        <p:spPr>
          <a:xfrm>
            <a:off x="0" y="0"/>
            <a:ext cx="9144000" cy="100811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solidFill>
                  <a:schemeClr val="tx1"/>
                </a:solidFill>
              </a:rPr>
              <a:t>UNE DIRECTION:LE NORD</a:t>
            </a:r>
            <a:endParaRPr lang="fr-FR" sz="3600" b="1" dirty="0">
              <a:solidFill>
                <a:schemeClr val="tx1"/>
              </a:solidFill>
            </a:endParaRPr>
          </a:p>
        </p:txBody>
      </p:sp>
      <p:pic>
        <p:nvPicPr>
          <p:cNvPr id="2050" name="Picture 2" descr="https://encrypted-tbn3.gstatic.com/images?q=tbn:ANd9GcRCQNZeBqcSCpqmoC7Uecv7Skehew2dd_BMde8Y9PnEVnAN4JGq"/>
          <p:cNvPicPr>
            <a:picLocks noChangeAspect="1" noChangeArrowheads="1"/>
          </p:cNvPicPr>
          <p:nvPr/>
        </p:nvPicPr>
        <p:blipFill>
          <a:blip r:embed="rId3" cstate="print"/>
          <a:srcRect/>
          <a:stretch>
            <a:fillRect/>
          </a:stretch>
        </p:blipFill>
        <p:spPr bwMode="auto">
          <a:xfrm>
            <a:off x="2699792" y="2996952"/>
            <a:ext cx="3384376" cy="3384376"/>
          </a:xfrm>
          <a:prstGeom prst="rect">
            <a:avLst/>
          </a:prstGeom>
          <a:noFill/>
        </p:spPr>
      </p:pic>
      <p:sp>
        <p:nvSpPr>
          <p:cNvPr id="4" name="ZoneTexte 3"/>
          <p:cNvSpPr txBox="1"/>
          <p:nvPr/>
        </p:nvSpPr>
        <p:spPr>
          <a:xfrm>
            <a:off x="395536" y="1484784"/>
            <a:ext cx="8280920" cy="923330"/>
          </a:xfrm>
          <a:prstGeom prst="rect">
            <a:avLst/>
          </a:prstGeom>
          <a:noFill/>
        </p:spPr>
        <p:txBody>
          <a:bodyPr wrap="square" rtlCol="0">
            <a:spAutoFit/>
          </a:bodyPr>
          <a:lstStyle/>
          <a:p>
            <a:pPr>
              <a:buFont typeface="Wingdings" pitchFamily="2" charset="2"/>
              <a:buChar char="§"/>
            </a:pPr>
            <a:r>
              <a:rPr lang="fr-FR" dirty="0" smtClean="0"/>
              <a:t>Sur une carte de course d’orientation le nord est </a:t>
            </a:r>
            <a:r>
              <a:rPr lang="fr-FR" b="1" dirty="0" smtClean="0"/>
              <a:t>le nord magnétique </a:t>
            </a:r>
            <a:r>
              <a:rPr lang="fr-FR" dirty="0" smtClean="0"/>
              <a:t>(Sur une carte topographique ou marine il faut tenir compte de la déclinaison  qui est d’environ 12° Est)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AutoShape 2" descr="data:image/jpeg;base64,/9j/4AAQSkZJRgABAQAAAQABAAD/2wCEAAkGBxQTERUUEhQVExUVGCAXGRgXFRsgIRgfGBsdHBoXIBscISkgGR0lHRkXITEjJSkrLi8uFyIzODMsNyouMCsBCgoKDg0OGxAQGzQmICY3NDc0LjI0MC80ODI0LSwsLC0sLCwsLCwvNCwsLCwsLDQsLDQsLDQ0LCw0LywsLCwsLP/AABEIAM0A9gMBEQACEQEDEQH/xAAbAAEAAgMBAQAAAAAAAAAAAAAABAYDBQcBAv/EAEwQAAEDAgQDBAUHBwkHBQAAAAECAxEABAUSITEGQVETFCJhBzJxgZE1QlKSobGyIzNicnN0wRUXNFOChKOz0kNjZIOi4eMWJcLR8P/EABsBAQACAwEBAAAAAAAAAAAAAAADBAECBQYH/8QAQhEAAgECAwMHCQYFBAMBAQAAAAECAxEEITEFElETQWFxgbHwFCIyM5GhwdHhBjQ1QnLxFiNSgtIVY6KyQ2Li8iX/2gAMAwEAAhEDEQA/AO40AoBQCgFAKAUAoBQCgFAKAUAoBQCgFAKAUAoBQCgFAKAUAoBQCgFAKAUAoBQCgFAKAUAoBQCgFAKAUAoBQCgFAKAUAoBQCgFAKAUAoBQCgFAKAUAoBQCgFAKAgY5iiLZhby9kDQdSdAn3mK2jFydkWMJhpYmtGlHn8MpvAfE76nyzeEy8ntWSRGhkwP0SBI/VPWp61OKV482p3drbOoxpcrh9I5S8d50Gqx5ogYdiBccuEKRk7FwIBzTnBbQvNAHh9aIk7cpgAT6AUAoBQCgFAKAhO4swkgKeaSSYALidT033rO63zE8cLWkrqD9jJLL6ViUKSofokH7qwRShKOUlYyUNSNiGINMILj7iGUAgFTigkCdhJ0oDOhYIBBBBEgg6EHYg86A+qAUAoBQCgFAKAUAoBQCgFAKAUAoDn+OKOJYgm1RPd7Y5niDoo/R+Ph96jyqzD+XDe53oekwqWz8G8RL055R6uPx9htPSBgZdYS8zo9beNEdBBIA6iAR7I51pRnZ2ejKmx8YqVV0qnoTyfj3M2vC2NJu7ZDojN6qwPmqG49nMeRFaVIOErFPaGDlha7pvTm6uYlWWGIacdcSV5nlBS8y1ESBlEJJhOgA0jYVoUibQCgFAKAUBXOLOKk2gS2hPa3DmiGx56AmNd9huftEtOk558x1NnbNlirzk92C1fy8ZGma4Vu7zx4hcKQk/7BsiAPOPDP1j51vykIegu0vS2lhcJ5uEppv+p+L93UbBr0d2IEFtaj1LipPwIH2Vr5RPiVpbexrd1JLsRGufR0yDmtXnrZfIpUSPZyVHvrKrv8yuSw29Va3a8FNdXhe4jscR3Vg4lrER2jSjCbhAnlzAHi5cgdCfFWXTjNXhrwJJ4DDY2DqYN2ktYPx9OosmNJceaaVbBtwFWbMVgEIU2sZm15VBKjmSJj1VLiDFV9Dz84ShJxkrNGxsGAhptCUJbCEJSEJMhASAAkGBIEQNOVDUkUAoBQCgFAKAUAoBQCgFAKAUAoCv8b493S1UpJ/Kr8DftPzv7I19sDnUtKG/Kx0tlYLyrEKL9FZvq4dp88DYD3W2GcflnPG4ecnZM+QPxJpVnvSy0M7VxvlNfzfRjkvn291ixVEcw57JwzEulpdn3IV/CCR/ZV5VZ9ZT6Uely2lgf9yn714966ToVVjzQoBQCgFAavibGBa2y3jBIEJB+co+qPZzPkDW8Ib0rFvA4V4qvGku3q5zRcC8PFI75cy5cvDNKvmBQ0gclEb9BoI1mSrUv5sdEdHa2PUn5NRypxyy52vh36lxqA4YoBQEbELFDzamnUhSFiCP4joRuDyrKbTuiWjWnRmqkHZopvCFwuzu14c8rMgythR5jfL8AdORSrrU9RKcd9dp3NpQhi8PHG01Z6SXTx8czRe6rnnhQCgMb7yUJKlkJSkSSTAAHMmiVzaEJTkoxV2zlPFPGiri5aRbLWhlKhqCUlwkiSdjljQA+dXYUN2LctT2OA2RGhQlKvFOTXXb6nWqpHjCs8c8UdyaTkAU65ISDsAN1Ec9wI8/KpaNLffQdbZOzfLKj3sorX5Fat8BxW6SHXbos5hKU51JMHqlEAaR51K50o5JXOpPG7Mw0nThS3rc9k/ezAjiO+w64S1entmla5t9OakKgEkc0kcuUg1tycKkbw1JHgMFtCi6mG82S5vmunivhY6ihQIBGoOoNUzyTTTsz2hgUAoBQAmgOe4UDiWJKuDJtrU5WwdlK5Hpv4jzgIBqzL+XT3ednpcR/wDzsCqK9ZU16F4y9p0Kqx5oUBqOKsFF3bLaMBXrIPRQ2+Ox8jW9Oe5K5d2fjHha6qLTn6jWej/GlPMll7R+3ORYJ1IGgUep0gnqPOt60EndaMt7YwkaVVVafoTzXy+KLVUJxxQCgFAUb0gDtrmxtSRlW5nWJ5Age7w9pFWKPmxlI9Bsd8jQr4jnSsvHXYvNVzz4oBQCgFAUT0nI7I2l0n1mngnfcHxgbfoH61WKGd48T0Ownyiq4d6Sj9PiXpJnUVXPPPI9oBQFN4u4XfvblA7Xs7ZKBImZVJmE7TEamp6dVQWmZ3NnbSo4Og3u3qN+7Ln+RUeNcGatbm0bZTAygknUqOf1iev2VPSm5xk2drZeLq4qhVnUfyWXMdgqieJK5xDwg3dvNvLWsFEDKMuUgKJI2nWd591SwquKaR1MHtWphaUqUIrO+ed72t7ix1Ecs5v6Yb1GRlrQuZis7eFMRrzEn8NW8Knds9T9mqM96dT8unbr7viXnAGVItWEKEKS0hJHQhABHxqtN3k2eexk1PEVJR0bfeT61K4oBQCgKf6Q8WUEJs2dXrkhEdEKME+/VPszdKnoxz3nojt7GwsXN4mp6EM+36a+w3/D2EptbdDKfmjxH6Sj6yvefsgVFOTlK7OdjMVLE1pVZc/uXMjY1qVRQCgKFxiwqyu28QZSSk+B9I5g8z7dB7Up61YpPfi4PsPR7MnHGYeWCqPPWL8cO65eLa4S4hK0EKSoBQI5g7VA1bI8/OEoScZKzRlrBoKAUBROL0BGK2DqiQFHs9tJCtNfa5VinnTkj0OzW57PxFNc2fu+he6rnnhQCgFAKAo3pa8VsygSVKfEACZ8Kh8ZUNKsYbKTfQeg+zvm15zeii+9fIuzSISB0AHwqucCTu2z7oYFAKA5f6Uf6da/qj/Mq3h/Qket2B91q+OY6hVQ8kKArXF/FzdmkpELfIlKOn6Sug8tz9olpUnN9B1dm7LqYyV9Ic7+C8ZFc4M4YcuHRfXxKiSFoSrdRHqrI5JGkJ56ct5qtVRW5A6m09o08PT8kwuXM33pdPF/HS74/cOtslTMZwebSnDHPK0hSSs+WYRqeUGoeWM2D3het2XSEpLraXCEqCgM6QqAoaKGu433oCXQCgMF7dJabW4swlCSonyAn3mspXdkSUqUqs1COryKXwNaqurh3EXvnEoZSfmpGkj2Dw6fpdanqvdSprtO7tWrHDUY4GnzZyfF+M/YXuq554UAoBQGC/tEPNrbcGZKxlI9v8edZTad0SUqsqU1ODzRTOBLtdu85hz51RKmlfSTuQOo+d9YcqnqpSSmju7WpQxFKONpc+Ul0+MvZxL1Vc88KAUBVPSNhSnrXtGxLturtExEwPWAnyhUc8gqahK0rPRnY2LiY0sRuT9GeT+Hy7Ta8MY0m7tkOpIzRCwPmqG4/iPIitKkHCVinj8JLC13TenN1cxtq0KYoBQCgOfur/lDFkBEKt7LUqB0Kjrp1lSUj2INWV/Lp9LPSRXkGzpOWU6nN0fs37UdAqsebFAKAUBy/wBKP9Otf1R/mVbw/oSPW7A+61fHMdQqoeSKpx7xT3NoJbgvOerPzBzXHPXQA8+sRU1GlvvPQ7GyNm+V1HKfoLXp6Pn9TRcFcKolN1eLStxfjShSgYnULXO6uccueu0lWr+WOh0NqbTnnh8MrRWV13Lo7+rXoXe2/po+sKq2PNclPgzHe2Tb6MriQtO4+ESCNRoSJHIkbGho1YzstJQkJQAlKQEpSkQABoAANAAOVAfdAKA5x6VMbGZu0OYIOVx0pGpTJASAYBiCekgedWsPDWR6j7P4N7ssSrXzS6+L7vaSLL0j2TTaG0NXAShISkZUbAQPn61h4ebd3Yjq/Z/GVJucpRu89X/iZ/50bT+ruPqI/wBdY8mn0Ef8N4r+qPtf+I/nRtP6u4+oj/XTyafQP4bxX9Ufa/8AEfzo2n9XcfUR/rp5NPoH8N4r+qPtf+I/nRtP6u4+oj/XTyafQP4bxX9Ufa/8R/Ojaf1dx9RH+unk0+gfw3iv6o+1/wCJWOL+Lbe4U09bpebuGVAhSkpggawYUdj5cz1qalRlG6lozrbN2XXoRnSrNOElom9fYvFjqGA4kLm3beAKc6ZgjYjQ+0SDB5iqco7rseSxeHeHrSpN3sT61KwoBQFAxPCn8NfXdWSO0YX+dYHLzAHIEkgj1ZOkVZjJVFuz14npKGJo7QpLD4l2mtJfP669ZYsA4stroDIsJXzbXor3fS901FOlKGpy8ZszEYV+fG64rT6dpvajOeYLy8baSVurS2kc1EAfbWUm8kSUqU6st2CbfQUbFOKnr1RtsMSozot8ykJB5idUjzPi3gTBqxGkoedU9h6DD7NpYNKvjX1R1u/j3cWWrhnAW7NgNI8R3WuACs9fZyA5Coak3N3Zx8djZ4uq6kuxcF41NtWhTFAKAUBV+KeEO+PtO9t2fZgDL2eaYVm3zCKlp1dxNW1OvgNqeSUpU9y+9025rcGWiojkFK4o4DN5cKeNxkkBIT2WaAkdc45ydudWKdfcVrHewG21hKKpcnfpvb4M1P8ANR/xf+B/5K38q6C7/E/+1/y/+R/NR/xf+B/5KeVdA/if/a/5f/JfcEw/u9u2zmz9mnLmiJ84kx8arSe82zzmKr8vWlVta70J1alcUAoD4cZSr1khUdQDQ2jKUdGfHdG/oI+qKXM8rPix3Rv6CPqilxys+LHdG/oI+qKXHKz4sd0b+gj6opccrPix3Rv6CPqilxys+LHdG/oI+qKXHKz4sd0b+gj6opccrPizKBQ0PaAUAoBQFdxrgq0uSVKb7NZMlbZykkmSSIKST1I5mpYVpxOnhdr4rD2UZXXB5/X3mkc9HaxAbv3kJAAAIJiPYtIjyipFXXPFF+O3oPOdCLfjoZJtfRxb5gp9x64VABzKgH4eIDfTNzrV4iX5ciKpt+vbdpRUF0LwvcWyxsm2UBDSEtpHJIj3+Z86hbbzZxqtapVlvVHd9JIrBGKAUAoBQCgFAKAUAoBQCgFAKAUAoBQCgFAKAUAoBQCgFAKAUAoBQCgFARrzEGmhLrrbf66wPvNZSb0JadCrVyhFvqVyCniezJI70xI/3iY9xmD7q25OfAsPZ2LSvycvYzZW9whxOZtSVpPNJBHxFatW1Ks6coPdkrPpMtYNBQCgFAKAruMcaWts6pp0rC0xMIJGoka+w1LGjKSujp4bZGJxFNVKaVn0mxwLG2rtsuMklIVkMiNQAfuIrScHF2ZWxeDq4We5U1tc2NalUUAoBQCgIGOqfDC+6hJe0yhUR6wzb6erNbRtfztCzhFRdZcv6PPbqy95VlYnjKVCbRhY55T/ABLmnwqXdo8WdZYbZMllVkuv/wDJ7/6nxFKoXhxV+oo/iAUKcnT/AKh/p2z5K8cR7V8MjeYFjTjzLrj1uthTZIyGSVQkGRIE9KjnFJ2Tuc/F4SnSqRhTqKSfPwz62aJv0lNRK7e4T7EpIjrJIqXyd8UdF/Z6re0akX7fkzK16S7MiT2qT0KB/AkVh4eZpL7PYtOys+36E+x45snVJSl3KpRgBSFDXoSRlHxrV0ZrOxWq7GxlKLk4ZLg0/dr7iyVEcsUAoBQCgMN4T2a8pCTlME7AxoT5UBX+BrxxxDoduU3ZQpI7ZCmyk5m0qIHZoSAQVbSrQpMiYAG8xK/bYbU66oJQkan+A6k9Kyk27IloUJ15qnTV2ylJxK/xInu02ltt2ivWV7CNfqxsfFVjdhT9LNnfeHwWzl/P/mVOHMuv6+wnWfo7tU+J4uPrOpUtZEnrA118ya1deXNkVqm3sTLzadorgl8/kZ08K4Yo5Q20SeQdM+eyq15WpxNHtPaMVvOTt1fQh3Po9Qg57J922XyhRI05clfEn2Vsq7eUlcmht2Ulu4mCmvf8jHZcVXFo6GMTSIPqvoHhPtgQfaII0kazWXSjJXh7DersyhiqbrYJ6axevZ4s+JeUKBAIIIOoI5zzquefaadme0MCgNNc8VWja1IW+hKkmCDOhG42rdU5NXSL0Nm4qcVKMG0zknHt829fOONKC0EJhQ8kgH7av0ItQsz2mx6M6OEjCorPPvLT6M8et7e1Wh51Lai6VAGdsiBO3UH4VBiISlK6RyNu4LEV8RGVODat8WWLiDiILs1rsnkTnQ2p2SA0FqAUsnIrLCSfEUkJMEggGq0ouOp5uvhqtBpVY2ubzBrvtWG3Mqk5kgwqZ9skAkHcEgEg6gbVqQE2gFAKAUAoBQCgPCKAxOWqFAhSEkHcFIIPupc3VScXdNmrxXha1fbKFMoT0UhISpJ6ggfYdK3jUlF3TLeH2liaE96M2+h5oq4evMK0WDd2YgBQ9Zsfw05Hw6CCmamtCr0M7DhhNqZx8yr7n49vQy54PjDN032jCwocxsUnoRuKglBxdmcHE4Srhp7lVWfjRk+tSuKAUAoD5SkJGgCQPcKA55btHF7tS1lQsmDCU6jtFf8AcanmAQNJmrT/AJUelnp5yWysMox9bPV8F404u75jd8S8UC2Ui1tWw7cKhKW07NiPDIHu8OmmpIETHClvLeloUMDs14hPEV5bsFq+d8bfPjlma234KfufHiNytRP+zbIgazB0y/ActzWzrRj6CLU9r0MP5uDppdL1+ftfYSVejSzjd0f2x/8AVY8omRL7Q4vo9n1Ib+CX1h+UtHlXLKdSy5qY5wOfXwwfI1lThPKSs+JNDGYLHeZiIbkn+ZaeOu66UbrC8StsVtVJUnyW2Tqg8lA/cr/uK0lGVKRRr4fEbMrqUX1PmfjnX7mn4UvXLK7OHXCsyD4mFnoZhPkCAdOSgRrIrepFTjyi7S7tCjDGYdY2krP8y+PjmzL7Vc86KA4dxVhFwq9uFJYeUkuqIIaWQddwQNa6NKcVBJs+gbPxdCOFpxlNJ2XOiv3FuttWVxKkKG6VJIOu2h1qZNPNHThUjNb0HddGZltcOecGZtpxwAxKEKUJ6SBvqPjWHOK1ZpUxFKm7Tkk+lpHUvRRZuNsvBxtbZKwQFpKZ8PmKo4mSclY8h9oatOpVg4STy5nfnL1Vc88KAUAoBQCgFAKAUAoCFhmJofCy3mhCy2SREkAGRO6SFAg89xpQEwid6A0thwzb2767hlspWpGXIkwneTA2BMAdNOVSOpKSsy/W2jXr0o0asrpPXn7er2mtwTjdC3CzdINq8DEL9U66CTsfboeRraVFpXjmi1itjzhDlaD34dGvsLbUJxhQCgKx6R8S7GwcjRTpDQ/tTm/6QqpaEd6aOtsTD8ti430jn7NPfY+reMNwuSBmabkjXVxfLrBWoCelHepU6zE77Qx9lpJ/8V9EQ/R3g5S2bt7xP3HjzHcJO0dM3rezKOVbVpZ7q0RPtrFpzWGpZQhl2/TT2lxqA4YoBQFA4nY7hetXrQytuq7N9I0BzalUeeqvanzqzTe/BwfYejwE/LsLPCzzlFXi/h8Op9BM9JtkTbouUevbrCwR0JHTocp91a0H526+ch2FVSryoS0mmvHZdFqw27DrLbo2cQFj+0JqFqzscevSdKpKm+Ztewk1giFAcS9Jh/8AcXfYj8AroYf0D32wvuUe3vZdPRD/AEJz9ufwN1XxPpnB+0n3qP6V3svNVzz4oBQCgFAKAUAoBQCgMV1bpcQptYzIWkpUJOoIgjTXagIOCYI3bdr2eaHV54KlHLCEpAGYn6P2+VAbOgFAarH+HmLtGV5OoHhWPWT7D/A6VvCpKDui5g8dWwst6m8udczKd3m8wkgOTdWchKVc2xy/V9h00EEVPaFXTJnc5PCbVzh5lXhzPxx16GX+xu0utocQZStIUPYRPuNVmrOzPN1aUqU3CWqyM9YIykekwSbNJTKVXAmYjkMpHOQT8DU9D83Ud/YTty0k81Hw+w+/S08U2KQPnvJSfZlUr70imGXnmPs7BSxbb5k+9L4lsw9AS02AAAEJAA5AAQKhepxazbqSb4skVgjFAKAqvpNQDhzpPIoI8vGkfcTU1D1iOvsJtY2Pb3M9u1dpgpKxqbSY8w3I+0A1hZVe0U1ubUSj/X8SXwJ8n2/6n/yNYq+myHa33yp1/A31RnOFAeFI6UM3YAoYPaAUAoBQCgFAKAUAoBQCgFAKAUAoChYxbu4jf93UlTdrbEKXIguE7dDqJAjYAnmBViLVOG9zs9Fhp0tn4Tl071J3S6P21fsL002EpCUgAJEADkBsKrnnpScm29WfdDBTPSrbKNmlxBgsupVIMEAymRHPMUVPh359uJ3fs/UisS4S/Mmvj3XJ3FNv33DFFrUqQl1AHOIVl9pEj21rTe5PMr4CfkeOSnzNp91/iSOCsWFzZtLmVJGRf6yRB+IhX9qsVYbsmiLamGeHxMo8zzXU/lob2oznigFAUj0l3RcSzZNmXH1iQOSQdCfLNB1+gelT0Fa83zHf2HTUJTxU/Rgn7f270TOP30sYatA0zBLSRPs9/qg1iit6aINjwlXxyk+a7fjrNxw1ZdjaMNndLYn2kSftJqObvJso46ty2InNc7f0JVriDThIbcQspMEJUCQRuCBtWGmtSKpQqU0nOLV+KJNYIj4eeSgFS1BIG5UQAPeaG0Yyk7RV2Y7O9bdTmaWlxIMSkgiRuJFZaa1NqtGdJ7s00+kz1gjFAKAUAoBQCgFAKAUAoBQCgFAU7iziB3vDdnZEdupQK1aeADxQQRGo1PkI51PTprdcpaHb2fgaXIyxWJ9BaLi9PounqLgiYE6nnAj7OVQHFdr5HtDAoCPiFml5pbS/VcSUn3iJ9tZTs7ktGrKlUjUjqncpvAOIKYcXh1xCVtElo/TBJUY+OYeRPSp6y3lyiO5tehGvCOOpZqWvQ9Po/qYMVsHsMuF3dqjtLdzV1ofNjnzIEkkEbSQRFZjJVIqMtSTD16O0aMcPXlaa9GXHxp09ZZ8D4otrpILbgCubayAoe7n7RIqGdOUNTkYvZuIwz8+OXFZr2/M3KlQJOgFaFFK+SKxxBxuwx4Gj3h4nKG2zOvmoTHSBJnlUsKMpZvJHXwex69fzp+ZDi/gvCI3CGAO9su9vY7w56if6sRHWASNAOQ3MkxtUmrbkNCXaWOpcmsLhvQWr4vx7epI1zzn8p4klKNbW0OZR5LVPTnJTHsSo862X8unnqy1GP+m4FuXrKmnQvDv1tcDoVVjzJUcR9HVm4SUhxonWULnU+S5+yKmjiJo7VHb2Lp5NqS6V8rGBr0fZQEpvLlIGwCoA9wrLr3/KiSW3N53lRi31Hjfo1tysredfeJ3lQE6RqYk/HlWfKJWssjMvtDXUd2nGMezwvcWSzwVhhhTTbeVsyVJBUSZGpmSomAPhUMpOTuzj4jFVcRPfqu78cDDwvh/ZM5iFJW8e0UlSlHJPqtwomMqcqTESQTua1IDcUAoBQCgMPekdn2mdPZxmz5hljfNm2iOdZtzG/Jz39yz3tLc9+Fjxd42G+0K0BuAc5UMsHY5toMjXzpZ3sZVKbnuKL3uFs/Ye3F0hCc61pQnTxKUANdtTprRJsxCnOct2KbfBH0/cJQAVqSgEhIzECSdgJ3J6VixiEJTyirnj1whGXOpKcxypzEDMTskTufKlhGEpX3Ve2b6uJloaigFAKA1WFcPs27rrrYOd4yokzE6kDoCZPv8AIRvKbkknzFzEY6tXpwpzeUdPr2ZG1rQpigFAKArnF/C6btIWhXZXDerbgkbGQkkaxOoI1B1HMGWnU3Oo6mzdpPCtxkrweq+K8Z92pwvjRbC+74mgtODQOgeFfmY92qZGvKK3lRUvOgXMRsiFaPLYJ70f6ede3uefWbG94QsLsdolKQVfPZUBPOYEpJ13jnWkas4ZFaltXG4XzG9OaS8P3msT6LbadXX45CUT8cuvwrfymXBFt/aTE2yjH3/M27OH2GGpLkNtH6SyVLPkmZV7k9K0cp1HbUoyr47aD3M5dCyXbze00F5jNzihUxZJLVv6rjy9Mw5gRtOogSTImATUihGlnLXgdKlhMPs1KriXvT5orx79FzXZcsBwdu0ZS00NBqSd1E7qNQTm5O7OFi8XUxVV1J/suBsa1KxR7hjGXlKAWxbIBIER4gCIUNFqH/Tzmp06KXOzvwnsmjFNqU33dH5V3mN3g+/USTiTknoVgfAKAFZVWC/Kbx2rgYqywy9z70fYwPFmsvZXqHQNw4N9dpUFE+2Qab9J6xNfLNmVb8pRcer6NdxZeHHblTM3iEIdzEQjoIgmFESddjUU92/m6HKxscPGrbDtuPT+yNpWhUFAKAUAoClu/IP92H3Cpl63tO7H8X/uPjif5BH7Fj726zT9b7TbAfi7/VPukSPSD8no/aN1rR9Ii2P98fVInca/mmP3pn8dYp6vqZX2X6yf6Jdx5xb69l+9o/CukNH1GdnehX/Q+9FiqM5hBdxdhLwZU4kOmITPNQJAnYEhKiAdTBoCdQCgNZZY8w6+4whYLjWik7bbx9KDoYrZwkldlqrgq1KlGrKPmy0fz6zZ1qVTXjGmTc92CwXgnMUjkOk7AxrG8Vtuu29zFl4SsqPLuPm3tc2FalYUAoCLiGHNPpyvNpcTyChMeY6HzFZUmtCajiKtGW9Tk0+gqdx6OGQSq3eet1ERoqQNtOSiNJ1VU/lEvzK52IbfrNKNaEZLx2e4+V8D3JEKxO4IO4OfX/Epy0f6UbLbOHWaw0fd/iSrD0eWqF53O0uFTP5RWnwAE++dq1deTVlkQ1tu4mcd2ForoXj3FqYZShIShIQkaBKQAB7ANqhbucec5Te9J3ZkoaigFAfLrgSkqUYAEk9AN6GYxcmkiPfYg2ygLdUEJJAzKkATtPT31lJvJElKhUqy3aauz2xv23kdo0oLRqMwmDG8dfdRpp2Yq0KlKW5NWfAj2GO27ysjTyHFQVQkyQAYJPTXr1HWsuElqiWtgq9GO9Ug0ukkG/aDgaLiO1OobzjMdJ9WZ2BPurFna5FyFTc5Tde7xtl7STWCIUAoClu/IP8Adh9wqZet7Tux/F/7j44n+QR+xY/E3WafrfabYD8Xf6p90iR6Qfk9H7RutaPpEWx/vj6pE7jX80x+9M/jrFPV9TK+y/WT/RLuPOLfXsv3tH4V0ho+ozs70K/6H3osVRnMK/e4Apd2lwLUhrOl1xAWIdW2mEEpKZTENmQsA5AMp3oCwUAoCq8X8Ll4i4tj2d03qlQ0zx80+fIE+w6bTU6lvNlodjZu0lRToV1em+bh0rx0rPXSp44febTbMslN8oltUjwoy+svXY76HaDvpO/IqL3m8i89jUKM3XqTvRWa4vgv217puHtowxWQtqfcct3Lhb2YZnFNraT2QCupeBkkDrOsRVKjm+g5OPx88VLhFaLgWXBMRW72qXUJbdYc7JYQsrTJbQ6kpUUpJGR1G6RrI1iTGc82VAKAUAoBQCgFAKA+XFQCegn4UBVuCOIH7oq7whKCWWn0jsyggPZ/Dq4vOBkjP4SdfCKAseIJJacAV2ZKFALmMuh8U8o391ZWpJRaVSLavmsuPR2nPcLxVzElotbhxKEJGZeQkG7yKIGUwAE+GTHQxHzbMoqn50f2PTV8NDZ0XiKMW29L/kuufpzy8X8xLGHcPWuyt3ULQYyLWTNqFqAIWYIKRIInaRIOgKMFNb8v3FDCU8dFYqtFp86X57Lm6cs+JmxDCDhiG7q3eLjhIS6hZnvOcz4Rqc2sjfQT1zYU+Ve619DSjiltKUsPWhaOsWvyWXP0fHsts+EWxeOd/dWFOJJQ22kmGBBBSRpmUQokk9dPLSp5nmIqbRk8JDyOmrRdm2/zaO66FYuVQnDFAKApbvyD/dh9wqZet7Tux/F/7j44n+Qh+xY/E3WafrfabYD8Xf6p90iR6Qfk9H7RutaPpEWx/vj6pE7jX80x+9M/jrFPV9TK+y/WT/RLuPOLfXsv3tH4V0ho+ozs70K/6H3o3NzfoQtttRhTpIQIOpSMx1Gg061ok3mUYUZzhKcVlHXtyPi5xJtDrbKlQ49myCDrkEq1AgadaKLauZhh6k6cqkVlG1+3Q+zfo7YMT+UKO0Ag+qDlmdtztSztcxyM+S5W3m3t26kmsERTuKuJXC53Ox8dwrRShs0Oeu09Ty9u09Omrb09DubP2fBQ8qxWUFouPj39RBufR+UMpct3Vd8Qc5cKj+UUdSNdvInfnvpsq93aSyLFPbinUcKsVyTytwXj6GXBbhjElFN2labptpbC2s60hSHIDkJBG5SknmChJ5A1HUp7ua0KG0tmvDNVKbvTej+D8ZluwzDW2EqDc+NRWpSlFSlqIAzKUrUmAlPkEgcqiOUfGKY0xb/n3UNkiQCdT5hI1NbRhKWiLNDCV6/qot+OJoHfSNYgwFLV5hs/xg1J5PPgdGOwMY1mku35H3bekOxUYLikbDxNq5+YmPfR0J8DWewsbFXUU+posNhiDTyczLiHB+ioGJ69PfUTTWpzK1CpRe7Ui0+klVgiFAKAUB4VDqKGbMiWGGMsZuxabazGVZEgTG0x0nT20MGPHUZrZ0BBdlB8AMZ9PVBG07aVtHVFnCPdrwd93NZ8OnsKTj18zeptmLFs9uIUhQGTuqUmDmjaIiPYR82bEIuF5T07zv4SjWwbqVcVLzOda77fD5/W3mBXzFm1cW940RcGSuZWbrMYTlJ3kmI8yd80JqU2pReXcMXRr4upTrYaXmc3NuW1v46OB8YPZrs3WXr5B7EjK0SsqFoVKJCVA7SCBm5RWJNTVo695nE1YYunOlhX52ssrb9lqvlzmzwO2L+IG8tklq21SsyQLlUKGcI2gKI1O5E7zWsnuw3Za9xVxVRUcGsNXe9U5v8A1V1k30rxaxd6gOAKAUBS3fkH+7D7hUy9b2ndj+L/ANx8cUfII/YsfibrNP1vtNsB+Lv9U+6RI9IPyej9o3WtH0iLY/3x9Uidxr+aY/emfx1inq+plfZfrJ/ol3HnFvr2X72j8K6Q0fUZ2d6Ff9D70e8Qf02w/aOf5RpH0ZDB/dcR1R/7Ii8QfKmHf878FZh6uXYS4P7hiP7e8kufK6P3RX+amsf+PtIo/hz/AFr/AKssVRnMIlthrTbi3ENpStzVagNVR/8AvjrWXJtWJp4irOEYSldR0RLrBCQThDPeO8dmntgnLn5x90xpO8abVtvO27zFjyqtyPIb3m628e22l8ydWpXONdulrEbo3Vsq8IWo7k5Rm0Vl1BBCkwDtIFXrXprddj3O5KrgqXIVFTyXa7aX15npqWez46w5AGVhTRjLAZQCAOUg+QqF0KjOTU2Lj5vOe92sx3nGmHOSBaqeUrcdiiTGusmTtWVRqLnsbU9kY+GfK7qX/szVcGyrFvyLKrRCUEraJUZTGk5upUg9Olb1fVZu5c2naOzv5k99t5Sy16LdTR1eqZ44UAoDW8R3ymLZx1sZlIggdfEBl98x762gruzLWCoxrV405uyfyKdZ4cMTbduX3+zdQSG0pJHdchkTMEkxJOnlEaTuXJvdSy7zuVcQ9nTjQpQvF6t/nvw1y4Lw42F4q5iK27S6cShCQVKKJBu8iiBlMABPhkxqYMAfN2lBU1vR/YlxGGhs+MsTQi23pf8AJdc/Tnlw72J4s5h612ds6lbZgpUuSbTOoAhRggp8QInUSNDzxGCmt6X7ihhaeOjHE1otPnS/PZc3Tlnx7pl3hn8mNt3Nu8XHFEJdQsk96zmZTEkKEkiJ0665sKXKPda+hBTxH+ozlQqwtFaNfktx0y4/tby1wsYi0u7efyOgns8iiBa5DMHbxbEkx1HKjlyb3Usu8zUxL2fUjhqcLx57/nvw6OZEXCsTXiS27W6cShtIzKCZBu8qjBBgQkZZIHQkDTw5lFU1vR/YlxGGhs6MsRQjdvLPPcuufpztn++3wS8NtfdwbV27JBUNSVW/hUrs1GIIkCJMjN8dJLejvvXvKWKpLE4Tyya3ZadEs0rr4l0qA4QoBQFLd+Qf7sPuFTL1vad2P4v/AHHxxR8gj9ix+Jus0/W+02wH4u/1T7pEj0g/J6P2jda0fSItj/fH1SJ3Gv5pj96Z/HWKer6mV9l+sn+iXcecW+vZfvaPwrpDR9RnZ3oV/wBD70e8Qf02w/aOf5RpH0ZDB/dcR1R/7Ii8QfKmHf8AO/BWYerl2EuD+4Yj+3vJLnyuj90V/mprH/j7SKP4c/1r/qyxVGcwUAoBQEG5xdhtS0rcSktI7VYPzUbZj8DpvQFQunQzjbLqSOzu2gkqncxAGp/Ra+PWrC86k1wPQ0f5+yZw54O/Zr8ZfsXd61Qv10JV+skH76r3ODGpOPoto+mmEpACUpSBsAAI+FDEpyk7ydyk+jwdtcXt4dQ45kQY+aDMbDl2fw1qxW81Rid/bP8AJo0cNwV316d9y9VXPPCgFARsQu0NNlx0whMEmNtQJ9xg+6spNuyJaNKdWahDVnO8Yw5d647cWbUMgBK/EpPfMqgVAActInn7drMZKCSlr3HpsNXhg4QoYmXnc2j3LrL9ubqMuMYi1fot2LNki4SQQYKe6BBAMkctNh0HOBSEXBuUnl3muGoVcDOpWxE/Mfbv308fC7PrAsQZsm37a8ZPbmSrQr72FGE5Sd5mI8yd80Jxc2pReXcYxdCtjJ06+Hn5nNzbltb/AD7NLXxYVZLsXGn71slmClvxKX3PMokJIPIggZhsftSamrR17zbEVoY2EqOGl5/Pklv2WvxseYnYLvFu3No0RbynOjMpPfcipUQkbDcTufbIpGSglGWvcZoV4YSEKGIl5+dnZPcuss/FuozY3ftX4t2LJo9ukhQXlKO6hJEyR0iIGmgjWKxCLp3ctO8jwtCrgXUq4mXmPm1378PHuubLgJxLCnLR1vs7oErUokntxOjgUek7e075o1redaS07itteMq0Y4mnK9PRLTdfC3j2WvdKgOCKAUBWHMKd/kju+T8t2ARlzJ9bTSZj7akUlylzrLE0v9R5a/m71756d58Y7hLzmEi3QiXuzaTkzJ3QUZhJOXSDz5VmEkql+Y2wmKpU9outJ+beWefPe3SZuMcMdes0ttIzLC0EiUjRO+pIFYpySldkezcRTo4lzm7Kz48/US+KLJbrbQbTmKX21nUCEpVKjqeQrEGk8yHAVoUpyc3a8ZLtayPOIrJbirUoTmDdwlxeoEJCVAnU67jbWkGlcYKtCnGqpO14tLruj3GLJa7qzWlMpaWsrMjwhTZA0Jk69KRaSaGGrQhQrQk85JW9tyPjOHOLv7J1KZba7TOqR4cyYToTJk9KzGSUGiTDYinDCVqcnnLdsup5mddi5/KKXsv5MWxbKpHrFwGImdhvEVi63LEarQ8idK/nbyduizRuq0KIoBQCgNJiWHPLeWtBayqYLQzFU5lGZMCIoCtekC0catLR6AXbVaQSmco0GvIxmQjz1qxh824vnO/sCSlUqUJaTj49zZcMPxq3eSFNOtqkAxmEieo3SfbUMoOOqOTWwlejLdnBrs7ma3iviJlq2eAeb7XIpKUhYKsxEDwidpB1Fb06blJZFrZ+ArVa8Lwe7dXdna3WfPo9seyw9nQArBcMc85lJ2HzcvwpWlebM7ZrcrjJ8Fl7NffcslRHLFAKAiYtYJfZU0skJXAMdJBj3xHvrMXZ3RNh68qFRVI6o59iuKuYety0tXUqbIBBVmPc86gDJAMp8QInUSND86zGKqLel+56XD4aGOhHEV42l0WW/Zcyyzyz490jEcHGHNtXVs+VPEgLCiVC7zmSABOusiOWszqcKfKPdksu4io4p4+csPWhaPNbLct4z+WR7ZYenEmnbl98tvIJCAlRSLTIZEgxJ0kk+4iNDk6b3Usu8Va8tn1I0KULxet89+/t7ERsJxNeIrbtbtwJbSMxy5k98yqIBBIEJ8MkCCSDpp4cyiqa3o/sS4jDQwEJYjDxvJ8bPcuu3PPs7/MUxVyxW5aWzoU0YhSsx7nnVBBUAZTqInUT13Riprel+4oYanjYxxNeNpcFZb9lfJcePHuk4nhIw1DVzavFbpIStKiT3rOZMATrrIjl574jPlHuy07iKhintCU6FeFo6prLct48LTa8GEXS1XrrmZ7VsNgkBhM+pB3J3JNaVPN81ad5T2mnhorCwjaOt/6nxvwXAt9QnFFAKAUAoBQCgFAKAUAoBQCgFAKAUBiubdDiShxKVpVoUqEg+41lO2hvCpKnJSg7Nc5Wrj0fWKlT2akzyStUfAkx7BpUqrz4nUht3GxVt6/WkZbHgSxbM9jnP+8UVD6p0PvFYdab5zWrtrGVFbft1Ze/UsoFRHKFAKAUBhvLVLqChYJSYmFEHQyIKSCNQNjWU7G9OpKnJSjr7e/Ih2GBW7KXEttiHSS5mJUVzvmKySRqdD1PWsucnqT1sbXqyjKcvR0tlbqtYxWPDNs0pCkNmWwQjM44oInfKFqIT7hWXUk9TertHEVYuMpZPWySv1tJXPm94XtXVrWtrxOABeVa0hcGRmCVAK1AOo5UVSSyRmltLE0oqEZZLTJO3U2m0ZsUwBh9KErRHZEFsoJSW42ylMQNBptoOgrEZyjoaUMbWoSk4v0tb5p9dzzDMAYYbW2hEpcJLmfxFc75idxqdPM9TSU23divjq1aanJ5rS2Vuqxgw3ha3ZWlaAtRQClGdalBsHfKFHw1mVSTViSvtKvWg4Sas9bJK/XbUks4Iyi4VcIBS4sQqCQFeZTsT51jebViKWMqyoqjJ3itOK6mbKtSqKAUAoBQCgFAKAUAoBQCgFAKAUAoBQCgFAKAUAoBQCgFAKAUAoBQCgFAKA//2Q=="/>
          <p:cNvSpPr>
            <a:spLocks noChangeAspect="1" noChangeArrowheads="1"/>
          </p:cNvSpPr>
          <p:nvPr/>
        </p:nvSpPr>
        <p:spPr bwMode="auto">
          <a:xfrm>
            <a:off x="1095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7043" name="Picture 3"/>
          <p:cNvPicPr>
            <a:picLocks noChangeAspect="1" noChangeArrowheads="1"/>
          </p:cNvPicPr>
          <p:nvPr/>
        </p:nvPicPr>
        <p:blipFill>
          <a:blip r:embed="rId3" cstate="print"/>
          <a:srcRect/>
          <a:stretch>
            <a:fillRect/>
          </a:stretch>
        </p:blipFill>
        <p:spPr bwMode="auto">
          <a:xfrm>
            <a:off x="3995936" y="2060848"/>
            <a:ext cx="4349282" cy="3624402"/>
          </a:xfrm>
          <a:prstGeom prst="rect">
            <a:avLst/>
          </a:prstGeom>
          <a:noFill/>
          <a:ln w="9525">
            <a:noFill/>
            <a:miter lim="800000"/>
            <a:headEnd/>
            <a:tailEnd/>
          </a:ln>
        </p:spPr>
      </p:pic>
      <p:sp>
        <p:nvSpPr>
          <p:cNvPr id="87047" name="AutoShape 7" descr="data:image/jpeg;base64,/9j/4AAQSkZJRgABAQAAAQABAAD/2wCEAAkGBwgHBgkIBwgKCgkLDRYPDQwMDRsUFRAWIB0iIiAdHx8kKDQsJCYxJx8fLT0tMTU3Ojo6Iys/RD84QzQ5OjcBCgoKDQwNGg8PGjclHyU3Nzc3Nzc3Nzc3Nzc3Nzc3Nzc3Nzc3Nzc3Nzc3Nzc3Nzc3Nzc3Nzc3Nzc3Nzc3Nzc3N//AABEIALAAbwMBEQACEQEDEQH/xAAbAAEAAwEBAQEAAAAAAAAAAAAAAgMEBQEGB//EAD4QAAIBAwMCBAQDBAYLAAAAAAECAwAEEQUSITFBBhNRYRQicZEygbEVI1KhFiUzYsHwJEJDU3JzgpKyxNH/xAAaAQEBAQEBAQEAAAAAAAAAAAAAAQIDBAUG/8QANREAAgIABAMFBgQHAQAAAAAAAAECEQMSITETQVEEImGx8CNxgaHB0QVCkeEVMjNSksLxFP/aAAwDAQACEQMRAD8A/caArmlSGN5JGCoilmY9gOSaFjFyajHdmXTr1rkOs0JhmU5MZOTtPKn8x/MEdqHXHwlhtOLtPn4rf10pm6hxPCcUB5uFAe7gaA9oBQCgFAKAUAoBQHLvZYp75LR5UWOPbLMCwGeflX7jJ+nvVPThQlCDxEtXovq/p8fAalNBGY72KWNnhBDqHyXjPUY7njI+mO9EXBhJp4Ulo9vB8vs/D3HSidJI0eNgyMoKsOhFQ8zTi6Zz9d09tTshbqITiWOTbMm9G2sGwR74qPU1CWV2cYeHtTgESW+qSbQY1LZZdiLEy8AHn5iDg/nWcrOnFi916s0x6HfNPvutRklQXCSxoGcBQGBI689D1zjNVRZHiRqkj6KtHEUAoBQCgFAKA8JxQFbIjNkopPuKoUmth5UZ/wBmo/6ahc0upYBgADoKEPaAUAoBQCgFAKAUAoBQFVykckLJMgeMj5lIyCKFi2mnF6nH021URxIYxCtwpnkjQbfQKv0APPqap7u0Yrbbu8uie/vfxe3RGyWCOzMclqohG9VZEGFYE46dM85z7UPPHEli2pu9Hv4HQXoPpUOBz9c1FtLsfiUgadvMSNY1JySzBewJ79hUbo3COZ0ZF8SWY2JOk8UxdI3Qpny2YdCegAIIz6/UVMyNcGQ03xJZX1q0wWaLy7ZbiTzF4QFQ2C3TIDDvVUkSWE4uiI8U6cQu03DFigCrESTuGRwPo3/a3pUzovBkXy69ZxWIvG80wl2UEJydqlicemFJq2jKw5N0b7GeS4iZ5YGhw7KoZgdyjo350RlqjRVIKAUAoDwjNAUXFssoVg7pIn4XXGR/9HtQ3CeTTdEI7ZmkElxMZSn4VC7VB9cdz9aGniJKoqvM1ihyIuivjcAcEEZHcUBWbWBm3NDGWLBslR1HQ0LbAtYFBAiQArtICjken0oLY+Et9u3yY9vHGwY45H6mgtnvw0O0r5SbSSSNowSep/nQWywAAYFCHtAKAUAoBQHL1K/eGcQ267pMjJ2luT0UDIySMnqAAMk1T04PZ1JZ57etfBfC29EUPqF1azKL2MCMgkkJg4xyQdxBxzkcHHIzih0XZ8PEj7N6+tNlV8ntejo7Q6CoeIE4oADmgGeaA9oBQCgFAKAUAoBQHFupTaawJHj3LKTswBk5VQcc8kbc46kHjOKp7oRWLgUnt938ne/Xfcr1W6Fz5NvBDIXbcR5iFMnaQAAcE8tycYwD7UL2fCyXOTVaba809/hpzuvE7kY2oq5zgAZNQ8LduzFrVvdXWnzW9lII5ZAq7ySNqkjcQRznbnGO9R6osGlK2cu3sNf8mNbi+jZlVQ4XgEjy+nGe0p69SKlM6OWHeiItZeJeGF9blxDtztwN2/k4x/AF/PNKkM2H0PoYBIIkExDOFAYgYye5rRxLKAUAoBQCgFAKArlhSVSsiq6t1VhkGhU2naZVDaW9sMW8EcWeuxAv6VTU8Sc/5m37yNjJJKru+3HmuqgdlBK/fjP50LixjFpLovmrNdQ5igFAKAUAoBQCgFAKArn8zy/3IUvnoxwKFVXqYItReQGFbWU3aHDxj8KH1L9MHrxzjt2qnd9nS72ZZXs+vw6/LxJ/BT3I/wBPlyv+4iJCfmerfyHtQnFjD+mvi9/svPxJ21k1rKBbyBLbJJhK8An+E9ue3P5VCTxViK5rvdfuW3l0lqsbSBiHkSMbfVmwP1ockrMX7e05JWiknIcOU2hGbkOVxwDzkdOtS0a4cqJx69pcsM80d4jRwKryMAeAw+X659vpS0HhyTpopfxLpI24uWZSCSyxOQAFZic46YU0tDhyLX1yw8mV0mL+VJHFIApBRnYKM5x3PPpg9xS0OHIla63p11nyLkPiMynCtwoJBPT1B49qWmHhyW6InxBpSrua7AG0vyjAgc9sdeDx1ODTMhw5dCH9ItLDMJLkx7S4/eRsu7au5iOORj9DUzIvCn0OlBMk8SSxHKOAynBHB+taMNNOmWUIDzQGeODZcSybs+YwOMdMAD/CqalK0l0NFQyKAou7SC8i8q6jEkeQ20+oOQfvQqbTtGMaDp4vUuhDhk5VB+HduLbvXOSamVWa4kqouj0mwigkgjtY1hkADIBwQBgcfkKUiOcm7si+j6c4w9pG3DA5HUEEH7hj96Uhnl1LTp1mVkUwIVkcO6kcFgcg4+vNKRLZWNJsQuFgVSImhUjqqHqB6UpFzsjHounRqgW1TKJsDd8c9/zP3NMqK8ST5ko9I0+IARWsaYBA2cYBABHHsBTKiZ5dTVbwRW0KQwIscSKFVVHAA7VTJZQCgIlsHGKAb/Y0JZKhTwnFAM0AzQAHNAe0AoBQCgFAKAUBmvIGnjKL5fJBzIm4fbIqm8OShLN5afRlNnYm2lZv3RBXGREQ3X+LJ49qhvFxuIkvrp5G4dKHE5+vWt3eac8FhMYJmeP94GIwodS3Qg/hDDqOtRm4NRlbOa1p4giKxQ3KSQxbVWSQjewCY3Hjru65z296neN5sPetSyO311bK8D3Ie4kmXyjlfljwoOPlwCcMec8mmpLw7WhXCniG3051mlWSffAkflqCVXcA53HqcZOSOuetTvUX2bf6kkTxN56mSS3EYaHKrjkYPmc4yOxHU8EZHWr3rF4Xn+xW/wDSaGFGkeJ9qYkZFBZjv6hQvB29uRz7czvF9k2bfD/7ZKGTWXT54oisaoAUbb8+SD6+3arG+ZjEyXUTsVo5igFAKAUAoBQCgFAKAUAoBQCgFAKAUAoDLf3BtbeSZYJZygz5UQy7fSqbwsPiTULSvm9jkeEdduNbtHkurSWF0Zh5mzaj/MQAOTyMc+9WSo+h+J9hh2TEShO060vXbnot+XgfQjpWT5hj1XUrfSrQ3V2SIwyrxjqxwOpA6mo3RqEXN0iqLXNNlSJhdIDLtCI3DEsMgY65wDx7GmZFeHJcj211vTbuAzQ3cZUQidtx2lEIyCQenFE0w8OSdURt9c024jkdLpB5au7hjgqqMVZj7ZFE0w8OS5Hv7c0zAJvYQCQoJbuSQB9cqfsaWhw5dCI1/S2xsvYWB6kMOPlLfoKZkOHPoXQavp9xLHFBdRyPJkoqnO7ABOPuPvS0Rwkt0QfWtOVC3xcRwXGNw5K/iHPp0paGSXQlFq+nzTCGK7iaUsVCA8kjrS0HCSV0bqpkUB4QDQEIYIoI/LgjWNMk7VGBQ1KUpu5O2WUMlU9vFcBRMm4K6uPZlOQfvQXRmk0iwlkeR7cF3dZGO48svIOM+tSkbU5LmRg0XToIpYorVVjljEUi5JDKBtA6+gA/IelKQeJJ8yB0OwWC4iiiMYuImikZXJJDZyec88nmlIcSRJNE05URRbj5XEgO9s7hnnOf7zZ9cnNKQ4kupA+HtJKgfBrhVCj5m4AXaO/pSkOJIvXSrFXhcQfNA5eMlidrEYJ6+lKRM8tfEqk0HTJWkaS0VjIzM5LN8xYDOefYfTAxTKi8SXUmuj6eskcgtgHjcOp3HhhnB6+5pSGeXU31TAoDPeXkNlEZZyVQELnHUk4A+5pR0wsOWLLLDcqtdTt7qZoYm/eKu4r7euRxQ1iYGJhxUmtDbQ4igFAKAUAoBQCgFAKAUAoDLqELy2sgjGZBhkHqykEfzAqnTBkozTe30ej8yuzSR7mSaS3eFNioivtz1JY8E+o+1DeJljBRTt2+vhW5uqHA52u297dWQh0+YwytLHmQEjCbhu6EHpnoRUe2hqDSdswAeIYWWJSs0aSRr5jBQ0iYIZuvB6E8eoHrU7xv2b1955pw8RpZypdmJ50tFETPt+ebaMltp/iz2xjHvRZq1LPhuWm1/IWI8RJBcidVLCGVoPMK5MhYlAxB9McdOnNFmJLh2qPWPiL4mRFSLyA0YV2Iyy4beRg8H8PB9TTvD2dGaJfE6RW8LoHy7GaRpF+VckgDBzwMDvnnOe7vGnwtaFsniqKHyyY2O3h3Ksc7+ec/w9OKizB8J6l0Z8TtKFkWBY8AbgFJ/tOT167Pr/hTvEawqOnog1AWX9an/SS7E4xgAngDHYDitK+ZznlvunQqmRQGeW7iim8p2w3y8Y9c4/Q0OkcKclaXpf8ASr9p2uwv5nyhd3Q9Nob9DVNf+fFuq9XXmbR0qHEUAoBQCgFAKAUAoBQCgFAcXUz/AFmPpD/5PQ9+B/R/y8kczI+Eb/kf+utD2fnXv/3Z9bQ+IczX9RbTLI3EccMshYJHHLN5Qdj0G7acfbpk9qjdI3hwzyoyL4osdxUxz5UkMVUEDDKueuerjjGfYVMyNcGRJvEVt8PaXKwTsl0G2JgbuGVfXHVuuauYnDdtFMHiy0kSM/D3OZMlAoU5G8opznjJHTt37ZmZFeC0RfxTCt+tuLWQqzlN29cjBwxx7Z6dfamdDgurO1pl7HqNkl1CkiI+cCQYPBxVTsxKOV0zVVMigFAKAUBApGW3MqlvUihU2RMMOMGNMdMYHpj9KDM+pbQhCSKOUbZUV19GGRQHghiHSNRzngf59BQAQRAKBGuF6DHSgPPh4cg+WuR3x/n0H2oLPfIiyT5aZJznb3oCSIqLtRQqjsBQEqAUAoBQCgPj/FOq3tnqbJbXRRVRDs2gjJJ7Y5z9ef7vWqj7f4f2TBxsG8SN6v18Pd+uxyP6QanhlF8zFOuUGe/H4fTvj3x/qG6Hu/h/Z7tw39dfW1/mX6LH/Zr9BWT8u9z0nFCAHNACaACgPaAUAoBQCgFAKA+b17w/c6nfmeKWFU2quGBz3z7dPXg98jiqmfU7H2+HZ8PK029f29cuVPU5reD79s5urfOOuGyTj16jnHOc455O0rbR61+LYP8Aa/l62+HuVp/aICEUHqBzWT4L3Od4g0+XU7D4aIQnc6lhLnoDzgjOD2z9e/NSStGsOWWVmFdK1kMT+1NoBJQKOF+ZD07jaGGPepT6ms8OhKbSNTl06ztm1BnkicNM7n+0w4YcgDOMYxjvz0pToZ45m6M66Xr8ULNJqjTSDokZxuHzkjn/AIlGc5AWpUuppzw29Ee2mk68UD3GryK7IvyZBCMI2XsOfnIY884xVSfUOcNlH1ZJ9I10wmNNXYHZw5Pzbvl4JxyOD7/N260p9SKcL/lOppVre2zXJvrxrkyylkzjCL2AGOOMDqeme9VWc5tOqVHQqmRQCgP/2Q=="/>
          <p:cNvSpPr>
            <a:spLocks noChangeAspect="1" noChangeArrowheads="1"/>
          </p:cNvSpPr>
          <p:nvPr/>
        </p:nvSpPr>
        <p:spPr bwMode="auto">
          <a:xfrm>
            <a:off x="1095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à coins arrondis 6"/>
          <p:cNvSpPr/>
          <p:nvPr/>
        </p:nvSpPr>
        <p:spPr>
          <a:xfrm>
            <a:off x="0" y="0"/>
            <a:ext cx="9144000" cy="100811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solidFill>
                  <a:schemeClr val="tx1"/>
                </a:solidFill>
              </a:rPr>
              <a:t>QUELQUES SYMBOLES INDISPENSABLES</a:t>
            </a:r>
            <a:endParaRPr lang="fr-FR" sz="3600" b="1" dirty="0">
              <a:solidFill>
                <a:schemeClr val="tx1"/>
              </a:solidFill>
            </a:endParaRPr>
          </a:p>
        </p:txBody>
      </p:sp>
      <p:sp>
        <p:nvSpPr>
          <p:cNvPr id="6" name="ZoneTexte 5"/>
          <p:cNvSpPr txBox="1"/>
          <p:nvPr/>
        </p:nvSpPr>
        <p:spPr>
          <a:xfrm>
            <a:off x="1619672" y="2060848"/>
            <a:ext cx="1944216" cy="4031873"/>
          </a:xfrm>
          <a:prstGeom prst="rect">
            <a:avLst/>
          </a:prstGeom>
          <a:noFill/>
        </p:spPr>
        <p:txBody>
          <a:bodyPr wrap="square" rtlCol="0">
            <a:spAutoFit/>
          </a:bodyPr>
          <a:lstStyle/>
          <a:p>
            <a:pPr>
              <a:buFont typeface="Arial" pitchFamily="34" charset="0"/>
              <a:buChar char="•"/>
            </a:pPr>
            <a:r>
              <a:rPr lang="fr-FR" sz="3200" dirty="0" smtClean="0">
                <a:latin typeface="Comic Sans MS" pitchFamily="66" charset="0"/>
              </a:rPr>
              <a:t>Départ</a:t>
            </a:r>
          </a:p>
          <a:p>
            <a:endParaRPr lang="fr-FR" sz="3200" dirty="0" smtClean="0">
              <a:latin typeface="Comic Sans MS" pitchFamily="66" charset="0"/>
            </a:endParaRPr>
          </a:p>
          <a:p>
            <a:pPr>
              <a:buFont typeface="Arial" pitchFamily="34" charset="0"/>
              <a:buChar char="•"/>
            </a:pPr>
            <a:r>
              <a:rPr lang="fr-FR" sz="3200" dirty="0" smtClean="0">
                <a:latin typeface="Comic Sans MS" pitchFamily="66" charset="0"/>
              </a:rPr>
              <a:t>Arrivée</a:t>
            </a:r>
          </a:p>
          <a:p>
            <a:endParaRPr lang="fr-FR" sz="3200" dirty="0" smtClean="0">
              <a:latin typeface="Comic Sans MS" pitchFamily="66" charset="0"/>
            </a:endParaRPr>
          </a:p>
          <a:p>
            <a:pPr>
              <a:buFont typeface="Arial" pitchFamily="34" charset="0"/>
              <a:buChar char="•"/>
            </a:pPr>
            <a:r>
              <a:rPr lang="fr-FR" sz="3200" dirty="0" smtClean="0">
                <a:latin typeface="Comic Sans MS" pitchFamily="66" charset="0"/>
              </a:rPr>
              <a:t>Poste</a:t>
            </a:r>
          </a:p>
          <a:p>
            <a:endParaRPr lang="fr-FR" sz="3200" dirty="0" smtClean="0">
              <a:latin typeface="Comic Sans MS" pitchFamily="66" charset="0"/>
            </a:endParaRPr>
          </a:p>
          <a:p>
            <a:pPr>
              <a:buFont typeface="Arial" pitchFamily="34" charset="0"/>
              <a:buChar char="•"/>
            </a:pPr>
            <a:r>
              <a:rPr lang="fr-FR" sz="3200" dirty="0" smtClean="0">
                <a:latin typeface="Comic Sans MS" pitchFamily="66" charset="0"/>
              </a:rPr>
              <a:t>Balise</a:t>
            </a:r>
          </a:p>
          <a:p>
            <a:endParaRPr lang="fr-FR" sz="32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7043"/>
                                        </p:tgtEl>
                                        <p:attrNameLst>
                                          <p:attrName>style.visibility</p:attrName>
                                        </p:attrNameLst>
                                      </p:cBhvr>
                                      <p:to>
                                        <p:strVal val="visible"/>
                                      </p:to>
                                    </p:set>
                                    <p:animEffect transition="in" filter="checkerboard(across)">
                                      <p:cBhvr>
                                        <p:cTn id="10" dur="500"/>
                                        <p:tgtEl>
                                          <p:spTgt spid="87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Espace réservé du contenu 8"/>
          <p:cNvSpPr>
            <a:spLocks noGrp="1"/>
          </p:cNvSpPr>
          <p:nvPr>
            <p:ph sz="half" idx="1"/>
          </p:nvPr>
        </p:nvSpPr>
        <p:spPr>
          <a:xfrm>
            <a:off x="251520" y="2276872"/>
            <a:ext cx="8316416" cy="1224136"/>
          </a:xfrm>
          <a:ln w="28575">
            <a:noFill/>
          </a:ln>
        </p:spPr>
        <p:txBody>
          <a:bodyPr>
            <a:normAutofit/>
          </a:bodyPr>
          <a:lstStyle/>
          <a:p>
            <a:pPr>
              <a:buClrTx/>
              <a:buFont typeface="Wingdings" pitchFamily="2" charset="2"/>
              <a:buChar char="Ø"/>
            </a:pPr>
            <a:r>
              <a:rPr lang="fr-FR" sz="1800" b="1" u="sng" dirty="0" smtClean="0">
                <a:latin typeface="Comic Sans MS" pitchFamily="66" charset="0"/>
              </a:rPr>
              <a:t>DE L’ELEVE POUR SON DEPLACEMENT</a:t>
            </a:r>
            <a:r>
              <a:rPr lang="fr-FR" sz="1800" dirty="0" smtClean="0">
                <a:latin typeface="Comic Sans MS" pitchFamily="66" charset="0"/>
              </a:rPr>
              <a:t>: il utilisera les éléments les plus perceptibles en </a:t>
            </a:r>
            <a:r>
              <a:rPr lang="fr-FR" sz="1800" b="1" u="sng" dirty="0" smtClean="0">
                <a:latin typeface="Comic Sans MS" pitchFamily="66" charset="0"/>
              </a:rPr>
              <a:t>fonction de son niveau de représentation.</a:t>
            </a:r>
          </a:p>
          <a:p>
            <a:pPr>
              <a:buNone/>
            </a:pPr>
            <a:endParaRPr lang="fr-FR" dirty="0"/>
          </a:p>
        </p:txBody>
      </p:sp>
      <p:sp>
        <p:nvSpPr>
          <p:cNvPr id="15" name="Rectangle à coins arrondis 14"/>
          <p:cNvSpPr/>
          <p:nvPr/>
        </p:nvSpPr>
        <p:spPr>
          <a:xfrm>
            <a:off x="0" y="0"/>
            <a:ext cx="9144000" cy="9144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latin typeface="Comic Sans MS" pitchFamily="66" charset="0"/>
              </a:rPr>
              <a:t>LES ELEMENTS DE LA CARTE AU SERVICE</a:t>
            </a:r>
            <a:endParaRPr lang="fr-FR" sz="2800" b="1" dirty="0">
              <a:solidFill>
                <a:schemeClr val="tx1"/>
              </a:solidFill>
              <a:latin typeface="Comic Sans MS" pitchFamily="66" charset="0"/>
            </a:endParaRPr>
          </a:p>
        </p:txBody>
      </p:sp>
      <p:sp>
        <p:nvSpPr>
          <p:cNvPr id="17" name="Rectangle 16"/>
          <p:cNvSpPr/>
          <p:nvPr/>
        </p:nvSpPr>
        <p:spPr>
          <a:xfrm>
            <a:off x="323528" y="4005064"/>
            <a:ext cx="8496944" cy="892552"/>
          </a:xfrm>
          <a:prstGeom prst="rect">
            <a:avLst/>
          </a:prstGeom>
          <a:ln w="28575">
            <a:noFill/>
          </a:ln>
        </p:spPr>
        <p:txBody>
          <a:bodyPr wrap="square">
            <a:spAutoFit/>
          </a:bodyPr>
          <a:lstStyle/>
          <a:p>
            <a:pPr>
              <a:buFont typeface="Wingdings" pitchFamily="2" charset="2"/>
              <a:buChar char="Ø"/>
            </a:pPr>
            <a:r>
              <a:rPr lang="fr-FR" sz="1600" b="1" u="sng" dirty="0" smtClean="0">
                <a:latin typeface="Comic Sans MS" pitchFamily="66" charset="0"/>
              </a:rPr>
              <a:t>DU PROFESSEUR POUR TRACER DES CIRCUITS ADAPTES AU NIVEAU CONSIDERE</a:t>
            </a:r>
            <a:r>
              <a:rPr lang="fr-FR" sz="1600" dirty="0" smtClean="0">
                <a:latin typeface="Comic Sans MS" pitchFamily="66" charset="0"/>
              </a:rPr>
              <a:t>: </a:t>
            </a:r>
            <a:r>
              <a:rPr lang="fr-FR" u="sng" dirty="0" smtClean="0">
                <a:latin typeface="Comic Sans MS" pitchFamily="66" charset="0"/>
              </a:rPr>
              <a:t>adéquation du parcours proposé </a:t>
            </a:r>
            <a:r>
              <a:rPr lang="fr-FR" dirty="0" smtClean="0">
                <a:latin typeface="Comic Sans MS" pitchFamily="66" charset="0"/>
              </a:rPr>
              <a:t>avec le niveau de représentation de l’élève considéré</a:t>
            </a:r>
            <a:endParaRPr lang="fr-FR"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5"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4"/>
          <p:cNvSpPr>
            <a:spLocks noGrp="1"/>
          </p:cNvSpPr>
          <p:nvPr>
            <p:ph type="title"/>
          </p:nvPr>
        </p:nvSpPr>
        <p:spPr>
          <a:xfrm>
            <a:off x="0" y="0"/>
            <a:ext cx="9144000" cy="980728"/>
          </a:xfrm>
          <a:solidFill>
            <a:schemeClr val="bg2">
              <a:lumMod val="90000"/>
            </a:schemeClr>
          </a:solidFill>
          <a:ln w="28575">
            <a:solidFill>
              <a:schemeClr val="accent1">
                <a:lumMod val="50000"/>
              </a:schemeClr>
            </a:solidFill>
          </a:ln>
        </p:spPr>
        <p:txBody>
          <a:bodyPr>
            <a:normAutofit/>
          </a:bodyPr>
          <a:lstStyle/>
          <a:p>
            <a:pPr algn="ctr"/>
            <a:r>
              <a:rPr lang="fr-FR" dirty="0" smtClean="0">
                <a:solidFill>
                  <a:schemeClr val="tx1"/>
                </a:solidFill>
                <a:latin typeface="Comic Sans MS" pitchFamily="66" charset="0"/>
              </a:rPr>
              <a:t>LA LIGNE (Main courante) </a:t>
            </a:r>
            <a:endParaRPr lang="fr-FR" dirty="0">
              <a:solidFill>
                <a:schemeClr val="tx1"/>
              </a:solidFill>
              <a:latin typeface="Comic Sans MS" pitchFamily="66" charset="0"/>
            </a:endParaRPr>
          </a:p>
        </p:txBody>
      </p:sp>
      <p:sp>
        <p:nvSpPr>
          <p:cNvPr id="6" name="Espace réservé du contenu 5"/>
          <p:cNvSpPr>
            <a:spLocks noGrp="1"/>
          </p:cNvSpPr>
          <p:nvPr>
            <p:ph idx="1"/>
          </p:nvPr>
        </p:nvSpPr>
        <p:spPr>
          <a:xfrm>
            <a:off x="457200" y="3501008"/>
            <a:ext cx="8229600" cy="3024336"/>
          </a:xfrm>
        </p:spPr>
        <p:txBody>
          <a:bodyPr>
            <a:normAutofit fontScale="92500" lnSpcReduction="20000"/>
          </a:bodyPr>
          <a:lstStyle/>
          <a:p>
            <a:endParaRPr lang="fr-FR" sz="2400" b="1" dirty="0" smtClean="0">
              <a:solidFill>
                <a:srgbClr val="00B050"/>
              </a:solidFill>
            </a:endParaRPr>
          </a:p>
          <a:p>
            <a:r>
              <a:rPr lang="fr-FR" sz="2400" b="1" dirty="0" smtClean="0">
                <a:solidFill>
                  <a:schemeClr val="accent1">
                    <a:lumMod val="75000"/>
                  </a:schemeClr>
                </a:solidFill>
                <a:latin typeface="Comic Sans MS" pitchFamily="66" charset="0"/>
              </a:rPr>
              <a:t>Eléments du terrain </a:t>
            </a:r>
            <a:r>
              <a:rPr lang="fr-FR" sz="2400" b="1" u="sng" dirty="0" smtClean="0">
                <a:solidFill>
                  <a:schemeClr val="accent1">
                    <a:lumMod val="75000"/>
                  </a:schemeClr>
                </a:solidFill>
                <a:latin typeface="Comic Sans MS" pitchFamily="66" charset="0"/>
              </a:rPr>
              <a:t>facilement observables </a:t>
            </a:r>
            <a:r>
              <a:rPr lang="fr-FR" sz="2400" b="1" dirty="0" smtClean="0">
                <a:solidFill>
                  <a:schemeClr val="accent1">
                    <a:lumMod val="75000"/>
                  </a:schemeClr>
                </a:solidFill>
                <a:latin typeface="Comic Sans MS" pitchFamily="66" charset="0"/>
              </a:rPr>
              <a:t>et que l’on peut suivre aisément </a:t>
            </a:r>
            <a:r>
              <a:rPr lang="fr-FR" sz="2400" b="1" u="sng" dirty="0" smtClean="0">
                <a:solidFill>
                  <a:schemeClr val="accent1">
                    <a:lumMod val="75000"/>
                  </a:schemeClr>
                </a:solidFill>
                <a:latin typeface="Comic Sans MS" pitchFamily="66" charset="0"/>
              </a:rPr>
              <a:t>en courant</a:t>
            </a:r>
          </a:p>
          <a:p>
            <a:r>
              <a:rPr lang="fr-FR" sz="2400" dirty="0" smtClean="0">
                <a:latin typeface="Comic Sans MS" pitchFamily="66" charset="0"/>
              </a:rPr>
              <a:t>ces lignes vont servir de </a:t>
            </a:r>
            <a:r>
              <a:rPr lang="fr-FR" sz="2400" u="sng" dirty="0" smtClean="0">
                <a:latin typeface="Comic Sans MS" pitchFamily="66" charset="0"/>
              </a:rPr>
              <a:t>support de déplacement </a:t>
            </a:r>
            <a:r>
              <a:rPr lang="fr-FR" sz="2400" dirty="0" smtClean="0">
                <a:latin typeface="Comic Sans MS" pitchFamily="66" charset="0"/>
              </a:rPr>
              <a:t>aux débutants</a:t>
            </a:r>
          </a:p>
          <a:p>
            <a:r>
              <a:rPr lang="fr-FR" sz="2400" dirty="0" smtClean="0">
                <a:latin typeface="Comic Sans MS" pitchFamily="66" charset="0"/>
              </a:rPr>
              <a:t>La </a:t>
            </a:r>
            <a:r>
              <a:rPr lang="fr-FR" sz="2400" u="sng" dirty="0" smtClean="0">
                <a:latin typeface="Comic Sans MS" pitchFamily="66" charset="0"/>
              </a:rPr>
              <a:t>perception des lignes </a:t>
            </a:r>
            <a:r>
              <a:rPr lang="fr-FR" sz="2400" dirty="0" smtClean="0">
                <a:latin typeface="Comic Sans MS" pitchFamily="66" charset="0"/>
              </a:rPr>
              <a:t>par les élèves est </a:t>
            </a:r>
            <a:r>
              <a:rPr lang="fr-FR" sz="2400" u="sng" dirty="0" smtClean="0">
                <a:latin typeface="Comic Sans MS" pitchFamily="66" charset="0"/>
              </a:rPr>
              <a:t>fonction du niveau de la compétence</a:t>
            </a:r>
          </a:p>
          <a:p>
            <a:r>
              <a:rPr lang="fr-FR" sz="2400" dirty="0" smtClean="0">
                <a:latin typeface="Comic Sans MS" pitchFamily="66" charset="0"/>
              </a:rPr>
              <a:t>Niveau de difficulté des lignes: Niveau 1 – 2 -3 – 4  Exercices</a:t>
            </a:r>
            <a:endParaRPr lang="fr-FR" sz="2400" dirty="0">
              <a:latin typeface="Comic Sans MS" pitchFamily="66" charset="0"/>
            </a:endParaRPr>
          </a:p>
        </p:txBody>
      </p:sp>
      <p:pic>
        <p:nvPicPr>
          <p:cNvPr id="3074" name="Picture 2" descr="http://upload.wikimedia.org/wikipedia/commons/2/28/Autoroute_est_ouest_ghomri2.JPG"/>
          <p:cNvPicPr>
            <a:picLocks noChangeAspect="1" noChangeArrowheads="1"/>
          </p:cNvPicPr>
          <p:nvPr/>
        </p:nvPicPr>
        <p:blipFill>
          <a:blip r:embed="rId3" cstate="print"/>
          <a:srcRect/>
          <a:stretch>
            <a:fillRect/>
          </a:stretch>
        </p:blipFill>
        <p:spPr bwMode="auto">
          <a:xfrm>
            <a:off x="1187624" y="980728"/>
            <a:ext cx="6223745" cy="27363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heckerboard(across)">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heckerboard(across)">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checkerboard(across)">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checkerboard(across)">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checkerboard(across)">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908720"/>
            <a:ext cx="4139952" cy="2308324"/>
          </a:xfrm>
          <a:prstGeom prst="rect">
            <a:avLst/>
          </a:prstGeom>
        </p:spPr>
        <p:txBody>
          <a:bodyPr wrap="square">
            <a:spAutoFit/>
          </a:bodyPr>
          <a:lstStyle/>
          <a:p>
            <a:pPr algn="just"/>
            <a:r>
              <a:rPr lang="fr-FR" b="1" dirty="0" smtClean="0"/>
              <a:t> </a:t>
            </a:r>
            <a:endParaRPr lang="fr-FR" dirty="0" smtClean="0">
              <a:solidFill>
                <a:srgbClr val="00B0F0"/>
              </a:solidFill>
            </a:endParaRPr>
          </a:p>
          <a:p>
            <a:pPr algn="just">
              <a:buFont typeface="Wingdings" pitchFamily="2" charset="2"/>
              <a:buChar char="Ø"/>
            </a:pPr>
            <a:r>
              <a:rPr lang="fr-FR" b="1" u="sng" dirty="0" smtClean="0">
                <a:latin typeface="Comic Sans MS" pitchFamily="66" charset="0"/>
              </a:rPr>
              <a:t>Niveau 1</a:t>
            </a:r>
            <a:r>
              <a:rPr lang="fr-FR" u="sng" dirty="0" smtClean="0">
                <a:latin typeface="Comic Sans MS" pitchFamily="66" charset="0"/>
              </a:rPr>
              <a:t> : </a:t>
            </a:r>
            <a:r>
              <a:rPr lang="fr-FR" dirty="0" smtClean="0">
                <a:latin typeface="Comic Sans MS" pitchFamily="66" charset="0"/>
              </a:rPr>
              <a:t>ce sont, en général, les lignes les plus familières </a:t>
            </a:r>
            <a:r>
              <a:rPr lang="fr-FR" b="1" dirty="0" smtClean="0">
                <a:latin typeface="Comic Sans MS" pitchFamily="66" charset="0"/>
              </a:rPr>
              <a:t>et </a:t>
            </a:r>
            <a:r>
              <a:rPr lang="fr-FR" b="1" u="sng" dirty="0" smtClean="0">
                <a:latin typeface="Comic Sans MS" pitchFamily="66" charset="0"/>
              </a:rPr>
              <a:t>très visibles </a:t>
            </a:r>
            <a:r>
              <a:rPr lang="fr-FR" dirty="0" smtClean="0">
                <a:latin typeface="Comic Sans MS" pitchFamily="66" charset="0"/>
              </a:rPr>
              <a:t>qui </a:t>
            </a:r>
            <a:r>
              <a:rPr lang="fr-FR" b="1" u="sng" dirty="0" smtClean="0">
                <a:latin typeface="Comic Sans MS" pitchFamily="66" charset="0"/>
              </a:rPr>
              <a:t>guident facilement </a:t>
            </a:r>
            <a:r>
              <a:rPr lang="fr-FR" dirty="0" smtClean="0">
                <a:latin typeface="Comic Sans MS" pitchFamily="66" charset="0"/>
              </a:rPr>
              <a:t>le déplacement : Piste principale (1), chemin majeur  (2), sentier évident (3),  clôtures (5),  mur (6), ligne électrique  bâtiment (8)….</a:t>
            </a:r>
            <a:endParaRPr lang="fr-FR" dirty="0">
              <a:latin typeface="Comic Sans MS" pitchFamily="66" charset="0"/>
            </a:endParaRPr>
          </a:p>
        </p:txBody>
      </p:sp>
      <p:pic>
        <p:nvPicPr>
          <p:cNvPr id="5" name="Picture 3" descr="ligne1"/>
          <p:cNvPicPr>
            <a:picLocks noChangeAspect="1" noChangeArrowheads="1"/>
          </p:cNvPicPr>
          <p:nvPr/>
        </p:nvPicPr>
        <p:blipFill>
          <a:blip r:embed="rId3" cstate="print"/>
          <a:srcRect/>
          <a:stretch>
            <a:fillRect/>
          </a:stretch>
        </p:blipFill>
        <p:spPr bwMode="auto">
          <a:xfrm>
            <a:off x="5076056" y="788752"/>
            <a:ext cx="3744416" cy="2328701"/>
          </a:xfrm>
          <a:prstGeom prst="rect">
            <a:avLst/>
          </a:prstGeom>
          <a:noFill/>
          <a:ln w="9525">
            <a:solidFill>
              <a:srgbClr val="00B050"/>
            </a:solidFill>
            <a:miter lim="800000"/>
            <a:headEnd/>
            <a:tailEnd/>
          </a:ln>
        </p:spPr>
      </p:pic>
      <p:sp>
        <p:nvSpPr>
          <p:cNvPr id="6" name="Rectangle 5"/>
          <p:cNvSpPr/>
          <p:nvPr/>
        </p:nvSpPr>
        <p:spPr>
          <a:xfrm>
            <a:off x="107504" y="4005064"/>
            <a:ext cx="3779912" cy="2862322"/>
          </a:xfrm>
          <a:prstGeom prst="rect">
            <a:avLst/>
          </a:prstGeom>
        </p:spPr>
        <p:txBody>
          <a:bodyPr wrap="square">
            <a:spAutoFit/>
          </a:bodyPr>
          <a:lstStyle/>
          <a:p>
            <a:pPr>
              <a:buFont typeface="Wingdings" pitchFamily="2" charset="2"/>
              <a:buChar char="Ø"/>
            </a:pPr>
            <a:r>
              <a:rPr lang="fr-FR" b="1" u="sng" dirty="0" smtClean="0">
                <a:latin typeface="Comic Sans MS" pitchFamily="66" charset="0"/>
              </a:rPr>
              <a:t>Niveau 2</a:t>
            </a:r>
            <a:r>
              <a:rPr lang="fr-FR" dirty="0" smtClean="0">
                <a:latin typeface="Comic Sans MS" pitchFamily="66" charset="0"/>
              </a:rPr>
              <a:t> : Lignes, dont la représentation sous forme de </a:t>
            </a:r>
            <a:r>
              <a:rPr lang="fr-FR" b="1" dirty="0" smtClean="0">
                <a:latin typeface="Comic Sans MS" pitchFamily="66" charset="0"/>
              </a:rPr>
              <a:t>pointillés ou de surfaces entourées </a:t>
            </a:r>
            <a:r>
              <a:rPr lang="fr-FR" dirty="0" smtClean="0">
                <a:latin typeface="Comic Sans MS" pitchFamily="66" charset="0"/>
              </a:rPr>
              <a:t>d’un trait continu permet un suivi : sentier peu visible (1), talus bien marqué (2), fossé très visible (3), creek (4), muret, lisière de forêt (5), haie, layon, levée de terre (6), tour de lac, marais, étang (7).</a:t>
            </a:r>
            <a:endParaRPr lang="fr-FR" dirty="0">
              <a:latin typeface="Comic Sans MS" pitchFamily="66" charset="0"/>
            </a:endParaRPr>
          </a:p>
        </p:txBody>
      </p:sp>
      <p:pic>
        <p:nvPicPr>
          <p:cNvPr id="7" name="Picture 2" descr="ligne2"/>
          <p:cNvPicPr>
            <a:picLocks noChangeAspect="1" noChangeArrowheads="1"/>
          </p:cNvPicPr>
          <p:nvPr/>
        </p:nvPicPr>
        <p:blipFill>
          <a:blip r:embed="rId4" cstate="print"/>
          <a:srcRect/>
          <a:stretch>
            <a:fillRect/>
          </a:stretch>
        </p:blipFill>
        <p:spPr bwMode="auto">
          <a:xfrm>
            <a:off x="5148064" y="3861048"/>
            <a:ext cx="3600400" cy="2725537"/>
          </a:xfrm>
          <a:prstGeom prst="rect">
            <a:avLst/>
          </a:prstGeom>
          <a:noFill/>
          <a:ln w="9525">
            <a:solidFill>
              <a:srgbClr val="00B05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7504" y="764704"/>
            <a:ext cx="4572000" cy="2862322"/>
          </a:xfrm>
          <a:prstGeom prst="rect">
            <a:avLst/>
          </a:prstGeom>
        </p:spPr>
        <p:txBody>
          <a:bodyPr>
            <a:spAutoFit/>
          </a:bodyPr>
          <a:lstStyle/>
          <a:p>
            <a:pPr>
              <a:buFont typeface="Wingdings" pitchFamily="2" charset="2"/>
              <a:buChar char="Ø"/>
            </a:pPr>
            <a:r>
              <a:rPr lang="fr-FR" b="1" u="sng" dirty="0" smtClean="0">
                <a:latin typeface="Comic Sans MS" pitchFamily="66" charset="0"/>
              </a:rPr>
              <a:t>Niveau 3</a:t>
            </a:r>
            <a:r>
              <a:rPr lang="fr-FR" u="sng" dirty="0" smtClean="0">
                <a:latin typeface="Comic Sans MS" pitchFamily="66" charset="0"/>
              </a:rPr>
              <a:t> </a:t>
            </a:r>
            <a:r>
              <a:rPr lang="fr-FR" dirty="0" smtClean="0">
                <a:latin typeface="Comic Sans MS" pitchFamily="66" charset="0"/>
              </a:rPr>
              <a:t>: ces lignes séparent des zones </a:t>
            </a:r>
            <a:r>
              <a:rPr lang="fr-FR" b="1" dirty="0" smtClean="0">
                <a:latin typeface="Comic Sans MS" pitchFamily="66" charset="0"/>
              </a:rPr>
              <a:t>différenciées par la couleur </a:t>
            </a:r>
            <a:r>
              <a:rPr lang="fr-FR" dirty="0" smtClean="0">
                <a:latin typeface="Comic Sans MS" pitchFamily="66" charset="0"/>
              </a:rPr>
              <a:t>sur la carte : limite de végétation entre </a:t>
            </a:r>
            <a:r>
              <a:rPr lang="fr-FR" u="sng" dirty="0" smtClean="0">
                <a:latin typeface="Comic Sans MS" pitchFamily="66" charset="0"/>
              </a:rPr>
              <a:t>zones de pénétrabilités différentes mais nettes</a:t>
            </a:r>
            <a:r>
              <a:rPr lang="fr-FR" dirty="0" smtClean="0">
                <a:latin typeface="Comic Sans MS" pitchFamily="66" charset="0"/>
              </a:rPr>
              <a:t> signalées sur la carte par des pointillés noirs (1), limite de clairière en forêt (2),  mais aussi des fossés (3) et talus intermittents (4), murs en ruine (5)…</a:t>
            </a:r>
            <a:r>
              <a:rPr lang="fr-FR" b="1" dirty="0" smtClean="0">
                <a:latin typeface="Comic Sans MS" pitchFamily="66" charset="0"/>
              </a:rPr>
              <a:t> </a:t>
            </a:r>
            <a:r>
              <a:rPr lang="fr-FR" dirty="0" smtClean="0">
                <a:latin typeface="Comic Sans MS" pitchFamily="66" charset="0"/>
              </a:rPr>
              <a:t>Elles sont </a:t>
            </a:r>
            <a:r>
              <a:rPr lang="fr-FR" b="1" dirty="0" smtClean="0">
                <a:latin typeface="Comic Sans MS" pitchFamily="66" charset="0"/>
              </a:rPr>
              <a:t>plus difficiles </a:t>
            </a:r>
            <a:r>
              <a:rPr lang="fr-FR" dirty="0" smtClean="0">
                <a:latin typeface="Comic Sans MS" pitchFamily="66" charset="0"/>
              </a:rPr>
              <a:t>à </a:t>
            </a:r>
            <a:r>
              <a:rPr lang="fr-FR" b="1" dirty="0" smtClean="0">
                <a:latin typeface="Comic Sans MS" pitchFamily="66" charset="0"/>
              </a:rPr>
              <a:t>percevoir par le débutant</a:t>
            </a:r>
            <a:endParaRPr lang="fr-FR" b="1" dirty="0">
              <a:latin typeface="Comic Sans MS" pitchFamily="66" charset="0"/>
            </a:endParaRPr>
          </a:p>
        </p:txBody>
      </p:sp>
      <p:pic>
        <p:nvPicPr>
          <p:cNvPr id="3" name="Picture 2" descr="ligne3"/>
          <p:cNvPicPr>
            <a:picLocks noChangeAspect="1" noChangeArrowheads="1"/>
          </p:cNvPicPr>
          <p:nvPr/>
        </p:nvPicPr>
        <p:blipFill>
          <a:blip r:embed="rId3" cstate="print"/>
          <a:srcRect/>
          <a:stretch>
            <a:fillRect/>
          </a:stretch>
        </p:blipFill>
        <p:spPr bwMode="auto">
          <a:xfrm>
            <a:off x="5038006" y="692697"/>
            <a:ext cx="3836813" cy="2952328"/>
          </a:xfrm>
          <a:prstGeom prst="rect">
            <a:avLst/>
          </a:prstGeom>
          <a:noFill/>
          <a:ln w="9525">
            <a:solidFill>
              <a:srgbClr val="00B050"/>
            </a:solidFill>
            <a:miter lim="800000"/>
            <a:headEnd/>
            <a:tailEnd/>
          </a:ln>
        </p:spPr>
      </p:pic>
      <p:sp>
        <p:nvSpPr>
          <p:cNvPr id="4" name="Rectangle 3"/>
          <p:cNvSpPr/>
          <p:nvPr/>
        </p:nvSpPr>
        <p:spPr>
          <a:xfrm>
            <a:off x="251520" y="4005064"/>
            <a:ext cx="4572000" cy="2862322"/>
          </a:xfrm>
          <a:prstGeom prst="rect">
            <a:avLst/>
          </a:prstGeom>
        </p:spPr>
        <p:txBody>
          <a:bodyPr>
            <a:spAutoFit/>
          </a:bodyPr>
          <a:lstStyle/>
          <a:p>
            <a:pPr>
              <a:buFont typeface="Wingdings" pitchFamily="2" charset="2"/>
              <a:buChar char="Ø"/>
            </a:pPr>
            <a:r>
              <a:rPr lang="fr-FR" b="1" u="sng" dirty="0" smtClean="0">
                <a:latin typeface="Comic Sans MS" pitchFamily="66" charset="0"/>
              </a:rPr>
              <a:t>Niveau 4</a:t>
            </a:r>
            <a:r>
              <a:rPr lang="fr-FR" b="1" dirty="0" smtClean="0"/>
              <a:t> </a:t>
            </a:r>
            <a:r>
              <a:rPr lang="fr-FR" dirty="0" smtClean="0"/>
              <a:t>: </a:t>
            </a:r>
            <a:r>
              <a:rPr lang="fr-FR" dirty="0" smtClean="0">
                <a:latin typeface="Comic Sans MS" pitchFamily="66" charset="0"/>
              </a:rPr>
              <a:t>ces lignes sont en rapport avec les formes de relief ou la végétation. Citons l’avancée (1) et les rentrants (2) constituées de plusieurs courbes de niveau, les ruptures de pente entre les plats les descentes (3) ou les montées (3), les zones de végétation non bordées de limites précises (absence de pointillés noirs) (4). </a:t>
            </a:r>
            <a:r>
              <a:rPr lang="fr-FR" b="1" dirty="0" smtClean="0">
                <a:latin typeface="Comic Sans MS" pitchFamily="66" charset="0"/>
              </a:rPr>
              <a:t>A ne pas utiliser pour les débutants</a:t>
            </a:r>
            <a:endParaRPr lang="fr-FR" b="1" dirty="0">
              <a:latin typeface="Comic Sans MS" pitchFamily="66" charset="0"/>
            </a:endParaRPr>
          </a:p>
        </p:txBody>
      </p:sp>
      <p:pic>
        <p:nvPicPr>
          <p:cNvPr id="5" name="Image 3" descr="ligne4.jpg"/>
          <p:cNvPicPr>
            <a:picLocks noChangeAspect="1" noChangeArrowheads="1"/>
          </p:cNvPicPr>
          <p:nvPr/>
        </p:nvPicPr>
        <p:blipFill>
          <a:blip r:embed="rId4" cstate="print"/>
          <a:srcRect/>
          <a:stretch>
            <a:fillRect/>
          </a:stretch>
        </p:blipFill>
        <p:spPr bwMode="auto">
          <a:xfrm>
            <a:off x="5076056" y="3861048"/>
            <a:ext cx="3816424" cy="2786062"/>
          </a:xfrm>
          <a:prstGeom prst="rect">
            <a:avLst/>
          </a:prstGeom>
          <a:noFill/>
          <a:ln w="9525">
            <a:solidFill>
              <a:srgbClr val="00B05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51520" y="5565338"/>
            <a:ext cx="8640960" cy="1292662"/>
          </a:xfrm>
          <a:prstGeom prst="rect">
            <a:avLst/>
          </a:prstGeom>
          <a:ln w="57150"/>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r-FR" sz="2000" dirty="0" smtClean="0">
                <a:latin typeface="Comic Sans MS" pitchFamily="66" charset="0"/>
              </a:rPr>
              <a:t>La </a:t>
            </a:r>
            <a:r>
              <a:rPr lang="fr-FR" sz="2000" b="1" dirty="0" smtClean="0">
                <a:latin typeface="Comic Sans MS" pitchFamily="66" charset="0"/>
              </a:rPr>
              <a:t>connaissance des différentes lignes </a:t>
            </a:r>
            <a:r>
              <a:rPr lang="fr-FR" sz="2000" dirty="0" smtClean="0">
                <a:latin typeface="Comic Sans MS" pitchFamily="66" charset="0"/>
              </a:rPr>
              <a:t>et leur utilisation progressive par l’enseignant sont des </a:t>
            </a:r>
            <a:r>
              <a:rPr lang="fr-FR" sz="2000" b="1" u="sng" dirty="0" smtClean="0">
                <a:latin typeface="Comic Sans MS" pitchFamily="66" charset="0"/>
              </a:rPr>
              <a:t>éléments essentiels à une adaptation des circuits au niveau considéré</a:t>
            </a:r>
          </a:p>
          <a:p>
            <a:pPr algn="ctr"/>
            <a:endParaRPr lang="fr-FR" b="1" dirty="0"/>
          </a:p>
        </p:txBody>
      </p:sp>
      <p:pic>
        <p:nvPicPr>
          <p:cNvPr id="3" name="Picture 2" descr="ligne3"/>
          <p:cNvPicPr>
            <a:picLocks noChangeAspect="1" noChangeArrowheads="1"/>
          </p:cNvPicPr>
          <p:nvPr/>
        </p:nvPicPr>
        <p:blipFill>
          <a:blip r:embed="rId3" cstate="print"/>
          <a:srcRect/>
          <a:stretch>
            <a:fillRect/>
          </a:stretch>
        </p:blipFill>
        <p:spPr bwMode="auto">
          <a:xfrm>
            <a:off x="4860032" y="0"/>
            <a:ext cx="3764805" cy="2753110"/>
          </a:xfrm>
          <a:prstGeom prst="rect">
            <a:avLst/>
          </a:prstGeom>
          <a:noFill/>
          <a:ln w="9525">
            <a:solidFill>
              <a:srgbClr val="00B050"/>
            </a:solidFill>
            <a:miter lim="800000"/>
            <a:headEnd/>
            <a:tailEnd/>
          </a:ln>
        </p:spPr>
      </p:pic>
      <p:pic>
        <p:nvPicPr>
          <p:cNvPr id="4" name="Image 3" descr="ligne4.jpg"/>
          <p:cNvPicPr>
            <a:picLocks noChangeAspect="1" noChangeArrowheads="1"/>
          </p:cNvPicPr>
          <p:nvPr/>
        </p:nvPicPr>
        <p:blipFill>
          <a:blip r:embed="rId4" cstate="print"/>
          <a:srcRect/>
          <a:stretch>
            <a:fillRect/>
          </a:stretch>
        </p:blipFill>
        <p:spPr bwMode="auto">
          <a:xfrm>
            <a:off x="4860032" y="2839250"/>
            <a:ext cx="3763163" cy="2589479"/>
          </a:xfrm>
          <a:prstGeom prst="rect">
            <a:avLst/>
          </a:prstGeom>
          <a:noFill/>
          <a:ln w="9525">
            <a:solidFill>
              <a:srgbClr val="00B050"/>
            </a:solidFill>
            <a:miter lim="800000"/>
            <a:headEnd/>
            <a:tailEnd/>
          </a:ln>
        </p:spPr>
      </p:pic>
      <p:pic>
        <p:nvPicPr>
          <p:cNvPr id="5" name="Picture 3" descr="ligne1"/>
          <p:cNvPicPr>
            <a:picLocks noChangeAspect="1" noChangeArrowheads="1"/>
          </p:cNvPicPr>
          <p:nvPr/>
        </p:nvPicPr>
        <p:blipFill>
          <a:blip r:embed="rId5" cstate="print"/>
          <a:srcRect/>
          <a:stretch>
            <a:fillRect/>
          </a:stretch>
        </p:blipFill>
        <p:spPr bwMode="auto">
          <a:xfrm>
            <a:off x="179512" y="0"/>
            <a:ext cx="3936679" cy="2636912"/>
          </a:xfrm>
          <a:prstGeom prst="rect">
            <a:avLst/>
          </a:prstGeom>
          <a:noFill/>
          <a:ln w="9525">
            <a:solidFill>
              <a:srgbClr val="00B050"/>
            </a:solidFill>
            <a:miter lim="800000"/>
            <a:headEnd/>
            <a:tailEnd/>
          </a:ln>
        </p:spPr>
      </p:pic>
      <p:pic>
        <p:nvPicPr>
          <p:cNvPr id="6" name="Picture 2" descr="ligne2"/>
          <p:cNvPicPr>
            <a:picLocks noChangeAspect="1" noChangeArrowheads="1"/>
          </p:cNvPicPr>
          <p:nvPr/>
        </p:nvPicPr>
        <p:blipFill>
          <a:blip r:embed="rId6" cstate="print"/>
          <a:srcRect/>
          <a:stretch>
            <a:fillRect/>
          </a:stretch>
        </p:blipFill>
        <p:spPr bwMode="auto">
          <a:xfrm>
            <a:off x="179512" y="2780928"/>
            <a:ext cx="3888432" cy="2725537"/>
          </a:xfrm>
          <a:prstGeom prst="rect">
            <a:avLst/>
          </a:prstGeom>
          <a:noFill/>
          <a:ln w="9525">
            <a:solidFill>
              <a:srgbClr val="00B05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s://encrypted-tbn0.gstatic.com/images?q=tbn:ANd9GcROSCd5kOvqND8s-uT3wHuO0lYkBDContQVYoimPOmq4m0cJVZB4Q"/>
          <p:cNvPicPr>
            <a:picLocks noChangeAspect="1" noChangeArrowheads="1"/>
          </p:cNvPicPr>
          <p:nvPr/>
        </p:nvPicPr>
        <p:blipFill>
          <a:blip r:embed="rId3" cstate="print"/>
          <a:srcRect/>
          <a:stretch>
            <a:fillRect/>
          </a:stretch>
        </p:blipFill>
        <p:spPr bwMode="auto">
          <a:xfrm>
            <a:off x="4572000" y="764704"/>
            <a:ext cx="4086985" cy="2088232"/>
          </a:xfrm>
          <a:prstGeom prst="rect">
            <a:avLst/>
          </a:prstGeom>
          <a:noFill/>
        </p:spPr>
      </p:pic>
      <p:sp>
        <p:nvSpPr>
          <p:cNvPr id="9" name="Titre 4"/>
          <p:cNvSpPr txBox="1">
            <a:spLocks/>
          </p:cNvSpPr>
          <p:nvPr/>
        </p:nvSpPr>
        <p:spPr>
          <a:xfrm>
            <a:off x="0" y="0"/>
            <a:ext cx="9144000" cy="692696"/>
          </a:xfrm>
          <a:prstGeom prst="rect">
            <a:avLst/>
          </a:prstGeom>
          <a:solidFill>
            <a:schemeClr val="bg2">
              <a:lumMod val="90000"/>
            </a:schemeClr>
          </a:solidFill>
          <a:ln w="28575">
            <a:solidFill>
              <a:schemeClr val="accent1">
                <a:lumMod val="50000"/>
              </a:schemeClr>
            </a:solidFill>
          </a:ln>
        </p:spPr>
        <p:txBody>
          <a:bodyPr>
            <a:normAutofit fontScale="97500"/>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600" b="1" dirty="0" smtClean="0">
                <a:latin typeface="Comic Sans MS" pitchFamily="66" charset="0"/>
                <a:cs typeface="Tahoma" pitchFamily="34" charset="0"/>
              </a:rPr>
              <a:t>LES POINTS DE DECISION</a:t>
            </a:r>
            <a:endParaRPr lang="fr-FR" sz="3600" b="1" dirty="0">
              <a:latin typeface="Comic Sans MS" pitchFamily="66" charset="0"/>
              <a:cs typeface="Tahoma" pitchFamily="34" charset="0"/>
            </a:endParaRPr>
          </a:p>
        </p:txBody>
      </p:sp>
      <p:pic>
        <p:nvPicPr>
          <p:cNvPr id="10" name="Picture 4" descr="https://encrypted-tbn3.gstatic.com/images?q=tbn:ANd9GcTdD9SOdPMncDFGuOKzrOniXxWDRs3nHkPPcbOhsK0bgh8ThV3f"/>
          <p:cNvPicPr>
            <a:picLocks noChangeAspect="1" noChangeArrowheads="1"/>
          </p:cNvPicPr>
          <p:nvPr/>
        </p:nvPicPr>
        <p:blipFill>
          <a:blip r:embed="rId4" cstate="print"/>
          <a:srcRect/>
          <a:stretch>
            <a:fillRect/>
          </a:stretch>
        </p:blipFill>
        <p:spPr bwMode="auto">
          <a:xfrm>
            <a:off x="251519" y="764703"/>
            <a:ext cx="3860907" cy="2088233"/>
          </a:xfrm>
          <a:prstGeom prst="rect">
            <a:avLst/>
          </a:prstGeom>
          <a:noFill/>
        </p:spPr>
      </p:pic>
      <p:sp>
        <p:nvSpPr>
          <p:cNvPr id="12" name="Rectangle 11"/>
          <p:cNvSpPr/>
          <p:nvPr/>
        </p:nvSpPr>
        <p:spPr>
          <a:xfrm>
            <a:off x="251520" y="2924945"/>
            <a:ext cx="8568952" cy="2554545"/>
          </a:xfrm>
          <a:prstGeom prst="rect">
            <a:avLst/>
          </a:prstGeom>
        </p:spPr>
        <p:txBody>
          <a:bodyPr wrap="square">
            <a:spAutoFit/>
          </a:bodyPr>
          <a:lstStyle/>
          <a:p>
            <a:pPr algn="just">
              <a:buFont typeface="Wingdings" pitchFamily="2" charset="2"/>
              <a:buChar char="Ø"/>
            </a:pPr>
            <a:r>
              <a:rPr lang="fr-FR" sz="1600" b="1" dirty="0" smtClean="0">
                <a:solidFill>
                  <a:schemeClr val="accent1">
                    <a:lumMod val="75000"/>
                  </a:schemeClr>
                </a:solidFill>
                <a:latin typeface="Comic Sans MS" pitchFamily="66" charset="0"/>
              </a:rPr>
              <a:t>C’est </a:t>
            </a:r>
            <a:r>
              <a:rPr lang="fr-FR" sz="1600" b="1" u="sng" dirty="0" smtClean="0">
                <a:solidFill>
                  <a:schemeClr val="accent1">
                    <a:lumMod val="75000"/>
                  </a:schemeClr>
                </a:solidFill>
                <a:latin typeface="Comic Sans MS" pitchFamily="66" charset="0"/>
              </a:rPr>
              <a:t>l’endroit précis</a:t>
            </a:r>
            <a:r>
              <a:rPr lang="fr-FR" sz="1600" b="1" dirty="0" smtClean="0">
                <a:solidFill>
                  <a:schemeClr val="accent1">
                    <a:lumMod val="75000"/>
                  </a:schemeClr>
                </a:solidFill>
                <a:latin typeface="Comic Sans MS" pitchFamily="66" charset="0"/>
              </a:rPr>
              <a:t>, sur une ligne où </a:t>
            </a:r>
            <a:r>
              <a:rPr lang="fr-FR" sz="1600" b="1" u="sng" dirty="0" smtClean="0">
                <a:solidFill>
                  <a:schemeClr val="accent1">
                    <a:lumMod val="75000"/>
                  </a:schemeClr>
                </a:solidFill>
                <a:latin typeface="Comic Sans MS" pitchFamily="66" charset="0"/>
              </a:rPr>
              <a:t>le pratiquant va choisir de changer ou de quitter la ligne.</a:t>
            </a:r>
            <a:r>
              <a:rPr lang="fr-FR" sz="1600" b="1" u="sng" dirty="0" smtClean="0">
                <a:solidFill>
                  <a:srgbClr val="00B050"/>
                </a:solidFill>
                <a:latin typeface="Comic Sans MS" pitchFamily="66" charset="0"/>
              </a:rPr>
              <a:t> </a:t>
            </a:r>
          </a:p>
          <a:p>
            <a:pPr algn="just"/>
            <a:r>
              <a:rPr lang="fr-FR" sz="1600" dirty="0" smtClean="0">
                <a:latin typeface="Comic Sans MS" pitchFamily="66" charset="0"/>
              </a:rPr>
              <a:t>(croisement de chemins – un angle de clôture ou de fossé – un élément ponctuel situé en bordure de chemin -  formes de relief) .</a:t>
            </a:r>
          </a:p>
          <a:p>
            <a:pPr algn="just"/>
            <a:endParaRPr lang="fr-FR" sz="1600" dirty="0" smtClean="0">
              <a:latin typeface="Comic Sans MS" pitchFamily="66" charset="0"/>
            </a:endParaRPr>
          </a:p>
          <a:p>
            <a:pPr algn="just">
              <a:buFont typeface="Wingdings" pitchFamily="2" charset="2"/>
              <a:buChar char="Ø"/>
            </a:pPr>
            <a:r>
              <a:rPr lang="fr-FR" sz="1600" b="1" dirty="0" smtClean="0">
                <a:latin typeface="Comic Sans MS" pitchFamily="66" charset="0"/>
              </a:rPr>
              <a:t>Le dernier point de décision situé </a:t>
            </a:r>
            <a:r>
              <a:rPr lang="fr-FR" sz="1600" b="1" u="sng" dirty="0" smtClean="0">
                <a:latin typeface="Comic Sans MS" pitchFamily="66" charset="0"/>
              </a:rPr>
              <a:t>avant le poste </a:t>
            </a:r>
            <a:r>
              <a:rPr lang="fr-FR" sz="1600" dirty="0" smtClean="0">
                <a:latin typeface="Comic Sans MS" pitchFamily="66" charset="0"/>
              </a:rPr>
              <a:t>et qui permet de quitter la ligne pour rejoindre celui-ci, s’appelle </a:t>
            </a:r>
            <a:r>
              <a:rPr lang="fr-FR" sz="1600" u="sng" dirty="0" smtClean="0">
                <a:solidFill>
                  <a:schemeClr val="accent1">
                    <a:lumMod val="75000"/>
                  </a:schemeClr>
                </a:solidFill>
                <a:latin typeface="Comic Sans MS" pitchFamily="66" charset="0"/>
              </a:rPr>
              <a:t>le </a:t>
            </a:r>
            <a:r>
              <a:rPr lang="fr-FR" sz="1600" b="1" u="sng" dirty="0" smtClean="0">
                <a:solidFill>
                  <a:schemeClr val="accent1">
                    <a:lumMod val="75000"/>
                  </a:schemeClr>
                </a:solidFill>
                <a:latin typeface="Comic Sans MS" pitchFamily="66" charset="0"/>
              </a:rPr>
              <a:t>point d’attaque</a:t>
            </a:r>
            <a:r>
              <a:rPr lang="fr-FR" sz="1600" dirty="0" smtClean="0">
                <a:latin typeface="Comic Sans MS" pitchFamily="66" charset="0"/>
              </a:rPr>
              <a:t>. </a:t>
            </a:r>
          </a:p>
          <a:p>
            <a:pPr algn="just"/>
            <a:endParaRPr lang="fr-FR" sz="1600" dirty="0" smtClean="0">
              <a:latin typeface="Comic Sans MS" pitchFamily="66" charset="0"/>
            </a:endParaRPr>
          </a:p>
          <a:p>
            <a:pPr algn="just">
              <a:buFont typeface="Wingdings" pitchFamily="2" charset="2"/>
              <a:buChar char="Ø"/>
            </a:pPr>
            <a:r>
              <a:rPr lang="fr-FR" sz="1600" dirty="0" smtClean="0">
                <a:latin typeface="Comic Sans MS" pitchFamily="66" charset="0"/>
              </a:rPr>
              <a:t>Le point de décision situé </a:t>
            </a:r>
            <a:r>
              <a:rPr lang="fr-FR" sz="1600" u="sng" dirty="0" smtClean="0">
                <a:latin typeface="Comic Sans MS" pitchFamily="66" charset="0"/>
              </a:rPr>
              <a:t>après le poste</a:t>
            </a:r>
            <a:r>
              <a:rPr lang="fr-FR" sz="1600" dirty="0" smtClean="0">
                <a:latin typeface="Comic Sans MS" pitchFamily="66" charset="0"/>
              </a:rPr>
              <a:t>, qui permet de s’arrêter en cas d’erreur, est la </a:t>
            </a:r>
            <a:r>
              <a:rPr lang="fr-FR" sz="1600" b="1" u="sng" dirty="0" smtClean="0">
                <a:solidFill>
                  <a:schemeClr val="accent1">
                    <a:lumMod val="75000"/>
                  </a:schemeClr>
                </a:solidFill>
                <a:latin typeface="Comic Sans MS" pitchFamily="66" charset="0"/>
              </a:rPr>
              <a:t>ligne d’arrêt</a:t>
            </a:r>
            <a:r>
              <a:rPr lang="fr-FR" sz="1600" u="sng" dirty="0" smtClean="0">
                <a:solidFill>
                  <a:schemeClr val="accent1">
                    <a:lumMod val="75000"/>
                  </a:schemeClr>
                </a:solidFill>
                <a:latin typeface="Comic Sans MS" pitchFamily="66" charset="0"/>
              </a:rPr>
              <a:t> ou </a:t>
            </a:r>
            <a:r>
              <a:rPr lang="fr-FR" sz="1600" b="1" u="sng" dirty="0" smtClean="0">
                <a:solidFill>
                  <a:schemeClr val="accent1">
                    <a:lumMod val="75000"/>
                  </a:schemeClr>
                </a:solidFill>
                <a:latin typeface="Comic Sans MS" pitchFamily="66" charset="0"/>
              </a:rPr>
              <a:t>fond de tiroir</a:t>
            </a:r>
            <a:endParaRPr lang="fr-FR" u="sng" dirty="0">
              <a:latin typeface="Comic Sans MS" pitchFamily="66" charset="0"/>
            </a:endParaRPr>
          </a:p>
        </p:txBody>
      </p:sp>
      <p:sp>
        <p:nvSpPr>
          <p:cNvPr id="6" name="Rectangle 5"/>
          <p:cNvSpPr/>
          <p:nvPr/>
        </p:nvSpPr>
        <p:spPr>
          <a:xfrm>
            <a:off x="323528" y="5589240"/>
            <a:ext cx="8424936" cy="923330"/>
          </a:xfrm>
          <a:prstGeom prst="rect">
            <a:avLst/>
          </a:prstGeom>
          <a:solidFill>
            <a:schemeClr val="bg2">
              <a:lumMod val="90000"/>
            </a:schemeClr>
          </a:solidFill>
          <a:ln w="38100">
            <a:solidFill>
              <a:schemeClr val="accent1">
                <a:lumMod val="75000"/>
              </a:schemeClr>
            </a:solidFill>
          </a:ln>
        </p:spPr>
        <p:txBody>
          <a:bodyPr wrap="square">
            <a:spAutoFit/>
          </a:bodyPr>
          <a:lstStyle/>
          <a:p>
            <a:pPr algn="just">
              <a:buFont typeface="Wingdings" pitchFamily="2" charset="2"/>
              <a:buChar char="Ø"/>
            </a:pPr>
            <a:r>
              <a:rPr lang="fr-FR" b="1" dirty="0" smtClean="0">
                <a:latin typeface="Comic Sans MS" pitchFamily="66" charset="0"/>
              </a:rPr>
              <a:t>Le </a:t>
            </a:r>
            <a:r>
              <a:rPr lang="fr-FR" b="1" u="sng" dirty="0" smtClean="0">
                <a:solidFill>
                  <a:schemeClr val="accent1">
                    <a:lumMod val="75000"/>
                  </a:schemeClr>
                </a:solidFill>
                <a:latin typeface="Comic Sans MS" pitchFamily="66" charset="0"/>
              </a:rPr>
              <a:t>choix pertinent des points de décision </a:t>
            </a:r>
            <a:r>
              <a:rPr lang="fr-FR" b="1" dirty="0" smtClean="0">
                <a:latin typeface="Comic Sans MS" pitchFamily="66" charset="0"/>
              </a:rPr>
              <a:t>est essentiel pour </a:t>
            </a:r>
            <a:r>
              <a:rPr lang="fr-FR" b="1" u="sng" dirty="0" smtClean="0">
                <a:latin typeface="Comic Sans MS" pitchFamily="66" charset="0"/>
              </a:rPr>
              <a:t>diminuer la charge émotionnelle de l’élève et permettre des prises de décision cohérentes</a:t>
            </a:r>
            <a:r>
              <a:rPr lang="fr-FR" b="1" dirty="0" smtClean="0">
                <a:latin typeface="Comic Sans MS" pitchFamily="66" charset="0"/>
              </a:rPr>
              <a:t> avec l’itinéraire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heckerboard(across)">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décision1"/>
          <p:cNvPicPr>
            <a:picLocks noChangeAspect="1" noChangeArrowheads="1"/>
          </p:cNvPicPr>
          <p:nvPr/>
        </p:nvPicPr>
        <p:blipFill>
          <a:blip r:embed="rId3" cstate="print"/>
          <a:srcRect/>
          <a:stretch>
            <a:fillRect/>
          </a:stretch>
        </p:blipFill>
        <p:spPr bwMode="auto">
          <a:xfrm>
            <a:off x="179512" y="1916832"/>
            <a:ext cx="3600400" cy="3600400"/>
          </a:xfrm>
          <a:prstGeom prst="rect">
            <a:avLst/>
          </a:prstGeom>
          <a:noFill/>
          <a:ln w="28575">
            <a:solidFill>
              <a:schemeClr val="accent1">
                <a:lumMod val="75000"/>
              </a:schemeClr>
            </a:solidFill>
            <a:miter lim="800000"/>
            <a:headEnd/>
            <a:tailEnd/>
          </a:ln>
        </p:spPr>
      </p:pic>
      <p:sp>
        <p:nvSpPr>
          <p:cNvPr id="4" name="Rectangle 3"/>
          <p:cNvSpPr/>
          <p:nvPr/>
        </p:nvSpPr>
        <p:spPr>
          <a:xfrm>
            <a:off x="251520" y="764704"/>
            <a:ext cx="3677610" cy="369332"/>
          </a:xfrm>
          <a:prstGeom prst="rect">
            <a:avLst/>
          </a:prstGeom>
        </p:spPr>
        <p:txBody>
          <a:bodyPr wrap="none">
            <a:spAutoFit/>
          </a:bodyPr>
          <a:lstStyle/>
          <a:p>
            <a:pPr>
              <a:buFont typeface="Wingdings" pitchFamily="2" charset="2"/>
              <a:buChar char="Ø"/>
            </a:pPr>
            <a:r>
              <a:rPr lang="fr-FR" b="1" dirty="0" err="1" smtClean="0">
                <a:latin typeface="Comic Sans MS" pitchFamily="66" charset="0"/>
                <a:cs typeface="Arial" charset="0"/>
              </a:rPr>
              <a:t>Niv</a:t>
            </a:r>
            <a:r>
              <a:rPr lang="fr-FR" b="1" dirty="0" smtClean="0">
                <a:latin typeface="Comic Sans MS" pitchFamily="66" charset="0"/>
                <a:cs typeface="Arial" charset="0"/>
              </a:rPr>
              <a:t> </a:t>
            </a:r>
            <a:r>
              <a:rPr lang="fr-FR" b="1" u="sng" dirty="0" smtClean="0">
                <a:latin typeface="Comic Sans MS" pitchFamily="66" charset="0"/>
                <a:cs typeface="Arial" charset="0"/>
              </a:rPr>
              <a:t>1</a:t>
            </a:r>
            <a:r>
              <a:rPr lang="fr-FR" u="sng" dirty="0" smtClean="0">
                <a:latin typeface="Comic Sans MS" pitchFamily="66" charset="0"/>
                <a:cs typeface="Arial" charset="0"/>
              </a:rPr>
              <a:t>:un croisement de ligne 1</a:t>
            </a:r>
            <a:r>
              <a:rPr lang="fr-FR" dirty="0" smtClean="0">
                <a:latin typeface="Comic Sans MS" pitchFamily="66" charset="0"/>
                <a:cs typeface="Arial" charset="0"/>
              </a:rPr>
              <a:t> </a:t>
            </a:r>
            <a:endParaRPr lang="fr-FR" dirty="0">
              <a:latin typeface="Comic Sans MS" pitchFamily="66" charset="0"/>
            </a:endParaRPr>
          </a:p>
        </p:txBody>
      </p:sp>
      <p:pic>
        <p:nvPicPr>
          <p:cNvPr id="5" name="Picture 2" descr="décision 2"/>
          <p:cNvPicPr>
            <a:picLocks noChangeAspect="1" noChangeArrowheads="1"/>
          </p:cNvPicPr>
          <p:nvPr/>
        </p:nvPicPr>
        <p:blipFill>
          <a:blip r:embed="rId4" cstate="print"/>
          <a:srcRect/>
          <a:stretch>
            <a:fillRect/>
          </a:stretch>
        </p:blipFill>
        <p:spPr bwMode="auto">
          <a:xfrm>
            <a:off x="5076056" y="1916832"/>
            <a:ext cx="3816424" cy="3650487"/>
          </a:xfrm>
          <a:prstGeom prst="rect">
            <a:avLst/>
          </a:prstGeom>
          <a:noFill/>
          <a:ln w="28575">
            <a:solidFill>
              <a:schemeClr val="accent1">
                <a:lumMod val="75000"/>
              </a:schemeClr>
            </a:solidFill>
            <a:miter lim="800000"/>
            <a:headEnd/>
            <a:tailEnd/>
          </a:ln>
        </p:spPr>
      </p:pic>
      <p:sp>
        <p:nvSpPr>
          <p:cNvPr id="6" name="Rectangle 5"/>
          <p:cNvSpPr/>
          <p:nvPr/>
        </p:nvSpPr>
        <p:spPr>
          <a:xfrm>
            <a:off x="4860032" y="764704"/>
            <a:ext cx="3960440" cy="646331"/>
          </a:xfrm>
          <a:prstGeom prst="rect">
            <a:avLst/>
          </a:prstGeom>
        </p:spPr>
        <p:txBody>
          <a:bodyPr wrap="square">
            <a:spAutoFit/>
          </a:bodyPr>
          <a:lstStyle/>
          <a:p>
            <a:pPr algn="ctr">
              <a:buFont typeface="Wingdings" pitchFamily="2" charset="2"/>
              <a:buChar char="Ø"/>
            </a:pPr>
            <a:r>
              <a:rPr lang="fr-FR" b="1" dirty="0" err="1" smtClean="0">
                <a:latin typeface="Comic Sans MS" pitchFamily="66" charset="0"/>
                <a:cs typeface="Arial" charset="0"/>
              </a:rPr>
              <a:t>Niv</a:t>
            </a:r>
            <a:r>
              <a:rPr lang="fr-FR" b="1" dirty="0" smtClean="0">
                <a:latin typeface="Comic Sans MS" pitchFamily="66" charset="0"/>
                <a:cs typeface="Arial" charset="0"/>
              </a:rPr>
              <a:t> 2</a:t>
            </a:r>
            <a:r>
              <a:rPr lang="fr-FR" dirty="0" smtClean="0">
                <a:latin typeface="Comic Sans MS" pitchFamily="66" charset="0"/>
                <a:cs typeface="Arial" charset="0"/>
              </a:rPr>
              <a:t> : </a:t>
            </a:r>
            <a:r>
              <a:rPr lang="fr-FR" u="sng" dirty="0" smtClean="0">
                <a:latin typeface="Comic Sans MS" pitchFamily="66" charset="0"/>
                <a:cs typeface="Arial" charset="0"/>
              </a:rPr>
              <a:t>un croisement de lignes  de différentes natures </a:t>
            </a:r>
            <a:endParaRPr lang="fr-FR" u="sng"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5"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Ellipse 14"/>
          <p:cNvSpPr/>
          <p:nvPr/>
        </p:nvSpPr>
        <p:spPr>
          <a:xfrm>
            <a:off x="2987824" y="2348880"/>
            <a:ext cx="3240360" cy="1944216"/>
          </a:xfrm>
          <a:prstGeom prst="ellipse">
            <a:avLst/>
          </a:prstGeom>
          <a:ln w="57150"/>
        </p:spPr>
        <p:style>
          <a:lnRef idx="3">
            <a:schemeClr val="lt1"/>
          </a:lnRef>
          <a:fillRef idx="1">
            <a:schemeClr val="accent4"/>
          </a:fillRef>
          <a:effectRef idx="1">
            <a:schemeClr val="accent4"/>
          </a:effectRef>
          <a:fontRef idx="minor">
            <a:schemeClr val="lt1"/>
          </a:fontRef>
        </p:style>
        <p:txBody>
          <a:bodyPr rtlCol="0" anchor="ctr"/>
          <a:lstStyle/>
          <a:p>
            <a:pPr algn="ctr"/>
            <a:r>
              <a:rPr lang="fr-FR" b="1" dirty="0" smtClean="0">
                <a:solidFill>
                  <a:schemeClr val="tx1"/>
                </a:solidFill>
                <a:latin typeface="Comic Sans MS" pitchFamily="66" charset="0"/>
              </a:rPr>
              <a:t> </a:t>
            </a:r>
            <a:r>
              <a:rPr lang="fr-FR" b="1" u="sng" dirty="0" smtClean="0">
                <a:solidFill>
                  <a:schemeClr val="tx1"/>
                </a:solidFill>
                <a:latin typeface="Comic Sans MS" pitchFamily="66" charset="0"/>
              </a:rPr>
              <a:t>Sécurité </a:t>
            </a:r>
            <a:r>
              <a:rPr lang="fr-FR" b="1" dirty="0" smtClean="0">
                <a:solidFill>
                  <a:schemeClr val="tx1"/>
                </a:solidFill>
                <a:latin typeface="Comic Sans MS" pitchFamily="66" charset="0"/>
              </a:rPr>
              <a:t>et  </a:t>
            </a:r>
            <a:r>
              <a:rPr lang="fr-FR" b="1" u="sng" dirty="0" smtClean="0">
                <a:solidFill>
                  <a:schemeClr val="tx1"/>
                </a:solidFill>
                <a:latin typeface="Comic Sans MS" pitchFamily="66" charset="0"/>
              </a:rPr>
              <a:t>cadre éducatif </a:t>
            </a:r>
            <a:r>
              <a:rPr lang="fr-FR" b="1" dirty="0" smtClean="0">
                <a:solidFill>
                  <a:schemeClr val="tx1"/>
                </a:solidFill>
                <a:latin typeface="Comic Sans MS" pitchFamily="66" charset="0"/>
              </a:rPr>
              <a:t>au service de </a:t>
            </a:r>
            <a:r>
              <a:rPr lang="fr-FR" b="1" u="sng" dirty="0" smtClean="0">
                <a:solidFill>
                  <a:schemeClr val="tx1"/>
                </a:solidFill>
                <a:latin typeface="Comic Sans MS" pitchFamily="66" charset="0"/>
              </a:rPr>
              <a:t>l’efficacité pédagogique</a:t>
            </a:r>
            <a:endParaRPr lang="fr-FR" b="1" u="sng" dirty="0">
              <a:solidFill>
                <a:schemeClr val="tx1"/>
              </a:solidFill>
              <a:latin typeface="Comic Sans MS" pitchFamily="66" charset="0"/>
            </a:endParaRPr>
          </a:p>
        </p:txBody>
      </p:sp>
      <p:sp>
        <p:nvSpPr>
          <p:cNvPr id="16" name="Ellipse 15"/>
          <p:cNvSpPr/>
          <p:nvPr/>
        </p:nvSpPr>
        <p:spPr>
          <a:xfrm>
            <a:off x="7343800" y="2852936"/>
            <a:ext cx="1620688" cy="936104"/>
          </a:xfrm>
          <a:prstGeom prst="ellipse">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u="sng" dirty="0" smtClean="0">
                <a:solidFill>
                  <a:schemeClr val="tx1"/>
                </a:solidFill>
                <a:latin typeface="Comic Sans MS" pitchFamily="66" charset="0"/>
              </a:rPr>
              <a:t>Niveau classe-Effectif</a:t>
            </a:r>
            <a:endParaRPr lang="fr-FR" b="1" u="sng" dirty="0">
              <a:solidFill>
                <a:schemeClr val="tx1"/>
              </a:solidFill>
              <a:latin typeface="Comic Sans MS" pitchFamily="66" charset="0"/>
            </a:endParaRPr>
          </a:p>
        </p:txBody>
      </p:sp>
      <p:sp>
        <p:nvSpPr>
          <p:cNvPr id="17" name="Ellipse 16"/>
          <p:cNvSpPr/>
          <p:nvPr/>
        </p:nvSpPr>
        <p:spPr>
          <a:xfrm>
            <a:off x="683568" y="548680"/>
            <a:ext cx="2088232" cy="1440160"/>
          </a:xfrm>
          <a:prstGeom prst="ellipse">
            <a:avLst/>
          </a:prstGeom>
          <a:solidFill>
            <a:schemeClr val="accent1">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u="sng" dirty="0" smtClean="0">
                <a:solidFill>
                  <a:schemeClr val="tx1"/>
                </a:solidFill>
                <a:latin typeface="Comic Sans MS" pitchFamily="66" charset="0"/>
              </a:rPr>
              <a:t>Un lieu de pratique adapté</a:t>
            </a:r>
            <a:endParaRPr lang="fr-FR" u="sng" dirty="0">
              <a:latin typeface="Comic Sans MS" pitchFamily="66" charset="0"/>
            </a:endParaRPr>
          </a:p>
        </p:txBody>
      </p:sp>
      <p:sp>
        <p:nvSpPr>
          <p:cNvPr id="18" name="Ellipse 17"/>
          <p:cNvSpPr/>
          <p:nvPr/>
        </p:nvSpPr>
        <p:spPr>
          <a:xfrm>
            <a:off x="3347864" y="0"/>
            <a:ext cx="2376264" cy="1368152"/>
          </a:xfrm>
          <a:prstGeom prst="ellipse">
            <a:avLst/>
          </a:prstGeom>
          <a:solidFill>
            <a:schemeClr val="accent1">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u="sng" dirty="0" smtClean="0">
                <a:solidFill>
                  <a:schemeClr val="tx1"/>
                </a:solidFill>
                <a:latin typeface="Comic Sans MS" pitchFamily="66" charset="0"/>
              </a:rPr>
              <a:t>Les cartes-le traçage des circuits</a:t>
            </a:r>
            <a:endParaRPr lang="fr-FR" b="1" u="sng" dirty="0">
              <a:solidFill>
                <a:schemeClr val="tx1"/>
              </a:solidFill>
              <a:latin typeface="Comic Sans MS" pitchFamily="66" charset="0"/>
            </a:endParaRPr>
          </a:p>
        </p:txBody>
      </p:sp>
      <p:sp>
        <p:nvSpPr>
          <p:cNvPr id="19" name="Ellipse 18"/>
          <p:cNvSpPr/>
          <p:nvPr/>
        </p:nvSpPr>
        <p:spPr>
          <a:xfrm>
            <a:off x="0" y="2780928"/>
            <a:ext cx="1979712" cy="1152128"/>
          </a:xfrm>
          <a:prstGeom prst="ellipse">
            <a:avLst/>
          </a:prstGeom>
          <a:solidFill>
            <a:schemeClr val="accent1">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u="sng" dirty="0" smtClean="0">
                <a:solidFill>
                  <a:schemeClr val="tx1"/>
                </a:solidFill>
                <a:latin typeface="Comic Sans MS" pitchFamily="66" charset="0"/>
              </a:rPr>
              <a:t>Des situations par niveau</a:t>
            </a:r>
            <a:endParaRPr lang="fr-FR" b="1" u="sng" dirty="0">
              <a:solidFill>
                <a:schemeClr val="tx1"/>
              </a:solidFill>
              <a:latin typeface="Comic Sans MS" pitchFamily="66" charset="0"/>
            </a:endParaRPr>
          </a:p>
        </p:txBody>
      </p:sp>
      <p:sp>
        <p:nvSpPr>
          <p:cNvPr id="20" name="Ellipse 19"/>
          <p:cNvSpPr/>
          <p:nvPr/>
        </p:nvSpPr>
        <p:spPr>
          <a:xfrm>
            <a:off x="467544" y="4509120"/>
            <a:ext cx="1800200" cy="864096"/>
          </a:xfrm>
          <a:prstGeom prst="ellipse">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u="sng" dirty="0" smtClean="0">
                <a:solidFill>
                  <a:schemeClr val="tx1"/>
                </a:solidFill>
                <a:latin typeface="Comic Sans MS" pitchFamily="66" charset="0"/>
              </a:rPr>
              <a:t>CO ET TICE</a:t>
            </a:r>
            <a:endParaRPr lang="fr-FR" b="1" u="sng" dirty="0">
              <a:solidFill>
                <a:schemeClr val="tx1"/>
              </a:solidFill>
              <a:latin typeface="Comic Sans MS" pitchFamily="66" charset="0"/>
            </a:endParaRPr>
          </a:p>
        </p:txBody>
      </p:sp>
      <p:sp>
        <p:nvSpPr>
          <p:cNvPr id="21" name="Ellipse 20"/>
          <p:cNvSpPr/>
          <p:nvPr/>
        </p:nvSpPr>
        <p:spPr>
          <a:xfrm>
            <a:off x="1979712" y="5733256"/>
            <a:ext cx="2088232" cy="720080"/>
          </a:xfrm>
          <a:prstGeom prst="ellipse">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u="sng" dirty="0" smtClean="0">
                <a:solidFill>
                  <a:schemeClr val="tx1"/>
                </a:solidFill>
                <a:latin typeface="Comic Sans MS" pitchFamily="66" charset="0"/>
              </a:rPr>
              <a:t>Les évaluatio</a:t>
            </a:r>
            <a:r>
              <a:rPr lang="fr-FR" b="1" u="sng" dirty="0" smtClean="0">
                <a:solidFill>
                  <a:schemeClr val="tx1"/>
                </a:solidFill>
              </a:rPr>
              <a:t>ns</a:t>
            </a:r>
            <a:endParaRPr lang="fr-FR" b="1" u="sng" dirty="0">
              <a:solidFill>
                <a:schemeClr val="tx1"/>
              </a:solidFill>
            </a:endParaRPr>
          </a:p>
        </p:txBody>
      </p:sp>
      <p:sp>
        <p:nvSpPr>
          <p:cNvPr id="22" name="Ellipse 21"/>
          <p:cNvSpPr/>
          <p:nvPr/>
        </p:nvSpPr>
        <p:spPr>
          <a:xfrm>
            <a:off x="5220072" y="5517232"/>
            <a:ext cx="1728192" cy="1080120"/>
          </a:xfrm>
          <a:prstGeom prst="ellipse">
            <a:avLst/>
          </a:prstGeom>
          <a:solidFill>
            <a:schemeClr val="accent1">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u="sng" dirty="0" smtClean="0">
                <a:solidFill>
                  <a:schemeClr val="tx1"/>
                </a:solidFill>
                <a:latin typeface="Comic Sans MS" pitchFamily="66" charset="0"/>
              </a:rPr>
              <a:t>Vivre de la CO</a:t>
            </a:r>
            <a:endParaRPr lang="fr-FR" b="1" u="sng" dirty="0">
              <a:solidFill>
                <a:schemeClr val="tx1"/>
              </a:solidFill>
              <a:latin typeface="Comic Sans MS" pitchFamily="66" charset="0"/>
            </a:endParaRPr>
          </a:p>
        </p:txBody>
      </p:sp>
      <p:sp>
        <p:nvSpPr>
          <p:cNvPr id="23" name="Ellipse 22"/>
          <p:cNvSpPr/>
          <p:nvPr/>
        </p:nvSpPr>
        <p:spPr>
          <a:xfrm>
            <a:off x="6732240" y="4581128"/>
            <a:ext cx="2160240" cy="914400"/>
          </a:xfrm>
          <a:prstGeom prst="ellipse">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u="sng" dirty="0" smtClean="0">
                <a:solidFill>
                  <a:schemeClr val="tx1"/>
                </a:solidFill>
                <a:latin typeface="Comic Sans MS" pitchFamily="66" charset="0"/>
              </a:rPr>
              <a:t>La mise en œuvre d’un cycle</a:t>
            </a:r>
            <a:endParaRPr lang="fr-FR" b="1" u="sng" dirty="0">
              <a:solidFill>
                <a:schemeClr val="tx1"/>
              </a:solidFill>
              <a:latin typeface="Comic Sans MS" pitchFamily="66" charset="0"/>
            </a:endParaRPr>
          </a:p>
        </p:txBody>
      </p:sp>
      <p:sp>
        <p:nvSpPr>
          <p:cNvPr id="26" name="Ellipse 25"/>
          <p:cNvSpPr/>
          <p:nvPr/>
        </p:nvSpPr>
        <p:spPr>
          <a:xfrm>
            <a:off x="6516216" y="980728"/>
            <a:ext cx="2088232" cy="72008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u="sng" dirty="0" smtClean="0">
                <a:solidFill>
                  <a:schemeClr val="tx1"/>
                </a:solidFill>
                <a:latin typeface="Comic Sans MS" pitchFamily="66" charset="0"/>
              </a:rPr>
              <a:t>Gestion du temps</a:t>
            </a:r>
            <a:endParaRPr lang="fr-FR" b="1" u="sng" dirty="0">
              <a:solidFill>
                <a:schemeClr val="tx1"/>
              </a:solidFill>
              <a:latin typeface="Comic Sans MS" pitchFamily="66" charset="0"/>
            </a:endParaRPr>
          </a:p>
        </p:txBody>
      </p:sp>
      <p:sp>
        <p:nvSpPr>
          <p:cNvPr id="28" name="Double flèche horizontale 27"/>
          <p:cNvSpPr/>
          <p:nvPr/>
        </p:nvSpPr>
        <p:spPr>
          <a:xfrm rot="2722892">
            <a:off x="2351454" y="2095037"/>
            <a:ext cx="1080120" cy="282173"/>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Double flèche horizontale 28"/>
          <p:cNvSpPr/>
          <p:nvPr/>
        </p:nvSpPr>
        <p:spPr>
          <a:xfrm rot="5400000">
            <a:off x="4165297" y="1675463"/>
            <a:ext cx="807546" cy="282173"/>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Double flèche horizontale 29"/>
          <p:cNvSpPr/>
          <p:nvPr/>
        </p:nvSpPr>
        <p:spPr>
          <a:xfrm rot="7890791">
            <a:off x="5904667" y="2062254"/>
            <a:ext cx="900142" cy="282173"/>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Double flèche horizontale 30"/>
          <p:cNvSpPr/>
          <p:nvPr/>
        </p:nvSpPr>
        <p:spPr>
          <a:xfrm rot="6801521">
            <a:off x="3208756" y="4951923"/>
            <a:ext cx="1043069" cy="282173"/>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Double flèche horizontale 31"/>
          <p:cNvSpPr/>
          <p:nvPr/>
        </p:nvSpPr>
        <p:spPr>
          <a:xfrm rot="8229708">
            <a:off x="2219626" y="4262628"/>
            <a:ext cx="1080120" cy="282173"/>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Double flèche horizontale 32"/>
          <p:cNvSpPr/>
          <p:nvPr/>
        </p:nvSpPr>
        <p:spPr>
          <a:xfrm rot="10800000">
            <a:off x="2051720" y="3212976"/>
            <a:ext cx="807546" cy="282173"/>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Double flèche horizontale 33"/>
          <p:cNvSpPr/>
          <p:nvPr/>
        </p:nvSpPr>
        <p:spPr>
          <a:xfrm rot="10973153">
            <a:off x="6450800" y="3161118"/>
            <a:ext cx="807546" cy="282173"/>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Double flèche horizontale 34"/>
          <p:cNvSpPr/>
          <p:nvPr/>
        </p:nvSpPr>
        <p:spPr>
          <a:xfrm rot="3892719">
            <a:off x="5008712" y="4776156"/>
            <a:ext cx="928271" cy="282173"/>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Double flèche horizontale 35"/>
          <p:cNvSpPr/>
          <p:nvPr/>
        </p:nvSpPr>
        <p:spPr>
          <a:xfrm rot="13808419">
            <a:off x="6087980" y="4219265"/>
            <a:ext cx="807546" cy="282173"/>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23528" y="2708920"/>
            <a:ext cx="4572000" cy="1846659"/>
          </a:xfrm>
          <a:prstGeom prst="rect">
            <a:avLst/>
          </a:prstGeom>
        </p:spPr>
        <p:txBody>
          <a:bodyPr>
            <a:spAutoFit/>
          </a:bodyPr>
          <a:lstStyle/>
          <a:p>
            <a:pPr>
              <a:buFont typeface="Wingdings" pitchFamily="2" charset="2"/>
              <a:buChar char="Ø"/>
              <a:defRPr/>
            </a:pPr>
            <a:r>
              <a:rPr lang="fr-FR" b="1" dirty="0" err="1" smtClean="0">
                <a:latin typeface="Comic Sans MS" pitchFamily="66" charset="0"/>
                <a:cs typeface="Arial" charset="0"/>
              </a:rPr>
              <a:t>Niv</a:t>
            </a:r>
            <a:r>
              <a:rPr lang="fr-FR" b="1" dirty="0" smtClean="0">
                <a:latin typeface="Comic Sans MS" pitchFamily="66" charset="0"/>
                <a:cs typeface="Arial" charset="0"/>
              </a:rPr>
              <a:t> 3</a:t>
            </a:r>
            <a:r>
              <a:rPr lang="fr-FR" dirty="0" smtClean="0">
                <a:solidFill>
                  <a:srgbClr val="00B0F0"/>
                </a:solidFill>
                <a:latin typeface="Comic Sans MS" pitchFamily="66" charset="0"/>
                <a:cs typeface="Arial" charset="0"/>
              </a:rPr>
              <a:t> </a:t>
            </a:r>
            <a:r>
              <a:rPr lang="fr-FR" dirty="0" smtClean="0">
                <a:latin typeface="Comic Sans MS" pitchFamily="66" charset="0"/>
                <a:cs typeface="Arial" charset="0"/>
              </a:rPr>
              <a:t>: </a:t>
            </a:r>
            <a:r>
              <a:rPr lang="fr-FR" b="1" u="sng" dirty="0" smtClean="0">
                <a:latin typeface="Comic Sans MS" pitchFamily="66" charset="0"/>
                <a:cs typeface="Arial" charset="0"/>
              </a:rPr>
              <a:t>un élément ponctuel </a:t>
            </a:r>
            <a:r>
              <a:rPr lang="fr-FR" b="1" dirty="0" smtClean="0">
                <a:latin typeface="Comic Sans MS" pitchFamily="66" charset="0"/>
                <a:cs typeface="Arial" charset="0"/>
              </a:rPr>
              <a:t>sur une ligne</a:t>
            </a:r>
            <a:r>
              <a:rPr lang="fr-FR" dirty="0" smtClean="0">
                <a:latin typeface="Comic Sans MS" pitchFamily="66" charset="0"/>
                <a:cs typeface="Arial" charset="0"/>
              </a:rPr>
              <a:t>. Ces éléments de décision ponctuels sur une ligne permettent de quitter la ligne soit pour faire un saut </a:t>
            </a:r>
            <a:r>
              <a:rPr lang="fr-FR" u="sng" dirty="0" smtClean="0">
                <a:latin typeface="Comic Sans MS" pitchFamily="66" charset="0"/>
                <a:cs typeface="Arial" charset="0"/>
              </a:rPr>
              <a:t>soit pour attaquer un poste</a:t>
            </a:r>
          </a:p>
          <a:p>
            <a:pPr>
              <a:defRPr/>
            </a:pPr>
            <a:r>
              <a:rPr lang="fr-FR" sz="2400" dirty="0" smtClean="0">
                <a:cs typeface="Arial" charset="0"/>
              </a:rPr>
              <a:t> </a:t>
            </a:r>
            <a:endParaRPr lang="fr-FR" dirty="0"/>
          </a:p>
        </p:txBody>
      </p:sp>
      <p:pic>
        <p:nvPicPr>
          <p:cNvPr id="3" name="Picture 3" descr="décision3"/>
          <p:cNvPicPr>
            <a:picLocks noChangeAspect="1" noChangeArrowheads="1"/>
          </p:cNvPicPr>
          <p:nvPr/>
        </p:nvPicPr>
        <p:blipFill>
          <a:blip r:embed="rId3" cstate="print"/>
          <a:srcRect/>
          <a:stretch>
            <a:fillRect/>
          </a:stretch>
        </p:blipFill>
        <p:spPr bwMode="auto">
          <a:xfrm>
            <a:off x="5292080" y="332656"/>
            <a:ext cx="3412966" cy="2808312"/>
          </a:xfrm>
          <a:prstGeom prst="rect">
            <a:avLst/>
          </a:prstGeom>
          <a:noFill/>
          <a:ln w="28575">
            <a:solidFill>
              <a:schemeClr val="accent1">
                <a:lumMod val="75000"/>
              </a:schemeClr>
            </a:solidFill>
            <a:miter lim="800000"/>
            <a:headEnd/>
            <a:tailEnd/>
          </a:ln>
        </p:spPr>
      </p:pic>
      <p:pic>
        <p:nvPicPr>
          <p:cNvPr id="4" name="Picture 2" descr="décision3bis"/>
          <p:cNvPicPr>
            <a:picLocks noChangeAspect="1" noChangeArrowheads="1"/>
          </p:cNvPicPr>
          <p:nvPr/>
        </p:nvPicPr>
        <p:blipFill>
          <a:blip r:embed="rId4" cstate="print"/>
          <a:srcRect/>
          <a:stretch>
            <a:fillRect/>
          </a:stretch>
        </p:blipFill>
        <p:spPr bwMode="auto">
          <a:xfrm>
            <a:off x="5292080" y="3429000"/>
            <a:ext cx="3384376" cy="2900308"/>
          </a:xfrm>
          <a:prstGeom prst="rect">
            <a:avLst/>
          </a:prstGeom>
          <a:noFill/>
          <a:ln w="28575">
            <a:solidFill>
              <a:schemeClr val="accent1">
                <a:lumMod val="75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tint val="80000"/>
                <a:satMod val="400000"/>
              </a:schemeClr>
            </a:gs>
            <a:gs pos="25000">
              <a:schemeClr val="bg1">
                <a:tint val="83000"/>
                <a:satMod val="320000"/>
              </a:schemeClr>
            </a:gs>
            <a:gs pos="100000">
              <a:schemeClr val="bg1">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Rectangle 1"/>
          <p:cNvSpPr/>
          <p:nvPr/>
        </p:nvSpPr>
        <p:spPr>
          <a:xfrm>
            <a:off x="0" y="2348880"/>
            <a:ext cx="2483768" cy="1200329"/>
          </a:xfrm>
          <a:prstGeom prst="rect">
            <a:avLst/>
          </a:prstGeom>
          <a:noFill/>
        </p:spPr>
        <p:txBody>
          <a:bodyPr wrap="square">
            <a:spAutoFit/>
          </a:bodyPr>
          <a:lstStyle/>
          <a:p>
            <a:pPr algn="ctr">
              <a:buFont typeface="Wingdings" pitchFamily="2" charset="2"/>
              <a:buChar char="Ø"/>
              <a:defRPr/>
            </a:pPr>
            <a:r>
              <a:rPr lang="fr-FR" sz="2400" b="1" dirty="0" err="1" smtClean="0">
                <a:latin typeface="Comic Sans MS" pitchFamily="66" charset="0"/>
                <a:cs typeface="Arial" charset="0"/>
              </a:rPr>
              <a:t>Niv</a:t>
            </a:r>
            <a:r>
              <a:rPr lang="fr-FR" sz="2400" b="1" dirty="0" smtClean="0">
                <a:latin typeface="Comic Sans MS" pitchFamily="66" charset="0"/>
                <a:cs typeface="Arial" charset="0"/>
              </a:rPr>
              <a:t> 4</a:t>
            </a:r>
            <a:r>
              <a:rPr lang="fr-FR" sz="2400" dirty="0" smtClean="0">
                <a:latin typeface="Comic Sans MS" pitchFamily="66" charset="0"/>
                <a:cs typeface="Arial" charset="0"/>
              </a:rPr>
              <a:t>: des éléments de relief</a:t>
            </a:r>
            <a:endParaRPr lang="fr-FR" sz="2400" dirty="0">
              <a:latin typeface="Comic Sans MS" pitchFamily="66" charset="0"/>
              <a:cs typeface="Arial" charset="0"/>
            </a:endParaRPr>
          </a:p>
        </p:txBody>
      </p:sp>
      <p:pic>
        <p:nvPicPr>
          <p:cNvPr id="3" name="Picture 2" descr="décision4"/>
          <p:cNvPicPr>
            <a:picLocks noChangeAspect="1" noChangeArrowheads="1"/>
          </p:cNvPicPr>
          <p:nvPr/>
        </p:nvPicPr>
        <p:blipFill>
          <a:blip r:embed="rId3" cstate="print"/>
          <a:srcRect/>
          <a:stretch>
            <a:fillRect/>
          </a:stretch>
        </p:blipFill>
        <p:spPr bwMode="auto">
          <a:xfrm>
            <a:off x="2591272" y="836712"/>
            <a:ext cx="6552728" cy="5145801"/>
          </a:xfrm>
          <a:prstGeom prst="rect">
            <a:avLst/>
          </a:prstGeom>
          <a:solidFill>
            <a:schemeClr val="bg2">
              <a:lumMod val="75000"/>
            </a:schemeClr>
          </a:solidFill>
          <a:ln w="28575">
            <a:solidFill>
              <a:schemeClr val="accent1">
                <a:lumMod val="75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23528" y="2996952"/>
            <a:ext cx="8568952" cy="2308324"/>
          </a:xfrm>
          <a:prstGeom prst="rect">
            <a:avLst/>
          </a:prstGeom>
          <a:ln>
            <a:noFill/>
          </a:ln>
        </p:spPr>
        <p:style>
          <a:lnRef idx="0">
            <a:schemeClr val="accent4"/>
          </a:lnRef>
          <a:fillRef idx="1001">
            <a:schemeClr val="lt1"/>
          </a:fillRef>
          <a:effectRef idx="3">
            <a:schemeClr val="accent4"/>
          </a:effectRef>
          <a:fontRef idx="minor">
            <a:schemeClr val="lt1"/>
          </a:fontRef>
        </p:style>
        <p:txBody>
          <a:bodyPr wrap="square">
            <a:spAutoFit/>
          </a:bodyPr>
          <a:lstStyle/>
          <a:p>
            <a:pPr>
              <a:buFont typeface="Wingdings" pitchFamily="2" charset="2"/>
              <a:buChar char="Ø"/>
              <a:defRPr/>
            </a:pPr>
            <a:r>
              <a:rPr lang="fr-FR" b="1" dirty="0" smtClean="0">
                <a:solidFill>
                  <a:schemeClr val="tx1"/>
                </a:solidFill>
                <a:latin typeface="Comic Sans MS" pitchFamily="66" charset="0"/>
                <a:cs typeface="Arial" charset="0"/>
              </a:rPr>
              <a:t>Ce sont des éléments de repères </a:t>
            </a:r>
            <a:r>
              <a:rPr lang="fr-FR" b="1" u="sng" dirty="0" smtClean="0">
                <a:solidFill>
                  <a:srgbClr val="FF9900"/>
                </a:solidFill>
                <a:latin typeface="Comic Sans MS" pitchFamily="66" charset="0"/>
                <a:cs typeface="Arial" charset="0"/>
              </a:rPr>
              <a:t>choisis à l’avance </a:t>
            </a:r>
            <a:r>
              <a:rPr lang="fr-FR" b="1" dirty="0" smtClean="0">
                <a:solidFill>
                  <a:schemeClr val="tx1"/>
                </a:solidFill>
                <a:latin typeface="Comic Sans MS" pitchFamily="66" charset="0"/>
                <a:cs typeface="Arial" charset="0"/>
              </a:rPr>
              <a:t>qui vont permettre de </a:t>
            </a:r>
            <a:r>
              <a:rPr lang="fr-FR" b="1" u="sng" dirty="0" smtClean="0">
                <a:solidFill>
                  <a:srgbClr val="FF9900"/>
                </a:solidFill>
                <a:latin typeface="Comic Sans MS" pitchFamily="66" charset="0"/>
                <a:cs typeface="Arial" charset="0"/>
              </a:rPr>
              <a:t>confirmer sa position</a:t>
            </a:r>
            <a:r>
              <a:rPr lang="fr-FR" b="1" dirty="0" smtClean="0">
                <a:solidFill>
                  <a:schemeClr val="tx1"/>
                </a:solidFill>
                <a:latin typeface="Comic Sans MS" pitchFamily="66" charset="0"/>
                <a:cs typeface="Arial" charset="0"/>
              </a:rPr>
              <a:t> lors du déplacement</a:t>
            </a:r>
          </a:p>
          <a:p>
            <a:pPr algn="just">
              <a:defRPr/>
            </a:pPr>
            <a:endParaRPr lang="fr-FR" dirty="0" smtClean="0">
              <a:latin typeface="Comic Sans MS" pitchFamily="66" charset="0"/>
              <a:cs typeface="Arial" charset="0"/>
            </a:endParaRPr>
          </a:p>
          <a:p>
            <a:pPr lvl="2">
              <a:buFont typeface="Wingdings" pitchFamily="2" charset="2"/>
              <a:buChar char="§"/>
              <a:defRPr/>
            </a:pPr>
            <a:r>
              <a:rPr lang="fr-FR" dirty="0" smtClean="0">
                <a:solidFill>
                  <a:schemeClr val="tx1"/>
                </a:solidFill>
                <a:latin typeface="Comic Sans MS" pitchFamily="66" charset="0"/>
                <a:cs typeface="Arial" charset="0"/>
              </a:rPr>
              <a:t>Des éléments </a:t>
            </a:r>
            <a:r>
              <a:rPr lang="fr-FR" b="1" u="sng" dirty="0" smtClean="0">
                <a:solidFill>
                  <a:srgbClr val="FF9900"/>
                </a:solidFill>
                <a:latin typeface="Comic Sans MS" pitchFamily="66" charset="0"/>
                <a:cs typeface="Arial" charset="0"/>
              </a:rPr>
              <a:t>marquants que l’on franchit </a:t>
            </a:r>
            <a:r>
              <a:rPr lang="fr-FR" dirty="0" smtClean="0">
                <a:solidFill>
                  <a:schemeClr val="tx1"/>
                </a:solidFill>
                <a:latin typeface="Comic Sans MS" pitchFamily="66" charset="0"/>
                <a:cs typeface="Arial" charset="0"/>
              </a:rPr>
              <a:t>(creeks, sentiers, limites, parfois des éléments ponctuels)</a:t>
            </a:r>
          </a:p>
          <a:p>
            <a:pPr algn="just">
              <a:defRPr/>
            </a:pPr>
            <a:endParaRPr lang="fr-FR" dirty="0" smtClean="0">
              <a:solidFill>
                <a:schemeClr val="tx1"/>
              </a:solidFill>
              <a:latin typeface="Comic Sans MS" pitchFamily="66" charset="0"/>
              <a:cs typeface="Arial" charset="0"/>
            </a:endParaRPr>
          </a:p>
          <a:p>
            <a:pPr lvl="2" algn="just">
              <a:buFont typeface="Wingdings" pitchFamily="2" charset="2"/>
              <a:buChar char="§"/>
              <a:defRPr/>
            </a:pPr>
            <a:r>
              <a:rPr lang="fr-FR" dirty="0" smtClean="0">
                <a:solidFill>
                  <a:schemeClr val="tx1"/>
                </a:solidFill>
                <a:latin typeface="Comic Sans MS" pitchFamily="66" charset="0"/>
                <a:cs typeface="Arial" charset="0"/>
              </a:rPr>
              <a:t> Des éléments </a:t>
            </a:r>
            <a:r>
              <a:rPr lang="fr-FR" b="1" u="sng" dirty="0" smtClean="0">
                <a:solidFill>
                  <a:srgbClr val="FF9900"/>
                </a:solidFill>
                <a:latin typeface="Comic Sans MS" pitchFamily="66" charset="0"/>
                <a:cs typeface="Arial" charset="0"/>
              </a:rPr>
              <a:t>marquants visibles de loin </a:t>
            </a:r>
            <a:r>
              <a:rPr lang="fr-FR" dirty="0" smtClean="0">
                <a:solidFill>
                  <a:schemeClr val="tx1"/>
                </a:solidFill>
                <a:latin typeface="Comic Sans MS" pitchFamily="66" charset="0"/>
                <a:cs typeface="Arial" charset="0"/>
              </a:rPr>
              <a:t>(clairières, coupes, différence de plantation, colline) </a:t>
            </a:r>
            <a:endParaRPr lang="fr-FR" dirty="0">
              <a:solidFill>
                <a:schemeClr val="tx1"/>
              </a:solidFill>
              <a:latin typeface="Comic Sans MS" pitchFamily="66" charset="0"/>
            </a:endParaRPr>
          </a:p>
        </p:txBody>
      </p:sp>
      <p:sp>
        <p:nvSpPr>
          <p:cNvPr id="5" name="Rectangle à coins arrondis 4"/>
          <p:cNvSpPr/>
          <p:nvPr/>
        </p:nvSpPr>
        <p:spPr>
          <a:xfrm>
            <a:off x="0" y="0"/>
            <a:ext cx="9144000" cy="881336"/>
          </a:xfrm>
          <a:prstGeom prst="roundRect">
            <a:avLst/>
          </a:prstGeom>
          <a:solidFill>
            <a:schemeClr val="bg2">
              <a:lumMod val="9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600" b="1" dirty="0" smtClean="0">
                <a:solidFill>
                  <a:schemeClr val="tx1"/>
                </a:solidFill>
                <a:latin typeface="Comic Sans MS" pitchFamily="66" charset="0"/>
                <a:cs typeface="Tahoma" pitchFamily="34" charset="0"/>
              </a:rPr>
              <a:t>LES POINTS D’APPUI</a:t>
            </a:r>
            <a:endParaRPr lang="fr-FR" sz="3600" b="1" dirty="0">
              <a:solidFill>
                <a:schemeClr val="tx1"/>
              </a:solidFill>
              <a:latin typeface="Comic Sans MS" pitchFamily="66" charset="0"/>
              <a:cs typeface="Tahoma" pitchFamily="34" charset="0"/>
            </a:endParaRPr>
          </a:p>
        </p:txBody>
      </p:sp>
      <p:sp>
        <p:nvSpPr>
          <p:cNvPr id="6" name="Rectangle à coins arrondis 5"/>
          <p:cNvSpPr/>
          <p:nvPr/>
        </p:nvSpPr>
        <p:spPr>
          <a:xfrm>
            <a:off x="179512" y="5301208"/>
            <a:ext cx="8784976" cy="1440160"/>
          </a:xfrm>
          <a:prstGeom prst="roundRect">
            <a:avLst/>
          </a:prstGeom>
          <a:solidFill>
            <a:schemeClr val="bg2">
              <a:lumMod val="9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Comic Sans MS" pitchFamily="66" charset="0"/>
                <a:cs typeface="Arial" charset="0"/>
              </a:rPr>
              <a:t>Le professeur doit être capable d’introduire suivant le niveau considéré des points d’appui </a:t>
            </a:r>
            <a:r>
              <a:rPr lang="fr-FR" b="1" u="sng" dirty="0" smtClean="0">
                <a:solidFill>
                  <a:schemeClr val="tx1"/>
                </a:solidFill>
                <a:latin typeface="Comic Sans MS" pitchFamily="66" charset="0"/>
                <a:cs typeface="Arial" charset="0"/>
              </a:rPr>
              <a:t>plus ou moins nombreux </a:t>
            </a:r>
            <a:r>
              <a:rPr lang="fr-FR" u="sng" dirty="0" smtClean="0">
                <a:solidFill>
                  <a:schemeClr val="tx1"/>
                </a:solidFill>
                <a:latin typeface="Comic Sans MS" pitchFamily="66" charset="0"/>
                <a:cs typeface="Arial" charset="0"/>
              </a:rPr>
              <a:t>et </a:t>
            </a:r>
            <a:r>
              <a:rPr lang="fr-FR" b="1" u="sng" dirty="0" smtClean="0">
                <a:solidFill>
                  <a:schemeClr val="tx1"/>
                </a:solidFill>
                <a:latin typeface="Comic Sans MS" pitchFamily="66" charset="0"/>
                <a:cs typeface="Arial" charset="0"/>
              </a:rPr>
              <a:t>plus ou moins nets</a:t>
            </a:r>
            <a:r>
              <a:rPr lang="fr-FR" b="1" dirty="0" smtClean="0">
                <a:solidFill>
                  <a:schemeClr val="tx1"/>
                </a:solidFill>
                <a:latin typeface="Comic Sans MS" pitchFamily="66" charset="0"/>
                <a:cs typeface="Arial" charset="0"/>
              </a:rPr>
              <a:t> </a:t>
            </a:r>
            <a:r>
              <a:rPr lang="fr-FR" dirty="0" smtClean="0">
                <a:solidFill>
                  <a:schemeClr val="tx1"/>
                </a:solidFill>
                <a:latin typeface="Comic Sans MS" pitchFamily="66" charset="0"/>
                <a:cs typeface="Arial" charset="0"/>
              </a:rPr>
              <a:t>sur l’itinéraire afin de </a:t>
            </a:r>
            <a:r>
              <a:rPr lang="fr-FR" b="1" u="sng" dirty="0" smtClean="0">
                <a:solidFill>
                  <a:schemeClr val="tx1"/>
                </a:solidFill>
                <a:latin typeface="Comic Sans MS" pitchFamily="66" charset="0"/>
                <a:cs typeface="Arial" charset="0"/>
              </a:rPr>
              <a:t>simplifier ou complexifier </a:t>
            </a:r>
            <a:r>
              <a:rPr lang="fr-FR" dirty="0" smtClean="0">
                <a:solidFill>
                  <a:schemeClr val="tx1"/>
                </a:solidFill>
                <a:latin typeface="Comic Sans MS" pitchFamily="66" charset="0"/>
                <a:cs typeface="Arial" charset="0"/>
              </a:rPr>
              <a:t>le problème d’orientation posé</a:t>
            </a:r>
            <a:endParaRPr lang="fr-FR" dirty="0">
              <a:solidFill>
                <a:schemeClr val="tx1"/>
              </a:solidFill>
              <a:latin typeface="Comic Sans MS" pitchFamily="66" charset="0"/>
            </a:endParaRPr>
          </a:p>
        </p:txBody>
      </p:sp>
      <p:pic>
        <p:nvPicPr>
          <p:cNvPr id="7" name="Picture 2" descr="https://encrypted-tbn2.gstatic.com/images?q=tbn:ANd9GcT4IDYsETDXDcITO6mAtvih0gtdwIMh0huEVKlIwkgBgWYl6d4wKg"/>
          <p:cNvPicPr>
            <a:picLocks noChangeAspect="1" noChangeArrowheads="1"/>
          </p:cNvPicPr>
          <p:nvPr/>
        </p:nvPicPr>
        <p:blipFill>
          <a:blip r:embed="rId3" cstate="print"/>
          <a:srcRect/>
          <a:stretch>
            <a:fillRect/>
          </a:stretch>
        </p:blipFill>
        <p:spPr bwMode="auto">
          <a:xfrm>
            <a:off x="1421649" y="908720"/>
            <a:ext cx="5873153" cy="20882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 9" descr="Point d'appui1.jpg"/>
          <p:cNvPicPr>
            <a:picLocks noChangeAspect="1" noChangeArrowheads="1"/>
          </p:cNvPicPr>
          <p:nvPr/>
        </p:nvPicPr>
        <p:blipFill>
          <a:blip r:embed="rId3" cstate="print"/>
          <a:srcRect/>
          <a:stretch>
            <a:fillRect/>
          </a:stretch>
        </p:blipFill>
        <p:spPr bwMode="auto">
          <a:xfrm>
            <a:off x="4211960" y="1700808"/>
            <a:ext cx="4499992" cy="3388355"/>
          </a:xfrm>
          <a:prstGeom prst="rect">
            <a:avLst/>
          </a:prstGeom>
          <a:noFill/>
          <a:ln w="28575">
            <a:solidFill>
              <a:schemeClr val="accent1">
                <a:lumMod val="75000"/>
              </a:schemeClr>
            </a:solidFill>
            <a:miter lim="800000"/>
            <a:headEnd/>
            <a:tailEnd/>
          </a:ln>
        </p:spPr>
      </p:pic>
      <p:sp>
        <p:nvSpPr>
          <p:cNvPr id="10" name="Flèche droite 9"/>
          <p:cNvSpPr/>
          <p:nvPr/>
        </p:nvSpPr>
        <p:spPr>
          <a:xfrm>
            <a:off x="3203848" y="4077072"/>
            <a:ext cx="9361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Stockage à accès séquentiel 12"/>
          <p:cNvSpPr/>
          <p:nvPr/>
        </p:nvSpPr>
        <p:spPr>
          <a:xfrm>
            <a:off x="323528" y="2348880"/>
            <a:ext cx="3168352" cy="2160240"/>
          </a:xfrm>
          <a:prstGeom prst="flowChartMagneticTap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Comic Sans MS" pitchFamily="66" charset="0"/>
                <a:cs typeface="Arial" charset="0"/>
              </a:rPr>
              <a:t>Pour l’élève débutant les points d’appui permettent de se situer sur la ligne et d’estimer sa progression</a:t>
            </a:r>
            <a:endParaRPr lang="fr-FR" dirty="0">
              <a:solidFill>
                <a:schemeClr val="tx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39552" y="620688"/>
            <a:ext cx="7632848" cy="923330"/>
          </a:xfrm>
          <a:prstGeom prst="rect">
            <a:avLst/>
          </a:prstGeom>
        </p:spPr>
        <p:txBody>
          <a:bodyPr wrap="square">
            <a:spAutoFit/>
          </a:bodyPr>
          <a:lstStyle/>
          <a:p>
            <a:pPr algn="just">
              <a:buFont typeface="Wingdings" pitchFamily="2" charset="2"/>
              <a:buChar char="Ø"/>
              <a:defRPr/>
            </a:pPr>
            <a:r>
              <a:rPr lang="fr-FR" dirty="0" smtClean="0">
                <a:latin typeface="Comic Sans MS" pitchFamily="66" charset="0"/>
                <a:cs typeface="Arial" charset="0"/>
              </a:rPr>
              <a:t>Pour </a:t>
            </a:r>
            <a:r>
              <a:rPr lang="fr-FR" b="1" dirty="0" smtClean="0">
                <a:latin typeface="Comic Sans MS" pitchFamily="66" charset="0"/>
                <a:cs typeface="Arial" charset="0"/>
              </a:rPr>
              <a:t>l’élève débrouillé </a:t>
            </a:r>
            <a:r>
              <a:rPr lang="fr-FR" dirty="0" smtClean="0">
                <a:latin typeface="Comic Sans MS" pitchFamily="66" charset="0"/>
                <a:cs typeface="Arial" charset="0"/>
              </a:rPr>
              <a:t>puis </a:t>
            </a:r>
            <a:r>
              <a:rPr lang="fr-FR" b="1" dirty="0" smtClean="0">
                <a:latin typeface="Comic Sans MS" pitchFamily="66" charset="0"/>
                <a:cs typeface="Arial" charset="0"/>
              </a:rPr>
              <a:t>confirmé</a:t>
            </a:r>
            <a:r>
              <a:rPr lang="fr-FR" dirty="0" smtClean="0">
                <a:latin typeface="Comic Sans MS" pitchFamily="66" charset="0"/>
                <a:cs typeface="Arial" charset="0"/>
              </a:rPr>
              <a:t>, </a:t>
            </a:r>
            <a:r>
              <a:rPr lang="fr-FR" b="1" u="sng" dirty="0" smtClean="0">
                <a:solidFill>
                  <a:srgbClr val="FFFF00"/>
                </a:solidFill>
                <a:latin typeface="Comic Sans MS" pitchFamily="66" charset="0"/>
                <a:cs typeface="Arial" charset="0"/>
              </a:rPr>
              <a:t>les points d’appui permettent de construire l’itinéraire en équilibrant la prise de risque et la sureté</a:t>
            </a:r>
            <a:r>
              <a:rPr lang="fr-FR" u="sng" dirty="0" smtClean="0">
                <a:latin typeface="Comic Sans MS" pitchFamily="66" charset="0"/>
                <a:cs typeface="Arial" charset="0"/>
              </a:rPr>
              <a:t> </a:t>
            </a:r>
            <a:r>
              <a:rPr lang="fr-FR" dirty="0" smtClean="0">
                <a:latin typeface="Comic Sans MS" pitchFamily="66" charset="0"/>
                <a:cs typeface="Arial" charset="0"/>
              </a:rPr>
              <a:t> </a:t>
            </a:r>
            <a:endParaRPr lang="fr-FR" dirty="0">
              <a:solidFill>
                <a:srgbClr val="FF0000"/>
              </a:solidFill>
              <a:latin typeface="Comic Sans MS" pitchFamily="66" charset="0"/>
              <a:cs typeface="Arial" charset="0"/>
            </a:endParaRPr>
          </a:p>
        </p:txBody>
      </p:sp>
      <p:pic>
        <p:nvPicPr>
          <p:cNvPr id="3" name="Image 8" descr="Point d'appui2.jpg"/>
          <p:cNvPicPr>
            <a:picLocks noChangeAspect="1" noChangeArrowheads="1"/>
          </p:cNvPicPr>
          <p:nvPr/>
        </p:nvPicPr>
        <p:blipFill>
          <a:blip r:embed="rId3" cstate="print"/>
          <a:srcRect/>
          <a:stretch>
            <a:fillRect/>
          </a:stretch>
        </p:blipFill>
        <p:spPr bwMode="auto">
          <a:xfrm>
            <a:off x="0" y="2492896"/>
            <a:ext cx="9144000" cy="4365104"/>
          </a:xfrm>
          <a:prstGeom prst="rect">
            <a:avLst/>
          </a:prstGeom>
          <a:noFill/>
          <a:ln w="28575">
            <a:solidFill>
              <a:schemeClr val="accent1">
                <a:lumMod val="75000"/>
              </a:schemeClr>
            </a:solidFill>
            <a:miter lim="800000"/>
            <a:headEnd/>
            <a:tailEnd/>
          </a:ln>
        </p:spPr>
      </p:pic>
      <p:sp>
        <p:nvSpPr>
          <p:cNvPr id="4" name="Flèche vers le bas 3"/>
          <p:cNvSpPr/>
          <p:nvPr/>
        </p:nvSpPr>
        <p:spPr>
          <a:xfrm>
            <a:off x="4211960" y="1628800"/>
            <a:ext cx="360040"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10" descr="Saut1.jpg"/>
          <p:cNvPicPr>
            <a:picLocks noChangeAspect="1" noChangeArrowheads="1"/>
          </p:cNvPicPr>
          <p:nvPr/>
        </p:nvPicPr>
        <p:blipFill>
          <a:blip r:embed="rId3" cstate="print"/>
          <a:srcRect/>
          <a:stretch>
            <a:fillRect/>
          </a:stretch>
        </p:blipFill>
        <p:spPr bwMode="auto">
          <a:xfrm>
            <a:off x="956550" y="980728"/>
            <a:ext cx="6893976" cy="3744416"/>
          </a:xfrm>
          <a:prstGeom prst="rect">
            <a:avLst/>
          </a:prstGeom>
          <a:noFill/>
          <a:ln w="19050">
            <a:solidFill>
              <a:schemeClr val="accent1">
                <a:lumMod val="75000"/>
              </a:schemeClr>
            </a:solidFill>
            <a:miter lim="800000"/>
            <a:headEnd/>
            <a:tailEnd/>
          </a:ln>
        </p:spPr>
      </p:pic>
      <p:sp>
        <p:nvSpPr>
          <p:cNvPr id="4" name="Rectangle 3"/>
          <p:cNvSpPr/>
          <p:nvPr/>
        </p:nvSpPr>
        <p:spPr>
          <a:xfrm>
            <a:off x="323528" y="4941168"/>
            <a:ext cx="8352928" cy="1477328"/>
          </a:xfrm>
          <a:prstGeom prst="rect">
            <a:avLst/>
          </a:prstGeom>
        </p:spPr>
        <p:txBody>
          <a:bodyPr wrap="square">
            <a:spAutoFit/>
          </a:bodyPr>
          <a:lstStyle/>
          <a:p>
            <a:r>
              <a:rPr lang="fr-FR" dirty="0" smtClean="0">
                <a:latin typeface="Comic Sans MS" pitchFamily="66" charset="0"/>
              </a:rPr>
              <a:t>Le traçage doit permettre de proposer des sauts de lignes, en utilisant pour les </a:t>
            </a:r>
            <a:r>
              <a:rPr lang="fr-FR" b="1" dirty="0" smtClean="0">
                <a:latin typeface="Comic Sans MS" pitchFamily="66" charset="0"/>
              </a:rPr>
              <a:t>débutants</a:t>
            </a:r>
            <a:r>
              <a:rPr lang="fr-FR" dirty="0" smtClean="0">
                <a:latin typeface="Comic Sans MS" pitchFamily="66" charset="0"/>
              </a:rPr>
              <a:t>: Des sauts </a:t>
            </a:r>
            <a:r>
              <a:rPr lang="fr-FR" b="1" dirty="0" smtClean="0">
                <a:latin typeface="Comic Sans MS" pitchFamily="66" charset="0"/>
              </a:rPr>
              <a:t>entre des éléments linéaires parallèles sur des distances n’excédant pas 100m</a:t>
            </a:r>
            <a:r>
              <a:rPr lang="fr-FR" dirty="0" smtClean="0">
                <a:latin typeface="Comic Sans MS" pitchFamily="66" charset="0"/>
              </a:rPr>
              <a:t> ou entre des </a:t>
            </a:r>
            <a:r>
              <a:rPr lang="fr-FR" b="1" dirty="0" smtClean="0">
                <a:latin typeface="Comic Sans MS" pitchFamily="66" charset="0"/>
              </a:rPr>
              <a:t>éléments visibles de loin</a:t>
            </a:r>
            <a:r>
              <a:rPr lang="fr-FR" dirty="0" smtClean="0">
                <a:latin typeface="Comic Sans MS" pitchFamily="66" charset="0"/>
              </a:rPr>
              <a:t> (coupe, clairière). Le saut s’effectue d’abord sur une </a:t>
            </a:r>
            <a:r>
              <a:rPr lang="fr-FR" b="1" dirty="0" smtClean="0">
                <a:latin typeface="Comic Sans MS" pitchFamily="66" charset="0"/>
              </a:rPr>
              <a:t>trajectoire perpendiculaire</a:t>
            </a:r>
            <a:r>
              <a:rPr lang="fr-FR" dirty="0" smtClean="0">
                <a:latin typeface="Comic Sans MS" pitchFamily="66" charset="0"/>
              </a:rPr>
              <a:t> aux lignes que l’on quitte et que l’on rejoint,</a:t>
            </a:r>
            <a:endParaRPr lang="fr-FR" dirty="0">
              <a:latin typeface="Comic Sans MS" pitchFamily="66" charset="0"/>
            </a:endParaRPr>
          </a:p>
        </p:txBody>
      </p:sp>
      <p:sp>
        <p:nvSpPr>
          <p:cNvPr id="5" name="Rectangle à coins arrondis 4"/>
          <p:cNvSpPr/>
          <p:nvPr/>
        </p:nvSpPr>
        <p:spPr>
          <a:xfrm>
            <a:off x="0" y="0"/>
            <a:ext cx="9144000" cy="88133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dirty="0" smtClean="0">
                <a:solidFill>
                  <a:schemeClr val="tx1"/>
                </a:solidFill>
                <a:latin typeface="Comic Sans MS" pitchFamily="66" charset="0"/>
                <a:cs typeface="Tahoma" pitchFamily="34" charset="0"/>
              </a:rPr>
              <a:t>LA NOTION DE SAUT et SON  APPRENTISSAGE</a:t>
            </a:r>
            <a:endParaRPr lang="fr-FR" sz="2800" b="1" dirty="0">
              <a:solidFill>
                <a:schemeClr val="tx1"/>
              </a:solidFill>
              <a:latin typeface="Comic Sans MS" pitchFamily="66" charset="0"/>
              <a:cs typeface="Tahom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3" descr="Saut4.jpg"/>
          <p:cNvPicPr>
            <a:picLocks noChangeAspect="1" noChangeArrowheads="1"/>
          </p:cNvPicPr>
          <p:nvPr/>
        </p:nvPicPr>
        <p:blipFill>
          <a:blip r:embed="rId3" cstate="print"/>
          <a:srcRect/>
          <a:stretch>
            <a:fillRect/>
          </a:stretch>
        </p:blipFill>
        <p:spPr bwMode="auto">
          <a:xfrm>
            <a:off x="1259632" y="836712"/>
            <a:ext cx="6765925" cy="3714750"/>
          </a:xfrm>
          <a:prstGeom prst="rect">
            <a:avLst/>
          </a:prstGeom>
          <a:noFill/>
          <a:ln w="9525">
            <a:solidFill>
              <a:srgbClr val="00B050"/>
            </a:solidFill>
            <a:miter lim="800000"/>
            <a:headEnd/>
            <a:tailEnd/>
          </a:ln>
        </p:spPr>
      </p:pic>
      <p:sp>
        <p:nvSpPr>
          <p:cNvPr id="3" name="Rectangle 2"/>
          <p:cNvSpPr/>
          <p:nvPr/>
        </p:nvSpPr>
        <p:spPr>
          <a:xfrm flipH="1">
            <a:off x="827584" y="5157192"/>
            <a:ext cx="7704856" cy="646331"/>
          </a:xfrm>
          <a:prstGeom prst="rect">
            <a:avLst/>
          </a:prstGeom>
        </p:spPr>
        <p:txBody>
          <a:bodyPr wrap="square">
            <a:spAutoFit/>
          </a:bodyPr>
          <a:lstStyle/>
          <a:p>
            <a:pPr algn="just"/>
            <a:r>
              <a:rPr lang="fr-FR" b="1" dirty="0" smtClean="0">
                <a:latin typeface="Comic Sans MS" pitchFamily="66" charset="0"/>
              </a:rPr>
              <a:t>Si la distance parait trop longue, il est nécessaire de trouver une possibilité d’appui dans le saut</a:t>
            </a:r>
            <a:r>
              <a:rPr lang="fr-FR" dirty="0" smtClean="0">
                <a:latin typeface="Comic Sans MS" pitchFamily="66" charset="0"/>
              </a:rPr>
              <a:t> : dans le cas ci-dessous, une  clairière</a:t>
            </a:r>
            <a:endParaRPr lang="fr-FR" dirty="0">
              <a:latin typeface="Comic Sans M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95536" y="2564904"/>
            <a:ext cx="8208912" cy="2308324"/>
          </a:xfrm>
          <a:prstGeom prst="rect">
            <a:avLst/>
          </a:prstGeom>
        </p:spPr>
        <p:txBody>
          <a:bodyPr wrap="square">
            <a:spAutoFit/>
          </a:bodyPr>
          <a:lstStyle/>
          <a:p>
            <a:pPr algn="just"/>
            <a:endParaRPr lang="fr-FR" dirty="0" smtClean="0">
              <a:latin typeface="Comic Sans MS" pitchFamily="66" charset="0"/>
            </a:endParaRPr>
          </a:p>
          <a:p>
            <a:pPr algn="just">
              <a:buFont typeface="Arial" pitchFamily="34" charset="0"/>
              <a:buChar char="•"/>
            </a:pPr>
            <a:r>
              <a:rPr lang="fr-FR" dirty="0" smtClean="0">
                <a:latin typeface="Comic Sans MS" pitchFamily="66" charset="0"/>
              </a:rPr>
              <a:t>Les formateurs sont totalement </a:t>
            </a:r>
            <a:r>
              <a:rPr lang="fr-FR" u="sng" dirty="0" smtClean="0">
                <a:latin typeface="Comic Sans MS" pitchFamily="66" charset="0"/>
              </a:rPr>
              <a:t>contre l’utilisation de la boussole </a:t>
            </a:r>
            <a:r>
              <a:rPr lang="fr-FR" dirty="0" smtClean="0">
                <a:latin typeface="Comic Sans MS" pitchFamily="66" charset="0"/>
              </a:rPr>
              <a:t>qui est un élément de </a:t>
            </a:r>
            <a:r>
              <a:rPr lang="fr-FR" b="1" u="sng" dirty="0" smtClean="0">
                <a:latin typeface="Comic Sans MS" pitchFamily="66" charset="0"/>
              </a:rPr>
              <a:t>dispersion extraordinaire</a:t>
            </a:r>
            <a:r>
              <a:rPr lang="fr-FR" dirty="0" smtClean="0">
                <a:latin typeface="Comic Sans MS" pitchFamily="66" charset="0"/>
              </a:rPr>
              <a:t> par rapport aux </a:t>
            </a:r>
            <a:r>
              <a:rPr lang="fr-FR" b="1" u="sng" dirty="0" smtClean="0">
                <a:latin typeface="Comic Sans MS" pitchFamily="66" charset="0"/>
              </a:rPr>
              <a:t>exigences d’analyse et d’observation</a:t>
            </a:r>
            <a:r>
              <a:rPr lang="fr-FR" dirty="0" smtClean="0">
                <a:latin typeface="Comic Sans MS" pitchFamily="66" charset="0"/>
              </a:rPr>
              <a:t> de la carte et du terrain. Phénomène GPS (du vécu…!) écran TV!!</a:t>
            </a:r>
          </a:p>
          <a:p>
            <a:pPr algn="just"/>
            <a:endParaRPr lang="fr-FR" dirty="0" smtClean="0">
              <a:latin typeface="Comic Sans MS" pitchFamily="66" charset="0"/>
            </a:endParaRPr>
          </a:p>
          <a:p>
            <a:pPr algn="just"/>
            <a:endParaRPr lang="fr-FR" dirty="0" smtClean="0">
              <a:latin typeface="Comic Sans MS" pitchFamily="66" charset="0"/>
            </a:endParaRPr>
          </a:p>
          <a:p>
            <a:pPr algn="just"/>
            <a:endParaRPr lang="fr-FR" dirty="0" smtClean="0">
              <a:latin typeface="Comic Sans MS" pitchFamily="66" charset="0"/>
            </a:endParaRPr>
          </a:p>
        </p:txBody>
      </p:sp>
      <p:pic>
        <p:nvPicPr>
          <p:cNvPr id="60418" name="Picture 2" descr="http://www.scoutorama.org/local/cache-vignettes/L400xH268/241-marcher-a-la-boussole-3-4cc9e.png"/>
          <p:cNvPicPr>
            <a:picLocks noChangeAspect="1" noChangeArrowheads="1"/>
          </p:cNvPicPr>
          <p:nvPr/>
        </p:nvPicPr>
        <p:blipFill>
          <a:blip r:embed="rId3" cstate="print"/>
          <a:srcRect/>
          <a:stretch>
            <a:fillRect/>
          </a:stretch>
        </p:blipFill>
        <p:spPr bwMode="auto">
          <a:xfrm>
            <a:off x="5220072" y="0"/>
            <a:ext cx="3923928" cy="2552700"/>
          </a:xfrm>
          <a:prstGeom prst="rect">
            <a:avLst/>
          </a:prstGeom>
          <a:noFill/>
        </p:spPr>
      </p:pic>
      <p:sp>
        <p:nvSpPr>
          <p:cNvPr id="5" name="Rectangle à coins arrondis 4"/>
          <p:cNvSpPr/>
          <p:nvPr/>
        </p:nvSpPr>
        <p:spPr>
          <a:xfrm>
            <a:off x="0" y="0"/>
            <a:ext cx="5148064" cy="1512168"/>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b="1" dirty="0" smtClean="0">
                <a:solidFill>
                  <a:schemeClr val="tx1"/>
                </a:solidFill>
                <a:latin typeface="Comic Sans MS" pitchFamily="66" charset="0"/>
                <a:cs typeface="Tahoma" pitchFamily="34" charset="0"/>
              </a:rPr>
              <a:t>LA NOTION DE SAUT et SON  APPRENTISSAGE</a:t>
            </a:r>
            <a:endParaRPr lang="fr-FR" sz="2800" b="1" dirty="0">
              <a:solidFill>
                <a:schemeClr val="tx1"/>
              </a:solidFill>
              <a:latin typeface="Comic Sans MS" pitchFamily="66" charset="0"/>
              <a:cs typeface="Tahoma" pitchFamily="34" charset="0"/>
            </a:endParaRPr>
          </a:p>
        </p:txBody>
      </p:sp>
      <p:sp>
        <p:nvSpPr>
          <p:cNvPr id="6" name="Pensées 5"/>
          <p:cNvSpPr/>
          <p:nvPr/>
        </p:nvSpPr>
        <p:spPr>
          <a:xfrm>
            <a:off x="1043608" y="5085184"/>
            <a:ext cx="7416824" cy="1772816"/>
          </a:xfrm>
          <a:prstGeom prst="cloudCallout">
            <a:avLst>
              <a:gd name="adj1" fmla="val -57966"/>
              <a:gd name="adj2" fmla="val -12195"/>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Comic Sans MS" pitchFamily="66" charset="0"/>
              </a:rPr>
              <a:t>L’apprentissage du saut est totalement dépendant du traçage. </a:t>
            </a:r>
          </a:p>
          <a:p>
            <a:pPr algn="ctr"/>
            <a:r>
              <a:rPr lang="fr-FR" b="1" dirty="0" smtClean="0">
                <a:solidFill>
                  <a:schemeClr val="tx1"/>
                </a:solidFill>
                <a:latin typeface="Comic Sans MS" pitchFamily="66" charset="0"/>
              </a:rPr>
              <a:t>Sa conception et sa mise en place par le traceur demande une étude précise sur la carte et sur le terrain. </a:t>
            </a:r>
            <a:endParaRPr lang="fr-FR" b="1" dirty="0">
              <a:solidFill>
                <a:schemeClr val="tx1"/>
              </a:solidFill>
              <a:latin typeface="Comic Sans MS" pitchFamily="66" charset="0"/>
            </a:endParaRPr>
          </a:p>
        </p:txBody>
      </p:sp>
      <p:sp>
        <p:nvSpPr>
          <p:cNvPr id="7" name="Multiplier 6"/>
          <p:cNvSpPr/>
          <p:nvPr/>
        </p:nvSpPr>
        <p:spPr>
          <a:xfrm>
            <a:off x="5868144" y="620688"/>
            <a:ext cx="1656184" cy="2376264"/>
          </a:xfrm>
          <a:prstGeom prst="mathMultiply">
            <a:avLst>
              <a:gd name="adj1" fmla="val 573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67544" y="4149080"/>
            <a:ext cx="7992888" cy="923330"/>
          </a:xfrm>
          <a:prstGeom prst="rect">
            <a:avLst/>
          </a:prstGeom>
        </p:spPr>
        <p:txBody>
          <a:bodyPr wrap="square">
            <a:spAutoFit/>
          </a:bodyPr>
          <a:lstStyle/>
          <a:p>
            <a:pPr algn="just">
              <a:buFont typeface="Arial" pitchFamily="34" charset="0"/>
              <a:buChar char="•"/>
            </a:pPr>
            <a:r>
              <a:rPr lang="fr-FR" b="1" dirty="0" smtClean="0">
                <a:latin typeface="Comic Sans MS" pitchFamily="66" charset="0"/>
              </a:rPr>
              <a:t>Des sauts utilisant la boussole </a:t>
            </a:r>
            <a:r>
              <a:rPr lang="fr-FR" dirty="0" smtClean="0">
                <a:latin typeface="Comic Sans MS" pitchFamily="66" charset="0"/>
              </a:rPr>
              <a:t>(visée sommaire), permettant  de suivre globalement une direction de course  (ce saut ne doit jamais dépasser 100m pour un jeune en phase d’apprentissage).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418"/>
                                        </p:tgtEl>
                                        <p:attrNameLst>
                                          <p:attrName>style.visibility</p:attrName>
                                        </p:attrNameLst>
                                      </p:cBhvr>
                                      <p:to>
                                        <p:strVal val="visible"/>
                                      </p:to>
                                    </p:set>
                                    <p:anim calcmode="lin" valueType="num">
                                      <p:cBhvr additive="base">
                                        <p:cTn id="13" dur="500" fill="hold"/>
                                        <p:tgtEl>
                                          <p:spTgt spid="60418"/>
                                        </p:tgtEl>
                                        <p:attrNameLst>
                                          <p:attrName>ppt_x</p:attrName>
                                        </p:attrNameLst>
                                      </p:cBhvr>
                                      <p:tavLst>
                                        <p:tav tm="0">
                                          <p:val>
                                            <p:strVal val="#ppt_x"/>
                                          </p:val>
                                        </p:tav>
                                        <p:tav tm="100000">
                                          <p:val>
                                            <p:strVal val="#ppt_x"/>
                                          </p:val>
                                        </p:tav>
                                      </p:tavLst>
                                    </p:anim>
                                    <p:anim calcmode="lin" valueType="num">
                                      <p:cBhvr additive="base">
                                        <p:cTn id="14" dur="500" fill="hold"/>
                                        <p:tgtEl>
                                          <p:spTgt spid="604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0"/>
          <a:ext cx="9144000" cy="1742440"/>
        </p:xfrm>
        <a:graphic>
          <a:graphicData uri="http://schemas.openxmlformats.org/drawingml/2006/table">
            <a:tbl>
              <a:tblPr firstRow="1" bandRow="1">
                <a:tableStyleId>{5C22544A-7EE6-4342-B048-85BDC9FD1C3A}</a:tableStyleId>
              </a:tblPr>
              <a:tblGrid>
                <a:gridCol w="2286000"/>
                <a:gridCol w="2286000"/>
                <a:gridCol w="2286000"/>
                <a:gridCol w="2286000"/>
              </a:tblGrid>
              <a:tr h="370840">
                <a:tc gridSpan="4">
                  <a:txBody>
                    <a:bodyPr/>
                    <a:lstStyle/>
                    <a:p>
                      <a:pPr algn="ctr"/>
                      <a:r>
                        <a:rPr lang="fr-FR" dirty="0" smtClean="0">
                          <a:solidFill>
                            <a:schemeClr val="tx1"/>
                          </a:solidFill>
                          <a:latin typeface="Comic Sans MS" pitchFamily="66" charset="0"/>
                        </a:rPr>
                        <a:t>LIGNES DIRECTRICES</a:t>
                      </a:r>
                      <a:endParaRPr lang="fr-FR" dirty="0">
                        <a:solidFill>
                          <a:schemeClr val="tx1"/>
                        </a:solidFill>
                        <a:latin typeface="Comic Sans MS" pitchFamily="66" charset="0"/>
                      </a:endParaRPr>
                    </a:p>
                  </a:txBody>
                  <a:tcPr>
                    <a:solidFill>
                      <a:schemeClr val="accent1"/>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370840">
                <a:tc>
                  <a:txBody>
                    <a:bodyPr/>
                    <a:lstStyle/>
                    <a:p>
                      <a:r>
                        <a:rPr lang="fr-FR" sz="1400" b="1" u="sng" dirty="0" smtClean="0">
                          <a:latin typeface="Comic Sans MS" pitchFamily="66" charset="0"/>
                        </a:rPr>
                        <a:t>Niveau</a:t>
                      </a:r>
                      <a:r>
                        <a:rPr lang="fr-FR" sz="1400" b="1" u="sng" baseline="0" dirty="0" smtClean="0">
                          <a:latin typeface="Comic Sans MS" pitchFamily="66" charset="0"/>
                        </a:rPr>
                        <a:t> </a:t>
                      </a:r>
                      <a:r>
                        <a:rPr lang="fr-FR" sz="1400" b="1" u="sng" dirty="0" smtClean="0">
                          <a:latin typeface="Comic Sans MS" pitchFamily="66" charset="0"/>
                        </a:rPr>
                        <a:t>1</a:t>
                      </a:r>
                      <a:r>
                        <a:rPr lang="fr-FR" sz="1400" b="1" dirty="0" smtClean="0">
                          <a:latin typeface="Comic Sans MS" pitchFamily="66" charset="0"/>
                        </a:rPr>
                        <a:t>:</a:t>
                      </a:r>
                      <a:r>
                        <a:rPr lang="fr-FR" sz="1400" dirty="0" smtClean="0">
                          <a:latin typeface="Comic Sans MS" pitchFamily="66" charset="0"/>
                        </a:rPr>
                        <a:t> </a:t>
                      </a:r>
                      <a:r>
                        <a:rPr lang="fr-FR" sz="1400" b="1" dirty="0" smtClean="0">
                          <a:latin typeface="Comic Sans MS" pitchFamily="66" charset="0"/>
                        </a:rPr>
                        <a:t>évidentes</a:t>
                      </a:r>
                      <a:r>
                        <a:rPr lang="fr-FR" sz="1400" dirty="0" smtClean="0">
                          <a:latin typeface="Comic Sans MS" pitchFamily="66" charset="0"/>
                        </a:rPr>
                        <a:t>, identifiables aisément sur carte</a:t>
                      </a:r>
                      <a:r>
                        <a:rPr lang="fr-FR" sz="1400" baseline="0" dirty="0" smtClean="0">
                          <a:latin typeface="Comic Sans MS" pitchFamily="66" charset="0"/>
                        </a:rPr>
                        <a:t> sur carte: traits nets </a:t>
                      </a:r>
                      <a:r>
                        <a:rPr lang="fr-FR" sz="1400" dirty="0" smtClean="0">
                          <a:latin typeface="Comic Sans MS" pitchFamily="66" charset="0"/>
                        </a:rPr>
                        <a:t>(bâtiments,</a:t>
                      </a:r>
                      <a:r>
                        <a:rPr lang="fr-FR" sz="1400" baseline="0" dirty="0" smtClean="0">
                          <a:latin typeface="Comic Sans MS" pitchFamily="66" charset="0"/>
                        </a:rPr>
                        <a:t> grosse piste, grillage..)</a:t>
                      </a:r>
                      <a:endParaRPr lang="fr-FR" sz="1400" dirty="0">
                        <a:latin typeface="Comic Sans MS" pitchFamily="66" charset="0"/>
                      </a:endParaRPr>
                    </a:p>
                  </a:txBody>
                  <a:tcPr>
                    <a:solidFill>
                      <a:schemeClr val="bg2">
                        <a:lumMod val="90000"/>
                      </a:schemeClr>
                    </a:solidFill>
                  </a:tcPr>
                </a:tc>
                <a:tc>
                  <a:txBody>
                    <a:bodyPr/>
                    <a:lstStyle/>
                    <a:p>
                      <a:r>
                        <a:rPr lang="fr-FR" sz="1400" b="1" u="sng" dirty="0" smtClean="0">
                          <a:latin typeface="Comic Sans MS" pitchFamily="66" charset="0"/>
                        </a:rPr>
                        <a:t>Niveau2</a:t>
                      </a:r>
                      <a:r>
                        <a:rPr lang="fr-FR" sz="1400" dirty="0" smtClean="0">
                          <a:latin typeface="Comic Sans MS" pitchFamily="66" charset="0"/>
                        </a:rPr>
                        <a:t>: basé sur des lignes </a:t>
                      </a:r>
                      <a:r>
                        <a:rPr lang="fr-FR" sz="1400" b="1" dirty="0" smtClean="0">
                          <a:latin typeface="Comic Sans MS" pitchFamily="66" charset="0"/>
                        </a:rPr>
                        <a:t>moins évidentes</a:t>
                      </a:r>
                      <a:r>
                        <a:rPr lang="fr-FR" sz="1400" b="1" baseline="0" dirty="0" smtClean="0">
                          <a:latin typeface="Comic Sans MS" pitchFamily="66" charset="0"/>
                        </a:rPr>
                        <a:t> </a:t>
                      </a:r>
                      <a:r>
                        <a:rPr lang="fr-FR" sz="1400" baseline="0" dirty="0" smtClean="0">
                          <a:latin typeface="Comic Sans MS" pitchFamily="66" charset="0"/>
                        </a:rPr>
                        <a:t>ou des bords nets de surface(fossé, haies, clairière…) </a:t>
                      </a:r>
                      <a:r>
                        <a:rPr lang="fr-FR" sz="1400" dirty="0" smtClean="0">
                          <a:latin typeface="Comic Sans MS" pitchFamily="66" charset="0"/>
                        </a:rPr>
                        <a:t> </a:t>
                      </a:r>
                      <a:endParaRPr lang="fr-FR" sz="1400" dirty="0">
                        <a:latin typeface="Comic Sans MS" pitchFamily="66" charset="0"/>
                      </a:endParaRPr>
                    </a:p>
                  </a:txBody>
                  <a:tcPr>
                    <a:solidFill>
                      <a:schemeClr val="bg2">
                        <a:lumMod val="90000"/>
                      </a:schemeClr>
                    </a:solidFill>
                  </a:tcPr>
                </a:tc>
                <a:tc>
                  <a:txBody>
                    <a:bodyPr/>
                    <a:lstStyle/>
                    <a:p>
                      <a:r>
                        <a:rPr lang="fr-FR" sz="1400" b="1" u="sng" dirty="0" smtClean="0">
                          <a:latin typeface="Comic Sans MS" pitchFamily="66" charset="0"/>
                        </a:rPr>
                        <a:t>Niveau 3</a:t>
                      </a:r>
                      <a:r>
                        <a:rPr lang="fr-FR" sz="1400" u="sng" dirty="0" smtClean="0">
                          <a:latin typeface="Comic Sans MS" pitchFamily="66" charset="0"/>
                        </a:rPr>
                        <a:t>:</a:t>
                      </a:r>
                      <a:r>
                        <a:rPr lang="fr-FR" sz="1400" dirty="0" smtClean="0">
                          <a:latin typeface="Comic Sans MS" pitchFamily="66" charset="0"/>
                        </a:rPr>
                        <a:t> basé sur les </a:t>
                      </a:r>
                      <a:r>
                        <a:rPr lang="fr-FR" sz="1400" b="1" dirty="0" smtClean="0">
                          <a:latin typeface="Comic Sans MS" pitchFamily="66" charset="0"/>
                        </a:rPr>
                        <a:t>différences de surfaces </a:t>
                      </a:r>
                      <a:r>
                        <a:rPr lang="fr-FR" sz="1400" dirty="0" smtClean="0">
                          <a:latin typeface="Comic Sans MS" pitchFamily="66" charset="0"/>
                        </a:rPr>
                        <a:t>(limites de végétation, éléments </a:t>
                      </a:r>
                      <a:r>
                        <a:rPr lang="fr-FR" sz="1400" dirty="0" err="1" smtClean="0">
                          <a:latin typeface="Comic Sans MS" pitchFamily="66" charset="0"/>
                        </a:rPr>
                        <a:t>interompus</a:t>
                      </a:r>
                      <a:r>
                        <a:rPr lang="fr-FR" sz="1400" dirty="0" smtClean="0">
                          <a:latin typeface="Comic Sans MS" pitchFamily="66" charset="0"/>
                        </a:rPr>
                        <a:t>, ruine…)plus difficile</a:t>
                      </a:r>
                      <a:r>
                        <a:rPr lang="fr-FR" sz="1400" baseline="0" dirty="0" smtClean="0">
                          <a:latin typeface="Comic Sans MS" pitchFamily="66" charset="0"/>
                        </a:rPr>
                        <a:t> à percevoir pour les élèves</a:t>
                      </a:r>
                      <a:endParaRPr lang="fr-FR" sz="1400" dirty="0">
                        <a:latin typeface="Comic Sans MS" pitchFamily="66" charset="0"/>
                      </a:endParaRPr>
                    </a:p>
                  </a:txBody>
                  <a:tcPr>
                    <a:solidFill>
                      <a:schemeClr val="bg2">
                        <a:lumMod val="90000"/>
                      </a:schemeClr>
                    </a:solidFill>
                  </a:tcPr>
                </a:tc>
                <a:tc>
                  <a:txBody>
                    <a:bodyPr/>
                    <a:lstStyle/>
                    <a:p>
                      <a:r>
                        <a:rPr lang="fr-FR" sz="1400" b="1" u="sng" dirty="0" smtClean="0">
                          <a:latin typeface="Comic Sans MS" pitchFamily="66" charset="0"/>
                        </a:rPr>
                        <a:t>Niveau 4</a:t>
                      </a:r>
                      <a:r>
                        <a:rPr lang="fr-FR" sz="1400" dirty="0" smtClean="0">
                          <a:latin typeface="Comic Sans MS" pitchFamily="66" charset="0"/>
                        </a:rPr>
                        <a:t>: en rapport avec </a:t>
                      </a:r>
                      <a:r>
                        <a:rPr lang="fr-FR" sz="1400" b="1" dirty="0" smtClean="0">
                          <a:latin typeface="Comic Sans MS" pitchFamily="66" charset="0"/>
                        </a:rPr>
                        <a:t>le relief ou des délimitations de surface peu nettes</a:t>
                      </a:r>
                      <a:r>
                        <a:rPr lang="fr-FR" sz="1400" dirty="0" smtClean="0">
                          <a:latin typeface="Comic Sans MS" pitchFamily="66" charset="0"/>
                        </a:rPr>
                        <a:t>. Uniquement</a:t>
                      </a:r>
                      <a:r>
                        <a:rPr lang="fr-FR" sz="1400" baseline="0" dirty="0" smtClean="0">
                          <a:latin typeface="Comic Sans MS" pitchFamily="66" charset="0"/>
                        </a:rPr>
                        <a:t> en niveau 3 et 4 à priori suivant le lieu choisi.</a:t>
                      </a:r>
                      <a:endParaRPr lang="fr-FR" sz="1400" dirty="0">
                        <a:latin typeface="Comic Sans MS" pitchFamily="66" charset="0"/>
                      </a:endParaRPr>
                    </a:p>
                  </a:txBody>
                  <a:tcPr>
                    <a:solidFill>
                      <a:schemeClr val="bg2">
                        <a:lumMod val="90000"/>
                      </a:schemeClr>
                    </a:solidFill>
                  </a:tcPr>
                </a:tc>
              </a:tr>
            </a:tbl>
          </a:graphicData>
        </a:graphic>
      </p:graphicFrame>
      <p:graphicFrame>
        <p:nvGraphicFramePr>
          <p:cNvPr id="3" name="Tableau 2"/>
          <p:cNvGraphicFramePr>
            <a:graphicFrameLocks noGrp="1"/>
          </p:cNvGraphicFramePr>
          <p:nvPr/>
        </p:nvGraphicFramePr>
        <p:xfrm>
          <a:off x="0" y="1916832"/>
          <a:ext cx="9144000" cy="1529080"/>
        </p:xfrm>
        <a:graphic>
          <a:graphicData uri="http://schemas.openxmlformats.org/drawingml/2006/table">
            <a:tbl>
              <a:tblPr firstRow="1" bandRow="1">
                <a:tableStyleId>{93296810-A885-4BE3-A3E7-6D5BEEA58F35}</a:tableStyleId>
              </a:tblPr>
              <a:tblGrid>
                <a:gridCol w="2286000"/>
                <a:gridCol w="2286000"/>
                <a:gridCol w="2286000"/>
                <a:gridCol w="2286000"/>
              </a:tblGrid>
              <a:tr h="370840">
                <a:tc gridSpan="4">
                  <a:txBody>
                    <a:bodyPr/>
                    <a:lstStyle/>
                    <a:p>
                      <a:pPr algn="ctr"/>
                      <a:r>
                        <a:rPr lang="fr-FR" dirty="0" smtClean="0">
                          <a:solidFill>
                            <a:schemeClr val="tx1"/>
                          </a:solidFill>
                          <a:latin typeface="Comic Sans MS" pitchFamily="66" charset="0"/>
                        </a:rPr>
                        <a:t>LES POINTS DE DECISIONS</a:t>
                      </a:r>
                      <a:endParaRPr lang="fr-FR" dirty="0">
                        <a:solidFill>
                          <a:schemeClr val="tx1"/>
                        </a:solidFill>
                        <a:latin typeface="Comic Sans MS" pitchFamily="66" charset="0"/>
                      </a:endParaRPr>
                    </a:p>
                  </a:txBody>
                  <a:tcPr>
                    <a:solidFill>
                      <a:schemeClr val="accent1"/>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1069320">
                <a:tc>
                  <a:txBody>
                    <a:bodyPr/>
                    <a:lstStyle/>
                    <a:p>
                      <a:r>
                        <a:rPr lang="fr-FR" sz="1400" b="1" u="sng" dirty="0" smtClean="0">
                          <a:latin typeface="Comic Sans MS" pitchFamily="66" charset="0"/>
                        </a:rPr>
                        <a:t>Niveau 1</a:t>
                      </a:r>
                      <a:r>
                        <a:rPr lang="fr-FR" sz="1400" b="0" dirty="0" smtClean="0">
                          <a:latin typeface="Comic Sans MS" pitchFamily="66" charset="0"/>
                        </a:rPr>
                        <a:t>: </a:t>
                      </a:r>
                      <a:r>
                        <a:rPr lang="fr-FR" sz="1400" b="1" dirty="0" smtClean="0">
                          <a:latin typeface="Comic Sans MS" pitchFamily="66" charset="0"/>
                        </a:rPr>
                        <a:t>croisement de lignes principales</a:t>
                      </a:r>
                      <a:r>
                        <a:rPr lang="fr-FR" sz="1400" b="0" baseline="0" dirty="0" smtClean="0">
                          <a:latin typeface="Comic Sans MS" pitchFamily="66" charset="0"/>
                        </a:rPr>
                        <a:t> et évidentes</a:t>
                      </a:r>
                      <a:endParaRPr lang="fr-FR" sz="1400" b="0" dirty="0">
                        <a:latin typeface="Comic Sans MS" pitchFamily="66" charset="0"/>
                      </a:endParaRPr>
                    </a:p>
                  </a:txBody>
                  <a:tcPr>
                    <a:solidFill>
                      <a:schemeClr val="bg2"/>
                    </a:solidFill>
                  </a:tcPr>
                </a:tc>
                <a:tc>
                  <a:txBody>
                    <a:bodyPr/>
                    <a:lstStyle/>
                    <a:p>
                      <a:r>
                        <a:rPr lang="fr-FR" sz="1400" b="1" u="sng" dirty="0" smtClean="0">
                          <a:latin typeface="Comic Sans MS" pitchFamily="66" charset="0"/>
                        </a:rPr>
                        <a:t>Niveau2</a:t>
                      </a:r>
                      <a:r>
                        <a:rPr lang="fr-FR" sz="1400" b="1" dirty="0" smtClean="0">
                          <a:latin typeface="Comic Sans MS" pitchFamily="66" charset="0"/>
                        </a:rPr>
                        <a:t>:</a:t>
                      </a:r>
                      <a:r>
                        <a:rPr lang="fr-FR" sz="1400" b="0" dirty="0" smtClean="0">
                          <a:latin typeface="Comic Sans MS" pitchFamily="66" charset="0"/>
                        </a:rPr>
                        <a:t> </a:t>
                      </a:r>
                      <a:r>
                        <a:rPr lang="fr-FR" sz="1400" b="1" dirty="0" smtClean="0">
                          <a:latin typeface="Comic Sans MS" pitchFamily="66" charset="0"/>
                        </a:rPr>
                        <a:t>croisement</a:t>
                      </a:r>
                      <a:r>
                        <a:rPr lang="fr-FR" sz="1400" b="0" dirty="0" smtClean="0">
                          <a:latin typeface="Comic Sans MS" pitchFamily="66" charset="0"/>
                        </a:rPr>
                        <a:t> entre des </a:t>
                      </a:r>
                      <a:r>
                        <a:rPr lang="fr-FR" sz="1400" b="1" dirty="0" smtClean="0">
                          <a:latin typeface="Comic Sans MS" pitchFamily="66" charset="0"/>
                        </a:rPr>
                        <a:t>lignes moins évidentes ou de nature différente</a:t>
                      </a:r>
                      <a:r>
                        <a:rPr lang="fr-FR" sz="1400" b="0" dirty="0" smtClean="0">
                          <a:latin typeface="Comic Sans MS" pitchFamily="66" charset="0"/>
                        </a:rPr>
                        <a:t> (sentier et levée de terre par ex.)</a:t>
                      </a:r>
                      <a:endParaRPr lang="fr-FR" sz="1400" b="0" dirty="0">
                        <a:latin typeface="Comic Sans MS" pitchFamily="66" charset="0"/>
                      </a:endParaRPr>
                    </a:p>
                  </a:txBody>
                  <a:tcPr>
                    <a:solidFill>
                      <a:schemeClr val="bg2"/>
                    </a:solidFill>
                  </a:tcPr>
                </a:tc>
                <a:tc>
                  <a:txBody>
                    <a:bodyPr/>
                    <a:lstStyle/>
                    <a:p>
                      <a:r>
                        <a:rPr lang="fr-FR" sz="1400" b="0" u="sng" dirty="0" smtClean="0">
                          <a:latin typeface="Comic Sans MS" pitchFamily="66" charset="0"/>
                        </a:rPr>
                        <a:t>Niveau 3</a:t>
                      </a:r>
                      <a:r>
                        <a:rPr lang="fr-FR" sz="1400" b="0" dirty="0" smtClean="0">
                          <a:latin typeface="Comic Sans MS" pitchFamily="66" charset="0"/>
                        </a:rPr>
                        <a:t> :</a:t>
                      </a:r>
                      <a:r>
                        <a:rPr lang="fr-FR" sz="1400" b="1" dirty="0" smtClean="0">
                          <a:latin typeface="Comic Sans MS" pitchFamily="66" charset="0"/>
                        </a:rPr>
                        <a:t> Eléments ponctuels sur une ligne</a:t>
                      </a:r>
                      <a:r>
                        <a:rPr lang="fr-FR" sz="1400" b="0" dirty="0" smtClean="0">
                          <a:latin typeface="Comic Sans MS" pitchFamily="66" charset="0"/>
                        </a:rPr>
                        <a:t> (du plus au moins évident: cathédrale à ruine par ex.)</a:t>
                      </a:r>
                      <a:endParaRPr lang="fr-FR" sz="1400" b="0" dirty="0">
                        <a:latin typeface="Comic Sans MS" pitchFamily="66" charset="0"/>
                      </a:endParaRPr>
                    </a:p>
                  </a:txBody>
                  <a:tcPr>
                    <a:solidFill>
                      <a:schemeClr val="bg2"/>
                    </a:solidFill>
                  </a:tcPr>
                </a:tc>
                <a:tc>
                  <a:txBody>
                    <a:bodyPr/>
                    <a:lstStyle/>
                    <a:p>
                      <a:r>
                        <a:rPr lang="fr-FR" sz="1400" b="1" u="sng" dirty="0" smtClean="0">
                          <a:latin typeface="Comic Sans MS" pitchFamily="66" charset="0"/>
                        </a:rPr>
                        <a:t>Niveau 4</a:t>
                      </a:r>
                      <a:r>
                        <a:rPr lang="fr-FR" sz="1400" b="0" dirty="0" smtClean="0">
                          <a:latin typeface="Comic Sans MS" pitchFamily="66" charset="0"/>
                        </a:rPr>
                        <a:t>: éléments de </a:t>
                      </a:r>
                      <a:r>
                        <a:rPr lang="fr-FR" sz="1400" b="1" dirty="0" smtClean="0">
                          <a:latin typeface="Comic Sans MS" pitchFamily="66" charset="0"/>
                        </a:rPr>
                        <a:t>relief</a:t>
                      </a:r>
                      <a:endParaRPr lang="fr-FR" sz="1400" b="1" dirty="0">
                        <a:latin typeface="Comic Sans MS" pitchFamily="66" charset="0"/>
                      </a:endParaRPr>
                    </a:p>
                  </a:txBody>
                  <a:tcPr>
                    <a:solidFill>
                      <a:schemeClr val="bg2"/>
                    </a:solidFill>
                  </a:tcPr>
                </a:tc>
              </a:tr>
            </a:tbl>
          </a:graphicData>
        </a:graphic>
      </p:graphicFrame>
      <p:graphicFrame>
        <p:nvGraphicFramePr>
          <p:cNvPr id="5" name="Tableau 4"/>
          <p:cNvGraphicFramePr>
            <a:graphicFrameLocks noGrp="1"/>
          </p:cNvGraphicFramePr>
          <p:nvPr/>
        </p:nvGraphicFramePr>
        <p:xfrm>
          <a:off x="0" y="3645024"/>
          <a:ext cx="9144000" cy="1440160"/>
        </p:xfrm>
        <a:graphic>
          <a:graphicData uri="http://schemas.openxmlformats.org/drawingml/2006/table">
            <a:tbl>
              <a:tblPr firstRow="1" bandRow="1">
                <a:tableStyleId>{93296810-A885-4BE3-A3E7-6D5BEEA58F35}</a:tableStyleId>
              </a:tblPr>
              <a:tblGrid>
                <a:gridCol w="4572000"/>
                <a:gridCol w="4572000"/>
              </a:tblGrid>
              <a:tr h="370840">
                <a:tc gridSpan="2">
                  <a:txBody>
                    <a:bodyPr/>
                    <a:lstStyle/>
                    <a:p>
                      <a:pPr algn="ctr"/>
                      <a:r>
                        <a:rPr lang="fr-FR" dirty="0" smtClean="0">
                          <a:solidFill>
                            <a:schemeClr val="tx1"/>
                          </a:solidFill>
                          <a:latin typeface="Comic Sans MS" pitchFamily="66" charset="0"/>
                        </a:rPr>
                        <a:t>LES POINTS D’APPUIS</a:t>
                      </a:r>
                      <a:endParaRPr lang="fr-FR" dirty="0">
                        <a:solidFill>
                          <a:schemeClr val="tx1"/>
                        </a:solidFill>
                        <a:latin typeface="Comic Sans MS" pitchFamily="66" charset="0"/>
                      </a:endParaRPr>
                    </a:p>
                  </a:txBody>
                  <a:tcPr>
                    <a:solidFill>
                      <a:schemeClr val="accent1"/>
                    </a:solidFill>
                  </a:tcPr>
                </a:tc>
                <a:tc hMerge="1">
                  <a:txBody>
                    <a:bodyPr/>
                    <a:lstStyle/>
                    <a:p>
                      <a:endParaRPr lang="fr-FR" dirty="0"/>
                    </a:p>
                  </a:txBody>
                  <a:tcPr/>
                </a:tc>
              </a:tr>
              <a:tr h="1069320">
                <a:tc>
                  <a:txBody>
                    <a:bodyPr/>
                    <a:lstStyle/>
                    <a:p>
                      <a:pPr algn="ctr"/>
                      <a:r>
                        <a:rPr lang="fr-FR" sz="1400" b="1" u="sng" dirty="0" smtClean="0">
                          <a:latin typeface="Comic Sans MS" pitchFamily="66" charset="0"/>
                        </a:rPr>
                        <a:t>Niveau 1 et 2</a:t>
                      </a:r>
                      <a:endParaRPr lang="fr-FR" sz="1400" b="1" dirty="0" smtClean="0">
                        <a:latin typeface="Comic Sans MS" pitchFamily="66" charset="0"/>
                      </a:endParaRPr>
                    </a:p>
                    <a:p>
                      <a:pPr algn="ctr"/>
                      <a:r>
                        <a:rPr lang="fr-FR" sz="1400" b="0" dirty="0" smtClean="0">
                          <a:latin typeface="Comic Sans MS" pitchFamily="66" charset="0"/>
                        </a:rPr>
                        <a:t>Pour</a:t>
                      </a:r>
                      <a:r>
                        <a:rPr lang="fr-FR" sz="1400" b="0" baseline="0" dirty="0" smtClean="0">
                          <a:latin typeface="Comic Sans MS" pitchFamily="66" charset="0"/>
                        </a:rPr>
                        <a:t> ces 2 niveaux , les points d’appui sont </a:t>
                      </a:r>
                      <a:r>
                        <a:rPr lang="fr-FR" sz="1400" b="1" baseline="0" dirty="0" smtClean="0">
                          <a:latin typeface="Comic Sans MS" pitchFamily="66" charset="0"/>
                        </a:rPr>
                        <a:t>situés essentiellement sur les lignes</a:t>
                      </a:r>
                      <a:r>
                        <a:rPr lang="fr-FR" sz="1400" b="0" baseline="0" dirty="0" smtClean="0">
                          <a:latin typeface="Comic Sans MS" pitchFamily="66" charset="0"/>
                        </a:rPr>
                        <a:t> ou à proximité immédiates.</a:t>
                      </a:r>
                      <a:endParaRPr lang="fr-FR" sz="1400" b="0" dirty="0">
                        <a:latin typeface="Comic Sans MS" pitchFamily="66" charset="0"/>
                      </a:endParaRPr>
                    </a:p>
                  </a:txBody>
                  <a:tcPr>
                    <a:solidFill>
                      <a:schemeClr val="bg2"/>
                    </a:solidFill>
                  </a:tcPr>
                </a:tc>
                <a:tc>
                  <a:txBody>
                    <a:bodyPr/>
                    <a:lstStyle/>
                    <a:p>
                      <a:pPr algn="ctr"/>
                      <a:r>
                        <a:rPr lang="fr-FR" sz="1400" b="1" u="sng" dirty="0" smtClean="0">
                          <a:latin typeface="Comic Sans MS" pitchFamily="66" charset="0"/>
                        </a:rPr>
                        <a:t>Niveau 3 et 4:</a:t>
                      </a:r>
                    </a:p>
                    <a:p>
                      <a:r>
                        <a:rPr lang="fr-FR" sz="1400" b="0" dirty="0" smtClean="0">
                          <a:latin typeface="Comic Sans MS" pitchFamily="66" charset="0"/>
                        </a:rPr>
                        <a:t> Points d’appuis moins évidents à </a:t>
                      </a:r>
                      <a:r>
                        <a:rPr lang="fr-FR" sz="1400" b="1" dirty="0" smtClean="0">
                          <a:latin typeface="Comic Sans MS" pitchFamily="66" charset="0"/>
                        </a:rPr>
                        <a:t>rechercher le plus en amont possible du déplacement</a:t>
                      </a:r>
                      <a:r>
                        <a:rPr lang="fr-FR" sz="1400" b="0" dirty="0" smtClean="0">
                          <a:latin typeface="Comic Sans MS" pitchFamily="66" charset="0"/>
                        </a:rPr>
                        <a:t> (à voir ou à traverser)</a:t>
                      </a:r>
                      <a:endParaRPr lang="fr-FR" sz="1400" b="0" dirty="0">
                        <a:latin typeface="Comic Sans MS" pitchFamily="66" charset="0"/>
                      </a:endParaRPr>
                    </a:p>
                  </a:txBody>
                  <a:tcPr>
                    <a:solidFill>
                      <a:schemeClr val="bg2"/>
                    </a:solidFill>
                  </a:tcPr>
                </a:tc>
              </a:tr>
            </a:tbl>
          </a:graphicData>
        </a:graphic>
      </p:graphicFrame>
      <p:graphicFrame>
        <p:nvGraphicFramePr>
          <p:cNvPr id="8" name="Tableau 7"/>
          <p:cNvGraphicFramePr>
            <a:graphicFrameLocks noGrp="1"/>
          </p:cNvGraphicFramePr>
          <p:nvPr/>
        </p:nvGraphicFramePr>
        <p:xfrm>
          <a:off x="0" y="5229200"/>
          <a:ext cx="9144000" cy="1440160"/>
        </p:xfrm>
        <a:graphic>
          <a:graphicData uri="http://schemas.openxmlformats.org/drawingml/2006/table">
            <a:tbl>
              <a:tblPr firstRow="1" bandRow="1">
                <a:tableStyleId>{93296810-A885-4BE3-A3E7-6D5BEEA58F35}</a:tableStyleId>
              </a:tblPr>
              <a:tblGrid>
                <a:gridCol w="4572000"/>
                <a:gridCol w="4572000"/>
              </a:tblGrid>
              <a:tr h="370840">
                <a:tc gridSpan="2">
                  <a:txBody>
                    <a:bodyPr/>
                    <a:lstStyle/>
                    <a:p>
                      <a:pPr algn="ctr"/>
                      <a:r>
                        <a:rPr lang="fr-FR" dirty="0" smtClean="0">
                          <a:solidFill>
                            <a:schemeClr val="tx1"/>
                          </a:solidFill>
                          <a:latin typeface="Comic Sans MS" pitchFamily="66" charset="0"/>
                        </a:rPr>
                        <a:t>LES SAUTS</a:t>
                      </a:r>
                      <a:endParaRPr lang="fr-FR" dirty="0">
                        <a:solidFill>
                          <a:schemeClr val="tx1"/>
                        </a:solidFill>
                        <a:latin typeface="Comic Sans MS" pitchFamily="66" charset="0"/>
                      </a:endParaRPr>
                    </a:p>
                  </a:txBody>
                  <a:tcPr>
                    <a:solidFill>
                      <a:schemeClr val="accent1"/>
                    </a:solidFill>
                  </a:tcPr>
                </a:tc>
                <a:tc hMerge="1">
                  <a:txBody>
                    <a:bodyPr/>
                    <a:lstStyle/>
                    <a:p>
                      <a:endParaRPr lang="fr-FR" dirty="0"/>
                    </a:p>
                  </a:txBody>
                  <a:tcPr/>
                </a:tc>
              </a:tr>
              <a:tr h="1069320">
                <a:tc>
                  <a:txBody>
                    <a:bodyPr/>
                    <a:lstStyle/>
                    <a:p>
                      <a:pPr algn="ctr"/>
                      <a:r>
                        <a:rPr lang="fr-FR" sz="1400" b="1" u="sng" dirty="0" smtClean="0">
                          <a:latin typeface="Comic Sans MS" pitchFamily="66" charset="0"/>
                        </a:rPr>
                        <a:t>Niveau 1 et 2</a:t>
                      </a:r>
                      <a:endParaRPr lang="fr-FR" sz="1400" b="1" dirty="0" smtClean="0">
                        <a:latin typeface="Comic Sans MS" pitchFamily="66" charset="0"/>
                      </a:endParaRPr>
                    </a:p>
                    <a:p>
                      <a:pPr algn="ctr"/>
                      <a:r>
                        <a:rPr lang="fr-FR" sz="1400" b="1" dirty="0" smtClean="0">
                          <a:latin typeface="Comic Sans MS" pitchFamily="66" charset="0"/>
                        </a:rPr>
                        <a:t>Traversée de lignes à lignes évidentes </a:t>
                      </a:r>
                      <a:r>
                        <a:rPr lang="fr-FR" sz="1400" b="0" dirty="0" smtClean="0">
                          <a:latin typeface="Comic Sans MS" pitchFamily="66" charset="0"/>
                        </a:rPr>
                        <a:t>ou visible, peu de distance, déplacement perpendiculaire.</a:t>
                      </a:r>
                      <a:endParaRPr lang="fr-FR" sz="1400" b="0" dirty="0">
                        <a:latin typeface="Comic Sans MS" pitchFamily="66" charset="0"/>
                      </a:endParaRPr>
                    </a:p>
                  </a:txBody>
                  <a:tcPr>
                    <a:solidFill>
                      <a:schemeClr val="bg2">
                        <a:lumMod val="90000"/>
                      </a:schemeClr>
                    </a:solidFill>
                  </a:tcPr>
                </a:tc>
                <a:tc>
                  <a:txBody>
                    <a:bodyPr/>
                    <a:lstStyle/>
                    <a:p>
                      <a:pPr algn="ctr"/>
                      <a:r>
                        <a:rPr lang="fr-FR" sz="1400" b="1" u="sng" dirty="0" smtClean="0">
                          <a:latin typeface="Comic Sans MS" pitchFamily="66" charset="0"/>
                        </a:rPr>
                        <a:t>Niveau 3 et 4</a:t>
                      </a:r>
                      <a:r>
                        <a:rPr lang="fr-FR" sz="1400" b="0" u="sng" dirty="0" smtClean="0">
                          <a:latin typeface="Comic Sans MS" pitchFamily="66" charset="0"/>
                        </a:rPr>
                        <a:t>:</a:t>
                      </a:r>
                    </a:p>
                    <a:p>
                      <a:r>
                        <a:rPr lang="fr-FR" sz="1400" b="0" dirty="0" smtClean="0">
                          <a:latin typeface="Comic Sans MS" pitchFamily="66" charset="0"/>
                        </a:rPr>
                        <a:t> </a:t>
                      </a:r>
                      <a:r>
                        <a:rPr lang="fr-FR" sz="1400" b="1" dirty="0" smtClean="0">
                          <a:latin typeface="Comic Sans MS" pitchFamily="66" charset="0"/>
                        </a:rPr>
                        <a:t>Points d’appuis moins évidents </a:t>
                      </a:r>
                      <a:r>
                        <a:rPr lang="fr-FR" sz="1400" b="0" dirty="0" smtClean="0">
                          <a:latin typeface="Comic Sans MS" pitchFamily="66" charset="0"/>
                        </a:rPr>
                        <a:t>à rechercher le plus en amont possible du déplacement (à voir ou à traverser)</a:t>
                      </a:r>
                      <a:endParaRPr lang="fr-FR" sz="1400" b="0" dirty="0">
                        <a:latin typeface="Comic Sans MS" pitchFamily="66" charset="0"/>
                      </a:endParaRPr>
                    </a:p>
                  </a:txBody>
                  <a:tcPr>
                    <a:solidFill>
                      <a:schemeClr val="bg2">
                        <a:lumMod val="90000"/>
                      </a:schemeClr>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3" cstate="print"/>
          <a:srcRect/>
          <a:stretch>
            <a:fillRect/>
          </a:stretch>
        </p:blipFill>
        <p:spPr bwMode="auto">
          <a:xfrm>
            <a:off x="3491880" y="4320832"/>
            <a:ext cx="1872208" cy="1296679"/>
          </a:xfrm>
          <a:prstGeom prst="rect">
            <a:avLst/>
          </a:prstGeom>
          <a:noFill/>
          <a:ln w="9525">
            <a:noFill/>
            <a:miter lim="800000"/>
            <a:headEnd/>
            <a:tailEnd/>
          </a:ln>
        </p:spPr>
      </p:pic>
      <p:sp>
        <p:nvSpPr>
          <p:cNvPr id="8" name="Ellipse 7"/>
          <p:cNvSpPr/>
          <p:nvPr/>
        </p:nvSpPr>
        <p:spPr>
          <a:xfrm>
            <a:off x="3203848" y="2564904"/>
            <a:ext cx="2664296" cy="15841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smtClean="0">
                <a:solidFill>
                  <a:schemeClr val="tx1"/>
                </a:solidFill>
                <a:latin typeface="Comic Sans MS" pitchFamily="66" charset="0"/>
              </a:rPr>
              <a:t>SECURITE</a:t>
            </a:r>
            <a:endParaRPr lang="fr-FR" sz="2400" b="1" u="sng" dirty="0">
              <a:solidFill>
                <a:schemeClr val="tx1"/>
              </a:solidFill>
              <a:latin typeface="Comic Sans MS" pitchFamily="66" charset="0"/>
            </a:endParaRPr>
          </a:p>
        </p:txBody>
      </p:sp>
      <p:sp>
        <p:nvSpPr>
          <p:cNvPr id="9" name="Légende encadrée 1 8"/>
          <p:cNvSpPr/>
          <p:nvPr/>
        </p:nvSpPr>
        <p:spPr>
          <a:xfrm>
            <a:off x="1619672" y="0"/>
            <a:ext cx="1728192" cy="1296144"/>
          </a:xfrm>
          <a:prstGeom prst="borderCallout1">
            <a:avLst>
              <a:gd name="adj1" fmla="val 98536"/>
              <a:gd name="adj2" fmla="val 98875"/>
              <a:gd name="adj3" fmla="val 182208"/>
              <a:gd name="adj4" fmla="val 127959"/>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Comic Sans MS" pitchFamily="66" charset="0"/>
              </a:rPr>
              <a:t>Groupements</a:t>
            </a:r>
            <a:r>
              <a:rPr lang="fr-FR" dirty="0" smtClean="0">
                <a:solidFill>
                  <a:schemeClr val="tx1"/>
                </a:solidFill>
                <a:latin typeface="Comic Sans MS" pitchFamily="66" charset="0"/>
              </a:rPr>
              <a:t>:</a:t>
            </a:r>
          </a:p>
          <a:p>
            <a:pPr algn="ctr"/>
            <a:r>
              <a:rPr lang="fr-FR" sz="1400" dirty="0" smtClean="0">
                <a:solidFill>
                  <a:schemeClr val="tx1"/>
                </a:solidFill>
                <a:latin typeface="Comic Sans MS" pitchFamily="66" charset="0"/>
              </a:rPr>
              <a:t>Effectif, Seul, paire, affinitaire, niveau</a:t>
            </a:r>
            <a:endParaRPr lang="fr-FR" sz="1400" dirty="0">
              <a:solidFill>
                <a:schemeClr val="tx1"/>
              </a:solidFill>
              <a:latin typeface="Comic Sans MS" pitchFamily="66" charset="0"/>
            </a:endParaRPr>
          </a:p>
        </p:txBody>
      </p:sp>
      <p:sp>
        <p:nvSpPr>
          <p:cNvPr id="10" name="Légende encadrée 1 9"/>
          <p:cNvSpPr/>
          <p:nvPr/>
        </p:nvSpPr>
        <p:spPr>
          <a:xfrm>
            <a:off x="7020272" y="1988840"/>
            <a:ext cx="1728192" cy="1296144"/>
          </a:xfrm>
          <a:prstGeom prst="borderCallout1">
            <a:avLst>
              <a:gd name="adj1" fmla="val 50664"/>
              <a:gd name="adj2" fmla="val -3797"/>
              <a:gd name="adj3" fmla="val 52031"/>
              <a:gd name="adj4" fmla="val -69197"/>
            </a:avLst>
          </a:prstGeom>
          <a:solidFill>
            <a:srgbClr val="FF0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Comic Sans MS" pitchFamily="66" charset="0"/>
              </a:rPr>
              <a:t>Procédures d’</a:t>
            </a:r>
            <a:r>
              <a:rPr lang="fr-FR" b="1" dirty="0" err="1" smtClean="0">
                <a:solidFill>
                  <a:schemeClr val="tx1"/>
                </a:solidFill>
                <a:latin typeface="Comic Sans MS" pitchFamily="66" charset="0"/>
              </a:rPr>
              <a:t>urgence</a:t>
            </a:r>
            <a:r>
              <a:rPr lang="fr-FR" dirty="0" err="1" smtClean="0">
                <a:solidFill>
                  <a:schemeClr val="tx1"/>
                </a:solidFill>
                <a:latin typeface="Comic Sans MS" pitchFamily="66" charset="0"/>
              </a:rPr>
              <a:t>:</a:t>
            </a:r>
            <a:r>
              <a:rPr lang="fr-FR" sz="1400" dirty="0" err="1" smtClean="0">
                <a:solidFill>
                  <a:schemeClr val="tx1"/>
                </a:solidFill>
                <a:latin typeface="Comic Sans MS" pitchFamily="66" charset="0"/>
              </a:rPr>
              <a:t>Tel</a:t>
            </a:r>
            <a:r>
              <a:rPr lang="fr-FR" sz="1400" dirty="0" smtClean="0">
                <a:solidFill>
                  <a:schemeClr val="tx1"/>
                </a:solidFill>
                <a:latin typeface="Comic Sans MS" pitchFamily="66" charset="0"/>
              </a:rPr>
              <a:t>, </a:t>
            </a:r>
            <a:r>
              <a:rPr lang="fr-FR" sz="1400" dirty="0" err="1" smtClean="0">
                <a:solidFill>
                  <a:schemeClr val="tx1"/>
                </a:solidFill>
                <a:latin typeface="Comic Sans MS" pitchFamily="66" charset="0"/>
              </a:rPr>
              <a:t>Kifékoi</a:t>
            </a:r>
            <a:r>
              <a:rPr lang="fr-FR" sz="1400" dirty="0" smtClean="0">
                <a:solidFill>
                  <a:schemeClr val="tx1"/>
                </a:solidFill>
                <a:latin typeface="Comic Sans MS" pitchFamily="66" charset="0"/>
              </a:rPr>
              <a:t>, signal, trousse secours…</a:t>
            </a:r>
            <a:endParaRPr lang="fr-FR" sz="1400" dirty="0">
              <a:solidFill>
                <a:schemeClr val="tx1"/>
              </a:solidFill>
              <a:latin typeface="Comic Sans MS" pitchFamily="66" charset="0"/>
            </a:endParaRPr>
          </a:p>
        </p:txBody>
      </p:sp>
      <p:sp>
        <p:nvSpPr>
          <p:cNvPr id="11" name="Légende encadrée 1 10"/>
          <p:cNvSpPr/>
          <p:nvPr/>
        </p:nvSpPr>
        <p:spPr>
          <a:xfrm>
            <a:off x="3635896" y="5561856"/>
            <a:ext cx="1728192" cy="1296144"/>
          </a:xfrm>
          <a:prstGeom prst="borderCallout1">
            <a:avLst>
              <a:gd name="adj1" fmla="val -567"/>
              <a:gd name="adj2" fmla="val 51004"/>
              <a:gd name="adj3" fmla="val -99143"/>
              <a:gd name="adj4" fmla="val 5174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Comic Sans MS" pitchFamily="66" charset="0"/>
              </a:rPr>
              <a:t>Gestion du temps</a:t>
            </a:r>
            <a:r>
              <a:rPr lang="fr-FR" dirty="0" smtClean="0">
                <a:solidFill>
                  <a:schemeClr val="tx1"/>
                </a:solidFill>
                <a:latin typeface="Comic Sans MS" pitchFamily="66" charset="0"/>
              </a:rPr>
              <a:t>: </a:t>
            </a:r>
            <a:r>
              <a:rPr lang="fr-FR" sz="1400" dirty="0" smtClean="0">
                <a:solidFill>
                  <a:schemeClr val="tx1"/>
                </a:solidFill>
                <a:latin typeface="Comic Sans MS" pitchFamily="66" charset="0"/>
              </a:rPr>
              <a:t>montre, limite, consignes, </a:t>
            </a:r>
            <a:endParaRPr lang="fr-FR" sz="1400" dirty="0">
              <a:solidFill>
                <a:schemeClr val="tx1"/>
              </a:solidFill>
              <a:latin typeface="Comic Sans MS" pitchFamily="66" charset="0"/>
            </a:endParaRPr>
          </a:p>
        </p:txBody>
      </p:sp>
      <p:sp>
        <p:nvSpPr>
          <p:cNvPr id="12" name="Légende encadrée 1 11"/>
          <p:cNvSpPr/>
          <p:nvPr/>
        </p:nvSpPr>
        <p:spPr>
          <a:xfrm>
            <a:off x="0" y="1700808"/>
            <a:ext cx="1728192" cy="1296144"/>
          </a:xfrm>
          <a:prstGeom prst="borderCallout1">
            <a:avLst>
              <a:gd name="adj1" fmla="val 53184"/>
              <a:gd name="adj2" fmla="val 102024"/>
              <a:gd name="adj3" fmla="val 94024"/>
              <a:gd name="adj4" fmla="val 182129"/>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Comic Sans MS" pitchFamily="66" charset="0"/>
              </a:rPr>
              <a:t>Affichage:</a:t>
            </a:r>
          </a:p>
          <a:p>
            <a:pPr algn="ctr"/>
            <a:r>
              <a:rPr lang="fr-FR" sz="1400" dirty="0" err="1" smtClean="0">
                <a:solidFill>
                  <a:schemeClr val="tx1"/>
                </a:solidFill>
                <a:latin typeface="Comic Sans MS" pitchFamily="66" charset="0"/>
              </a:rPr>
              <a:t>Kifékoi</a:t>
            </a:r>
            <a:endParaRPr lang="fr-FR" sz="1400" dirty="0" smtClean="0">
              <a:solidFill>
                <a:schemeClr val="tx1"/>
              </a:solidFill>
              <a:latin typeface="Comic Sans MS" pitchFamily="66" charset="0"/>
            </a:endParaRPr>
          </a:p>
          <a:p>
            <a:pPr algn="ctr"/>
            <a:r>
              <a:rPr lang="fr-FR" b="1" dirty="0" err="1" smtClean="0">
                <a:solidFill>
                  <a:schemeClr val="tx1"/>
                </a:solidFill>
                <a:latin typeface="Comic Sans MS" pitchFamily="66" charset="0"/>
              </a:rPr>
              <a:t>Matériel</a:t>
            </a:r>
            <a:r>
              <a:rPr lang="fr-FR" dirty="0" err="1" smtClean="0">
                <a:solidFill>
                  <a:schemeClr val="tx1"/>
                </a:solidFill>
                <a:latin typeface="Comic Sans MS" pitchFamily="66" charset="0"/>
              </a:rPr>
              <a:t>:</a:t>
            </a:r>
            <a:r>
              <a:rPr lang="fr-FR" sz="1400" dirty="0" err="1" smtClean="0">
                <a:solidFill>
                  <a:schemeClr val="tx1"/>
                </a:solidFill>
                <a:latin typeface="Comic Sans MS" pitchFamily="66" charset="0"/>
              </a:rPr>
              <a:t>sifflet</a:t>
            </a:r>
            <a:endParaRPr lang="fr-FR" sz="1400" dirty="0">
              <a:solidFill>
                <a:schemeClr val="tx1"/>
              </a:solidFill>
              <a:latin typeface="Comic Sans MS" pitchFamily="66" charset="0"/>
            </a:endParaRPr>
          </a:p>
        </p:txBody>
      </p:sp>
      <p:sp>
        <p:nvSpPr>
          <p:cNvPr id="13" name="Légende encadrée 1 12"/>
          <p:cNvSpPr/>
          <p:nvPr/>
        </p:nvSpPr>
        <p:spPr>
          <a:xfrm>
            <a:off x="5436096" y="0"/>
            <a:ext cx="1728192" cy="1484784"/>
          </a:xfrm>
          <a:prstGeom prst="borderCallout1">
            <a:avLst>
              <a:gd name="adj1" fmla="val 102735"/>
              <a:gd name="adj2" fmla="val 1871"/>
              <a:gd name="adj3" fmla="val 152762"/>
              <a:gd name="adj4" fmla="val -26364"/>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Comic Sans MS" pitchFamily="66" charset="0"/>
              </a:rPr>
              <a:t>Elève</a:t>
            </a:r>
            <a:r>
              <a:rPr lang="fr-FR" dirty="0" smtClean="0">
                <a:solidFill>
                  <a:schemeClr val="tx1"/>
                </a:solidFill>
                <a:latin typeface="Comic Sans MS" pitchFamily="66" charset="0"/>
              </a:rPr>
              <a:t>: </a:t>
            </a:r>
            <a:r>
              <a:rPr lang="fr-FR" sz="1400" dirty="0" smtClean="0">
                <a:solidFill>
                  <a:schemeClr val="tx1"/>
                </a:solidFill>
                <a:latin typeface="Comic Sans MS" pitchFamily="66" charset="0"/>
              </a:rPr>
              <a:t>consignes, tenue, environnement</a:t>
            </a:r>
            <a:endParaRPr lang="fr-FR" sz="1400" dirty="0">
              <a:solidFill>
                <a:schemeClr val="tx1"/>
              </a:solidFill>
              <a:latin typeface="Comic Sans MS" pitchFamily="66" charset="0"/>
            </a:endParaRPr>
          </a:p>
        </p:txBody>
      </p:sp>
      <p:sp>
        <p:nvSpPr>
          <p:cNvPr id="14" name="Légende encadrée 1 13"/>
          <p:cNvSpPr/>
          <p:nvPr/>
        </p:nvSpPr>
        <p:spPr>
          <a:xfrm>
            <a:off x="539552" y="5157192"/>
            <a:ext cx="1728192" cy="1296144"/>
          </a:xfrm>
          <a:prstGeom prst="borderCallout1">
            <a:avLst>
              <a:gd name="adj1" fmla="val 273"/>
              <a:gd name="adj2" fmla="val 100135"/>
              <a:gd name="adj3" fmla="val -84865"/>
              <a:gd name="adj4" fmla="val 16575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Comic Sans MS" pitchFamily="66" charset="0"/>
              </a:rPr>
              <a:t>Les lieux</a:t>
            </a:r>
            <a:r>
              <a:rPr lang="fr-FR" dirty="0" smtClean="0">
                <a:solidFill>
                  <a:schemeClr val="tx1"/>
                </a:solidFill>
                <a:latin typeface="Comic Sans MS" pitchFamily="66" charset="0"/>
              </a:rPr>
              <a:t>: </a:t>
            </a:r>
            <a:r>
              <a:rPr lang="fr-FR" sz="1400" dirty="0" err="1" smtClean="0">
                <a:solidFill>
                  <a:schemeClr val="tx1"/>
                </a:solidFill>
                <a:latin typeface="Comic Sans MS" pitchFamily="66" charset="0"/>
              </a:rPr>
              <a:t>reco</a:t>
            </a:r>
            <a:r>
              <a:rPr lang="fr-FR" sz="1400" dirty="0" smtClean="0">
                <a:solidFill>
                  <a:schemeClr val="tx1"/>
                </a:solidFill>
                <a:latin typeface="Comic Sans MS" pitchFamily="66" charset="0"/>
              </a:rPr>
              <a:t>, autorisation, fréquentation, limite géographique</a:t>
            </a:r>
            <a:endParaRPr lang="fr-FR" sz="1400" dirty="0">
              <a:solidFill>
                <a:schemeClr val="tx1"/>
              </a:solidFill>
              <a:latin typeface="Comic Sans MS" pitchFamily="66" charset="0"/>
            </a:endParaRPr>
          </a:p>
        </p:txBody>
      </p:sp>
      <p:sp>
        <p:nvSpPr>
          <p:cNvPr id="15" name="Légende encadrée 1 14"/>
          <p:cNvSpPr/>
          <p:nvPr/>
        </p:nvSpPr>
        <p:spPr>
          <a:xfrm>
            <a:off x="6660232" y="5229200"/>
            <a:ext cx="2016224" cy="1296144"/>
          </a:xfrm>
          <a:prstGeom prst="borderCallout1">
            <a:avLst>
              <a:gd name="adj1" fmla="val 1113"/>
              <a:gd name="adj2" fmla="val -648"/>
              <a:gd name="adj3" fmla="val -98303"/>
              <a:gd name="adj4" fmla="val -5912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Comic Sans MS" pitchFamily="66" charset="0"/>
              </a:rPr>
              <a:t>Construction des </a:t>
            </a:r>
            <a:r>
              <a:rPr lang="fr-FR" b="1" dirty="0" err="1" smtClean="0">
                <a:solidFill>
                  <a:schemeClr val="tx1"/>
                </a:solidFill>
                <a:latin typeface="Comic Sans MS" pitchFamily="66" charset="0"/>
              </a:rPr>
              <a:t>parcours:</a:t>
            </a:r>
            <a:r>
              <a:rPr lang="fr-FR" sz="1400" dirty="0" err="1" smtClean="0">
                <a:solidFill>
                  <a:schemeClr val="tx1"/>
                </a:solidFill>
                <a:latin typeface="Comic Sans MS" pitchFamily="66" charset="0"/>
              </a:rPr>
              <a:t>ordre</a:t>
            </a:r>
            <a:r>
              <a:rPr lang="fr-FR" sz="1400" dirty="0" smtClean="0">
                <a:solidFill>
                  <a:schemeClr val="tx1"/>
                </a:solidFill>
                <a:latin typeface="Comic Sans MS" pitchFamily="66" charset="0"/>
              </a:rPr>
              <a:t> des balises, étoile, papillon, intra muros, relais….</a:t>
            </a:r>
            <a:endParaRPr lang="fr-FR" sz="1400" dirty="0">
              <a:solidFill>
                <a:schemeClr val="tx1"/>
              </a:solidFill>
              <a:latin typeface="Comic Sans MS" pitchFamily="66" charset="0"/>
            </a:endParaRPr>
          </a:p>
        </p:txBody>
      </p:sp>
      <p:pic>
        <p:nvPicPr>
          <p:cNvPr id="2050" name="Picture 2" descr="https://encrypted-tbn1.gstatic.com/images?q=tbn:ANd9GcSSVw6wwak04oeqLtzSIsh4GPTD27cFYcPSmFi08_Molq5Dh-HrRA"/>
          <p:cNvPicPr>
            <a:picLocks noChangeAspect="1" noChangeArrowheads="1"/>
          </p:cNvPicPr>
          <p:nvPr/>
        </p:nvPicPr>
        <p:blipFill>
          <a:blip r:embed="rId4" cstate="print"/>
          <a:srcRect/>
          <a:stretch>
            <a:fillRect/>
          </a:stretch>
        </p:blipFill>
        <p:spPr bwMode="auto">
          <a:xfrm>
            <a:off x="7137648" y="0"/>
            <a:ext cx="2006352" cy="1556792"/>
          </a:xfrm>
          <a:prstGeom prst="rect">
            <a:avLst/>
          </a:prstGeom>
          <a:noFill/>
        </p:spPr>
      </p:pic>
      <p:pic>
        <p:nvPicPr>
          <p:cNvPr id="2052" name="Picture 4" descr="https://encrypted-tbn0.gstatic.com/images?q=tbn:ANd9GcTjHRcmWOkgUm8_rYtOeU3Qr5i4kRtX2iBMp4KEdF6ewQi78sVS"/>
          <p:cNvPicPr>
            <a:picLocks noChangeAspect="1" noChangeArrowheads="1"/>
          </p:cNvPicPr>
          <p:nvPr/>
        </p:nvPicPr>
        <p:blipFill>
          <a:blip r:embed="rId5" cstate="print"/>
          <a:srcRect/>
          <a:stretch>
            <a:fillRect/>
          </a:stretch>
        </p:blipFill>
        <p:spPr bwMode="auto">
          <a:xfrm>
            <a:off x="7092280" y="3329498"/>
            <a:ext cx="1656184" cy="1539662"/>
          </a:xfrm>
          <a:prstGeom prst="rect">
            <a:avLst/>
          </a:prstGeom>
          <a:noFill/>
        </p:spPr>
      </p:pic>
      <p:pic>
        <p:nvPicPr>
          <p:cNvPr id="2054" name="Picture 6" descr="https://encrypted-tbn0.gstatic.com/images?q=tbn:ANd9GcS5CHhCvKTdrCJrDDXJDtQhbZP7DQbIc0X2BkbN_Yze41ChxzLq"/>
          <p:cNvPicPr>
            <a:picLocks noChangeAspect="1" noChangeArrowheads="1"/>
          </p:cNvPicPr>
          <p:nvPr/>
        </p:nvPicPr>
        <p:blipFill>
          <a:blip r:embed="rId6" cstate="print"/>
          <a:srcRect/>
          <a:stretch>
            <a:fillRect/>
          </a:stretch>
        </p:blipFill>
        <p:spPr bwMode="auto">
          <a:xfrm>
            <a:off x="0" y="3068960"/>
            <a:ext cx="1763688" cy="1536810"/>
          </a:xfrm>
          <a:prstGeom prst="rect">
            <a:avLst/>
          </a:prstGeom>
          <a:noFill/>
        </p:spPr>
      </p:pic>
      <p:sp>
        <p:nvSpPr>
          <p:cNvPr id="2056" name="AutoShape 8" descr="data:image/jpeg;base64,/9j/4AAQSkZJRgABAQAAAQABAAD/2wCEAAkGBxAPEhQPDxAUFRQXDxUUFBUQExQQFREaGBUWFhUZFRYZHCggGBolHRkYIT0iJSk3Ly4uGB8zODMsNykuLysBCgoKBQUFDgUFDisZExkrKysrKysrKysrKysrKysrKysrKysrKysrKysrKysrKysrKysrKysrKysrKysrKysrK//AABEIALsBDgMBIgACEQEDEQH/xAAcAAEAAgMBAQEAAAAAAAAAAAAABgcBBAUCCAP/xABNEAABAwICBgcFBQMIBwkAAAABAAIDBBEFEgYTITFRlAcUIkFh09QWU1RVgRUjMkJxCIKRJDM0UmJ0obM1Q3KSk6KxJWODo7LS4fDx/8QAFAEBAAAAAAAAAAAAAAAAAAAAAP/EABQRAQAAAAAAAAAAAAAAAAAAAAD/2gAMAwEAAhEDEQA/ALxREQEREBERAREQEREBERAREQEREGCuBotXVT3VUNYGiSKqdqywZQ+B/agd4/mb+rCO5SBQvSPpKwrD5jBPKTKLB7YYzIWd4DnDYD32vfbuQdSvfWSV0EcD9XTxMdJVOLQ7XFwyxRMJ3EWLyRuGXipAudgmNU1dC2opZGyRu3ObcWI3hwNi0jgQuZi9DX1cgZHUGkp2uu50Vn1E5F9gJu2KPdt2uPeG94SRFgBZQEREBERAREQEREBERAREQFguA3lRUyY97rDf+NVeWtfENIKumjyVUdMahxLmNgkk1TI2gXklc9oLQHG2wG9xYEoJhrG8R/ELIeOI/iqaxLSSqLn5p3dhuf7tkMTLXtcB+ZxFrm5IvlOxdbR/TOXLkldGS5vYmc0gQF92xGoia43jJt22vsb7ctwgtFFFtTjnxGG8rVeoTU457/DeVqvUIJSii+px33+G8rVeoTU477/DeVqvUIJQii+px33+G8rVeoTU477/AA3lar1CCUIovqcd9/hvK1XqE1OO+/w3lar1CCUIovqcd9/hvK1XqE1OO+/w3lar1CCUIovqcd9/hvK1XqE1OO+/w3lar1CDqaS4xHRU01VI4NEcTnDMQMzgDlaL7yTYW8V8a1M75HukkcXOc4ucTvc5xu4nxJX0BpL0W4jiVT1qrroH7RaHVzthaAALNaJczQd5s69ydqpXS/RybDKqSkm2lti1wBDZGna1zb93d+oIQTr9nrF3x176XMdXNA4lvdnjs5rv1y5h9RwX0cvmroQwCvkqH11JqmCJhYH1UckkbnP2FrQxzSSBc3vsuOKu3U478RhvK1XqEEoRRfU478RhvK1XqE1OO+/w3lar1CCUIovqcd9/hvK1XqE1OO+/w3lar1CCUIovqcd9/hvK1XqE1OO+/wAN5Wq9QglCKL6nHff4bytV6hNTjvv8N5Wq9QglCKL6nHff4bytV6hNTjvv8N5Wq9QglCKL6nHff4bytV6hNTjvv8N5Wq9QglCKL6nHff4bytV6hNTjvv8ADeVqvUIJMVUOl2Klj6iZzWP/AJS5pbI8R3ZBZrWgk33l5AG0l5VvKrOkXCDG97tU17ZZBJGHi7NZZrXscNlycrXNBNnHM3vAIVj1brLHzNqWgRQgyNnLmujFw0CPfrG3OyxzbgRtufWDV9nHIA9uxsj53tBka8tY9jYy7YxzQR3nY3aLALTfRCJlTHmie8MjvmOQxkOGYAX7JBcNrrA5HeC6ujWB5nsbGxspe7PA8XY+UgsOrO0gxte27nWs0X2nOAgvDQXEzLSwxvzue2EgyOGx4jlfDfN3uOS9vEcVJgtDAsNFJTxU4cXauMNLjved7nHxJufqt8IPSIiAiIgIiINXE45XRSNp3hkpjcI3ubnDHEdlxb3gHuVTYF0pPo6o0OLVdPUNBLOtUrHt1TwbETDKGkHddg2Ebb32XGuLJoph5ZLH1OANmvrcsTGl995JAvfvvx2oOhh2Iw1LBLTyskYdz4nB7T9QtpVRUdEclIdbgmIz00ltrZXZo5CB+YtA/wAQR4LlVGm2k2FnV11AyoaP9bHG4h/jni7I/QtB8EF1lVf0iae4HGdRU07K6VhPYaxkjYzwMrtjf0F/FRKbENJdIyYY4zS0x2PIa+njI4Oe7tyf7LdnEKQYN0EUcbD1uolleWkfd2hYwncQNriR4m3ggriu6WcSNo6MxUcLdjIqWJgDR3AlwN/pYHguLJpbi1XI1pr6lz3ua1rWzPjBJNgA1pDRtK/DTHReowqpdS1A2gZmPb+GVhJAc3hu3dxBXDBsgt7BtEdLm9tlRNH/AGZqzN/ylzguzLpnpJgwDsVpGVEFwDK3K07TYfeRdkcO0zbs2qwujHHH1+G09RJtkyGOQ/1nRuLC79SGh31Uc/aBrRHhervtlqo2gcct5D/6QgnGjOMsr6WGsY0tEsQflJuWnc5t++xBF11FwdBMMdSYfSU7xZzKZmccHEZnD6EkLvICIiAiIgL85pQwFziA0AklxADQNpJJ3Bfoo30hYZNWYdVU1OfvHw2aBsz2IcWfvAFv1Qeo9OMLdG+ZtfTljHBr3axvZJvlFt5vY2tvsV1MKxaCrjE1NMyWMm2aNwcL94PA+BUGpOj2nqKqixKSliiYyha2WkfG3ZKB2C5oGUluYg3/AKjfpsdH+HSNrsSqm0zqWmkliZFC9gizuiBZJKIxsaHHbcb7oJ+iIg8lcrSSSmbTvdWasQ7nma2QA7Nt+O76rl+0OJfI5+bovNXA0+xOvqMOqopMHmjaYC4yGqpH6vIRIHZWyFxsWg7NuxBwq2swAuu3EgPDPJIAODbtOUeAUt0Gq8JdIWUM8c0xZd7i8ySlreLn9otBP0uvlt527B3qzugyWoinnmp6KSpLYGsIZLDCGZ3k3+9c299XbZwKD6NWQot7Q4l8jn5ui81antjW6/qowaYyiLWlgq6MkMzZQ4nWWFzsAJubG24oJsiivtDiXyOfm6LzU9ocS+Rz83ReaglSKK+0OJfI5+bovNT2hxL5HPzdF5qCVIor7Q4l8jn5ui81PaHEvkc/N0XmoJUiivtDiXyOfm6LzU9ocS+Rz83ReaglSKK+0OJfI5+bovNT2hxL5HPzdF5qCVIoo/STEWguOCTAAXJNZQgAd9zrVCsY6co4MzG0JdIN1qmCWP8A34i4H6IOf+0rNFaijt97eZ1+DOwCD+rrf7pVGKR6aaY1OLytmqQwZGlrGxNyhrSb2uSSSo6AguvQbpCgwfBYc8bpZXVNQ2OMHIDlLXEuedze20bLnb4L9NH2YhpTUwVtWxkdDTT5gxhNpXAhxaAblx/CC42AFwNt1CsBwKoxunhpKRjA6kjlzh8zWGQzSl4kDS29gLMO38rd11a+guj+JYNHJHBh7ZBI8PdrcQZZpDcvZAh/6+CC0Al1FvtbGflUPPjyVVnS5pViVQ9mHMp3QyRtNRM2jnfUuLbdnOWNblDRdxvs2tKC/UVeaHaQ4tNQ00jKCKcGBn3r64NdKQMrnObqjZ1wbi67P2tjPyqHnx5KCVIor9rYz8qh58eSn2tjPyqHnx5KCVLBCi32tjPyqHnx5Kfa2M/KoefHkoJRZLKL/a2M/KoefHkp9rYz8qh58eSglSKK/a2M/KoefHkp9rYz8qh58eSglBXL0oZmoqoHvo5x/wCU5dQrm6Sf0Sp/uk3+W5B8auO3ffbv4+KvL9m5nYrXX9w39LGc2/5r/VUeWE3tt3kkDZv2nwCvT9m/+arN344d3d/O7/H/AOEFsYzicVHBJUzuyxxsL3HvsO4DvJ3AcSoz0Z0sskUmKVQtNWvE2W99VCBanjB4Bpv+8uNp644tiFPgcZvEwtqq4tO5osY4zY7Cbg/vtPcrLjYAAAAABYAbAEH6IiICIiAiIgIiICwVleJpGsaXONmgEkncABclB81ac49ieNYjJhsGbK2okhjp43ZGu1bnAukJIBPZLrnYFIMC6A5HWdXVjWjvZTNLz/xH2AP7pUf6JquSp0gFTG02kkqpZBsORj2yHtfvOYP1IX0uEEP0f6McJorOZStkeLduoOudcd4B7LT+gXrpK0PbitG6Bga2Zp1kLjsAeAeyTwcLj+B7lL0QfHujeL1GDVzZsrmyRSFksbthc29pGOH/AN2gFfXVDWRzxsmicHMexr2OG4tcLg/wVY9MPRt18Gvo2fylrfvGN2dZaBYf+IBs8QLdwVYaPaY4p1b7Bpgc0kxiYdolia4nWRi/4Re5zHa0ZvoFlaf9LrYHuosKbrqguDNaBnjY4m2WNo2yv7uF+O5dvou0Nlo45auvJfW1W2YuOd0bTtDC7id5ts3D8qdHHRjT4SBPKRNVEbZLdmK42tiB3cMx2nw3KwLIPnzQ7Seo0dxCTCq0O6q6oIbm/wBUHOOSaPjG4WuPrvBB+ggVzMY0eo6zKaqmilLDdhkaHFv6HfbwXTaLIMoiIMFYujlrYlI9sUjohmkETywf1nBpLR/GyDZul1TGAPq4KKHHaatqaohxOI00r87XDMRKImEfdvZsNu8DhsMo0e0iZW4zIaap1tP9kxOaGOuxrtab3b+V+2xvt7kFgBZWGrKDyVzdJP6JU/3Sb/LcuV7eUPCq5Ct8paGO6b0b6aoY0VV3U0rRehrGi5jcBcmKwHiUFF9HO7Fb2/0DV7tw7cO5TToPxaOiocRq5rBkYiebb3W1oA/2ibN/goFoLWshGI5w/wC8wapiaGMfJZznRFubKDlbsPadYDitPA6l8sbcNbnbHNUxSTOjY+VzhHnFwxgJIaHE2AO1o4IL36GMOkdDPi1T/P1szpLm/Zja4hoF9zScxH9nJ4KyAojRaZYfDGyGNlU1jGNYwCgrey1oDWj+a4AL9/byh4VXIVvlIJSii/t7Q8KrkK3yk9vaHhVchW+UglCKL+3tDwquQrfKT29oeFVyFb5SCUIov7e0PCq5Ct8pPb2h4VXIVvlIJQq96YdK67DYIRQRuL5XvDpRFrRC1gb3WIDnF2zMCLNds4dr29oeFVyFb5Se3lDwquQrfKQVxoF00uLxT4vYXIDahjAwNO60zBsA/tAbO8d6k3TfpQ2kw4wxvGsqvu22IP3ZF5XDiC2zb/21o6ffY+KwvBiqGVAaTFM3D6xrg7eA86rtMJ2EHjcWO1VtoNSzPrqeXFoqowU0dmB1NUSgav8Amow1jCbBxv8AuoLb6GdCvs2lE8zbVM7Q5998TN7I/A958dncrFUX9vKHhVchW+Unt7Q8KrkK3ykEoRRf29oeFVyFb5Se3tDwquQrfKQSiy0m4RTCY1Ip4hMRYyiNokI4F9rrie3tDwquQrfKT29oeFVyFb5SCUIov7e0PCq5Ct8pPb2h4VXIVvlIJQii/t7Q8KrkK3yk9vaHhVchW+UglCKL+3tDwquQrfKT29oeFVyFb5SCTOWFGvb2h4VXIVvlJ7eUPCq5Ct8pB3aShhhDhFExgfI6R4Y0Nzvd+Jzrb3HitfDsCpKZ75Kemiie/wDG6KNrC/bfbYcVyvbyh4VXIVvlJ7eUPCq5Ct8pBJ2rKi/t7Q8KrkK3yk9vaHhVchW+UgkxXN0k/olT/dJv8ty6RXO0k/olT/dJv8tyD526F8N65U11LmLNbhFRFmIzFueWBtyO87VbHR90YR4RO6pNQZnmLVsuzViMF13kdo3JsB/Hiq3/AGdv9Jzbb/8AZ0m3j9/BtX0SgLIWFkBB6REQEREBERAREQEREBERAREQEREBERAREQEREBEXl7gASdw2knZZB6RcH2zwr5lRc1B/7l5w/TGhqarqVNOyaTq5mzQObLGGhwYQXtJGa5BtwIQSBFgLKDyVq4nHnhlZ/Whe3+LSFtFYQfO37O/+k57/AC+T6/fwL6JVGdENAabH6+A/kp6ho/TrMGXZ3bLH6q80BegvK9AIMoiICIiAiIgIiICIiAiIgIiICIiAiIgIiICIiAvL23Fl6RBCMF6McNpjPmpopmyTmSNs0LHmAEAFjXHaW3BI4X+p3cN0HpaWu6/SsbD/ACQwGGKNrGG7w/Ps/NsA+gUqRBgLKIgi3Ucb+OouSl9QnUcb+OouSl9QpSiCvKXQnEYq2TE2VlIJ5YdVJ/I5crhePbbX7/u29/Hiu11HG/jqLkpfUKUogi3Ucb+OouSl9QnUsb+OouSl9QpSVwdHcakqZ66J7WgU9WIWFt7uBiY8l9zvuTutst+qDU6ljfx1FyUvqE6ljfx1FyUvqFGMe6TZ6QPk6sx7Y8ZlpHBmcvMMUYe5422z2ueFh9VKtItKmwUUdfTZZWPlpg25NnMllYxxFtxsT+h3juQeOpY38dRclL6hOpY38dRclL6hcSXSDGp6mrjohhzYaepEN6w1DXk5GuuSx2X83AKeYe+R0bHTBgkLAXiJxewG23I4gEjxsgj3Usb+OouSl9QnUsb+OouSl9QtXG9Ja2WpkosIghkkhjDp5apzmwxOdtZEAza6QjbvAGy6/CbSjEA2mooqWN+JSUutnbI8tp6QfhL5S0kkF2wNadu3bxDo9Sxv46i5KX1CdSxv46i5KX1C4lXpjiNCJosRp6fXCgqKmnkpXyGGUwi7mPa/tNIu079u3cu/jmkMtPhb8RYxhkFG2YNdcszOa02NiCQCeKD8+pY38dRclL6hOpY38dRclL6hcmr0oxV9ZPBRU1NLHT09PJIyR8kU0pmY59on7WflIsR9Vs13SDEKKnq4GXfUzaiKOocKdscgLmvE73bGBpa79bC29Bu9Sxv46i5KX1CdSxv46i5KX1C50OkOJRUdZVVQoHuhpnyRPopZJI3uaxzsr2uNwNg3O2+C96OYjjkr4X1YwzUyMa8tgdUMnDXDMCA64Jt3f47EG91LG/jqLkpfUJ1LG/jqLkpfUKRVlUyGN8srg1jGF73O2BrWi5J+ihGG6QYzWSU9TBSQMoJZgDrXO61qtv3xFwxrSLWaLnd3FB1epY38dRclL6hOpY38dRclL6hcxmkmK17nSYPBS9VZI5gmrnyg1JabPMIj3NBBGY3v/guTiXSo+BlM99MAevT01cwF0hg1FtYYiLB1g4OuRuBHiAlPUsb+OouSl9QnUsb+OouSl9Qv20j0k6vDSzwZJWT1lNCDc2LJnWztI77bVF63HNJI6qKiyYVnmZM+M2qy0Niy3znNe9nDcEEi6ljfx1FyUvqE6ljfx1FyUvqFx6/Hccilo6MR4e6plZUSS7agQlkRZlEbr5muIcdpBF7JiWndQ2inkjp2RVsFVDTSw1Bc+JjpXsa1wcwguYWuuDv/AF7w7HUsb+OouSl9QnUsb+OouSl9QsaOVOMGZzMQ+zizKf6E+fWNPddslwQbjvFvFbel+NSUTKd0bWuMuIU1O7PfY2WQNcRYjtW3d3gUGr1LG/jqLkpfUJ1LG/jqLkpfUKUKFYTp2KnFpcMjYNVHA+0228k0b2iVrTexaA63G7T3IN3qWN/HUXJS+oTqWN/HUXJS+oUpRBFupY38dRclL6hOpY38dRclL6hSlEBERAREQCq+dU1WFVta4UFTVRVUkc8TqVgflfqxG9ku3sC7Qc26xVgogq+n0ang+y2zR55H4pUVNXkbnYwzRSucHHdlAIbfcbeK52lOiNdRk0uHxGagqKyCXVNuXUEjZmPcWf8AdOAPgPC3auCyygpyuwvD4sQrpcUwypqHPqQ+B8UE88RjdEwflOQnNcbRcEK18IEYgi1MZjj1LMkbmGN0bcoytLDtaQNljuW3ZZQVlhdXW4U6rpmYXPUSzV89RDNDbUTCU3aZpCfui3YCDw+q2p+u4fWvxF9C+oZU0lOyZtGRNJSyxgghjDYvjN944Kw0QVs7BqvGpZ6mqgdSw/Z81LSRTAa7NOBnmkAPY2ADKf8A91nPrsQpIMGkw+ogIEMdXPI1rYBHEWl+pdc6wvygADdmN9ytFLoKq0i0NrqyvxCSlqZ6QGCkERaXxw1WVjw5j3NIPZIAuN2Y7Nq/aiq5YaKmpZ9Hnupg2SOaCJgqXRSxyWD2xvuXxvN3B9ydt7nebPul0FQM0dmn6/UUmGOoYZMHmp2QOyxvq5HDMxxhabMI/Dt23d+q3NA6XCIpadkWFVUdVYXmnpqizJBHZ5MkhOUbCOG3uVplAgj/AEgYTLW4fUUsFtY9gygnKH5XtcWE92YAtv4rlYXj1ZWOZTMwuemh1TmVEtVaHVdjK0QNFzLt79gsFNbpdBWuj+LV2FUzMNdhFRNLC0xxSUrWmmnFyWvc+/3ZN9t++/Gy1sP0Vmhnw0VMQkfLU4hUVxY3NEH1EJzNdvGXczxsrTulkFQYnopX0M1PRUkbp8OditPUx7SX0GSUPkYb74rXIPhxPamekdFM/FMKmjjeY4zWiZ7QcrA+nAYHngXAfUBS1EFf6e6O1NdX0fV5p6cNpaq9RT3+6cdVla8judt2XBNjbcoxNo9Vx4ZWUFRRSPlZWU8ss8RkmOJMMrS57SSXmRrGm7Ru7rXVzoggGgMWEsmLcPw2op5BC68tRTzsu0uBLTLISSSbbCe7wW/0mwyup4JIYJJjFiVLO5kDdZIWRyXdlaN6l9llBAMX0pxKelqOqYVVxSGJrYHyhjXl8kgjvqhcgNa4vudgy7bb1xKTQarwqfDJ455apsVQ6GVjI2METKgOD5Oztc0ONyXE9x7lbSIMBZREBERAREQEREBERAREQEREBERBX/TZVyjD+q0+YzVM7Y2CM2cQwGZ/0sy37yjuCaVPrMYoqhlzTdSbRudmGXXywGqcOJN2MaeBaLqxsV0dZU1dLWPef5OycNjtdrzM0MLib9zQRu7/AAXBoejiKmo2UlPMWvZiLaxkpZtDmvGzKDtGr7G/x8EGlh2DR49NVVOIZn08NXJTU1PncyMaqzXyvDCMz3OLht3AfoojpPQuY2twqmme2nZiuGsgLnvk6u+Zp1jWuJvlacjsvcfFWFXaESiaWbD8RmotdIZJ442RzRvefxPa1/4HnZcjgsnQCFlNFTQyuBbiEVZLLINZJUPY/O8vOztO3X7uCCNYlpRLUYTiFFWgxYhTUpEzdwkGzLNGRva4WOzcTwIXnTvQzDz1KrdAM8+J0zalxdITM2UODha9hdxadltylenWgVNizWl7nQzNBaJovxFh/FG8fmaeB3fxB6eO6PNq44IjIWCGqp5wQA4u1LgQ07t/FBX/AEiaN4VhlPSM1QipZMXhdUjNK8Oa2GbeAS7+C1KStD6TFm4dJPLhYwuUxPqNZ93PkeHsgdJ23My2cb7ie6+2zdIsAbWmmLn5RBWMqLZQ4SZWPblN9wOff4Ljno/p2yVRgkdDDVUr4Z6eMDVF7hYTNF+w4AkWGw37kEU6P8Jos9LLDgdZE8RszVUrjEzNqw4uy62743G221jfdsVuKJYBgWKUzomS4lFJTxtDNWKMRvc1rcrRnzmx3G/gpagIiICIiAiIgIiICLCygIiICIiAiIgIiICIiAiIgIiICIiAiIgIiICIiAiIgIiICIiAiIgwVC6isrjMWytkZHrmgOBgZG0Bj7nbJd7c+Tabmx/ALFTVYLQd4QQeNuItcw9Wa8jVA3bTuDQYsz2g5g5tpCWl1zYAENd3+4ziRbGZqUSFrWPka5tM7NZx1rWHOLSHYGg9m34nX3S99JEQQY2EE3ILWkE8SLb15ioIWG7IY2ni1jQf8AgjUTqoRO1r2NqXOGQQuFmglrHPyAnNsu4A5h2Rs7l38FkmdEDUNyv4XuQLA7dg2jaN3d3Lcjia3Y1oH6AD/ovaD//Z"/>
          <p:cNvSpPr>
            <a:spLocks noChangeAspect="1" noChangeArrowheads="1"/>
          </p:cNvSpPr>
          <p:nvPr/>
        </p:nvSpPr>
        <p:spPr bwMode="auto">
          <a:xfrm>
            <a:off x="1095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 calcmode="lin" valueType="num">
                                      <p:cBhvr additive="base">
                                        <p:cTn id="31" dur="500" fill="hold"/>
                                        <p:tgtEl>
                                          <p:spTgt spid="2054"/>
                                        </p:tgtEl>
                                        <p:attrNameLst>
                                          <p:attrName>ppt_x</p:attrName>
                                        </p:attrNameLst>
                                      </p:cBhvr>
                                      <p:tavLst>
                                        <p:tav tm="0">
                                          <p:val>
                                            <p:strVal val="#ppt_x"/>
                                          </p:val>
                                        </p:tav>
                                        <p:tav tm="100000">
                                          <p:val>
                                            <p:strVal val="#ppt_x"/>
                                          </p:val>
                                        </p:tav>
                                      </p:tavLst>
                                    </p:anim>
                                    <p:anim calcmode="lin" valueType="num">
                                      <p:cBhvr additive="base">
                                        <p:cTn id="32"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057"/>
                                        </p:tgtEl>
                                        <p:attrNameLst>
                                          <p:attrName>style.visibility</p:attrName>
                                        </p:attrNameLst>
                                      </p:cBhvr>
                                      <p:to>
                                        <p:strVal val="visible"/>
                                      </p:to>
                                    </p:set>
                                    <p:anim calcmode="lin" valueType="num">
                                      <p:cBhvr additive="base">
                                        <p:cTn id="53" dur="500" fill="hold"/>
                                        <p:tgtEl>
                                          <p:spTgt spid="2057"/>
                                        </p:tgtEl>
                                        <p:attrNameLst>
                                          <p:attrName>ppt_x</p:attrName>
                                        </p:attrNameLst>
                                      </p:cBhvr>
                                      <p:tavLst>
                                        <p:tav tm="0">
                                          <p:val>
                                            <p:strVal val="#ppt_x"/>
                                          </p:val>
                                        </p:tav>
                                        <p:tav tm="100000">
                                          <p:val>
                                            <p:strVal val="#ppt_x"/>
                                          </p:val>
                                        </p:tav>
                                      </p:tavLst>
                                    </p:anim>
                                    <p:anim calcmode="lin" valueType="num">
                                      <p:cBhvr additive="base">
                                        <p:cTn id="54"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050"/>
                                        </p:tgtEl>
                                        <p:attrNameLst>
                                          <p:attrName>style.visibility</p:attrName>
                                        </p:attrNameLst>
                                      </p:cBhvr>
                                      <p:to>
                                        <p:strVal val="visible"/>
                                      </p:to>
                                    </p:set>
                                    <p:anim calcmode="lin" valueType="num">
                                      <p:cBhvr additive="base">
                                        <p:cTn id="65" dur="500" fill="hold"/>
                                        <p:tgtEl>
                                          <p:spTgt spid="2050"/>
                                        </p:tgtEl>
                                        <p:attrNameLst>
                                          <p:attrName>ppt_x</p:attrName>
                                        </p:attrNameLst>
                                      </p:cBhvr>
                                      <p:tavLst>
                                        <p:tav tm="0">
                                          <p:val>
                                            <p:strVal val="#ppt_x"/>
                                          </p:val>
                                        </p:tav>
                                        <p:tav tm="100000">
                                          <p:val>
                                            <p:strVal val="#ppt_x"/>
                                          </p:val>
                                        </p:tav>
                                      </p:tavLst>
                                    </p:anim>
                                    <p:anim calcmode="lin" valueType="num">
                                      <p:cBhvr additive="base">
                                        <p:cTn id="6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re 6"/>
          <p:cNvSpPr>
            <a:spLocks noGrp="1"/>
          </p:cNvSpPr>
          <p:nvPr>
            <p:ph type="title" idx="4294967295"/>
          </p:nvPr>
        </p:nvSpPr>
        <p:spPr>
          <a:xfrm>
            <a:off x="914400" y="620713"/>
            <a:ext cx="8229600" cy="854075"/>
          </a:xfrm>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fr-FR" b="1" dirty="0" smtClean="0">
                <a:ln w="1905"/>
                <a:solidFill>
                  <a:schemeClr val="tx1"/>
                </a:solidFill>
                <a:effectLst>
                  <a:innerShdw blurRad="69850" dist="43180" dir="5400000">
                    <a:srgbClr val="000000">
                      <a:alpha val="65000"/>
                    </a:srgbClr>
                  </a:innerShdw>
                </a:effectLst>
              </a:rPr>
              <a:t>COURSE D’ORIENTATION</a:t>
            </a:r>
            <a:endParaRPr lang="fr-FR" b="1" dirty="0">
              <a:ln w="1905"/>
              <a:solidFill>
                <a:schemeClr val="tx1"/>
              </a:solidFill>
              <a:effectLst>
                <a:innerShdw blurRad="69850" dist="43180" dir="5400000">
                  <a:srgbClr val="000000">
                    <a:alpha val="65000"/>
                  </a:srgbClr>
                </a:innerShdw>
              </a:effectLst>
            </a:endParaRPr>
          </a:p>
        </p:txBody>
      </p:sp>
      <p:sp>
        <p:nvSpPr>
          <p:cNvPr id="4" name="Pensées 3"/>
          <p:cNvSpPr/>
          <p:nvPr/>
        </p:nvSpPr>
        <p:spPr>
          <a:xfrm>
            <a:off x="611560" y="1916832"/>
            <a:ext cx="8136904" cy="4248472"/>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Une course </a:t>
            </a:r>
            <a:r>
              <a:rPr lang="fr-FR" b="1" u="sng" dirty="0" smtClean="0">
                <a:solidFill>
                  <a:schemeClr val="tx1"/>
                </a:solidFill>
              </a:rPr>
              <a:t>contre la montre</a:t>
            </a:r>
            <a:r>
              <a:rPr lang="fr-FR" dirty="0" smtClean="0">
                <a:solidFill>
                  <a:schemeClr val="tx1"/>
                </a:solidFill>
              </a:rPr>
              <a:t>, </a:t>
            </a:r>
            <a:r>
              <a:rPr lang="fr-FR" b="1" u="sng" dirty="0" smtClean="0">
                <a:solidFill>
                  <a:schemeClr val="tx1"/>
                </a:solidFill>
              </a:rPr>
              <a:t>en terrain varié</a:t>
            </a:r>
            <a:r>
              <a:rPr lang="fr-FR" dirty="0" smtClean="0">
                <a:solidFill>
                  <a:schemeClr val="tx1"/>
                </a:solidFill>
              </a:rPr>
              <a:t>, constituée d’un </a:t>
            </a:r>
            <a:r>
              <a:rPr lang="fr-FR" u="sng" dirty="0" smtClean="0">
                <a:solidFill>
                  <a:schemeClr val="tx1"/>
                </a:solidFill>
              </a:rPr>
              <a:t>parcours matérialisé par des postes </a:t>
            </a:r>
            <a:r>
              <a:rPr lang="fr-FR" dirty="0" smtClean="0">
                <a:solidFill>
                  <a:schemeClr val="tx1"/>
                </a:solidFill>
              </a:rPr>
              <a:t>(balises) que l’élève doit trouver dans un </a:t>
            </a:r>
            <a:r>
              <a:rPr lang="fr-FR" b="1" dirty="0" smtClean="0">
                <a:solidFill>
                  <a:schemeClr val="tx1"/>
                </a:solidFill>
              </a:rPr>
              <a:t>ordre </a:t>
            </a:r>
            <a:r>
              <a:rPr lang="fr-FR" b="1" u="sng" dirty="0" smtClean="0">
                <a:solidFill>
                  <a:schemeClr val="tx1"/>
                </a:solidFill>
              </a:rPr>
              <a:t>imposé ou non </a:t>
            </a:r>
            <a:r>
              <a:rPr lang="fr-FR" dirty="0" smtClean="0">
                <a:solidFill>
                  <a:schemeClr val="tx1"/>
                </a:solidFill>
              </a:rPr>
              <a:t>, </a:t>
            </a:r>
            <a:r>
              <a:rPr lang="fr-FR" b="1" dirty="0" smtClean="0">
                <a:solidFill>
                  <a:schemeClr val="tx1"/>
                </a:solidFill>
              </a:rPr>
              <a:t>par des </a:t>
            </a:r>
            <a:r>
              <a:rPr lang="fr-FR" b="1" u="sng" dirty="0" smtClean="0">
                <a:solidFill>
                  <a:schemeClr val="tx1"/>
                </a:solidFill>
              </a:rPr>
              <a:t>cheminements de son choix</a:t>
            </a:r>
            <a:r>
              <a:rPr lang="fr-FR" b="1" dirty="0" smtClean="0">
                <a:solidFill>
                  <a:schemeClr val="tx1"/>
                </a:solidFill>
              </a:rPr>
              <a:t> (itinéraires), en se servant </a:t>
            </a:r>
            <a:r>
              <a:rPr lang="fr-FR" b="1" u="sng" dirty="0" smtClean="0">
                <a:solidFill>
                  <a:schemeClr val="tx1"/>
                </a:solidFill>
              </a:rPr>
              <a:t>d’une carte</a:t>
            </a:r>
            <a:r>
              <a:rPr lang="fr-FR" u="sng" dirty="0" smtClean="0">
                <a:solidFill>
                  <a:schemeClr val="tx1"/>
                </a:solidFill>
              </a:rPr>
              <a:t> </a:t>
            </a:r>
            <a:r>
              <a:rPr lang="fr-FR" dirty="0" smtClean="0">
                <a:solidFill>
                  <a:schemeClr val="tx1"/>
                </a:solidFill>
              </a:rPr>
              <a:t>et éventuellement d’une boussole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442424"/>
          </a:xfrm>
          <a:solidFill>
            <a:schemeClr val="bg2">
              <a:lumMod val="75000"/>
            </a:schemeClr>
          </a:solidFill>
          <a:ln w="28575">
            <a:solidFill>
              <a:schemeClr val="accent1">
                <a:lumMod val="75000"/>
              </a:schemeClr>
            </a:solidFill>
          </a:ln>
        </p:spPr>
        <p:txBody>
          <a:bodyPr>
            <a:normAutofit fontScale="90000"/>
          </a:bodyPr>
          <a:lstStyle/>
          <a:p>
            <a:pPr algn="ctr"/>
            <a:r>
              <a:rPr lang="fr-FR" dirty="0" smtClean="0">
                <a:solidFill>
                  <a:schemeClr val="tx1"/>
                </a:solidFill>
                <a:latin typeface="Comic Sans MS" pitchFamily="66" charset="0"/>
              </a:rPr>
              <a:t>ORGANISATION DE LA SECURITE</a:t>
            </a:r>
            <a:endParaRPr lang="fr-FR" dirty="0">
              <a:solidFill>
                <a:schemeClr val="tx1"/>
              </a:solidFill>
              <a:latin typeface="Comic Sans MS" pitchFamily="66" charset="0"/>
            </a:endParaRPr>
          </a:p>
        </p:txBody>
      </p:sp>
      <p:sp>
        <p:nvSpPr>
          <p:cNvPr id="3" name="ZoneTexte 2"/>
          <p:cNvSpPr txBox="1"/>
          <p:nvPr/>
        </p:nvSpPr>
        <p:spPr>
          <a:xfrm>
            <a:off x="251520" y="1628800"/>
            <a:ext cx="8568952" cy="5216813"/>
          </a:xfrm>
          <a:prstGeom prst="rect">
            <a:avLst/>
          </a:prstGeom>
          <a:noFill/>
        </p:spPr>
        <p:txBody>
          <a:bodyPr wrap="square" rtlCol="0">
            <a:spAutoFit/>
          </a:bodyPr>
          <a:lstStyle/>
          <a:p>
            <a:pPr marL="342900" indent="-342900">
              <a:lnSpc>
                <a:spcPct val="200000"/>
              </a:lnSpc>
              <a:buFont typeface="Wingdings" pitchFamily="2" charset="2"/>
              <a:buChar char="Ø"/>
            </a:pPr>
            <a:r>
              <a:rPr lang="fr-FR" b="1" u="sng" dirty="0" smtClean="0">
                <a:latin typeface="Comic Sans MS" pitchFamily="66" charset="0"/>
              </a:rPr>
              <a:t>Préparation du cycle</a:t>
            </a:r>
            <a:r>
              <a:rPr lang="fr-FR" dirty="0" smtClean="0">
                <a:latin typeface="Comic Sans MS" pitchFamily="66" charset="0"/>
              </a:rPr>
              <a:t>: autorisation VR, Mairie province WWF, école, collège (</a:t>
            </a:r>
            <a:r>
              <a:rPr lang="fr-FR" b="1" dirty="0" smtClean="0">
                <a:latin typeface="Comic Sans MS" pitchFamily="66" charset="0"/>
              </a:rPr>
              <a:t>reconnaissance approfondie</a:t>
            </a:r>
            <a:r>
              <a:rPr lang="fr-FR" dirty="0" smtClean="0">
                <a:latin typeface="Comic Sans MS" pitchFamily="66" charset="0"/>
              </a:rPr>
              <a:t>, limites précises, espèces en danger…). </a:t>
            </a:r>
            <a:r>
              <a:rPr lang="fr-FR" b="1" u="sng" dirty="0" smtClean="0">
                <a:latin typeface="Comic Sans MS" pitchFamily="66" charset="0"/>
              </a:rPr>
              <a:t>Repérage des dangers </a:t>
            </a:r>
            <a:r>
              <a:rPr lang="fr-FR" b="1" dirty="0" smtClean="0">
                <a:latin typeface="Comic Sans MS" pitchFamily="66" charset="0"/>
              </a:rPr>
              <a:t>objectifs </a:t>
            </a:r>
            <a:r>
              <a:rPr lang="fr-FR" dirty="0" smtClean="0">
                <a:latin typeface="Comic Sans MS" pitchFamily="66" charset="0"/>
              </a:rPr>
              <a:t>(falaise, fréquentation, météo, circulation automobile..). </a:t>
            </a:r>
            <a:r>
              <a:rPr lang="fr-FR" b="1" u="sng" dirty="0" smtClean="0">
                <a:latin typeface="Comic Sans MS" pitchFamily="66" charset="0"/>
              </a:rPr>
              <a:t>Plan de secours </a:t>
            </a:r>
            <a:r>
              <a:rPr lang="fr-FR" dirty="0" smtClean="0">
                <a:latin typeface="Comic Sans MS" pitchFamily="66" charset="0"/>
              </a:rPr>
              <a:t>(blessé, égaré, malaise…), élève ressource, Samu…</a:t>
            </a:r>
            <a:r>
              <a:rPr lang="fr-FR" b="1" dirty="0" smtClean="0">
                <a:latin typeface="Comic Sans MS" pitchFamily="66" charset="0"/>
              </a:rPr>
              <a:t>Carte lisible </a:t>
            </a:r>
            <a:r>
              <a:rPr lang="fr-FR" dirty="0" smtClean="0">
                <a:latin typeface="Comic Sans MS" pitchFamily="66" charset="0"/>
              </a:rPr>
              <a:t> (N° tél secours), </a:t>
            </a:r>
            <a:r>
              <a:rPr lang="fr-FR" b="1" dirty="0" smtClean="0">
                <a:latin typeface="Comic Sans MS" pitchFamily="66" charset="0"/>
              </a:rPr>
              <a:t>check </a:t>
            </a:r>
            <a:r>
              <a:rPr lang="fr-FR" b="1" dirty="0" err="1" smtClean="0">
                <a:latin typeface="Comic Sans MS" pitchFamily="66" charset="0"/>
              </a:rPr>
              <a:t>list</a:t>
            </a:r>
            <a:r>
              <a:rPr lang="fr-FR" b="1" dirty="0" smtClean="0">
                <a:latin typeface="Comic Sans MS" pitchFamily="66" charset="0"/>
              </a:rPr>
              <a:t> matériel</a:t>
            </a:r>
            <a:r>
              <a:rPr lang="fr-FR" dirty="0" smtClean="0">
                <a:latin typeface="Comic Sans MS" pitchFamily="66" charset="0"/>
              </a:rPr>
              <a:t>. </a:t>
            </a:r>
          </a:p>
          <a:p>
            <a:pPr marL="342900" indent="-342900">
              <a:lnSpc>
                <a:spcPct val="150000"/>
              </a:lnSpc>
              <a:buFont typeface="Wingdings" pitchFamily="2" charset="2"/>
              <a:buChar char="Ø"/>
            </a:pPr>
            <a:r>
              <a:rPr lang="fr-FR" b="1" u="sng" dirty="0" smtClean="0">
                <a:latin typeface="Comic Sans MS" pitchFamily="66" charset="0"/>
              </a:rPr>
              <a:t>Pendant la séance</a:t>
            </a:r>
            <a:r>
              <a:rPr lang="fr-FR" dirty="0" smtClean="0">
                <a:latin typeface="Comic Sans MS" pitchFamily="66" charset="0"/>
              </a:rPr>
              <a:t>: Affichage « </a:t>
            </a:r>
            <a:r>
              <a:rPr lang="fr-FR" b="1" u="sng" dirty="0" smtClean="0">
                <a:latin typeface="Comic Sans MS" pitchFamily="66" charset="0"/>
              </a:rPr>
              <a:t>KIFEKOI »</a:t>
            </a:r>
            <a:r>
              <a:rPr lang="fr-FR" dirty="0" smtClean="0">
                <a:latin typeface="Comic Sans MS" pitchFamily="66" charset="0"/>
              </a:rPr>
              <a:t> (heure départ arrivée, circuit choisi, temps limite); circuit adapté au niveau considéré. Autocorrection (le professeur doit voir sa séance pour pouvoir réguler ).</a:t>
            </a:r>
          </a:p>
          <a:p>
            <a:pPr marL="342900" indent="-342900"/>
            <a:endParaRPr lang="fr-FR" dirty="0" smtClean="0">
              <a:latin typeface="Comic Sans MS" pitchFamily="66" charset="0"/>
            </a:endParaRPr>
          </a:p>
          <a:p>
            <a:pPr marL="342900" indent="-342900">
              <a:buFont typeface="Wingdings" pitchFamily="2" charset="2"/>
              <a:buChar char="Ø"/>
            </a:pPr>
            <a:r>
              <a:rPr lang="fr-FR" b="1" u="sng" dirty="0" smtClean="0">
                <a:latin typeface="Comic Sans MS" pitchFamily="66" charset="0"/>
              </a:rPr>
              <a:t>Regroupement fin de séance</a:t>
            </a:r>
            <a:r>
              <a:rPr lang="fr-FR" dirty="0" smtClean="0">
                <a:latin typeface="Comic Sans MS" pitchFamily="66" charset="0"/>
              </a:rPr>
              <a:t>: </a:t>
            </a:r>
            <a:r>
              <a:rPr lang="fr-FR" u="sng" dirty="0" smtClean="0">
                <a:latin typeface="Comic Sans MS" pitchFamily="66" charset="0"/>
              </a:rPr>
              <a:t>Lieu, heure répétée et marquée sur carte</a:t>
            </a:r>
            <a:r>
              <a:rPr lang="fr-FR" dirty="0" smtClean="0">
                <a:latin typeface="Comic Sans MS" pitchFamily="66" charset="0"/>
              </a:rPr>
              <a:t>.,</a:t>
            </a:r>
          </a:p>
          <a:p>
            <a:pPr marL="342900" indent="-342900">
              <a:buFont typeface="Wingdings" pitchFamily="2" charset="2"/>
              <a:buChar char="Ø"/>
            </a:pPr>
            <a:endParaRPr lang="fr-FR" dirty="0" smtClean="0">
              <a:latin typeface="Comic Sans MS" pitchFamily="66" charset="0"/>
            </a:endParaRPr>
          </a:p>
          <a:p>
            <a:pPr marL="342900" indent="-342900">
              <a:buFont typeface="Wingdings" pitchFamily="2" charset="2"/>
              <a:buChar char="Ø"/>
            </a:pPr>
            <a:endParaRPr lang="fr-FR" dirty="0" smtClean="0">
              <a:latin typeface="Comic Sans MS"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s://encrypted-tbn2.gstatic.com/images?q=tbn:ANd9GcQu3S7D-lei8I0JFzVgSYW67sHpCKpUB-vJsQ1Q1UpjOWbwody9"/>
          <p:cNvPicPr>
            <a:picLocks noChangeAspect="1" noChangeArrowheads="1"/>
          </p:cNvPicPr>
          <p:nvPr/>
        </p:nvPicPr>
        <p:blipFill>
          <a:blip r:embed="rId3" cstate="print"/>
          <a:srcRect/>
          <a:stretch>
            <a:fillRect/>
          </a:stretch>
        </p:blipFill>
        <p:spPr bwMode="auto">
          <a:xfrm>
            <a:off x="1" y="0"/>
            <a:ext cx="9143999"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Ellipse 2"/>
          <p:cNvSpPr/>
          <p:nvPr/>
        </p:nvSpPr>
        <p:spPr>
          <a:xfrm>
            <a:off x="4572000" y="0"/>
            <a:ext cx="4572000"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latin typeface="Comic Sans MS" pitchFamily="66" charset="0"/>
              </a:rPr>
              <a:t>CP2 et Environnement</a:t>
            </a:r>
            <a:endParaRPr lang="fr-FR" sz="2800" b="1" dirty="0">
              <a:solidFill>
                <a:schemeClr val="tx1"/>
              </a:solidFill>
              <a:latin typeface="Comic Sans MS" pitchFamily="66" charset="0"/>
            </a:endParaRPr>
          </a:p>
        </p:txBody>
      </p:sp>
      <p:sp>
        <p:nvSpPr>
          <p:cNvPr id="4" name="Ellipse 3"/>
          <p:cNvSpPr/>
          <p:nvPr/>
        </p:nvSpPr>
        <p:spPr>
          <a:xfrm>
            <a:off x="5292080" y="1772816"/>
            <a:ext cx="331236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Comic Sans MS" pitchFamily="66" charset="0"/>
              </a:rPr>
              <a:t>Zone </a:t>
            </a:r>
            <a:r>
              <a:rPr lang="fr-FR" b="1" dirty="0" err="1" smtClean="0">
                <a:solidFill>
                  <a:schemeClr val="tx1"/>
                </a:solidFill>
                <a:latin typeface="Comic Sans MS" pitchFamily="66" charset="0"/>
              </a:rPr>
              <a:t>régénération:lieu</a:t>
            </a:r>
            <a:endParaRPr lang="fr-FR" b="1" dirty="0">
              <a:solidFill>
                <a:schemeClr val="tx1"/>
              </a:solidFill>
              <a:latin typeface="Comic Sans MS" pitchFamily="66" charset="0"/>
            </a:endParaRPr>
          </a:p>
        </p:txBody>
      </p:sp>
      <p:sp>
        <p:nvSpPr>
          <p:cNvPr id="5" name="Ellipse 4"/>
          <p:cNvSpPr/>
          <p:nvPr/>
        </p:nvSpPr>
        <p:spPr>
          <a:xfrm>
            <a:off x="6228184" y="4437112"/>
            <a:ext cx="1872208"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Comic Sans MS" pitchFamily="66" charset="0"/>
              </a:rPr>
              <a:t>Bruits: en nature</a:t>
            </a:r>
            <a:endParaRPr lang="fr-FR" b="1" dirty="0">
              <a:solidFill>
                <a:schemeClr val="tx1"/>
              </a:solidFill>
              <a:latin typeface="Comic Sans MS" pitchFamily="66" charset="0"/>
            </a:endParaRPr>
          </a:p>
        </p:txBody>
      </p:sp>
      <p:sp>
        <p:nvSpPr>
          <p:cNvPr id="6" name="Ellipse 5"/>
          <p:cNvSpPr/>
          <p:nvPr/>
        </p:nvSpPr>
        <p:spPr>
          <a:xfrm>
            <a:off x="5868144" y="3212976"/>
            <a:ext cx="244827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Comic Sans MS" pitchFamily="66" charset="0"/>
              </a:rPr>
              <a:t>Feu:</a:t>
            </a:r>
          </a:p>
          <a:p>
            <a:pPr algn="ctr"/>
            <a:r>
              <a:rPr lang="fr-FR" b="1" dirty="0" smtClean="0">
                <a:solidFill>
                  <a:schemeClr val="tx1"/>
                </a:solidFill>
                <a:latin typeface="Comic Sans MS" pitchFamily="66" charset="0"/>
              </a:rPr>
              <a:t>responsabilité</a:t>
            </a:r>
            <a:endParaRPr lang="fr-FR" b="1" dirty="0">
              <a:solidFill>
                <a:schemeClr val="tx1"/>
              </a:solidFill>
              <a:latin typeface="Comic Sans MS" pitchFamily="66" charset="0"/>
            </a:endParaRPr>
          </a:p>
        </p:txBody>
      </p:sp>
      <p:sp>
        <p:nvSpPr>
          <p:cNvPr id="7" name="Ellipse 6"/>
          <p:cNvSpPr/>
          <p:nvPr/>
        </p:nvSpPr>
        <p:spPr>
          <a:xfrm>
            <a:off x="6228184" y="5661248"/>
            <a:ext cx="1872208"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Comic Sans MS" pitchFamily="66" charset="0"/>
              </a:rPr>
              <a:t>Gestion déchets</a:t>
            </a:r>
            <a:endParaRPr lang="fr-FR" b="1" dirty="0">
              <a:solidFill>
                <a:schemeClr val="tx1"/>
              </a:solidFill>
              <a:latin typeface="Comic Sans MS" pitchFamily="66" charset="0"/>
            </a:endParaRPr>
          </a:p>
        </p:txBody>
      </p:sp>
      <p:pic>
        <p:nvPicPr>
          <p:cNvPr id="84996" name="Picture 4" descr="https://encrypted-tbn2.gstatic.com/images?q=tbn:ANd9GcQM5duDRWyI9LEsY8qP-kq6axHB_RndHQGpg6fl4o2mRsPMM9Qn"/>
          <p:cNvPicPr>
            <a:picLocks noChangeAspect="1" noChangeArrowheads="1"/>
          </p:cNvPicPr>
          <p:nvPr/>
        </p:nvPicPr>
        <p:blipFill>
          <a:blip r:embed="rId4" cstate="print"/>
          <a:srcRect/>
          <a:stretch>
            <a:fillRect/>
          </a:stretch>
        </p:blipFill>
        <p:spPr bwMode="auto">
          <a:xfrm>
            <a:off x="0" y="5162549"/>
            <a:ext cx="2695575" cy="1695451"/>
          </a:xfrm>
          <a:prstGeom prst="rect">
            <a:avLst/>
          </a:prstGeom>
          <a:noFill/>
        </p:spPr>
      </p:pic>
      <p:pic>
        <p:nvPicPr>
          <p:cNvPr id="84998" name="Picture 6" descr="https://encrypted-tbn0.gstatic.com/images?q=tbn:ANd9GcQNxDY_oJwzNdBnhVrC6t969pBhHiQ6jvv8j6lf9azvybPGmEWU"/>
          <p:cNvPicPr>
            <a:picLocks noChangeAspect="1" noChangeArrowheads="1"/>
          </p:cNvPicPr>
          <p:nvPr/>
        </p:nvPicPr>
        <p:blipFill>
          <a:blip r:embed="rId5" cstate="print"/>
          <a:srcRect/>
          <a:stretch>
            <a:fillRect/>
          </a:stretch>
        </p:blipFill>
        <p:spPr bwMode="auto">
          <a:xfrm>
            <a:off x="0" y="0"/>
            <a:ext cx="3932355" cy="1700808"/>
          </a:xfrm>
          <a:prstGeom prst="rect">
            <a:avLst/>
          </a:prstGeom>
          <a:noFill/>
        </p:spPr>
      </p:pic>
      <p:sp>
        <p:nvSpPr>
          <p:cNvPr id="85000" name="AutoShape 8" descr="data:image/jpeg;base64,/9j/4AAQSkZJRgABAQAAAQABAAD/2wCEAAkGBxQQEhUUEBQUFRQXFxUZFRcXFRQcHBYYHR8bGBsYHh0eHCggHxwlHBoVIjEiJSktLi4uHCAzODMsNygtLi4BCgoKDg0OFxAQGjclICYsLDIsNC0sLC83LS0wLCw0LCwsLCwsLywsLC4vMiwsLy8sLywwLCwsLCwvLCwsLSwsLf/AABEIAMYA/gMBIgACEQEDEQH/xAAcAAEAAgIDAQAAAAAAAAAAAAAABQYEBwECAwj/xABJEAACAQMDAQYEBAMEBQkJAAABAgMABBEFEiExBhMiQVFhBxQycSOBkaFCUmIVscHwM3KCktEkQ0RTY3OisvEWF5Ojs8LS0+H/xAAaAQEAAgMBAAAAAAAAAAAAAAAAAQQCAwUG/8QALxEAAgIBAwEGBAYDAAAAAAAAAAECAxEEITESBSJBUWFxE4Gx0ZGhweHw8RQyQv/aAAwDAQACEQMRAD8A3hSuaUBwTStYdttTuLr5uW1lZINPCnw8d7cKys+T/Kigj7n0q73HaKKOx+dY5j7oSceeQML9ySBQExSqto1xeJYT3F2y98yyzRx4GIV25SP3xjPPripDsZqDXNjbSu253iQu3HL4wx44+oGgJkmoBO22nklRdw5Bx9WAfsTwR7g1PkVoVNYsIJ7mKXThIiy7YvEQ6qo2kE5JOWUtnP8AFQG7LnWII4DcNKncgAmRTuGDgDG3OckgcetQEHxJ05yB3xGfNo5APuTt4FUHXO0ijT+6isZoLfv4iu9mZZPEZGQ7h0IU8ZNZdr2sspGCJo6lz9KhYufz20BtyKdXQOrAoQGDeRUjIP2xWDc6/bx2zXTSqYFBO9fEDztwMck54wKq2ihtXlkeXKWMX4KW4OBK6gby+MZUHAA6HH3zj/GSHutNRIlVIxNGCqgABcNgADgDdigL7ZXSzRpIhyrqrKfYjIr2qJ7IqwsbUP8AV3EWfvtFS9AcUrmlAcUrmuAaAUrmlAcUrmlAcUpXNAcUrmlAcUArmlAcGlc0oDilc0oBUb2knljtJ3twTKsTmMAZO/B24GDnnHFSVKA09pfY/WoI+6WWHu33d4hfKtv+vcCnJOT0NYrJNZ2TWl4G7i3v7cFgCQ0LfiHbnquQD9zjyrddY9/Yx3CGOZFdG6qwyD5j96Ao2q9q11Q/JabvbvOJ5trKscP8eMjO4jjp51kfC0yRJc2ciMFtZ2SNz0YMS+Pvghvs4q3abpsNsmyCNI164VQMn1PqfvWUBQHNVe10KRNWluhjuZbdVPTJlDKBx7KvX3q0UoCm/FLT7m4tY47OMSHv4y4yOFGSDyRxu259v1rD0RtblmX5nuIYgwLsFQkqDyoAY8npnyq/UoDWlv2U1SzllSxuY1t5HZxvAJQseeCp5Ax04NSMnw8+YRvnrua4lKkKScJG2PqCA44P2q9VBdoe11rYcTyePaW7tFZ5No6ttUEhfc4HvQGJrd/Jp9vBb2cUlxOVEcWR4RsABeRhgADjjjPtUh2WsrmKD/ls3fTsxZiPpTOMIvAGBj0HU15WusS3Sq9pAVRgD3lxuj6+keN5x77R6E1FdpteuNNiNxcT2zoo/wBGtvOpY9AocSPtJOBllxzQFypUToPaW1vhm1njlIALKrAsv3HUVLUApSlAKUpQClKUApSuCcdaN4BzSlKAUpSgFKUoBXFc0oBSlKAUpSgFKUoBSlKAUpVa7UdsIrGSOA7O+lVmTvZUhiCjjLSN78YUM3tjmgMXW9XuLm5ax08iMoFN3dEA9wG5WONejTMvPPCjBrJ0zsbDBIMeKIBWw2WeWbJJlmcnMhA2bQeFOT/LiJ7FanDaLP8AOXmnh57mWZTHdo24OcgHdt+kAKMZ4Aq3WesW83EM8Mh/olRv7jQDUtR7nAClmOcCohdNhkYSz21uZd27d3Skhh0OSM7hgc1nasMSIxHGCPzOa8N9ef7X19lU1XB48SxTUpLLITth2XSRDd2CLDfwAyRPGoHe45MTgYDhhkc+v3qzdmtYS+tYbmP6ZUDY/lPRl+4YEflXSzfBqA+F6mNL6HokOoXSRj+VDskA/VzV/s3WPU15lyjXZDpZdaUpXRNYpSom9vjkhTgDj3qprNbXpYdU/kZwrc3hEtXSWQKMmvG1O2IHrxn/ABrFvrgMFx9/8/vWnU65VUdf/WE0vf7ExrzLBlWtwXJ4wBj7101J8KB71jaX9Z9xXprBAC/eqD1M7ezJzk998/j9jZ0JWpI9dObKdfP9KzKx1VYkJHQc8mu9vOHGRXT0j+FXXTN97Bqnu3JcHrSlKumApSlAcVzSlAKUpQClKUApSlAKUpQCsHWkTuZGkRHCIz4dQwyoJzg/as6oTtw5XTr0g4Itbgj/AOG1AaQ7A6vNZKXt7azvZZz3sjGWOKeMnB2FHwQufEGUbTuzVx12T56SJp9PsLaBZFM8t3Nab2TncildxXyOc5PHTrUwkSRWdpFd2NtMiwQqpmlth0Rc8SgYPsKj/nLSA77fTNMVh/F8xaAj7FI3NQDKd7WGN5NOupWjjKZiLyTQPlgu2OR84f2jfAyMqc1ZiuDg+VUe8vbq72yiOKVVlgdYYWJLBHDFQ5wONvoM4qWu+27O4jOlagJfTbEMj1zv5HXmuR2n2c9TicP9l+aN1N3Ts+C02h8Xtjn2qJ+GA3201wCCLq7uJ1/1GYImfQ7UU4969YL+87vMWnlOmVmni3n7BSV/MsMeh6V27Edm2szcSusURuHRvl4C3dQ7QRxkDLtnxMAAcLgcVu7N0b01fe5ZFs+p7FppSvOaRUVnchVUEsSeAByT+ldI1HpVf1EAO2P8nzqN1ft6sMPex2tzKu5VBXuuWY4AxvLj81qAtNcmuCMgQ7j0NvdysAT1OEQZ+2a4PbsXZCFcV4/h/f6FvS8tl5t5cQHJ4zgf8Kh7DUO8VmfaqhyFOcce5NY19C0iAC4vnAP0pbNGgGOPph3/APiNQVla2aRAyRSlxnczxXDEE5/mHWubq9O49EZZajFLKXPsWaEpQk8bt/gWfs9q8MURkmmB3M3IDtjnzIBAHT2rF1PtMksm2FHl6BSuCpz/AKpY/ltr27Ka/bFCixkNGMApazeJR54EeRXXUtdtZnzFKuQPHkMm0jgHLAf5FdHV1xr0MXWspNNrz8/zMGn/AJMlPZvOP0/IjOxy3INyLtFjVThYyXctubvC6s2DsLF8hkySevHN20mTO78qi9VtBeW6zRFWlQZG0ghsdV/vx96dmroqAJfqfz9D/LWm2fTr6bG8Rktvnn7iValQ2nutmvb9NiyI4OcEHBwcHofSuawLS3ELvg8SOWx6HAB/U5NSFehrsU8rxXJQmkntwKUpWwxFKUoBSlKAUpSgFKUoBSlKAVQu3+tQCeOzu5ZIYHjaQtGjsZXB2qmUBKqh8bZwD4B03Azna7U5kjaOyQvcFC+ARlIxwSMgjvG5VAepyeQpFfNPbmaZ7pp/l7i1wFXa5kJQqNpO8qCdxyxJ5JYnJzUZWcA3hJ2gW7hC3dp8/Gv/AD9mIZ42P8xjLb42x1XBxkgE1U9V1LTbPYF0yRXc4Rp1jgjDf1EkkDz5WtLQ3cibgjuob6sMRu++Dz+deFSRg2R247XTqRHDdwgkYdLLcI0XyTvj4nb124X+4US71CSXb3jySBBtTe7HYOuFyeBnyFeFtavIcIpPrjyrafZjspp1nbJcaq6tM/iETNhUXyG0cuxHJ8h+Waq6rVV6eOZbvwS3b9kZwg5PYyPg/wDEG4F1BZyFntnymXYs0bkEqQx52kgDaemePSvoKtHr2osp4XXT0CC0MF222IICkU0ZbgDLYUmt3g1OlvldBylBx34fPuJxUXhPJzUV2mupI7aVocCQI20kA4ODjg9ealaqPbRUM1uJELiQPEuCwKs8kALBl5UhO8OfbHnW26MpQkovDxsItJps8E7uVQ/dwgkBg6xoG55B3Y4PPWsJUgR9jzuXPQNO+T+QYVCaXcfMLbW8xeJfw42yCpDYXg56MQsgA8ic9RVn7b6Ja2+nT7E2NtPdbGYM05wI/PxMX29c5ry1XZmq1PfnP03fkdK2yNL6Gt/uFjTqjuT6ieX/APOoTtDYzszMrybMA7Q8n5k5PpyTVaj00XjIlq3d5C5JWSM4OOAzyqT1zlQDx71ZrCdILUC4maWaRRvjG7EYA2iMHnBGOSTknNYz0d9Fbn8TKzus/TfGSxpbGrklXl+q8Ct29xNESYpZEJ6kO3I/WuuoXFxMuHuJmI5XcwIU4xnkH3rndk56eePT2r2t0dmCxgs5PhCjkmsY3WLup/I9NPT1PvSiv56mfot1goe9WGVW5ZUO11RJZd0oXBcKyjAyOrVxofa1ry5ENs6SOzSMCYXRSqHJcfiMdh8vP7Gou4MtuSpXbIsis2fIAMCuOQQdwz9qwdFiFq6yQEoyRvHGQqEBXdpDkMDu5cgcjgL1xV/qpspjXdzHj09Diavs653Ss06WH6ry5RtefVWljgmCqd0aM4VvpJGcDPXBNWSwuO8jV8dRmtWdnYPmO6gMmSFxloiFAUdPDKPIdcdTV50DVgZmtfB+HEGXarDIWR4n6k8BlAHrzVjs+ux6iy7Pdl5efh67I5OtqVMIVyWJfp+JYqUpXaOcKUpQClK1veXtxILdDPPGzXeoW8oiZQ24NJNEcsp8IijGB/K49q122KuEpvhLJKWXg2RSqHa9l5Sc/P6iQf5rkYH2xHXrJ2dKnxahffY3OP3AFcx9tadJSw8e33NnwZEh8Q+0cunWomhRGJkRC8m/u4Q2fxH2gttBwOPWqRdfFb5aJlNzDe3TbDCttBIEyTzGxZuc8AEeIZ6VKXvZu2ZlSW9umaQ7FRtQmO8nJ24B9Aar11pawSxQ6aLdCrApvY7zcW0zM6nIDOxV2B6+EA9MGrFXaNdmWk0l5pmLrZedQ1e4ith491yJbcEhV2MzSoGgUYzt2FlB+rzq4swAyeAOprT+qabP3aXNzNJJM80UUKRMiwgSOquirgsWKbgZA24Y6jFS3Zx7q6jmWPVSqwXEsMT93by97GuCjyFl3E8lM5AOzPOcmzTfC5Zh9GvqYyi48lN7VfFdI52ex2TFywkLiQBQh2xqnIyNuWPludqjY/jPcEYa3hP+1J//AGsjtD8EbvLy2ssFxks2xQISCTnCrygHUAbhjita65oVxZPsuYZIjzjehG7HmD0I9wTVe7s3S3ScpwTfn/RkrZpYTLtdfEppjtOnWjv5eAscefGM9Kxz23jQLI2k2eHyVOwgNjg44x7cVTtHu5InYxHBdHjPAztcbSB6ZBxkVa/inF3MtpbLwsNpEMf1MWLfrxWn/B0tc41qHOfF+HzM+ubTeSV/97gETRJp8CKyMp2OVOSCM8L684rpY/DkRlJtVu4liKowAkO51IBAJYAjjHAz9615fXjTPvfbnCrhVCgBQFHA46D8zk1m6xLDukVDLK2/CSyMeIwBgbcZJ68k4xjjzrfPRpR6aH0Z5aW/89dzBT3zLc3S/aPRoLO5tLZokaeF490UTnJZWVS745AJ8zxWzeyN539jaynq9vCx+5RSf3zXyN2du0huYXlBMayIXCnnbnxY99u6vqv4bNnS7PHlCq/7vh/wrdp6fgwUOpyx4vdmMpZeSy15TRKeWUEjOMgHHrisHUEkByhYg/sawe6mPTJPvmt5jk1tcvcJl7iKRYJ3QSo0S72kOWyjSEbSp3N06A9PLL0rTxBPvvZ7hO7QlO8KzJbjld2e7CK2CQSFBXoevFk7WaHd3USGHaJIXEiBiwDEYO0nyzj+8edQl3Lc6qZWEItMQNH43jcbz4nbCEltxCoOBgbjnOFquvh0RxKWOecFmyyd8uvHkts/IjJdCkZO+t5TDHjcnfpHuK/wkqpVoweDyCQPLyqOWyugAWiMu/DK0RTDAgMSdzjnduH5Z8xWTq3aSeSPuI7WdbmRdviQ7BkYLBsHcvuOOmcc1a9LsFihjRrldqBYxuUgcDHB6eX7VSnXo5SUNlnyL1Ov10HlPOPNZKhJp06gExP9htJH3wxFellHcA5VZY/LdtfODwfpBPSrVf3IQHZJG+MY5XJ+wJH715w3MqS90DHNuzzFtbZjk78N4fIfmPWqfTot3FtpeK4Lz7U1zWJRjv5r9yp2WlNcOwmEp/EdEiGEDBMF5XY87PHFhVwSWxxgmsrVezkdswaLKryWUk7VUfVjrnGc+vHXmpTWOzl6W7+23SHxExdN27YGKnKjOI0O0nBK9Rms3Qez15K6/MRbYEU8TlGeViQSNgLBU4xyemRjnNW6XVZFRhDu+ZzrNXqFPrlZuRN9ok1q+HBCjH4qg93zyBuwOazuwN5I+pM7RylWh7reYZ1TwtJMZNzIF8TORtz59T53Sa1uGYHCjaPDjHh8jjjjiut2s0YBZsksABu4+/6Vvqqr0qlPdLxya9VrLdW4qeMryLFWD/aQ7woY5hg43d0xU+4ZcjH3rNUcVHR2TLKC9zM2dzLGe5C4HUeGMEgZHU1fKBJUpSgFVC77GvPcK9zcNJAhlaNFM8UgMnHMsUyhtq5UErnbx6k2+sDXWYW8pQ4bacH0zxmpUeppGMpdMW/IhR8P7Hzjlb/Wurth+hlxXdfh9po/6FAfdl3f+bNS+iXPeQocFcDGCcnjjNZ9RKtRk1gQn1RUl4mttZ0yx0i6a6lsohb9yndPHbKwhnjZ3OdqkqXzHh+gKdRUGtrJJo6KkM8lxcXfepIEwO/YiTvDnxJGPGobHOzOMMK3LSowZGuuyvZ+a31W6UxD5Mor5ZfD8wwALR5HBKGQOR1zzVT+O+v20MiQ20arfKFLTxko8CYyse5SCSR/CcgA5xkgjcmtamlpBLPKcJEjO3vjyHuTgD3NfG2s6lJdzyzzHMkrs7fcnoPYdAPQCpBuT4efE1iI49QkQ7m2LOCA6HGR3qecZ6d4vAx4vWtu6jYQ3kZgvIkkVhyrDIP9QPkfQjkV8dW8RKs4IGwAnLAHkheAevJHA8snyrfHwh7Ztc26Wl2fEMrbSZGSVGe6b0YD6c9RkeXMe5BGa18MUtrmOJTiKWXMMx+pQBlrdv6sDcrefIPPWj/F+5EmpygZxGsaeXkoP/3V9HanbC8t3hJ2yYBjY9VkU7kf7hgDXzj8QbB2lNyYyRKQ5xn8M4w6t6EOCPyqk4OGqUpPZppe+xuTzXhFKNd5H3HJOSandE7PyXrlYImYIu6VsjCKOSxJOBwDgZ5xgVG3Cx7yIxuGcKRkbvIEA88+nWruTSYNfX3w8cmwjBwCrTKQBgDEj8AemMV8kyWzA7SrBh1BBBHmM5r6x+HZY2uWUrkxsMg874YZDj1G5nH5GhJaaUpUg8biLeNuSM9ceYrXksbxXXc2YKRow75yrSvgZ5KIN208AAHnOelbJrwuLOOQgyIjEdCygkfbI4qpqNHVc05osU6iVSaXD/mfkVLvTcJMqFsqxj/0cq5PmdoBI/Oqr2t06OI28UiO4wCXZZfLAYAH/h6VsLUbNIPxIgVZnBbDuA2AeCM1QtXmlupV73opcqBnjP3J9BXB1FemolKCz1rfbjH9HZ7P6rJprHQt9+c4+562WkwShWW3EcSknPy8nJGf4gmOfXNT1jcxCfLS7c4ByQoAUbgvOMcisHRr1Y4DDjxNI2SR0Xjj7k5/epq1RFdWxwoZjwM8Kc/41VjKELaVCTfGd/Fvj5L6mOo64uafG+PYyB2vty4VGBHO85xs9OvXPtXtZ9poXZgXQckLglsgcbuBioTRtJSUO4jQ+eNinPoBx1rmSzgfPeLCoAO3Ma4J9PpwPf71er7U1U8dMcuX+qxzjnxX9lSzT0Rbj5c7/sZl1qW+ZtrsMEYAJHHrUVf3bXFwMEjYcn08sCo2zsbH5kF5I4xg5CTd0BjzyjDJzipW6sIYw5tb2Tc+DjuhcDI4Gdqb/wDxVTq0Wp1SnZ1NZbeHt3vby3wbfjU0NY3eNvnyXZJSyblGSVyBnGTjpnyqn9tdTubZILhY1WVWdXCnvVWFgC55MWWBSPqQByeRms3svfXO3ZcIuF+mRMgSDjkox3Ick8c9PKobsmrBokd/wk2t3ZBJEr/MW5G7P0ExyMVx1fqAMV66tycF1c439zjyxl4Ld2dv3nhV3R1GF2s7W7GQY+v8FmQD/OKlKxNN06O2Tu4F2JlmCgnALHJwD0GSeBwKyqzIOa6uoIIPIPWu1KA84IFjUKgwB5V6UpRvJCSSwhSlKElR+Kth8zpskOQpkkt0DMSFQmVBvb2FfNGudk57T6mhlX+aGaOQfoDuH5ivsRlBGDgj3rC1TR4LpNlxDHKno6Kcfb0PuKgHxb3R9KkdE1E20njDd22N4U4YY5V1P86nxA/cdCa2z8TOwNnaSRNFB3cUuRuV5OJBztOWIGV5GP5Wqky9moR/OB/rVZr0s7FmOCpbrK6pdMsm3eznaiVj3dynd3MYUSrkZOQCsgxwQQQeK51XQbxmafThBNDKWaW2m8PjJJdo2xgbzyQ3GcnzrWd5G8uxu/m71AAkhkJZVHRck9ParN2V+IT2sMlpehslJO5ulDEbmBx3g5xhj1HT086rX9n3JtW4lB/kzZRr6p46NpEtp+hmWxnWCz+XF0IzI5cFV2HICgA94mR/SrBuDzXXs3p8+nSM8FhZzSN1l3yRNj0AZXCD2B/wrO7B9sRHYQIwUrHb2fPP0GY285P/AHeFJ9Awq9zXKSTSW6rhlSFmbjkOZBgfbuz+taqavhx6c59yxOXU8lLvlmvJ4/mLO0a5MZe3jDMRGqsqtLNNtBKglQI1U55+4u3ZuynhixdzLLIWz4IwiRrgARoBztGOrEnk/aqNZxvdyz3EF1LbyvI8QVBCSkUDPEiFJEJHiDuenL+wqZtbjU4f47e9Ufwspt5T64YboyfYhfvW7BjkutKidG1+O5Zo8PFOgBkglG2RAf4upDLn+NSV96lqEilKwtaklW3ma2UNMI3MSnoXAO0frigIrtdqUUIQTSKm4nGepPA4A5J56AVTSZV2NBbyHIY77giFfyBzJjHmUFZ+nWdtMhe1k76/CfitMxFwHPUMjYMYGThQAB5Vh3FuZBEHikkWNwbmH+J48MCFUnLYco5UfUFI5zg8DW6eLvbcd54Sfgtl+50dPfKFfdey59eSL075q4nHy7K2CdzQR7lUHg/iSEIevkDVwi7JzsPxJ38/qmbz9oUi/wDMam+z+qWkg2WsqEjqmQHX2ZDhl8uCBU1XQ0mihXBdaWfoaNRqpWy54KnbdjNowZRj0EbH/wCrJJWZY9me5JMc7pn+WK1H791VgpV5RS4KzbZHNphJyZ5SftB/+uuj6S56XVwPsLbj/wCTUpSmCCOttMZCC1xM4Hkwgwf92IH96rmnr315HILdkVJLlQyEmNlRpl3uAAFkEhkwD/1pIJ5xdKrGnaigvDbW88LBTK80ahcqzEsRncSZN7FjgYA6gEipBZ6UpQClKUApSlAKUpQClKUBiarpsV1E0NwgkjcYZT+xHoQeQRyK+fe1un/2dem0LmSMgNC5+oKcnY/qRjhvOvo2tPfETsBMtzLfWqLOrkvImcSodqqdhPDLhSccEZI58t+ms6LE8lbV1Kyt7ZZTCmKIwzzz/dWG2tREeM90wONrkZ9c8E8VkxOrLuVlK/zAjH613Y2Rlwzzsq5x5Rm6Rbx5IZ5EUluF2lNkgCzKynBKuoU4DDBUHBrZGg6PLGsd7BIt3gFQqNjv7f8AhILkASq2Tgnb9QyM5GuezttZ3UjJdXkUEW0bmM0al+R4ASfMZzjnFbm7P9odOPd2tnc27FV2xxpIhJCjOAAeeATx71x9aq1PufM7mgdjh3+PAwtJ7IRSxSm8gCyTTyz43kyQ7yAoEinIYKqk7WwCTjIrEl77S3zcu89iTxcHBlts9O9wPFH/ANoOR/EPOr1XWRAwIYAggggjIIPUEelUy/ghNS0xbtQUfZcQ8wTqMlGI4/1kYcMvRh+RrN0PUDcRBnUJICySoDkJIp2uAfNcjIPmCD51D9hkWKKWJeI47iSOHP8AIMEID5hSzJ/s4rK7PNm4vyudvzCD2LCCHcR+wPuDQhE9SlKEkfqmiW91j5iFJCOVYjxKfVWHiU+4NQF52MkBzbXcowOEuB36j/aJWXH3c1b6VhOuE1iSyvUmMnF5RRdTgusAXmnwXiDGHgKl199ku1lx/SzGoW17TiDwm6msnzgQ3sUjRH7M+HHn0kI9BW02YAZJwB1J8qqOt9vtMQGN5kuGOR3USmcn2woI/UijjunkjOxzZ9rJgu6W3E0f/W2UgmAHqY+JB9lD1PaPrdvdqTbyq+3hgOGQ+jKcMp9iBWsdC08XF9Fc2dkdNt4yWd3JSS44ICdyDtVM4JJ6/tVy1qzs7j8SSaO3uF+i4jljSRfzJ8S+qtke1ZEFspVY7E681z30MskM8kDKDPAVMcysCVbgkK/BDLng+xqz1JJjz3qI6I7BWkzsBz4iOSAemcc46nB9DVc0jSzFcgqH7wtK9zIfCkgfJAVN56MUwQOApycnBmNcOVCvbfMQtnvANrFTxg7GxuHXkHI4wD5QvZaNWmkxHdYieRUaSQlEBCNsCs5YHxYxjGF9aAttKUoBSlKAUpSgFKUoBSsHVNXgtV3XM0UK+RkdVz9snn8qh37dWhXdEZpUxnekEvd49e9ZRHj/AGqAs1K1TqXxztImKrbzuR5h7cj/AHkkYVjH43ZiMy2kW0Egq19Gsv5R92WI9xxQHT4kdnrZ5NSnaNFeG2tpVO1cMzGdSCPViE568Dr0rTui6yqeCZA0YMJEaqPxCsiFg3rujDj8hWwu0XbRNQ03UpyoheZ7OJIy4YtsO5sHAzwWPTitV6S5SQSj/mSsn6MoH7kVkrJJbM1uuLeWjnVb4XEzyiKOIMciOJdqIOgAH+c81avhFKg1a13LnLtgZ/i2MAenQZzVQthnhBukZgoUDJOemAPMnjFbV+DvaTTtKWdr5u6umfZzHMzIg4K8R+HxZJAJJ4z0rAzPoWq3qzzXk0ltBIYYogvzEiH8R2cblhjP8Hh2sz9cMAuDkhpfbzTrkgQ3kJZuis2xj7bXwc+1d9Y0ebvPmtPlVJiqiSOQEw3Cj6Q2OVcZIEi844IYYxJJ4TK1ukFtaKqPJuWLIyIUUbpJiCfERuUAebOueMmpzSdOS2iWKPOBklmOWdmJZ3Y+bMxLE+pqga32ijZ0Gox3dhMhOyRN20Z4bZMisjIcdHHkCQDXjBfW0n0a7cj2NzaA5+xgFDFM2jStch1QZGt3BH/eWDf3xV2fUx0Gq3JI64Fh+vEBoTk2JStaf2kDyNUuzzztFswHt4bevL+1ASQNR1A/ZI/8IKgZL52n0NL+2ktpWdUkABZDgjBDD2PIHB61r3WbS90yONJXD6cp/Fms4I4rhF6AOgyuwebRjP288u0S7l/0Umpt5BmeJB9/FEB6V1uOzN7IrJcPqM0Z6oL21UMPQ4RTg9MZoCT7MW+i3gBtvl7l+v47GWUe5ExLj9KtQ0O2AwLeDHp3Uf8AwqiapoqyxRwtosx7lFWGRbi1WSMLjbtkEu7IwDVp7CR3aWoW/wB3eB32d46PJ3XGzvGXwl+oyPQZ5zQknbe2SMYjRUHXCqAM/lXrSlSDrI2AT6A8etRWhXsLKqQqE3oJtox0kw5Y+pLOefM5r112yaRUaIAywyCWMHgFgGUrny3IzrnyyD5VF9mbNBPLJFHNGndxoFlVxsbdI7ogb+AFl+nK+QOBQFmpSlAKUpQClKUArg1zSgNEa9qwtzPe6pAkmpArHBbzQyLBEgY+JGOVm4Ocg5+3Nav7T9o7nUJN9zKW/ljBISP+lEzgAV9f39lHPG0UyK8bgqysMgg8GtW6j8B7N3LQTzxA/wAJ2uB7AnBx9yagGhn0O4WHv2hkEPH4hQhTk4GCevNYAGelfQtt8C4gcyXkrDzAijBP5nNXvROxVlaKBHBGWxje0ce4/mFH7U3B8u6d2UuZwO6id2PkFPHuSeOlWrVfhHPDDAwlT5mVZCbZj4jsyx7thkMduDg4+56Vuuw+GunxPvMTTN/28kkoHn9LEj9RU7quhwXXd98mTEweIqzoUYccFSCOOMdKbg+U+wYvkuhJpsJlnQED8JXCZ4ydwwp685HnWXe69dwXMomjtoZXlPflrWCTa+cMcMr45JJ29a+gNf8AhtaXMhmi7y0uCc99bsUJPXJA4OfXg+9a57Z/C3U5Jt0ci3qYADyMqSceT56+xyaPIO3ZTs5p1xHI2qXenSbghja3kWBk+rduUBB5r1XyNLq6t9Iy+k6yrKP+jPmVG9gUBUffA+9Rth8Fb6QjvRBEPP8AFJP6Kh/vq56N8DLOMA3Us0zY5CtsQH2x4v3qATvYrti+sQMY1WOWPaJQeVIbOCuR/S3B/U1LyaFI/wBbRflEn/CpHQtDgsYhFaxrGgA6Dlj/ADMerH3NSNSiCqf+xcZPi2flGg/wrvN2PjEZEW3f5ZUYqzqwIyDkeormpaJIq00KFAPAu7AzgADP/rWfFaov0qB+Ve1KA4VQOlc0pQClKpnYB5Lia/u5Cdsk5iiXJwI4coCPuSfzzQFzpSlAKUpQClKUApSlAKUpQEP2V1z56374IU8ciEZzyjFM/Y4qM7eXFwVjhsbiKCZyWbvHVfwgDkgkE/UV6DP71Vey/bu0061ME3emZJZy6Kh4JkY4yxA8x5+tQfb25S5mtr64gn+Vlg2gK21o2V26koRyCDjoc8HigLDpHf2syS3uswMinLRd6X3jBBHUc/l5VmzaveanPPBZzxWiwSvGxJDSvsOCwTqFyD6fnVAs7i0PjtNMuLhUILmSV2HUDGI1xnJHXP2qw9odH/tAm5tbC8huDhiwaNFZvUhjncP6cE+dAbR0KCaOBEupBLKuQ0gGN4ydpIxwduM+9SFa3+E9nqEbzi974RAKEWUk+PJJK5OcAdccHI9K2RQFN7ZTXks6Wun3EULd00su4EMFDKqkHaeuW/Q1Soe0uo6ddxwzXEV2HdVKrIJOpA8gHVueh/erB8QtBNzqNiPxFjmWWGVkOMBQZAD5YPi6+ntU92f7AWVkyyJGXkX6XkOSD6gcKD7gZoCNs+2l1cXTW8Voisq7iJJSCFyAC2FIBORxz1rjV/iC1vDKz25jngkhEkTnIZHON6MOowGxmq1o3a6HSrq+W7hkM7zyMZF2ksmSUXDEYXGCMevtXfXYZtTs9QvZYzCncxi2RupSFjKzn788/wDDJkF2g+IOntEJTcIuRkoc7x7bByT9uKzex/aEajb9+qFAXkUKTk4ViAT7kYPtnzqvdnvh1YmOCd4G3tHGzRu7lQxUE5Un1zwePasX4RTNCbyxkUg287EHy2sSAMe+3cD5hqgHjffE2aKeb/kbPbRTSRGVS/VDtPO3bnocHHXrVjh7d2klnLdIxKxAd4hADqWOFXGccnoenX0rXPZjQ7u9kvoI71oBFcS96gD4dnZgWO0jOdhGD6Vl9qexP9l6VMVkaZnmt2lO3aAqk4AGTgbm658/KpIL0JBpVlHbwnvptkvy6FT+KwDSYwOg59arlpr+sh0+YW0iRiNxd4RtHnx32c14/ErUEjuLaS5SUQvaXCDYAWSSUKpHiIXIXJ59OlVLQtFsb2ZIbWK+l3MBJJI8KrGvVidkbeWcDIycUJLfrvbm/WedLZLXuoXKbndAW4DA+OVc8H+EV5dmfipLJcRwXcKHvHWMPETwzEKMgkgjnqD+tV49j72e6vJrRQDFPJGFbw71xkbSw2kbdo5PnU92M026S7i73SoIiD4p8EbBjkjxsu4jjj1oQWTtD27aKd7axtZLqZMd5tDbEJGQCQCen2HvUp2L1ye8jka6tmtnR9u07vEMA5G4A+ePMVTe2ug/K3TXdpfx200hDPFLKq7vLI65H9LAj38qwtG+LEySLHdxxzAsF3wnxdcZxkq35YqAbgNYOiaYtpBHBHyEXGTjLHqzH3LEk/esm6uEiRnkZURRlmYgBR6kngVxaXKTIskTB0cBlZTkMD0IPpQk9qUpQClKUApSlAKUpQClKUBgDRLYSGUW8HekkmTuk3Enqd2M5rOZQeDyKUoAqgcDiuaUoBSlKAUpSgPKW2RiCyKxHQlQSK9CKUoDmuoQAkgDJ6nHXy5pSgMe20+KJ5JI0VXlKmVgOXKjaM/Yf4+tZJGetKUB5z26yDDqrD0YAj967RxhRhQAPQAAUpQHelKUBh6npkNymy4jWRfRhnH28xUZZdi7GGRZYraNZFOVbxHafUAnAPvSlASOt6THeQPBOCY5AAwBweCGGD5HIFZNpbLEixxqFRFCqo6ADgClKA9aUpQClKUApSlAf//Z"/>
          <p:cNvSpPr>
            <a:spLocks noChangeAspect="1" noChangeArrowheads="1"/>
          </p:cNvSpPr>
          <p:nvPr/>
        </p:nvSpPr>
        <p:spPr bwMode="auto">
          <a:xfrm>
            <a:off x="1095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5001" name="Picture 9"/>
          <p:cNvPicPr>
            <a:picLocks noChangeAspect="1" noChangeArrowheads="1"/>
          </p:cNvPicPr>
          <p:nvPr/>
        </p:nvPicPr>
        <p:blipFill>
          <a:blip r:embed="rId6" cstate="print"/>
          <a:srcRect/>
          <a:stretch>
            <a:fillRect/>
          </a:stretch>
        </p:blipFill>
        <p:spPr bwMode="auto">
          <a:xfrm>
            <a:off x="0" y="2420888"/>
            <a:ext cx="2419350"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10633680"/>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fr-FR" sz="2000" b="1" i="0" u="sng" strike="noStrike" cap="none" normalizeH="0" baseline="0" dirty="0" smtClean="0">
                <a:ln>
                  <a:noFill/>
                </a:ln>
                <a:effectLst/>
                <a:latin typeface="Comic Sans MS" pitchFamily="66" charset="0"/>
                <a:ea typeface="Times New Roman" pitchFamily="18" charset="0"/>
                <a:cs typeface="Tahoma" pitchFamily="34" charset="0"/>
              </a:rPr>
              <a:t>ACQUISITION DES FONDAMENTAUX</a:t>
            </a:r>
            <a:r>
              <a:rPr kumimoji="0" lang="fr-FR" sz="2400" b="1" i="0" u="sng" strike="noStrike" cap="none" normalizeH="0" baseline="0" dirty="0" smtClean="0">
                <a:ln>
                  <a:noFill/>
                </a:ln>
                <a:effectLst/>
                <a:latin typeface="Comic Sans MS" pitchFamily="66" charset="0"/>
                <a:ea typeface="Times New Roman" pitchFamily="18" charset="0"/>
                <a:cs typeface="Tahoma" pitchFamily="34" charset="0"/>
              </a:rPr>
              <a:t>:</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fr-FR" sz="12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endParaRPr>
          </a:p>
          <a:p>
            <a:pPr eaLnBrk="0" fontAlgn="base" hangingPunct="0">
              <a:spcBef>
                <a:spcPct val="0"/>
              </a:spcBef>
              <a:spcAft>
                <a:spcPct val="0"/>
              </a:spcAft>
            </a:pPr>
            <a:r>
              <a:rPr lang="fr-FR" sz="1600" b="1" dirty="0" smtClean="0"/>
              <a:t>1 -</a:t>
            </a:r>
            <a:r>
              <a:rPr lang="fr-FR" sz="1600" dirty="0" smtClean="0">
                <a:latin typeface="Comic Sans MS" pitchFamily="66" charset="0"/>
              </a:rPr>
              <a:t> </a:t>
            </a:r>
            <a:r>
              <a:rPr lang="fr-FR" sz="1600" b="1" dirty="0" smtClean="0">
                <a:latin typeface="Comic Sans MS" pitchFamily="66" charset="0"/>
              </a:rPr>
              <a:t>Compréhension et orientation de la carte </a:t>
            </a:r>
            <a:r>
              <a:rPr lang="fr-FR" sz="1600" dirty="0" smtClean="0">
                <a:latin typeface="Comic Sans MS" pitchFamily="66" charset="0"/>
              </a:rPr>
              <a:t>(éventuellement utilisation de carte simplifiée). lecture sommaire et précise</a:t>
            </a:r>
          </a:p>
          <a:p>
            <a:pPr eaLnBrk="0" fontAlgn="base" hangingPunct="0">
              <a:spcBef>
                <a:spcPct val="0"/>
              </a:spcBef>
              <a:spcAft>
                <a:spcPct val="0"/>
              </a:spcAft>
            </a:pPr>
            <a:r>
              <a:rPr lang="fr-FR" sz="1600" dirty="0" smtClean="0">
                <a:latin typeface="Comic Sans MS" pitchFamily="66" charset="0"/>
              </a:rPr>
              <a:t>2 - Compréhension des </a:t>
            </a:r>
            <a:r>
              <a:rPr lang="fr-FR" sz="1600" b="1" dirty="0" smtClean="0">
                <a:latin typeface="Comic Sans MS" pitchFamily="66" charset="0"/>
              </a:rPr>
              <a:t>symboles et des couleurs les plus simples</a:t>
            </a:r>
          </a:p>
          <a:p>
            <a:pPr eaLnBrk="0" fontAlgn="base" hangingPunct="0">
              <a:spcBef>
                <a:spcPct val="0"/>
              </a:spcBef>
              <a:spcAft>
                <a:spcPct val="0"/>
              </a:spcAft>
            </a:pPr>
            <a:r>
              <a:rPr lang="fr-FR" sz="1600" dirty="0" smtClean="0">
                <a:latin typeface="Comic Sans MS" pitchFamily="66" charset="0"/>
              </a:rPr>
              <a:t>3 - Acquisition des fondamentaux techniques :</a:t>
            </a:r>
            <a:r>
              <a:rPr lang="fr-FR" sz="1600" b="1" u="sng" dirty="0" smtClean="0">
                <a:latin typeface="Comic Sans MS" pitchFamily="66" charset="0"/>
              </a:rPr>
              <a:t>Le POP</a:t>
            </a:r>
            <a:r>
              <a:rPr lang="fr-FR" sz="1600" dirty="0" smtClean="0">
                <a:latin typeface="Comic Sans MS" pitchFamily="66" charset="0"/>
              </a:rPr>
              <a:t> (carte orientée devant soi)</a:t>
            </a:r>
            <a:endParaRPr lang="fr-FR" sz="1600" b="1" u="sng" dirty="0" smtClean="0">
              <a:latin typeface="Comic Sans MS" pitchFamily="66" charset="0"/>
            </a:endParaRPr>
          </a:p>
          <a:p>
            <a:pPr eaLnBrk="0" fontAlgn="base" hangingPunct="0">
              <a:spcBef>
                <a:spcPct val="0"/>
              </a:spcBef>
              <a:spcAft>
                <a:spcPct val="0"/>
              </a:spcAft>
            </a:pPr>
            <a:r>
              <a:rPr lang="fr-FR" sz="1600" dirty="0" smtClean="0">
                <a:latin typeface="Comic Sans MS" pitchFamily="66" charset="0"/>
              </a:rPr>
              <a:t>4 - Connaître </a:t>
            </a:r>
            <a:r>
              <a:rPr lang="fr-FR" sz="1600" b="1" dirty="0" smtClean="0">
                <a:latin typeface="Comic Sans MS" pitchFamily="66" charset="0"/>
              </a:rPr>
              <a:t>la symbolique du circuit((</a:t>
            </a:r>
            <a:r>
              <a:rPr lang="fr-FR" sz="1600" dirty="0" smtClean="0">
                <a:latin typeface="Comic Sans MS" pitchFamily="66" charset="0"/>
              </a:rPr>
              <a:t>départ – poste – arrivée, </a:t>
            </a:r>
            <a:r>
              <a:rPr lang="fr-FR" sz="1600" dirty="0" err="1" smtClean="0">
                <a:latin typeface="Comic Sans MS" pitchFamily="66" charset="0"/>
              </a:rPr>
              <a:t>etc</a:t>
            </a:r>
            <a:r>
              <a:rPr lang="fr-FR" sz="1600" dirty="0" smtClean="0">
                <a:latin typeface="Comic Sans MS" pitchFamily="66" charset="0"/>
              </a:rPr>
              <a:t>…)</a:t>
            </a:r>
          </a:p>
          <a:p>
            <a:pPr eaLnBrk="0" fontAlgn="base" hangingPunct="0">
              <a:spcBef>
                <a:spcPct val="0"/>
              </a:spcBef>
              <a:spcAft>
                <a:spcPct val="0"/>
              </a:spcAft>
            </a:pPr>
            <a:endParaRPr lang="fr-FR" sz="1600" dirty="0" smtClean="0">
              <a:latin typeface="Comic Sans MS" pitchFamily="66" charset="0"/>
            </a:endParaRPr>
          </a:p>
          <a:p>
            <a:pPr marL="457200" indent="-457200" algn="ctr" eaLnBrk="0" fontAlgn="base" hangingPunct="0">
              <a:spcBef>
                <a:spcPct val="0"/>
              </a:spcBef>
              <a:spcAft>
                <a:spcPct val="0"/>
              </a:spcAft>
            </a:pPr>
            <a:r>
              <a:rPr lang="fr-FR" b="1" u="sng" dirty="0" smtClean="0">
                <a:latin typeface="Comic Sans MS" pitchFamily="66" charset="0"/>
              </a:rPr>
              <a:t>CONCEPTION ET CONDUITE DU DEPLACEMENT</a:t>
            </a:r>
          </a:p>
          <a:p>
            <a:pPr marL="457200" indent="-457200" eaLnBrk="0" fontAlgn="base" hangingPunct="0">
              <a:spcBef>
                <a:spcPct val="0"/>
              </a:spcBef>
              <a:spcAft>
                <a:spcPct val="0"/>
              </a:spcAft>
            </a:pPr>
            <a:r>
              <a:rPr lang="fr-FR" sz="1600" dirty="0" smtClean="0">
                <a:latin typeface="Comic Sans MS" pitchFamily="66" charset="0"/>
              </a:rPr>
              <a:t>1- Point d’</a:t>
            </a:r>
            <a:r>
              <a:rPr lang="fr-FR" sz="1600" b="1" dirty="0" smtClean="0">
                <a:latin typeface="Comic Sans MS" pitchFamily="66" charset="0"/>
              </a:rPr>
              <a:t>appui</a:t>
            </a:r>
          </a:p>
          <a:p>
            <a:pPr marL="457200" indent="-457200" eaLnBrk="0" fontAlgn="base" hangingPunct="0">
              <a:spcBef>
                <a:spcPct val="0"/>
              </a:spcBef>
              <a:spcAft>
                <a:spcPct val="0"/>
              </a:spcAft>
            </a:pPr>
            <a:r>
              <a:rPr lang="fr-FR" sz="1600" dirty="0" smtClean="0">
                <a:latin typeface="Comic Sans MS" pitchFamily="66" charset="0"/>
              </a:rPr>
              <a:t>2- Point d’</a:t>
            </a:r>
            <a:r>
              <a:rPr lang="fr-FR" sz="1600" b="1" dirty="0" smtClean="0">
                <a:latin typeface="Comic Sans MS" pitchFamily="66" charset="0"/>
              </a:rPr>
              <a:t>attaque</a:t>
            </a:r>
          </a:p>
          <a:p>
            <a:pPr marL="457200" indent="-457200" eaLnBrk="0" fontAlgn="base" hangingPunct="0">
              <a:spcBef>
                <a:spcPct val="0"/>
              </a:spcBef>
              <a:spcAft>
                <a:spcPct val="0"/>
              </a:spcAft>
            </a:pPr>
            <a:r>
              <a:rPr lang="fr-FR" sz="1600" dirty="0" smtClean="0">
                <a:latin typeface="Comic Sans MS" pitchFamily="66" charset="0"/>
              </a:rPr>
              <a:t>3- Ligne d’</a:t>
            </a:r>
            <a:r>
              <a:rPr lang="fr-FR" sz="1600" b="1" dirty="0" smtClean="0">
                <a:latin typeface="Comic Sans MS" pitchFamily="66" charset="0"/>
              </a:rPr>
              <a:t>arrêt</a:t>
            </a:r>
          </a:p>
          <a:p>
            <a:pPr marL="457200" indent="-457200" eaLnBrk="0" fontAlgn="base" hangingPunct="0">
              <a:spcBef>
                <a:spcPct val="0"/>
              </a:spcBef>
              <a:spcAft>
                <a:spcPct val="0"/>
              </a:spcAft>
            </a:pPr>
            <a:r>
              <a:rPr lang="fr-FR" sz="1600" dirty="0" smtClean="0">
                <a:latin typeface="Comic Sans MS" pitchFamily="66" charset="0"/>
              </a:rPr>
              <a:t>4- </a:t>
            </a:r>
            <a:r>
              <a:rPr lang="fr-FR" sz="1600" b="1" dirty="0" smtClean="0">
                <a:latin typeface="Comic Sans MS" pitchFamily="66" charset="0"/>
              </a:rPr>
              <a:t>Feu tricolore</a:t>
            </a:r>
          </a:p>
          <a:p>
            <a:pPr marL="457200" indent="-457200" eaLnBrk="0" fontAlgn="base" hangingPunct="0">
              <a:spcBef>
                <a:spcPct val="0"/>
              </a:spcBef>
              <a:spcAft>
                <a:spcPct val="0"/>
              </a:spcAft>
            </a:pPr>
            <a:r>
              <a:rPr lang="fr-FR" sz="1600" dirty="0" smtClean="0">
                <a:latin typeface="Comic Sans MS" pitchFamily="66" charset="0"/>
              </a:rPr>
              <a:t>5- </a:t>
            </a:r>
            <a:r>
              <a:rPr lang="fr-FR" sz="1600" b="1" dirty="0" smtClean="0">
                <a:latin typeface="Comic Sans MS" pitchFamily="66" charset="0"/>
              </a:rPr>
              <a:t>Relocalisation</a:t>
            </a:r>
          </a:p>
          <a:p>
            <a:pPr marL="457200" indent="-457200" eaLnBrk="0" fontAlgn="base" hangingPunct="0">
              <a:spcBef>
                <a:spcPct val="0"/>
              </a:spcBef>
              <a:spcAft>
                <a:spcPct val="0"/>
              </a:spcAft>
            </a:pPr>
            <a:r>
              <a:rPr lang="fr-FR" sz="1600" dirty="0" smtClean="0">
                <a:latin typeface="Comic Sans MS" pitchFamily="66" charset="0"/>
              </a:rPr>
              <a:t>6- Evaluation des </a:t>
            </a:r>
            <a:r>
              <a:rPr lang="fr-FR" sz="1600" b="1" dirty="0" smtClean="0">
                <a:latin typeface="Comic Sans MS" pitchFamily="66" charset="0"/>
              </a:rPr>
              <a:t>choix d’itinéraires.</a:t>
            </a:r>
          </a:p>
          <a:p>
            <a:pPr marL="457200" indent="-457200" eaLnBrk="0" fontAlgn="base" hangingPunct="0">
              <a:spcBef>
                <a:spcPct val="0"/>
              </a:spcBef>
              <a:spcAft>
                <a:spcPct val="0"/>
              </a:spcAft>
            </a:pPr>
            <a:endParaRPr lang="fr-FR" sz="1600" dirty="0" smtClean="0">
              <a:latin typeface="Comic Sans MS" pitchFamily="66" charset="0"/>
            </a:endParaRPr>
          </a:p>
          <a:p>
            <a:pPr marL="457200" indent="-457200" algn="ctr" eaLnBrk="0" fontAlgn="base" hangingPunct="0">
              <a:spcBef>
                <a:spcPct val="0"/>
              </a:spcBef>
              <a:spcAft>
                <a:spcPct val="0"/>
              </a:spcAft>
            </a:pPr>
            <a:r>
              <a:rPr lang="fr-FR" b="1" u="sng" dirty="0" smtClean="0">
                <a:latin typeface="Comic Sans MS" pitchFamily="66" charset="0"/>
              </a:rPr>
              <a:t>COMPETENCES</a:t>
            </a:r>
            <a:r>
              <a:rPr lang="fr-FR" sz="2000" u="sng" dirty="0" smtClean="0">
                <a:latin typeface="Comic Sans MS" pitchFamily="66" charset="0"/>
              </a:rPr>
              <a:t> </a:t>
            </a:r>
            <a:r>
              <a:rPr lang="fr-FR" sz="2000" b="1" u="sng" dirty="0" smtClean="0">
                <a:latin typeface="Comic Sans MS" pitchFamily="66" charset="0"/>
              </a:rPr>
              <a:t>MENTALES</a:t>
            </a:r>
          </a:p>
          <a:p>
            <a:pPr marL="457200" indent="-457200" algn="ctr" eaLnBrk="0" fontAlgn="base" hangingPunct="0">
              <a:spcBef>
                <a:spcPct val="0"/>
              </a:spcBef>
              <a:spcAft>
                <a:spcPct val="0"/>
              </a:spcAft>
            </a:pPr>
            <a:endParaRPr lang="fr-FR" sz="2000" b="1" dirty="0" smtClean="0">
              <a:latin typeface="Comic Sans MS" pitchFamily="66" charset="0"/>
            </a:endParaRPr>
          </a:p>
          <a:p>
            <a:pPr marL="457200" indent="-457200" eaLnBrk="0" fontAlgn="base" hangingPunct="0">
              <a:spcBef>
                <a:spcPct val="0"/>
              </a:spcBef>
              <a:spcAft>
                <a:spcPct val="0"/>
              </a:spcAft>
            </a:pPr>
            <a:r>
              <a:rPr lang="fr-FR" sz="1600" dirty="0" smtClean="0">
                <a:latin typeface="Comic Sans MS" pitchFamily="66" charset="0"/>
              </a:rPr>
              <a:t>1- </a:t>
            </a:r>
            <a:r>
              <a:rPr lang="fr-FR" sz="1600" b="1" dirty="0" smtClean="0">
                <a:latin typeface="Comic Sans MS" pitchFamily="66" charset="0"/>
              </a:rPr>
              <a:t>Concentration</a:t>
            </a:r>
            <a:r>
              <a:rPr lang="fr-FR" sz="1600" dirty="0" smtClean="0">
                <a:latin typeface="Comic Sans MS" pitchFamily="66" charset="0"/>
              </a:rPr>
              <a:t> sous pression</a:t>
            </a:r>
          </a:p>
          <a:p>
            <a:pPr marL="457200" indent="-457200" eaLnBrk="0" fontAlgn="base" hangingPunct="0">
              <a:spcBef>
                <a:spcPct val="0"/>
              </a:spcBef>
              <a:spcAft>
                <a:spcPct val="0"/>
              </a:spcAft>
            </a:pPr>
            <a:r>
              <a:rPr lang="fr-FR" sz="1600" dirty="0" smtClean="0">
                <a:latin typeface="Comic Sans MS" pitchFamily="66" charset="0"/>
              </a:rPr>
              <a:t>2- </a:t>
            </a:r>
            <a:r>
              <a:rPr lang="fr-FR" sz="1600" b="1" dirty="0" smtClean="0">
                <a:latin typeface="Comic Sans MS" pitchFamily="66" charset="0"/>
              </a:rPr>
              <a:t>Prise de décision </a:t>
            </a:r>
            <a:r>
              <a:rPr lang="fr-FR" sz="1600" dirty="0" smtClean="0">
                <a:latin typeface="Comic Sans MS" pitchFamily="66" charset="0"/>
              </a:rPr>
              <a:t>rapide</a:t>
            </a:r>
          </a:p>
          <a:p>
            <a:pPr marL="457200" indent="-457200" eaLnBrk="0" fontAlgn="base" hangingPunct="0">
              <a:spcBef>
                <a:spcPct val="0"/>
              </a:spcBef>
              <a:spcAft>
                <a:spcPct val="0"/>
              </a:spcAft>
            </a:pPr>
            <a:r>
              <a:rPr lang="fr-FR" sz="1600" dirty="0" smtClean="0">
                <a:latin typeface="Comic Sans MS" pitchFamily="66" charset="0"/>
              </a:rPr>
              <a:t>3- </a:t>
            </a:r>
            <a:r>
              <a:rPr lang="fr-FR" sz="1600" b="1" dirty="0" smtClean="0">
                <a:latin typeface="Comic Sans MS" pitchFamily="66" charset="0"/>
              </a:rPr>
              <a:t>Endurance de concentration</a:t>
            </a:r>
          </a:p>
          <a:p>
            <a:pPr marL="457200" indent="-457200" eaLnBrk="0" fontAlgn="base" hangingPunct="0">
              <a:spcBef>
                <a:spcPct val="0"/>
              </a:spcBef>
              <a:spcAft>
                <a:spcPct val="0"/>
              </a:spcAft>
            </a:pPr>
            <a:endParaRPr lang="fr-FR" sz="1600" dirty="0" smtClean="0">
              <a:latin typeface="Comic Sans MS" pitchFamily="66" charset="0"/>
            </a:endParaRPr>
          </a:p>
          <a:p>
            <a:pPr marL="457200" indent="-457200" algn="ctr" eaLnBrk="0" fontAlgn="base" hangingPunct="0">
              <a:spcBef>
                <a:spcPct val="0"/>
              </a:spcBef>
              <a:spcAft>
                <a:spcPct val="0"/>
              </a:spcAft>
            </a:pPr>
            <a:r>
              <a:rPr lang="fr-FR" sz="1600" b="1" u="sng" dirty="0" smtClean="0">
                <a:latin typeface="Comic Sans MS" pitchFamily="66" charset="0"/>
              </a:rPr>
              <a:t>COMPETENCES PHYSIQUES</a:t>
            </a:r>
          </a:p>
          <a:p>
            <a:pPr marL="457200" indent="-457200" algn="ctr" eaLnBrk="0" fontAlgn="base" hangingPunct="0">
              <a:spcBef>
                <a:spcPct val="0"/>
              </a:spcBef>
              <a:spcAft>
                <a:spcPct val="0"/>
              </a:spcAft>
            </a:pPr>
            <a:endParaRPr lang="fr-FR" sz="1600" b="1" dirty="0" smtClean="0">
              <a:latin typeface="Comic Sans MS" pitchFamily="66" charset="0"/>
            </a:endParaRPr>
          </a:p>
          <a:p>
            <a:pPr marL="457200" indent="-457200" eaLnBrk="0" fontAlgn="base" hangingPunct="0">
              <a:spcBef>
                <a:spcPct val="0"/>
              </a:spcBef>
              <a:spcAft>
                <a:spcPct val="0"/>
              </a:spcAft>
            </a:pPr>
            <a:r>
              <a:rPr lang="fr-FR" sz="1600" dirty="0" smtClean="0">
                <a:latin typeface="Comic Sans MS" pitchFamily="66" charset="0"/>
              </a:rPr>
              <a:t>1- </a:t>
            </a:r>
            <a:r>
              <a:rPr lang="fr-FR" sz="1600" b="1" dirty="0" smtClean="0">
                <a:latin typeface="Comic Sans MS" pitchFamily="66" charset="0"/>
              </a:rPr>
              <a:t>Course en tout terrain</a:t>
            </a:r>
            <a:r>
              <a:rPr lang="fr-FR" sz="1600" dirty="0" smtClean="0">
                <a:latin typeface="Comic Sans MS" pitchFamily="66" charset="0"/>
              </a:rPr>
              <a:t>: sentier, végétation, pierre, montée, descente……</a:t>
            </a:r>
          </a:p>
          <a:p>
            <a:pPr marL="457200" indent="-457200" eaLnBrk="0" fontAlgn="base" hangingPunct="0">
              <a:spcBef>
                <a:spcPct val="0"/>
              </a:spcBef>
              <a:spcAft>
                <a:spcPct val="0"/>
              </a:spcAft>
            </a:pPr>
            <a:endParaRPr lang="fr-FR" sz="1600" dirty="0" smtClean="0">
              <a:latin typeface="Comic Sans MS" pitchFamily="66" charset="0"/>
            </a:endParaRPr>
          </a:p>
          <a:p>
            <a:pPr marL="457200" indent="-457200" algn="ctr" eaLnBrk="0" fontAlgn="base" hangingPunct="0">
              <a:spcBef>
                <a:spcPct val="0"/>
              </a:spcBef>
              <a:spcAft>
                <a:spcPct val="0"/>
              </a:spcAft>
            </a:pPr>
            <a:endParaRPr lang="fr-FR" sz="1600" dirty="0" smtClean="0">
              <a:latin typeface="Comic Sans MS" pitchFamily="66" charset="0"/>
            </a:endParaRPr>
          </a:p>
          <a:p>
            <a:pPr marL="457200" indent="-457200" eaLnBrk="0" fontAlgn="base" hangingPunct="0">
              <a:spcBef>
                <a:spcPct val="0"/>
              </a:spcBef>
              <a:spcAft>
                <a:spcPct val="0"/>
              </a:spcAft>
            </a:pPr>
            <a:endParaRPr lang="fr-FR" sz="2000" b="1" dirty="0" smtClean="0">
              <a:latin typeface="Comic Sans MS" pitchFamily="66" charset="0"/>
            </a:endParaRPr>
          </a:p>
          <a:p>
            <a:pPr marL="457200" indent="-457200" eaLnBrk="0" fontAlgn="base" hangingPunct="0">
              <a:spcBef>
                <a:spcPct val="0"/>
              </a:spcBef>
              <a:spcAft>
                <a:spcPct val="0"/>
              </a:spcAft>
            </a:pPr>
            <a:endParaRPr lang="fr-FR" dirty="0" smtClean="0"/>
          </a:p>
          <a:p>
            <a:pPr marL="457200" indent="-457200" eaLnBrk="0" fontAlgn="base" hangingPunct="0">
              <a:spcBef>
                <a:spcPct val="0"/>
              </a:spcBef>
              <a:spcAft>
                <a:spcPct val="0"/>
              </a:spcAft>
            </a:pPr>
            <a:endParaRPr lang="fr-FR" dirty="0" smtClean="0"/>
          </a:p>
          <a:p>
            <a:pPr marL="457200" indent="-457200" eaLnBrk="0" fontAlgn="base" hangingPunct="0">
              <a:spcBef>
                <a:spcPct val="0"/>
              </a:spcBef>
              <a:spcAft>
                <a:spcPct val="0"/>
              </a:spcAft>
            </a:pPr>
            <a:endParaRPr lang="fr-FR" dirty="0" smtClean="0"/>
          </a:p>
          <a:p>
            <a:pPr marL="457200" indent="-457200" eaLnBrk="0" fontAlgn="base" hangingPunct="0">
              <a:spcBef>
                <a:spcPct val="0"/>
              </a:spcBef>
              <a:spcAft>
                <a:spcPct val="0"/>
              </a:spcAft>
            </a:pPr>
            <a:endParaRPr lang="fr-FR" dirty="0" smtClean="0"/>
          </a:p>
          <a:p>
            <a:pPr marL="457200" indent="-457200" eaLnBrk="0" fontAlgn="base" hangingPunct="0">
              <a:spcBef>
                <a:spcPct val="0"/>
              </a:spcBef>
              <a:spcAft>
                <a:spcPct val="0"/>
              </a:spcAft>
            </a:pPr>
            <a:endParaRPr lang="fr-FR" dirty="0" smtClean="0"/>
          </a:p>
          <a:p>
            <a:pPr marL="457200" indent="-457200" eaLnBrk="0" fontAlgn="base" hangingPunct="0">
              <a:spcBef>
                <a:spcPct val="0"/>
              </a:spcBef>
              <a:spcAft>
                <a:spcPct val="0"/>
              </a:spcAft>
            </a:pPr>
            <a:endParaRPr lang="fr-FR" dirty="0" smtClean="0"/>
          </a:p>
          <a:p>
            <a:pPr marL="457200" indent="-457200" eaLnBrk="0" fontAlgn="base" hangingPunct="0">
              <a:spcBef>
                <a:spcPct val="0"/>
              </a:spcBef>
              <a:spcAft>
                <a:spcPct val="0"/>
              </a:spcAft>
            </a:pPr>
            <a:endParaRPr lang="fr-FR" b="1" dirty="0" smtClean="0">
              <a:latin typeface="Comic Sans MS" pitchFamily="66" charset="0"/>
            </a:endParaRPr>
          </a:p>
          <a:p>
            <a:pPr marL="457200" indent="-457200" eaLnBrk="0" fontAlgn="base" hangingPunct="0">
              <a:spcBef>
                <a:spcPct val="0"/>
              </a:spcBef>
              <a:spcAft>
                <a:spcPct val="0"/>
              </a:spcAft>
            </a:pPr>
            <a:r>
              <a:rPr lang="fr-FR" sz="2400" b="1" dirty="0" smtClean="0">
                <a:latin typeface="Comic Sans MS" pitchFamily="66" charset="0"/>
              </a:rPr>
              <a:t> </a:t>
            </a:r>
            <a:endParaRPr lang="fr-FR" sz="2400" dirty="0" smtClean="0">
              <a:latin typeface="Comic Sans MS" pitchFamily="66" charset="0"/>
            </a:endParaRPr>
          </a:p>
          <a:p>
            <a:pPr eaLnBrk="0" fontAlgn="base" hangingPunct="0">
              <a:spcBef>
                <a:spcPct val="0"/>
              </a:spcBef>
              <a:spcAft>
                <a:spcPct val="0"/>
              </a:spcAft>
            </a:pPr>
            <a:r>
              <a:rPr lang="fr-FR" dirty="0" smtClean="0"/>
              <a:t> </a:t>
            </a:r>
          </a:p>
          <a:p>
            <a:pPr eaLnBrk="0" fontAlgn="base" hangingPunct="0">
              <a:spcBef>
                <a:spcPct val="0"/>
              </a:spcBef>
              <a:spcAft>
                <a:spcPct val="0"/>
              </a:spcAft>
            </a:pPr>
            <a:endParaRPr lang="fr-FR" b="1" dirty="0" smtClean="0"/>
          </a:p>
          <a:p>
            <a:pPr eaLnBrk="0" fontAlgn="base" hangingPunct="0">
              <a:spcBef>
                <a:spcPct val="0"/>
              </a:spcBef>
              <a:spcAft>
                <a:spcPct val="0"/>
              </a:spcAft>
            </a:pPr>
            <a:endParaRPr lang="fr-FR"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a:solidFill>
            <a:schemeClr val="bg2">
              <a:lumMod val="75000"/>
            </a:schemeClr>
          </a:solidFill>
          <a:ln w="28575">
            <a:solidFill>
              <a:schemeClr val="accent1">
                <a:lumMod val="75000"/>
              </a:schemeClr>
            </a:solidFill>
          </a:ln>
        </p:spPr>
        <p:txBody>
          <a:bodyPr>
            <a:normAutofit fontScale="90000"/>
          </a:bodyPr>
          <a:lstStyle/>
          <a:p>
            <a:pPr algn="ctr"/>
            <a:r>
              <a:rPr lang="fr-FR" dirty="0" smtClean="0">
                <a:solidFill>
                  <a:schemeClr val="tx1"/>
                </a:solidFill>
                <a:latin typeface="Comic Sans MS" pitchFamily="66" charset="0"/>
              </a:rPr>
              <a:t>LE PARCOURS DE CO A PARTIR</a:t>
            </a:r>
            <a:endParaRPr lang="fr-FR" dirty="0">
              <a:solidFill>
                <a:schemeClr val="tx1"/>
              </a:solidFill>
              <a:latin typeface="Comic Sans MS" pitchFamily="66" charset="0"/>
            </a:endParaRPr>
          </a:p>
        </p:txBody>
      </p:sp>
      <p:sp>
        <p:nvSpPr>
          <p:cNvPr id="3" name="Espace réservé du contenu 2"/>
          <p:cNvSpPr>
            <a:spLocks noGrp="1"/>
          </p:cNvSpPr>
          <p:nvPr>
            <p:ph idx="1"/>
          </p:nvPr>
        </p:nvSpPr>
        <p:spPr>
          <a:xfrm>
            <a:off x="395536" y="1412776"/>
            <a:ext cx="8435280" cy="3653760"/>
          </a:xfrm>
          <a:ln w="28575">
            <a:solidFill>
              <a:schemeClr val="accent1">
                <a:lumMod val="75000"/>
              </a:schemeClr>
            </a:solidFill>
          </a:ln>
        </p:spPr>
        <p:txBody>
          <a:bodyPr>
            <a:normAutofit fontScale="92500"/>
          </a:bodyPr>
          <a:lstStyle/>
          <a:p>
            <a:pPr>
              <a:buClrTx/>
              <a:buFont typeface="Wingdings" pitchFamily="2" charset="2"/>
              <a:buChar char="Ø"/>
            </a:pPr>
            <a:r>
              <a:rPr lang="fr-FR" dirty="0" smtClean="0">
                <a:latin typeface="Comic Sans MS" pitchFamily="66" charset="0"/>
              </a:rPr>
              <a:t>Description d’éléments rencontrés (pas de matériel).</a:t>
            </a:r>
          </a:p>
          <a:p>
            <a:pPr>
              <a:buClrTx/>
              <a:buFont typeface="Wingdings" pitchFamily="2" charset="2"/>
              <a:buChar char="Ø"/>
            </a:pPr>
            <a:r>
              <a:rPr lang="fr-FR" dirty="0" smtClean="0">
                <a:latin typeface="Comic Sans MS" pitchFamily="66" charset="0"/>
              </a:rPr>
              <a:t>Suivi d’itinéraires (pas de matériel).</a:t>
            </a:r>
          </a:p>
          <a:p>
            <a:pPr>
              <a:buClrTx/>
              <a:buFont typeface="Wingdings" pitchFamily="2" charset="2"/>
              <a:buChar char="Ø"/>
            </a:pPr>
            <a:r>
              <a:rPr lang="fr-FR" dirty="0" smtClean="0">
                <a:latin typeface="Comic Sans MS" pitchFamily="66" charset="0"/>
              </a:rPr>
              <a:t>Parcours jalonné sur la carte (relevé de balises)</a:t>
            </a:r>
          </a:p>
          <a:p>
            <a:pPr>
              <a:buClrTx/>
              <a:buFont typeface="Wingdings" pitchFamily="2" charset="2"/>
              <a:buChar char="Ø"/>
            </a:pPr>
            <a:r>
              <a:rPr lang="fr-FR" dirty="0" smtClean="0">
                <a:latin typeface="Comic Sans MS" pitchFamily="66" charset="0"/>
              </a:rPr>
              <a:t>Plots posés (code à relever)</a:t>
            </a:r>
          </a:p>
          <a:p>
            <a:pPr>
              <a:buClrTx/>
              <a:buFont typeface="Wingdings" pitchFamily="2" charset="2"/>
              <a:buChar char="Ø"/>
            </a:pPr>
            <a:r>
              <a:rPr lang="fr-FR" dirty="0" err="1" smtClean="0">
                <a:latin typeface="Comic Sans MS" pitchFamily="66" charset="0"/>
              </a:rPr>
              <a:t>Rubalise</a:t>
            </a:r>
            <a:r>
              <a:rPr lang="fr-FR" dirty="0" smtClean="0">
                <a:latin typeface="Comic Sans MS" pitchFamily="66" charset="0"/>
              </a:rPr>
              <a:t> de chantier (visible mais…esthétique?..)</a:t>
            </a:r>
          </a:p>
          <a:p>
            <a:pPr>
              <a:buClrTx/>
              <a:buFont typeface="Wingdings" pitchFamily="2" charset="2"/>
              <a:buChar char="Ø"/>
            </a:pPr>
            <a:r>
              <a:rPr lang="fr-FR" dirty="0" smtClean="0">
                <a:latin typeface="Comic Sans MS" pitchFamily="66" charset="0"/>
              </a:rPr>
              <a:t>Tapis de sol de couleur avec </a:t>
            </a:r>
            <a:r>
              <a:rPr lang="fr-FR" dirty="0" err="1" smtClean="0">
                <a:latin typeface="Comic Sans MS" pitchFamily="66" charset="0"/>
              </a:rPr>
              <a:t>serflex</a:t>
            </a:r>
            <a:r>
              <a:rPr lang="fr-FR" dirty="0" smtClean="0">
                <a:latin typeface="Comic Sans MS" pitchFamily="66" charset="0"/>
              </a:rPr>
              <a:t>(provisoire cycle)</a:t>
            </a:r>
          </a:p>
          <a:p>
            <a:pPr>
              <a:buClrTx/>
              <a:buFont typeface="Wingdings" pitchFamily="2" charset="2"/>
              <a:buChar char="Ø"/>
            </a:pPr>
            <a:r>
              <a:rPr lang="fr-FR" dirty="0" smtClean="0">
                <a:latin typeface="Comic Sans MS" pitchFamily="66" charset="0"/>
              </a:rPr>
              <a:t>Tapis de sol de couleur avec </a:t>
            </a:r>
            <a:r>
              <a:rPr lang="fr-FR" dirty="0" err="1" smtClean="0">
                <a:latin typeface="Comic Sans MS" pitchFamily="66" charset="0"/>
              </a:rPr>
              <a:t>serflex</a:t>
            </a:r>
            <a:r>
              <a:rPr lang="fr-FR" dirty="0" smtClean="0">
                <a:latin typeface="Comic Sans MS" pitchFamily="66" charset="0"/>
              </a:rPr>
              <a:t> </a:t>
            </a:r>
            <a:r>
              <a:rPr lang="fr-FR" u="sng" dirty="0" smtClean="0">
                <a:latin typeface="Comic Sans MS" pitchFamily="66" charset="0"/>
              </a:rPr>
              <a:t>+Pince</a:t>
            </a:r>
          </a:p>
          <a:p>
            <a:pPr>
              <a:buClrTx/>
              <a:buFont typeface="Wingdings" pitchFamily="2" charset="2"/>
              <a:buChar char="Ø"/>
            </a:pPr>
            <a:r>
              <a:rPr lang="fr-FR" dirty="0" smtClean="0">
                <a:latin typeface="Comic Sans MS" pitchFamily="66" charset="0"/>
              </a:rPr>
              <a:t>Balises de CO traditionnelles</a:t>
            </a:r>
          </a:p>
          <a:p>
            <a:pPr>
              <a:buClrTx/>
              <a:buFont typeface="Wingdings" pitchFamily="2" charset="2"/>
              <a:buChar char="Ø"/>
            </a:pPr>
            <a:endParaRPr lang="fr-FR" dirty="0"/>
          </a:p>
        </p:txBody>
      </p:sp>
      <p:pic>
        <p:nvPicPr>
          <p:cNvPr id="125954" name="Picture 2" descr="http://www.acorientation.com/contaco/balise.jpg"/>
          <p:cNvPicPr>
            <a:picLocks noChangeAspect="1" noChangeArrowheads="1"/>
          </p:cNvPicPr>
          <p:nvPr/>
        </p:nvPicPr>
        <p:blipFill>
          <a:blip r:embed="rId3" cstate="print"/>
          <a:srcRect/>
          <a:stretch>
            <a:fillRect/>
          </a:stretch>
        </p:blipFill>
        <p:spPr bwMode="auto">
          <a:xfrm>
            <a:off x="7020272" y="5283095"/>
            <a:ext cx="1835696" cy="1574905"/>
          </a:xfrm>
          <a:prstGeom prst="rect">
            <a:avLst/>
          </a:prstGeom>
          <a:noFill/>
        </p:spPr>
      </p:pic>
      <p:pic>
        <p:nvPicPr>
          <p:cNvPr id="125956" name="Picture 4" descr="http://www.abemus.fr/540306-2%20et%203.jpg"/>
          <p:cNvPicPr>
            <a:picLocks noChangeAspect="1" noChangeArrowheads="1"/>
          </p:cNvPicPr>
          <p:nvPr/>
        </p:nvPicPr>
        <p:blipFill>
          <a:blip r:embed="rId4" cstate="print"/>
          <a:srcRect/>
          <a:stretch>
            <a:fillRect/>
          </a:stretch>
        </p:blipFill>
        <p:spPr bwMode="auto">
          <a:xfrm>
            <a:off x="2555776" y="5373216"/>
            <a:ext cx="1909948" cy="1340768"/>
          </a:xfrm>
          <a:prstGeom prst="rect">
            <a:avLst/>
          </a:prstGeom>
          <a:noFill/>
        </p:spPr>
      </p:pic>
      <p:pic>
        <p:nvPicPr>
          <p:cNvPr id="125958" name="Picture 6" descr="http://ecx.images-amazon.com/images/I/41GkYVVt0SL._SX300_.jpg"/>
          <p:cNvPicPr>
            <a:picLocks noChangeAspect="1" noChangeArrowheads="1"/>
          </p:cNvPicPr>
          <p:nvPr/>
        </p:nvPicPr>
        <p:blipFill>
          <a:blip r:embed="rId5" cstate="print"/>
          <a:srcRect/>
          <a:stretch>
            <a:fillRect/>
          </a:stretch>
        </p:blipFill>
        <p:spPr bwMode="auto">
          <a:xfrm>
            <a:off x="467544" y="5187414"/>
            <a:ext cx="1728192" cy="1670586"/>
          </a:xfrm>
          <a:prstGeom prst="rect">
            <a:avLst/>
          </a:prstGeom>
          <a:noFill/>
        </p:spPr>
      </p:pic>
      <p:pic>
        <p:nvPicPr>
          <p:cNvPr id="125960" name="Picture 8"/>
          <p:cNvPicPr>
            <a:picLocks noChangeAspect="1" noChangeArrowheads="1"/>
          </p:cNvPicPr>
          <p:nvPr/>
        </p:nvPicPr>
        <p:blipFill>
          <a:blip r:embed="rId6" cstate="print"/>
          <a:srcRect/>
          <a:stretch>
            <a:fillRect/>
          </a:stretch>
        </p:blipFill>
        <p:spPr bwMode="auto">
          <a:xfrm>
            <a:off x="4788024" y="5263574"/>
            <a:ext cx="2160240" cy="15944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tint val="80000"/>
                <a:satMod val="400000"/>
              </a:schemeClr>
            </a:gs>
            <a:gs pos="25000">
              <a:schemeClr val="bg1">
                <a:tint val="83000"/>
                <a:satMod val="320000"/>
              </a:schemeClr>
            </a:gs>
            <a:gs pos="100000">
              <a:schemeClr val="bg1">
                <a:shade val="15000"/>
                <a:satMod val="32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395536" y="0"/>
            <a:ext cx="8305800" cy="720080"/>
          </a:xfrm>
          <a:solidFill>
            <a:schemeClr val="bg2">
              <a:lumMod val="75000"/>
            </a:schemeClr>
          </a:solidFill>
        </p:spPr>
        <p:txBody>
          <a:bodyPr>
            <a:normAutofit fontScale="90000"/>
          </a:bodyPr>
          <a:lstStyle/>
          <a:p>
            <a:pPr algn="ctr"/>
            <a:r>
              <a:rPr lang="fr-FR" sz="4000" dirty="0" smtClean="0">
                <a:solidFill>
                  <a:schemeClr val="tx1"/>
                </a:solidFill>
              </a:rPr>
              <a:t>QUELQUES</a:t>
            </a:r>
            <a:r>
              <a:rPr lang="fr-FR" sz="4000" dirty="0" smtClean="0"/>
              <a:t> </a:t>
            </a:r>
            <a:r>
              <a:rPr lang="fr-FR" sz="4000" dirty="0" smtClean="0">
                <a:solidFill>
                  <a:schemeClr val="tx1"/>
                </a:solidFill>
              </a:rPr>
              <a:t>EXERCICES SIMPLES EN SALLE</a:t>
            </a:r>
            <a:endParaRPr lang="fr-FR" sz="4000" dirty="0">
              <a:solidFill>
                <a:schemeClr val="tx1"/>
              </a:solidFill>
            </a:endParaRPr>
          </a:p>
        </p:txBody>
      </p:sp>
      <p:pic>
        <p:nvPicPr>
          <p:cNvPr id="4" name="Image 3" descr="monte descend jaune"/>
          <p:cNvPicPr/>
          <p:nvPr/>
        </p:nvPicPr>
        <p:blipFill>
          <a:blip r:embed="rId3" cstate="print"/>
          <a:srcRect/>
          <a:stretch>
            <a:fillRect/>
          </a:stretch>
        </p:blipFill>
        <p:spPr bwMode="auto">
          <a:xfrm>
            <a:off x="1524000" y="764704"/>
            <a:ext cx="7620000" cy="2038350"/>
          </a:xfrm>
          <a:prstGeom prst="rect">
            <a:avLst/>
          </a:prstGeom>
          <a:noFill/>
          <a:ln w="9525">
            <a:noFill/>
            <a:miter lim="800000"/>
            <a:headEnd/>
            <a:tailEnd/>
          </a:ln>
        </p:spPr>
      </p:pic>
      <p:pic>
        <p:nvPicPr>
          <p:cNvPr id="5" name="Image 4" descr="coupe plan bleu"/>
          <p:cNvPicPr/>
          <p:nvPr/>
        </p:nvPicPr>
        <p:blipFill>
          <a:blip r:embed="rId4" cstate="print"/>
          <a:srcRect/>
          <a:stretch>
            <a:fillRect/>
          </a:stretch>
        </p:blipFill>
        <p:spPr bwMode="auto">
          <a:xfrm>
            <a:off x="2555776" y="2924944"/>
            <a:ext cx="4476750" cy="1409700"/>
          </a:xfrm>
          <a:prstGeom prst="rect">
            <a:avLst/>
          </a:prstGeom>
          <a:noFill/>
          <a:ln w="9525">
            <a:noFill/>
            <a:miter lim="800000"/>
            <a:headEnd/>
            <a:tailEnd/>
          </a:ln>
        </p:spPr>
      </p:pic>
      <p:sp>
        <p:nvSpPr>
          <p:cNvPr id="6" name="ZoneTexte 5"/>
          <p:cNvSpPr txBox="1"/>
          <p:nvPr/>
        </p:nvSpPr>
        <p:spPr>
          <a:xfrm rot="10800000" flipV="1">
            <a:off x="179512" y="1274277"/>
            <a:ext cx="1331640" cy="923330"/>
          </a:xfrm>
          <a:prstGeom prst="rect">
            <a:avLst/>
          </a:prstGeom>
          <a:solidFill>
            <a:schemeClr val="accent1"/>
          </a:solidFill>
        </p:spPr>
        <p:txBody>
          <a:bodyPr wrap="square" rtlCol="0">
            <a:spAutoFit/>
          </a:bodyPr>
          <a:lstStyle/>
          <a:p>
            <a:r>
              <a:rPr lang="fr-FR" dirty="0" smtClean="0"/>
              <a:t>MONTE OU DESCEND?</a:t>
            </a:r>
            <a:endParaRPr lang="fr-FR" dirty="0"/>
          </a:p>
        </p:txBody>
      </p:sp>
      <p:sp>
        <p:nvSpPr>
          <p:cNvPr id="7" name="ZoneTexte 6"/>
          <p:cNvSpPr txBox="1"/>
          <p:nvPr/>
        </p:nvSpPr>
        <p:spPr>
          <a:xfrm>
            <a:off x="971600" y="3284984"/>
            <a:ext cx="1547664" cy="523220"/>
          </a:xfrm>
          <a:prstGeom prst="rect">
            <a:avLst/>
          </a:prstGeom>
          <a:solidFill>
            <a:schemeClr val="accent1"/>
          </a:solidFill>
        </p:spPr>
        <p:txBody>
          <a:bodyPr wrap="square" rtlCol="0">
            <a:spAutoFit/>
          </a:bodyPr>
          <a:lstStyle/>
          <a:p>
            <a:r>
              <a:rPr lang="fr-FR" sz="1400" b="1" dirty="0" smtClean="0"/>
              <a:t>BON PLAN DE COUPE?</a:t>
            </a:r>
            <a:endParaRPr lang="fr-FR" sz="1400" b="1" dirty="0"/>
          </a:p>
        </p:txBody>
      </p:sp>
      <p:pic>
        <p:nvPicPr>
          <p:cNvPr id="8" name="Image 7" descr="jeu erreur"/>
          <p:cNvPicPr/>
          <p:nvPr/>
        </p:nvPicPr>
        <p:blipFill>
          <a:blip r:embed="rId5" cstate="print"/>
          <a:srcRect/>
          <a:stretch>
            <a:fillRect/>
          </a:stretch>
        </p:blipFill>
        <p:spPr bwMode="auto">
          <a:xfrm>
            <a:off x="2195736" y="4543425"/>
            <a:ext cx="5162550" cy="2314575"/>
          </a:xfrm>
          <a:prstGeom prst="rect">
            <a:avLst/>
          </a:prstGeom>
          <a:noFill/>
          <a:ln w="9525">
            <a:noFill/>
            <a:miter lim="800000"/>
            <a:headEnd/>
            <a:tailEnd/>
          </a:ln>
        </p:spPr>
      </p:pic>
      <p:sp>
        <p:nvSpPr>
          <p:cNvPr id="9" name="ZoneTexte 8"/>
          <p:cNvSpPr txBox="1"/>
          <p:nvPr/>
        </p:nvSpPr>
        <p:spPr>
          <a:xfrm>
            <a:off x="107504" y="5589240"/>
            <a:ext cx="2051720" cy="307777"/>
          </a:xfrm>
          <a:prstGeom prst="rect">
            <a:avLst/>
          </a:prstGeom>
          <a:solidFill>
            <a:schemeClr val="accent1"/>
          </a:solidFill>
        </p:spPr>
        <p:txBody>
          <a:bodyPr wrap="square" rtlCol="0">
            <a:spAutoFit/>
          </a:bodyPr>
          <a:lstStyle/>
          <a:p>
            <a:r>
              <a:rPr lang="fr-FR" sz="1400" b="1" dirty="0" smtClean="0"/>
              <a:t>JEU DES 6 ERREURS</a:t>
            </a:r>
            <a:endParaRPr lang="fr-FR" sz="1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0" y="0"/>
            <a:ext cx="9144000" cy="720725"/>
          </a:xfrm>
        </p:spPr>
        <p:style>
          <a:lnRef idx="1">
            <a:schemeClr val="accent6"/>
          </a:lnRef>
          <a:fillRef idx="1003">
            <a:schemeClr val="lt2"/>
          </a:fillRef>
          <a:effectRef idx="1">
            <a:schemeClr val="accent6"/>
          </a:effectRef>
          <a:fontRef idx="minor">
            <a:schemeClr val="dk1"/>
          </a:fontRef>
        </p:style>
        <p:txBody>
          <a:bodyPr>
            <a:noAutofit/>
          </a:bodyPr>
          <a:lstStyle/>
          <a:p>
            <a:pPr algn="ctr"/>
            <a:r>
              <a:rPr lang="fr-FR" sz="4000" dirty="0" smtClean="0">
                <a:ln w="17780" cmpd="sng">
                  <a:noFill/>
                  <a:prstDash val="solid"/>
                  <a:miter lim="800000"/>
                </a:ln>
                <a:solidFill>
                  <a:schemeClr val="tx1"/>
                </a:solidFill>
                <a:effectLst>
                  <a:outerShdw blurRad="50800" algn="tl" rotWithShape="0">
                    <a:srgbClr val="000000"/>
                  </a:outerShdw>
                </a:effectLst>
                <a:latin typeface="Comic Sans MS" pitchFamily="66" charset="0"/>
              </a:rPr>
              <a:t>COMPETENCES ATTENDUES</a:t>
            </a:r>
            <a:endParaRPr lang="fr-FR" sz="4000" dirty="0">
              <a:ln w="17780" cmpd="sng">
                <a:noFill/>
                <a:prstDash val="solid"/>
                <a:miter lim="800000"/>
              </a:ln>
              <a:solidFill>
                <a:schemeClr val="tx1"/>
              </a:solidFill>
              <a:effectLst>
                <a:outerShdw blurRad="50800" algn="tl" rotWithShape="0">
                  <a:srgbClr val="000000"/>
                </a:outerShdw>
              </a:effectLst>
              <a:latin typeface="Comic Sans MS" pitchFamily="66" charset="0"/>
            </a:endParaRPr>
          </a:p>
        </p:txBody>
      </p:sp>
      <p:sp>
        <p:nvSpPr>
          <p:cNvPr id="5" name="Rectangle à coins arrondis 4"/>
          <p:cNvSpPr/>
          <p:nvPr/>
        </p:nvSpPr>
        <p:spPr>
          <a:xfrm>
            <a:off x="0" y="1052736"/>
            <a:ext cx="9144000"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smtClean="0">
                <a:solidFill>
                  <a:schemeClr val="tx1"/>
                </a:solidFill>
              </a:rPr>
              <a:t>NIVEAU 1</a:t>
            </a:r>
            <a:r>
              <a:rPr lang="fr-FR" b="1" dirty="0" smtClean="0">
                <a:solidFill>
                  <a:schemeClr val="tx1"/>
                </a:solidFill>
              </a:rPr>
              <a:t> : Choisir et </a:t>
            </a:r>
            <a:r>
              <a:rPr lang="fr-FR" b="1" u="sng" dirty="0" smtClean="0">
                <a:solidFill>
                  <a:schemeClr val="tx1"/>
                </a:solidFill>
              </a:rPr>
              <a:t>conduire un déplacement </a:t>
            </a:r>
            <a:r>
              <a:rPr lang="fr-FR" b="1" dirty="0" smtClean="0">
                <a:solidFill>
                  <a:schemeClr val="tx1"/>
                </a:solidFill>
              </a:rPr>
              <a:t>pour trouver des balises, à l'aide d'une carte, en utilisant essentiellement des </a:t>
            </a:r>
            <a:r>
              <a:rPr lang="fr-FR" b="1" u="sng" dirty="0" smtClean="0">
                <a:solidFill>
                  <a:schemeClr val="tx1"/>
                </a:solidFill>
              </a:rPr>
              <a:t>lignes directrices simples </a:t>
            </a:r>
            <a:r>
              <a:rPr lang="fr-FR" dirty="0" smtClean="0">
                <a:solidFill>
                  <a:schemeClr val="tx1"/>
                </a:solidFill>
              </a:rPr>
              <a:t>dans un </a:t>
            </a:r>
            <a:r>
              <a:rPr lang="fr-FR" b="1" u="sng" dirty="0" smtClean="0">
                <a:solidFill>
                  <a:schemeClr val="tx1"/>
                </a:solidFill>
              </a:rPr>
              <a:t>milieu nettement circonscrit.</a:t>
            </a:r>
            <a:r>
              <a:rPr lang="fr-FR" b="1" dirty="0" smtClean="0">
                <a:solidFill>
                  <a:schemeClr val="tx1"/>
                </a:solidFill>
              </a:rPr>
              <a:t> Gérer l'alternance des efforts. </a:t>
            </a:r>
            <a:r>
              <a:rPr lang="fr-FR" b="1" u="sng" dirty="0" smtClean="0">
                <a:solidFill>
                  <a:schemeClr val="tx1"/>
                </a:solidFill>
              </a:rPr>
              <a:t>Respecter les règles de sécurité et de l’environnement</a:t>
            </a:r>
            <a:r>
              <a:rPr lang="fr-FR" b="1" dirty="0" smtClean="0">
                <a:solidFill>
                  <a:schemeClr val="tx1"/>
                </a:solidFill>
              </a:rPr>
              <a:t>.</a:t>
            </a:r>
          </a:p>
        </p:txBody>
      </p:sp>
      <p:sp>
        <p:nvSpPr>
          <p:cNvPr id="7" name="Rectangle à coins arrondis 6"/>
          <p:cNvSpPr/>
          <p:nvPr/>
        </p:nvSpPr>
        <p:spPr>
          <a:xfrm>
            <a:off x="0" y="2420888"/>
            <a:ext cx="9144000" cy="1368152"/>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fr-FR" b="1" u="sng" dirty="0" smtClean="0">
                <a:solidFill>
                  <a:schemeClr val="tx1"/>
                </a:solidFill>
              </a:rPr>
              <a:t>NIVEAU 2</a:t>
            </a:r>
            <a:r>
              <a:rPr lang="fr-FR" b="1" dirty="0" smtClean="0">
                <a:solidFill>
                  <a:schemeClr val="tx1"/>
                </a:solidFill>
              </a:rPr>
              <a:t> : </a:t>
            </a:r>
            <a:r>
              <a:rPr lang="fr-FR" b="1" u="sng" dirty="0" smtClean="0">
                <a:solidFill>
                  <a:schemeClr val="tx1"/>
                </a:solidFill>
              </a:rPr>
              <a:t>Choisir et conduire </a:t>
            </a:r>
            <a:r>
              <a:rPr lang="fr-FR" b="1" dirty="0" smtClean="0">
                <a:solidFill>
                  <a:schemeClr val="tx1"/>
                </a:solidFill>
              </a:rPr>
              <a:t>le déplacement </a:t>
            </a:r>
            <a:r>
              <a:rPr lang="fr-FR" b="1" u="sng" dirty="0" smtClean="0">
                <a:solidFill>
                  <a:schemeClr val="tx1"/>
                </a:solidFill>
              </a:rPr>
              <a:t>le plus rapide </a:t>
            </a:r>
            <a:r>
              <a:rPr lang="fr-FR" b="1" dirty="0" smtClean="0">
                <a:solidFill>
                  <a:schemeClr val="tx1"/>
                </a:solidFill>
              </a:rPr>
              <a:t>pour trouver des balises à l'aide d'une carte, en utilisant essentiellement </a:t>
            </a:r>
            <a:r>
              <a:rPr lang="fr-FR" b="1" u="sng" dirty="0" smtClean="0">
                <a:solidFill>
                  <a:schemeClr val="tx1"/>
                </a:solidFill>
              </a:rPr>
              <a:t>des lignes et des points remarquables</a:t>
            </a:r>
            <a:r>
              <a:rPr lang="fr-FR" b="1" dirty="0" smtClean="0">
                <a:solidFill>
                  <a:schemeClr val="tx1"/>
                </a:solidFill>
              </a:rPr>
              <a:t>, dans </a:t>
            </a:r>
            <a:r>
              <a:rPr lang="fr-FR" b="1" u="sng" dirty="0" smtClean="0">
                <a:solidFill>
                  <a:schemeClr val="tx1"/>
                </a:solidFill>
              </a:rPr>
              <a:t>un milieu délimité plus ou moins connu</a:t>
            </a:r>
            <a:r>
              <a:rPr lang="fr-FR" b="1" dirty="0" smtClean="0">
                <a:solidFill>
                  <a:schemeClr val="tx1"/>
                </a:solidFill>
              </a:rPr>
              <a:t>. Gérer les efforts en adoptant des allures de course optimales en rapport au milieu et </a:t>
            </a:r>
            <a:r>
              <a:rPr lang="fr-FR" dirty="0" smtClean="0">
                <a:solidFill>
                  <a:schemeClr val="tx1"/>
                </a:solidFill>
              </a:rPr>
              <a:t>au moment du déplacement. </a:t>
            </a:r>
            <a:r>
              <a:rPr lang="fr-FR" b="1" u="sng" dirty="0" smtClean="0">
                <a:solidFill>
                  <a:schemeClr val="tx1"/>
                </a:solidFill>
              </a:rPr>
              <a:t>Respecter les règles de sécurité et l'environnement</a:t>
            </a:r>
            <a:r>
              <a:rPr lang="fr-FR" b="1" dirty="0" smtClean="0">
                <a:solidFill>
                  <a:schemeClr val="tx1"/>
                </a:solidFill>
              </a:rPr>
              <a:t>.</a:t>
            </a:r>
          </a:p>
        </p:txBody>
      </p:sp>
      <p:sp>
        <p:nvSpPr>
          <p:cNvPr id="8" name="Rectangle à coins arrondis 7"/>
          <p:cNvSpPr/>
          <p:nvPr/>
        </p:nvSpPr>
        <p:spPr>
          <a:xfrm>
            <a:off x="0" y="4149080"/>
            <a:ext cx="9144000" cy="1152128"/>
          </a:xfrm>
          <a:prstGeom prst="roundRect">
            <a:avLst/>
          </a:prstGeom>
          <a:solidFill>
            <a:schemeClr val="bg2">
              <a:lumMod val="90000"/>
            </a:schemeClr>
          </a:solidFill>
          <a:ln>
            <a:solidFill>
              <a:schemeClr val="accent1">
                <a:lumMod val="75000"/>
              </a:schemeClr>
            </a:solidFill>
          </a:ln>
        </p:spPr>
        <p:style>
          <a:lnRef idx="3">
            <a:schemeClr val="lt1"/>
          </a:lnRef>
          <a:fillRef idx="1">
            <a:schemeClr val="accent4"/>
          </a:fillRef>
          <a:effectRef idx="1">
            <a:schemeClr val="accent4"/>
          </a:effectRef>
          <a:fontRef idx="minor">
            <a:schemeClr val="lt1"/>
          </a:fontRef>
        </p:style>
        <p:txBody>
          <a:bodyPr rtlCol="0" anchor="ctr"/>
          <a:lstStyle/>
          <a:p>
            <a:r>
              <a:rPr lang="fr-FR" b="1" u="sng" dirty="0" smtClean="0">
                <a:solidFill>
                  <a:schemeClr val="tx1"/>
                </a:solidFill>
              </a:rPr>
              <a:t>NIVEAU 3</a:t>
            </a:r>
            <a:r>
              <a:rPr lang="fr-FR" b="1" dirty="0" smtClean="0">
                <a:solidFill>
                  <a:schemeClr val="tx1"/>
                </a:solidFill>
              </a:rPr>
              <a:t> : </a:t>
            </a:r>
            <a:r>
              <a:rPr lang="fr-FR" b="1" u="sng" dirty="0" smtClean="0">
                <a:solidFill>
                  <a:schemeClr val="tx1"/>
                </a:solidFill>
              </a:rPr>
              <a:t>Prévoir et conduire </a:t>
            </a:r>
            <a:r>
              <a:rPr lang="fr-FR" b="1" dirty="0" smtClean="0">
                <a:solidFill>
                  <a:schemeClr val="tx1"/>
                </a:solidFill>
              </a:rPr>
              <a:t>son déplacement en utilisant principalement des lignes de niveau 1 (chemin, route . . .) pour s'engager dans </a:t>
            </a:r>
            <a:r>
              <a:rPr lang="fr-FR" b="1" u="sng" dirty="0" smtClean="0">
                <a:solidFill>
                  <a:schemeClr val="tx1"/>
                </a:solidFill>
              </a:rPr>
              <a:t>une épreuve de course </a:t>
            </a:r>
            <a:r>
              <a:rPr lang="fr-FR" b="1" dirty="0" smtClean="0">
                <a:solidFill>
                  <a:schemeClr val="tx1"/>
                </a:solidFill>
              </a:rPr>
              <a:t>d'orientation </a:t>
            </a:r>
            <a:r>
              <a:rPr lang="fr-FR" b="1" u="sng" dirty="0" smtClean="0">
                <a:solidFill>
                  <a:schemeClr val="tx1"/>
                </a:solidFill>
              </a:rPr>
              <a:t>en milieu connu </a:t>
            </a:r>
            <a:r>
              <a:rPr lang="fr-FR" b="1" dirty="0" smtClean="0">
                <a:solidFill>
                  <a:schemeClr val="tx1"/>
                </a:solidFill>
              </a:rPr>
              <a:t>dans le </a:t>
            </a:r>
            <a:r>
              <a:rPr lang="fr-FR" b="1" u="sng" dirty="0" smtClean="0">
                <a:solidFill>
                  <a:schemeClr val="tx1"/>
                </a:solidFill>
              </a:rPr>
              <a:t>respect des règles de sécur</a:t>
            </a:r>
            <a:r>
              <a:rPr lang="fr-FR" b="1" dirty="0" smtClean="0">
                <a:solidFill>
                  <a:schemeClr val="tx1"/>
                </a:solidFill>
              </a:rPr>
              <a:t>ité .</a:t>
            </a:r>
          </a:p>
        </p:txBody>
      </p:sp>
      <p:sp>
        <p:nvSpPr>
          <p:cNvPr id="10" name="Rectangle à coins arrondis 9"/>
          <p:cNvSpPr/>
          <p:nvPr/>
        </p:nvSpPr>
        <p:spPr>
          <a:xfrm>
            <a:off x="0" y="5561856"/>
            <a:ext cx="9144000" cy="1296144"/>
          </a:xfrm>
          <a:prstGeom prst="roundRect">
            <a:avLst/>
          </a:prstGeom>
          <a:solidFill>
            <a:schemeClr val="bg2">
              <a:lumMod val="75000"/>
            </a:schemeClr>
          </a:solidFill>
          <a:ln w="28575">
            <a:solidFill>
              <a:schemeClr val="accent1">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r>
              <a:rPr lang="fr-FR" b="1" u="sng" dirty="0" smtClean="0">
                <a:solidFill>
                  <a:schemeClr val="tx1"/>
                </a:solidFill>
              </a:rPr>
              <a:t>NIVEAU 4</a:t>
            </a:r>
            <a:r>
              <a:rPr lang="fr-FR" b="1" dirty="0" smtClean="0">
                <a:solidFill>
                  <a:schemeClr val="tx1"/>
                </a:solidFill>
              </a:rPr>
              <a:t> : </a:t>
            </a:r>
            <a:r>
              <a:rPr lang="fr-FR" b="1" u="sng" dirty="0" smtClean="0">
                <a:solidFill>
                  <a:schemeClr val="tx1"/>
                </a:solidFill>
              </a:rPr>
              <a:t>Construire son itinéraire, </a:t>
            </a:r>
            <a:r>
              <a:rPr lang="fr-FR" b="1" dirty="0" smtClean="0">
                <a:solidFill>
                  <a:schemeClr val="tx1"/>
                </a:solidFill>
              </a:rPr>
              <a:t>adapter son déplacement en utilisant des lignes de niveau 1 et 2 (sentier, fossé…) et gérer ses ressources pour réaliser</a:t>
            </a:r>
          </a:p>
          <a:p>
            <a:pPr>
              <a:buNone/>
            </a:pPr>
            <a:r>
              <a:rPr lang="fr-FR" b="1" dirty="0" smtClean="0">
                <a:solidFill>
                  <a:schemeClr val="tx1"/>
                </a:solidFill>
              </a:rPr>
              <a:t>la meilleure performance en milieu boisé et partiellement connu</a:t>
            </a:r>
            <a:r>
              <a:rPr lang="fr-FR" dirty="0" smtClean="0">
                <a:solidFill>
                  <a:schemeClr val="tx1"/>
                </a:solidFill>
              </a:rPr>
              <a:t>, </a:t>
            </a:r>
            <a:r>
              <a:rPr lang="fr-FR" b="1" u="sng" dirty="0" smtClean="0">
                <a:solidFill>
                  <a:schemeClr val="tx1"/>
                </a:solidFill>
              </a:rPr>
              <a:t>dans le respect des règles de sécurité</a:t>
            </a:r>
            <a:r>
              <a:rPr lang="fr-FR" sz="1400" b="1" u="sng" dirty="0" smtClean="0">
                <a:solidFill>
                  <a:schemeClr val="tx1"/>
                </a:solidFill>
              </a:rPr>
              <a:t>.</a:t>
            </a:r>
            <a:endParaRPr lang="fr-FR" sz="1600" b="1" u="sng" dirty="0">
              <a:solidFill>
                <a:schemeClr val="tx1"/>
              </a:solidFill>
            </a:endParaRPr>
          </a:p>
        </p:txBody>
      </p:sp>
      <p:sp>
        <p:nvSpPr>
          <p:cNvPr id="9" name="Flèche vers le bas 8"/>
          <p:cNvSpPr/>
          <p:nvPr/>
        </p:nvSpPr>
        <p:spPr>
          <a:xfrm>
            <a:off x="4139952" y="764704"/>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a:off x="4139952" y="2132856"/>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a:xfrm>
            <a:off x="3995936" y="3861048"/>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4067944" y="5301208"/>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heckerboard(across)">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heckerboard(across)">
                                      <p:cBhvr>
                                        <p:cTn id="36" dur="500"/>
                                        <p:tgtEl>
                                          <p:spTgt spid="13"/>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heckerboard(across)">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9"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16632"/>
            <a:ext cx="8229600" cy="504056"/>
          </a:xfrm>
        </p:spPr>
        <p:txBody>
          <a:bodyPr>
            <a:normAutofit fontScale="90000"/>
          </a:bodyPr>
          <a:lstStyle/>
          <a:p>
            <a:pPr algn="ctr"/>
            <a:r>
              <a:rPr lang="fr-FR" dirty="0" smtClean="0">
                <a:solidFill>
                  <a:schemeClr val="tx1"/>
                </a:solidFill>
              </a:rPr>
              <a:t>SIMPLICATION DE LA CARTE </a:t>
            </a:r>
            <a:endParaRPr lang="fr-FR" dirty="0">
              <a:solidFill>
                <a:schemeClr val="tx1"/>
              </a:solidFill>
            </a:endParaRPr>
          </a:p>
        </p:txBody>
      </p:sp>
      <p:sp>
        <p:nvSpPr>
          <p:cNvPr id="3" name="Espace réservé du contenu 2"/>
          <p:cNvSpPr>
            <a:spLocks noGrp="1"/>
          </p:cNvSpPr>
          <p:nvPr>
            <p:ph idx="1"/>
          </p:nvPr>
        </p:nvSpPr>
        <p:spPr>
          <a:xfrm>
            <a:off x="0" y="620688"/>
            <a:ext cx="9144000" cy="936104"/>
          </a:xfrm>
          <a:ln w="28575"/>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buNone/>
            </a:pPr>
            <a:r>
              <a:rPr lang="fr-FR" b="1" u="sng" dirty="0" smtClean="0"/>
              <a:t>La carte</a:t>
            </a:r>
            <a:r>
              <a:rPr lang="fr-FR" dirty="0" smtClean="0"/>
              <a:t>: des couleurs (surface ou traits), traits noirs=planimétrie, traits marron= altimétrie , surface ou traits bleus= hydrographie.</a:t>
            </a:r>
          </a:p>
          <a:p>
            <a:pPr>
              <a:buNone/>
            </a:pPr>
            <a:r>
              <a:rPr lang="fr-FR" b="1" u="sng" dirty="0" smtClean="0"/>
              <a:t>Echelle et direction</a:t>
            </a:r>
          </a:p>
          <a:p>
            <a:pPr>
              <a:buNone/>
            </a:pPr>
            <a:endParaRPr lang="fr-FR" dirty="0"/>
          </a:p>
        </p:txBody>
      </p:sp>
      <p:pic>
        <p:nvPicPr>
          <p:cNvPr id="1026" name="Picture 2" descr="C:\Users\Eric\Desktop\CO VR\image etoileOT.jpg"/>
          <p:cNvPicPr>
            <a:picLocks noChangeAspect="1" noChangeArrowheads="1"/>
          </p:cNvPicPr>
          <p:nvPr/>
        </p:nvPicPr>
        <p:blipFill>
          <a:blip r:embed="rId3" cstate="print">
            <a:lum contrast="20000"/>
          </a:blip>
          <a:srcRect/>
          <a:stretch>
            <a:fillRect/>
          </a:stretch>
        </p:blipFill>
        <p:spPr bwMode="auto">
          <a:xfrm>
            <a:off x="1043608" y="1628800"/>
            <a:ext cx="7056784" cy="522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heckerboard(across)">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checkerboard(across)">
                                      <p:cBhvr>
                                        <p:cTn id="17" dur="500"/>
                                        <p:tgtEl>
                                          <p:spTgt spid="3">
                                            <p:bg/>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checkerboard(across)">
                                      <p:cBhvr>
                                        <p:cTn id="20" dur="500"/>
                                        <p:tgtEl>
                                          <p:spTgt spid="3">
                                            <p:txEl>
                                              <p:pRg st="0" end="0"/>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heckerboard(across)">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http://www.eps-delataille.fr/CO/images/CO_leg6.jpg"/>
          <p:cNvPicPr>
            <a:picLocks noChangeAspect="1" noChangeArrowheads="1"/>
          </p:cNvPicPr>
          <p:nvPr/>
        </p:nvPicPr>
        <p:blipFill>
          <a:blip r:embed="rId3" cstate="print"/>
          <a:srcRect/>
          <a:stretch>
            <a:fillRect/>
          </a:stretch>
        </p:blipFill>
        <p:spPr bwMode="auto">
          <a:xfrm>
            <a:off x="0" y="1124744"/>
            <a:ext cx="3960440" cy="3095046"/>
          </a:xfrm>
          <a:prstGeom prst="rect">
            <a:avLst/>
          </a:prstGeom>
          <a:noFill/>
        </p:spPr>
      </p:pic>
      <p:pic>
        <p:nvPicPr>
          <p:cNvPr id="4" name="Picture 4" descr="http://www.eps-delataille.fr/CO/images/CO_leg7.jpg"/>
          <p:cNvPicPr>
            <a:picLocks noChangeAspect="1" noChangeArrowheads="1"/>
          </p:cNvPicPr>
          <p:nvPr/>
        </p:nvPicPr>
        <p:blipFill>
          <a:blip r:embed="rId4" cstate="print"/>
          <a:srcRect/>
          <a:stretch>
            <a:fillRect/>
          </a:stretch>
        </p:blipFill>
        <p:spPr bwMode="auto">
          <a:xfrm>
            <a:off x="0" y="3765425"/>
            <a:ext cx="3995936" cy="3092575"/>
          </a:xfrm>
          <a:prstGeom prst="rect">
            <a:avLst/>
          </a:prstGeom>
          <a:noFill/>
        </p:spPr>
      </p:pic>
      <p:pic>
        <p:nvPicPr>
          <p:cNvPr id="6" name="Picture 10" descr="http://www.eps-delataille.fr/CO/images/CO_leg5.jpg"/>
          <p:cNvPicPr>
            <a:picLocks noChangeAspect="1" noChangeArrowheads="1"/>
          </p:cNvPicPr>
          <p:nvPr/>
        </p:nvPicPr>
        <p:blipFill>
          <a:blip r:embed="rId5" cstate="print"/>
          <a:srcRect/>
          <a:stretch>
            <a:fillRect/>
          </a:stretch>
        </p:blipFill>
        <p:spPr bwMode="auto">
          <a:xfrm>
            <a:off x="5004048" y="1556792"/>
            <a:ext cx="3762375" cy="4320480"/>
          </a:xfrm>
          <a:prstGeom prst="rect">
            <a:avLst/>
          </a:prstGeom>
          <a:noFill/>
        </p:spPr>
      </p:pic>
      <p:sp>
        <p:nvSpPr>
          <p:cNvPr id="7" name="Rectangle à coins arrondis 6"/>
          <p:cNvSpPr/>
          <p:nvPr/>
        </p:nvSpPr>
        <p:spPr>
          <a:xfrm>
            <a:off x="0" y="0"/>
            <a:ext cx="9144000" cy="1152128"/>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PLANIMETRIE: noir</a:t>
            </a:r>
            <a:endParaRPr lang="fr-FR" dirty="0" smtClean="0"/>
          </a:p>
          <a:p>
            <a:r>
              <a:rPr lang="fr-FR" b="1" u="sng" dirty="0" smtClean="0"/>
              <a:t>Eléments rapportés ou construits par l'homme</a:t>
            </a:r>
            <a:r>
              <a:rPr lang="fr-FR" u="sng" dirty="0" smtClean="0"/>
              <a:t> </a:t>
            </a:r>
            <a:r>
              <a:rPr lang="fr-FR" dirty="0" smtClean="0"/>
              <a:t>: chemin, route, construction, clôture, mur, ligne électrique, banc, objet particulier...</a:t>
            </a:r>
          </a:p>
          <a:p>
            <a:r>
              <a:rPr lang="fr-FR" b="1" u="sng" dirty="0" smtClean="0"/>
              <a:t>Eléments rocheux </a:t>
            </a:r>
            <a:r>
              <a:rPr lang="fr-FR" dirty="0" smtClean="0"/>
              <a:t>: rocher, falaise, pierrier...</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4" descr="http://www.eps-delataille.fr/CO/images/CO_leg4.jpg"/>
          <p:cNvPicPr>
            <a:picLocks noChangeAspect="1" noChangeArrowheads="1"/>
          </p:cNvPicPr>
          <p:nvPr/>
        </p:nvPicPr>
        <p:blipFill>
          <a:blip r:embed="rId3" cstate="print"/>
          <a:srcRect/>
          <a:stretch>
            <a:fillRect/>
          </a:stretch>
        </p:blipFill>
        <p:spPr bwMode="auto">
          <a:xfrm>
            <a:off x="2123728" y="2060848"/>
            <a:ext cx="4680520" cy="4469703"/>
          </a:xfrm>
          <a:prstGeom prst="rect">
            <a:avLst/>
          </a:prstGeom>
          <a:noFill/>
        </p:spPr>
      </p:pic>
      <p:sp>
        <p:nvSpPr>
          <p:cNvPr id="4" name="Rectangle à coins arrondis 3"/>
          <p:cNvSpPr/>
          <p:nvPr/>
        </p:nvSpPr>
        <p:spPr>
          <a:xfrm>
            <a:off x="0" y="0"/>
            <a:ext cx="9144000" cy="1340768"/>
          </a:xfrm>
          <a:prstGeom prst="roundRect">
            <a:avLst/>
          </a:prstGeom>
          <a:solidFill>
            <a:schemeClr val="accent2">
              <a:lumMod val="75000"/>
            </a:schemeClr>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HYDROGRAPHIE(bleu) :</a:t>
            </a:r>
            <a:endParaRPr lang="fr-FR" sz="2400" dirty="0" smtClean="0"/>
          </a:p>
          <a:p>
            <a:pPr algn="ctr"/>
            <a:r>
              <a:rPr lang="fr-FR" dirty="0" smtClean="0"/>
              <a:t>Mer, lac, étang, marais, rivière, ruisseau, captage, source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8" descr="http://www.eps-delataille.fr/CO/images/CO_leg2.jpg"/>
          <p:cNvPicPr>
            <a:picLocks noChangeAspect="1" noChangeArrowheads="1"/>
          </p:cNvPicPr>
          <p:nvPr/>
        </p:nvPicPr>
        <p:blipFill>
          <a:blip r:embed="rId3" cstate="print"/>
          <a:srcRect/>
          <a:stretch>
            <a:fillRect/>
          </a:stretch>
        </p:blipFill>
        <p:spPr bwMode="auto">
          <a:xfrm>
            <a:off x="0" y="1844824"/>
            <a:ext cx="4317814" cy="4824536"/>
          </a:xfrm>
          <a:prstGeom prst="rect">
            <a:avLst/>
          </a:prstGeom>
          <a:noFill/>
        </p:spPr>
      </p:pic>
      <p:pic>
        <p:nvPicPr>
          <p:cNvPr id="48130" name="Picture 2" descr="http://www.eps-delataille.fr/CO/images/CO_leg1.jpg"/>
          <p:cNvPicPr>
            <a:picLocks noChangeAspect="1" noChangeArrowheads="1"/>
          </p:cNvPicPr>
          <p:nvPr/>
        </p:nvPicPr>
        <p:blipFill>
          <a:blip r:embed="rId4" cstate="print"/>
          <a:srcRect/>
          <a:stretch>
            <a:fillRect/>
          </a:stretch>
        </p:blipFill>
        <p:spPr bwMode="auto">
          <a:xfrm>
            <a:off x="4319464" y="1844824"/>
            <a:ext cx="4824536" cy="4591213"/>
          </a:xfrm>
          <a:prstGeom prst="rect">
            <a:avLst/>
          </a:prstGeom>
          <a:noFill/>
        </p:spPr>
      </p:pic>
      <p:sp>
        <p:nvSpPr>
          <p:cNvPr id="5" name="Rectangle à coins arrondis 4"/>
          <p:cNvSpPr/>
          <p:nvPr/>
        </p:nvSpPr>
        <p:spPr>
          <a:xfrm>
            <a:off x="0" y="0"/>
            <a:ext cx="9144000" cy="1656184"/>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smtClean="0">
                <a:solidFill>
                  <a:schemeClr val="tx1"/>
                </a:solidFill>
              </a:rPr>
              <a:t>VEGETATION</a:t>
            </a:r>
          </a:p>
          <a:p>
            <a:r>
              <a:rPr lang="fr-FR" b="1" dirty="0" smtClean="0">
                <a:solidFill>
                  <a:schemeClr val="tx1"/>
                </a:solidFill>
              </a:rPr>
              <a:t> (Blanc - Jaune - Vert 1 - Vert 2 - Vert 3)</a:t>
            </a:r>
            <a:r>
              <a:rPr lang="fr-FR" dirty="0" smtClean="0">
                <a:solidFill>
                  <a:schemeClr val="tx1"/>
                </a:solidFill>
              </a:rPr>
              <a:t> </a:t>
            </a:r>
            <a:r>
              <a:rPr lang="fr-FR" b="1" dirty="0" smtClean="0">
                <a:solidFill>
                  <a:schemeClr val="tx1"/>
                </a:solidFill>
              </a:rPr>
              <a:t>:</a:t>
            </a:r>
            <a:endParaRPr lang="fr-FR" dirty="0" smtClean="0">
              <a:solidFill>
                <a:schemeClr val="tx1"/>
              </a:solidFill>
            </a:endParaRPr>
          </a:p>
          <a:p>
            <a:r>
              <a:rPr lang="fr-FR" u="sng" dirty="0" smtClean="0">
                <a:solidFill>
                  <a:schemeClr val="tx1"/>
                </a:solidFill>
              </a:rPr>
              <a:t>la forêt est représentée du blanc </a:t>
            </a:r>
            <a:r>
              <a:rPr lang="fr-FR" dirty="0" smtClean="0">
                <a:solidFill>
                  <a:schemeClr val="tx1"/>
                </a:solidFill>
              </a:rPr>
              <a:t>(forêt où l'on court aisément) au vert plus ou moins foncé (vert foncé : forêt quasi impénétrable)</a:t>
            </a:r>
          </a:p>
          <a:p>
            <a:r>
              <a:rPr lang="fr-FR" u="sng" dirty="0" smtClean="0">
                <a:solidFill>
                  <a:schemeClr val="tx1"/>
                </a:solidFill>
              </a:rPr>
              <a:t>les parties non boisées sont de couleur jaune</a:t>
            </a:r>
            <a:r>
              <a:rPr lang="fr-FR" dirty="0" smtClean="0">
                <a:solidFill>
                  <a:schemeClr val="tx1"/>
                </a:solidFill>
              </a:rPr>
              <a:t>. On distingue les cultures et les friches, dont les clairières.</a:t>
            </a:r>
            <a:endParaRPr lang="fr-F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8130"/>
                                        </p:tgtEl>
                                        <p:attrNameLst>
                                          <p:attrName>style.visibility</p:attrName>
                                        </p:attrNameLst>
                                      </p:cBhvr>
                                      <p:to>
                                        <p:strVal val="visible"/>
                                      </p:to>
                                    </p:set>
                                    <p:animEffect transition="in" filter="checkerboard(across)">
                                      <p:cBhvr>
                                        <p:cTn id="10" dur="500"/>
                                        <p:tgtEl>
                                          <p:spTgt spid="4813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6" descr="http://www.eps-delataille.fr/CO/images/CO_leg3.jpg"/>
          <p:cNvPicPr>
            <a:picLocks noChangeAspect="1" noChangeArrowheads="1"/>
          </p:cNvPicPr>
          <p:nvPr/>
        </p:nvPicPr>
        <p:blipFill>
          <a:blip r:embed="rId3" cstate="print"/>
          <a:srcRect/>
          <a:stretch>
            <a:fillRect/>
          </a:stretch>
        </p:blipFill>
        <p:spPr bwMode="auto">
          <a:xfrm>
            <a:off x="0" y="1309474"/>
            <a:ext cx="5292080" cy="4526254"/>
          </a:xfrm>
          <a:prstGeom prst="rect">
            <a:avLst/>
          </a:prstGeom>
          <a:noFill/>
        </p:spPr>
      </p:pic>
      <p:pic>
        <p:nvPicPr>
          <p:cNvPr id="43010" name="Picture 2" descr="http://lezart.free.fr/pirate/util_carte/relief.gif"/>
          <p:cNvPicPr>
            <a:picLocks noChangeAspect="1" noChangeArrowheads="1"/>
          </p:cNvPicPr>
          <p:nvPr/>
        </p:nvPicPr>
        <p:blipFill>
          <a:blip r:embed="rId4" cstate="print"/>
          <a:srcRect/>
          <a:stretch>
            <a:fillRect/>
          </a:stretch>
        </p:blipFill>
        <p:spPr bwMode="auto">
          <a:xfrm>
            <a:off x="5076056" y="1844824"/>
            <a:ext cx="3867150" cy="3590926"/>
          </a:xfrm>
          <a:prstGeom prst="rect">
            <a:avLst/>
          </a:prstGeom>
          <a:noFill/>
        </p:spPr>
      </p:pic>
      <p:sp>
        <p:nvSpPr>
          <p:cNvPr id="6" name="Rectangle à coins arrondis 5"/>
          <p:cNvSpPr/>
          <p:nvPr/>
        </p:nvSpPr>
        <p:spPr>
          <a:xfrm>
            <a:off x="0" y="0"/>
            <a:ext cx="9144000" cy="112474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smtClean="0">
                <a:solidFill>
                  <a:schemeClr val="tx1"/>
                </a:solidFill>
              </a:rPr>
              <a:t>RELIEF(bistre/marron) </a:t>
            </a:r>
            <a:r>
              <a:rPr lang="fr-FR" b="1" dirty="0" smtClean="0">
                <a:solidFill>
                  <a:schemeClr val="tx1"/>
                </a:solidFill>
              </a:rPr>
              <a:t>: </a:t>
            </a:r>
          </a:p>
          <a:p>
            <a:pPr algn="ctr"/>
            <a:r>
              <a:rPr lang="fr-FR" dirty="0" smtClean="0">
                <a:solidFill>
                  <a:schemeClr val="tx1"/>
                </a:solidFill>
              </a:rPr>
              <a:t>Courbes de niveau maîtresse ou secondaire (</a:t>
            </a:r>
            <a:r>
              <a:rPr lang="fr-FR" b="1" dirty="0" smtClean="0">
                <a:solidFill>
                  <a:schemeClr val="tx1"/>
                </a:solidFill>
              </a:rPr>
              <a:t>Ligne imaginaire </a:t>
            </a:r>
            <a:r>
              <a:rPr lang="fr-FR" dirty="0" smtClean="0">
                <a:solidFill>
                  <a:schemeClr val="tx1"/>
                </a:solidFill>
              </a:rPr>
              <a:t>qui rejoint </a:t>
            </a:r>
            <a:r>
              <a:rPr lang="fr-FR" b="1" u="sng" dirty="0" smtClean="0">
                <a:solidFill>
                  <a:schemeClr val="tx1"/>
                </a:solidFill>
              </a:rPr>
              <a:t>les points de même altitude</a:t>
            </a:r>
            <a:r>
              <a:rPr lang="fr-FR" b="1" dirty="0" smtClean="0">
                <a:solidFill>
                  <a:schemeClr val="tx1"/>
                </a:solidFill>
              </a:rPr>
              <a:t>)</a:t>
            </a:r>
            <a:r>
              <a:rPr lang="fr-FR" dirty="0" smtClean="0">
                <a:solidFill>
                  <a:schemeClr val="tx1"/>
                </a:solidFill>
              </a:rPr>
              <a:t>, colline, butte, fossé, talus, ravin, trou, dépression... </a:t>
            </a:r>
            <a:endParaRPr lang="fr-FR" dirty="0">
              <a:solidFill>
                <a:schemeClr val="tx1"/>
              </a:solidFill>
            </a:endParaRPr>
          </a:p>
        </p:txBody>
      </p:sp>
      <p:sp>
        <p:nvSpPr>
          <p:cNvPr id="7" name="Rectangle à coins arrondis 6"/>
          <p:cNvSpPr/>
          <p:nvPr/>
        </p:nvSpPr>
        <p:spPr>
          <a:xfrm>
            <a:off x="0" y="5661248"/>
            <a:ext cx="9144000" cy="1008112"/>
          </a:xfrm>
          <a:prstGeom prst="roundRect">
            <a:avLst/>
          </a:prstGeom>
          <a:solidFill>
            <a:schemeClr val="bg2">
              <a:lumMod val="7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solidFill>
                <a:schemeClr val="tx1"/>
              </a:solidFill>
            </a:endParaRPr>
          </a:p>
          <a:p>
            <a:pPr algn="ctr"/>
            <a:r>
              <a:rPr lang="fr-FR" b="1" dirty="0" smtClean="0">
                <a:solidFill>
                  <a:schemeClr val="tx1"/>
                </a:solidFill>
              </a:rPr>
              <a:t>L’équidistance :</a:t>
            </a:r>
            <a:r>
              <a:rPr lang="fr-FR" dirty="0" smtClean="0">
                <a:solidFill>
                  <a:schemeClr val="tx1"/>
                </a:solidFill>
              </a:rPr>
              <a:t/>
            </a:r>
            <a:br>
              <a:rPr lang="fr-FR" dirty="0" smtClean="0">
                <a:solidFill>
                  <a:schemeClr val="tx1"/>
                </a:solidFill>
              </a:rPr>
            </a:br>
            <a:r>
              <a:rPr lang="fr-FR" dirty="0" smtClean="0">
                <a:solidFill>
                  <a:schemeClr val="tx1"/>
                </a:solidFill>
              </a:rPr>
              <a:t>C'est la différence d'altitude entre 2 courbes de niveau. Elle est comprise entre 2,50 m et 10 m selon la carte.</a:t>
            </a:r>
            <a:r>
              <a:rPr lang="fr-FR" dirty="0" smtClean="0"/>
              <a:t/>
            </a:r>
            <a:br>
              <a:rPr lang="fr-FR" dirty="0" smtClean="0"/>
            </a:b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3010"/>
                                        </p:tgtEl>
                                        <p:attrNameLst>
                                          <p:attrName>style.visibility</p:attrName>
                                        </p:attrNameLst>
                                      </p:cBhvr>
                                      <p:to>
                                        <p:strVal val="visible"/>
                                      </p:to>
                                    </p:set>
                                    <p:animEffect transition="in" filter="checkerboard(across)">
                                      <p:cBhvr>
                                        <p:cTn id="10" dur="500"/>
                                        <p:tgtEl>
                                          <p:spTgt spid="430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par>
                                <p:cTn id="21" presetID="5" presetClass="entr" presetSubtype="10" fill="hold" grpId="1"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11690</TotalTime>
  <Words>1807</Words>
  <Application>Microsoft Office PowerPoint</Application>
  <PresentationFormat>Affichage à l'écran (4:3)</PresentationFormat>
  <Paragraphs>227</Paragraphs>
  <Slides>34</Slides>
  <Notes>34</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Débit</vt:lpstr>
      <vt:lpstr>Diapositive 1</vt:lpstr>
      <vt:lpstr>Diapositive 2</vt:lpstr>
      <vt:lpstr>COURSE D’ORIENTATION</vt:lpstr>
      <vt:lpstr>COMPETENCES ATTENDUES</vt:lpstr>
      <vt:lpstr>SIMPLICATION DE LA CARTE </vt:lpstr>
      <vt:lpstr>Diapositive 6</vt:lpstr>
      <vt:lpstr>Diapositive 7</vt:lpstr>
      <vt:lpstr>Diapositive 8</vt:lpstr>
      <vt:lpstr>Diapositive 9</vt:lpstr>
      <vt:lpstr>Diapositive 10</vt:lpstr>
      <vt:lpstr>Diapositive 11</vt:lpstr>
      <vt:lpstr>Diapositive 12</vt:lpstr>
      <vt:lpstr>Diapositive 13</vt:lpstr>
      <vt:lpstr>LA LIGNE (Main courante) </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ORGANISATION DE LA SECURITE</vt:lpstr>
      <vt:lpstr>Diapositive 31</vt:lpstr>
      <vt:lpstr>Diapositive 32</vt:lpstr>
      <vt:lpstr>LE PARCOURS DE CO A PARTIR</vt:lpstr>
      <vt:lpstr>QUELQUES EXERCICES SIMPLES EN SALLE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D’ORIENTATION 2014</dc:title>
  <dc:creator>Eric</dc:creator>
  <cp:lastModifiedBy>Utilisateur Windows</cp:lastModifiedBy>
  <cp:revision>57</cp:revision>
  <dcterms:created xsi:type="dcterms:W3CDTF">2014-08-10T20:09:16Z</dcterms:created>
  <dcterms:modified xsi:type="dcterms:W3CDTF">2016-07-12T07:58:43Z</dcterms:modified>
</cp:coreProperties>
</file>