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344" r:id="rId3"/>
    <p:sldId id="345" r:id="rId4"/>
    <p:sldId id="289" r:id="rId5"/>
    <p:sldId id="290" r:id="rId6"/>
    <p:sldId id="291" r:id="rId7"/>
    <p:sldId id="295" r:id="rId8"/>
    <p:sldId id="346" r:id="rId9"/>
    <p:sldId id="347" r:id="rId10"/>
    <p:sldId id="296" r:id="rId11"/>
    <p:sldId id="297" r:id="rId12"/>
    <p:sldId id="298" r:id="rId13"/>
    <p:sldId id="299" r:id="rId14"/>
    <p:sldId id="348" r:id="rId15"/>
    <p:sldId id="349" r:id="rId16"/>
    <p:sldId id="350" r:id="rId17"/>
    <p:sldId id="351" r:id="rId18"/>
    <p:sldId id="352" r:id="rId19"/>
    <p:sldId id="353" r:id="rId20"/>
    <p:sldId id="357" r:id="rId21"/>
    <p:sldId id="358" r:id="rId22"/>
    <p:sldId id="359" r:id="rId23"/>
    <p:sldId id="360" r:id="rId24"/>
    <p:sldId id="361" r:id="rId25"/>
    <p:sldId id="362" r:id="rId26"/>
    <p:sldId id="354" r:id="rId27"/>
    <p:sldId id="355" r:id="rId28"/>
    <p:sldId id="356" r:id="rId29"/>
    <p:sldId id="305" r:id="rId30"/>
    <p:sldId id="306" r:id="rId31"/>
    <p:sldId id="307" r:id="rId32"/>
    <p:sldId id="308" r:id="rId33"/>
    <p:sldId id="323" r:id="rId34"/>
    <p:sldId id="324" r:id="rId35"/>
    <p:sldId id="325" r:id="rId36"/>
    <p:sldId id="326" r:id="rId37"/>
    <p:sldId id="327" r:id="rId38"/>
    <p:sldId id="328" r:id="rId39"/>
    <p:sldId id="329" r:id="rId40"/>
    <p:sldId id="330" r:id="rId41"/>
    <p:sldId id="309" r:id="rId42"/>
    <p:sldId id="310" r:id="rId43"/>
    <p:sldId id="311" r:id="rId44"/>
    <p:sldId id="312" r:id="rId45"/>
    <p:sldId id="363" r:id="rId4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B5DE2B-2399-48E2-BB00-5DCBB8FFEE73}" type="datetimeFigureOut">
              <a:rPr lang="fr-FR" smtClean="0"/>
              <a:pPr/>
              <a:t>04/05/2015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C04E33-757D-4DAF-8949-D8BC936C35B7}" type="slidenum">
              <a:rPr lang="fr-FR" smtClean="0"/>
              <a:pPr/>
              <a:t>‹N°›</a:t>
            </a:fld>
            <a:endParaRPr lang="fr-FR"/>
          </a:p>
        </p:txBody>
      </p:sp>
    </p:spTree>
    <p:extLst>
      <p:ext uri="{BB962C8B-B14F-4D97-AF65-F5344CB8AC3E}">
        <p14:creationId xmlns:p14="http://schemas.microsoft.com/office/powerpoint/2010/main" val="1032497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E674D47-3CD2-412D-8562-A8E41E4A680C}" type="datetime1">
              <a:rPr lang="fr-FR" smtClean="0"/>
              <a:pPr/>
              <a:t>04/05/2015</a:t>
            </a:fld>
            <a:endParaRPr lang="fr-FR"/>
          </a:p>
        </p:txBody>
      </p:sp>
      <p:sp>
        <p:nvSpPr>
          <p:cNvPr id="5" name="Espace réservé du pied de page 4"/>
          <p:cNvSpPr>
            <a:spLocks noGrp="1"/>
          </p:cNvSpPr>
          <p:nvPr>
            <p:ph type="ftr" sz="quarter" idx="11"/>
          </p:nvPr>
        </p:nvSpPr>
        <p:spPr/>
        <p:txBody>
          <a:bodyPr/>
          <a:lstStyle/>
          <a:p>
            <a:r>
              <a:rPr lang="fr-FR" smtClean="0"/>
              <a:t>AMATTE Lionel - CMI EPS Nouvelle-Calédonie</a:t>
            </a:r>
            <a:endParaRPr lang="fr-FR"/>
          </a:p>
        </p:txBody>
      </p:sp>
      <p:sp>
        <p:nvSpPr>
          <p:cNvPr id="6" name="Espace réservé du numéro de diapositive 5"/>
          <p:cNvSpPr>
            <a:spLocks noGrp="1"/>
          </p:cNvSpPr>
          <p:nvPr>
            <p:ph type="sldNum" sz="quarter" idx="12"/>
          </p:nvPr>
        </p:nvSpPr>
        <p:spPr/>
        <p:txBody>
          <a:bodyPr/>
          <a:lstStyle/>
          <a:p>
            <a:fld id="{1A0A4B5C-B81D-47E8-A5D6-823BCF025DBF}"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76F4BB3-345B-4208-BF5C-E1D4533801CD}" type="datetime1">
              <a:rPr lang="fr-FR" smtClean="0"/>
              <a:pPr/>
              <a:t>04/05/2015</a:t>
            </a:fld>
            <a:endParaRPr lang="fr-FR"/>
          </a:p>
        </p:txBody>
      </p:sp>
      <p:sp>
        <p:nvSpPr>
          <p:cNvPr id="5" name="Espace réservé du pied de page 4"/>
          <p:cNvSpPr>
            <a:spLocks noGrp="1"/>
          </p:cNvSpPr>
          <p:nvPr>
            <p:ph type="ftr" sz="quarter" idx="11"/>
          </p:nvPr>
        </p:nvSpPr>
        <p:spPr/>
        <p:txBody>
          <a:bodyPr/>
          <a:lstStyle/>
          <a:p>
            <a:r>
              <a:rPr lang="fr-FR" smtClean="0"/>
              <a:t>AMATTE Lionel - CMI EPS Nouvelle-Calédonie</a:t>
            </a:r>
            <a:endParaRPr lang="fr-FR"/>
          </a:p>
        </p:txBody>
      </p:sp>
      <p:sp>
        <p:nvSpPr>
          <p:cNvPr id="6" name="Espace réservé du numéro de diapositive 5"/>
          <p:cNvSpPr>
            <a:spLocks noGrp="1"/>
          </p:cNvSpPr>
          <p:nvPr>
            <p:ph type="sldNum" sz="quarter" idx="12"/>
          </p:nvPr>
        </p:nvSpPr>
        <p:spPr/>
        <p:txBody>
          <a:bodyPr/>
          <a:lstStyle/>
          <a:p>
            <a:fld id="{1A0A4B5C-B81D-47E8-A5D6-823BCF025DBF}"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887FE02-8EF0-4AE4-B001-4B20D3362971}" type="datetime1">
              <a:rPr lang="fr-FR" smtClean="0"/>
              <a:pPr/>
              <a:t>04/05/2015</a:t>
            </a:fld>
            <a:endParaRPr lang="fr-FR"/>
          </a:p>
        </p:txBody>
      </p:sp>
      <p:sp>
        <p:nvSpPr>
          <p:cNvPr id="5" name="Espace réservé du pied de page 4"/>
          <p:cNvSpPr>
            <a:spLocks noGrp="1"/>
          </p:cNvSpPr>
          <p:nvPr>
            <p:ph type="ftr" sz="quarter" idx="11"/>
          </p:nvPr>
        </p:nvSpPr>
        <p:spPr/>
        <p:txBody>
          <a:bodyPr/>
          <a:lstStyle/>
          <a:p>
            <a:r>
              <a:rPr lang="fr-FR" smtClean="0"/>
              <a:t>AMATTE Lionel - CMI EPS Nouvelle-Calédonie</a:t>
            </a:r>
            <a:endParaRPr lang="fr-FR"/>
          </a:p>
        </p:txBody>
      </p:sp>
      <p:sp>
        <p:nvSpPr>
          <p:cNvPr id="6" name="Espace réservé du numéro de diapositive 5"/>
          <p:cNvSpPr>
            <a:spLocks noGrp="1"/>
          </p:cNvSpPr>
          <p:nvPr>
            <p:ph type="sldNum" sz="quarter" idx="12"/>
          </p:nvPr>
        </p:nvSpPr>
        <p:spPr/>
        <p:txBody>
          <a:bodyPr/>
          <a:lstStyle/>
          <a:p>
            <a:fld id="{1A0A4B5C-B81D-47E8-A5D6-823BCF025DBF}"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775F943-071D-4B32-855A-A12DF7A23E7D}" type="datetime1">
              <a:rPr lang="fr-FR" smtClean="0"/>
              <a:pPr/>
              <a:t>04/05/2015</a:t>
            </a:fld>
            <a:endParaRPr lang="fr-FR"/>
          </a:p>
        </p:txBody>
      </p:sp>
      <p:sp>
        <p:nvSpPr>
          <p:cNvPr id="5" name="Espace réservé du pied de page 4"/>
          <p:cNvSpPr>
            <a:spLocks noGrp="1"/>
          </p:cNvSpPr>
          <p:nvPr>
            <p:ph type="ftr" sz="quarter" idx="11"/>
          </p:nvPr>
        </p:nvSpPr>
        <p:spPr/>
        <p:txBody>
          <a:bodyPr/>
          <a:lstStyle/>
          <a:p>
            <a:r>
              <a:rPr lang="fr-FR" smtClean="0"/>
              <a:t>AMATTE Lionel - CMI EPS Nouvelle-Calédonie</a:t>
            </a:r>
            <a:endParaRPr lang="fr-FR"/>
          </a:p>
        </p:txBody>
      </p:sp>
      <p:sp>
        <p:nvSpPr>
          <p:cNvPr id="6" name="Espace réservé du numéro de diapositive 5"/>
          <p:cNvSpPr>
            <a:spLocks noGrp="1"/>
          </p:cNvSpPr>
          <p:nvPr>
            <p:ph type="sldNum" sz="quarter" idx="12"/>
          </p:nvPr>
        </p:nvSpPr>
        <p:spPr/>
        <p:txBody>
          <a:bodyPr/>
          <a:lstStyle/>
          <a:p>
            <a:fld id="{1A0A4B5C-B81D-47E8-A5D6-823BCF025DBF}"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5A0D4E2-B35E-44A0-9D9A-EDF19357EEDE}" type="datetime1">
              <a:rPr lang="fr-FR" smtClean="0"/>
              <a:pPr/>
              <a:t>04/05/2015</a:t>
            </a:fld>
            <a:endParaRPr lang="fr-FR"/>
          </a:p>
        </p:txBody>
      </p:sp>
      <p:sp>
        <p:nvSpPr>
          <p:cNvPr id="5" name="Espace réservé du pied de page 4"/>
          <p:cNvSpPr>
            <a:spLocks noGrp="1"/>
          </p:cNvSpPr>
          <p:nvPr>
            <p:ph type="ftr" sz="quarter" idx="11"/>
          </p:nvPr>
        </p:nvSpPr>
        <p:spPr/>
        <p:txBody>
          <a:bodyPr/>
          <a:lstStyle/>
          <a:p>
            <a:r>
              <a:rPr lang="fr-FR" smtClean="0"/>
              <a:t>AMATTE Lionel - CMI EPS Nouvelle-Calédonie</a:t>
            </a:r>
            <a:endParaRPr lang="fr-FR"/>
          </a:p>
        </p:txBody>
      </p:sp>
      <p:sp>
        <p:nvSpPr>
          <p:cNvPr id="6" name="Espace réservé du numéro de diapositive 5"/>
          <p:cNvSpPr>
            <a:spLocks noGrp="1"/>
          </p:cNvSpPr>
          <p:nvPr>
            <p:ph type="sldNum" sz="quarter" idx="12"/>
          </p:nvPr>
        </p:nvSpPr>
        <p:spPr/>
        <p:txBody>
          <a:bodyPr/>
          <a:lstStyle/>
          <a:p>
            <a:fld id="{1A0A4B5C-B81D-47E8-A5D6-823BCF025DBF}"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B6430EC-08F1-44FC-9903-A1D99A54AEE7}" type="datetime1">
              <a:rPr lang="fr-FR" smtClean="0"/>
              <a:pPr/>
              <a:t>04/05/2015</a:t>
            </a:fld>
            <a:endParaRPr lang="fr-FR"/>
          </a:p>
        </p:txBody>
      </p:sp>
      <p:sp>
        <p:nvSpPr>
          <p:cNvPr id="6" name="Espace réservé du pied de page 5"/>
          <p:cNvSpPr>
            <a:spLocks noGrp="1"/>
          </p:cNvSpPr>
          <p:nvPr>
            <p:ph type="ftr" sz="quarter" idx="11"/>
          </p:nvPr>
        </p:nvSpPr>
        <p:spPr/>
        <p:txBody>
          <a:bodyPr/>
          <a:lstStyle/>
          <a:p>
            <a:r>
              <a:rPr lang="fr-FR" smtClean="0"/>
              <a:t>AMATTE Lionel - CMI EPS Nouvelle-Calédonie</a:t>
            </a:r>
            <a:endParaRPr lang="fr-FR"/>
          </a:p>
        </p:txBody>
      </p:sp>
      <p:sp>
        <p:nvSpPr>
          <p:cNvPr id="7" name="Espace réservé du numéro de diapositive 6"/>
          <p:cNvSpPr>
            <a:spLocks noGrp="1"/>
          </p:cNvSpPr>
          <p:nvPr>
            <p:ph type="sldNum" sz="quarter" idx="12"/>
          </p:nvPr>
        </p:nvSpPr>
        <p:spPr/>
        <p:txBody>
          <a:bodyPr/>
          <a:lstStyle/>
          <a:p>
            <a:fld id="{1A0A4B5C-B81D-47E8-A5D6-823BCF025DBF}"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73D9B16-ABA4-4328-9F5E-C747F9BE65F5}" type="datetime1">
              <a:rPr lang="fr-FR" smtClean="0"/>
              <a:pPr/>
              <a:t>04/05/2015</a:t>
            </a:fld>
            <a:endParaRPr lang="fr-FR"/>
          </a:p>
        </p:txBody>
      </p:sp>
      <p:sp>
        <p:nvSpPr>
          <p:cNvPr id="8" name="Espace réservé du pied de page 7"/>
          <p:cNvSpPr>
            <a:spLocks noGrp="1"/>
          </p:cNvSpPr>
          <p:nvPr>
            <p:ph type="ftr" sz="quarter" idx="11"/>
          </p:nvPr>
        </p:nvSpPr>
        <p:spPr/>
        <p:txBody>
          <a:bodyPr/>
          <a:lstStyle/>
          <a:p>
            <a:r>
              <a:rPr lang="fr-FR" smtClean="0"/>
              <a:t>AMATTE Lionel - CMI EPS Nouvelle-Calédonie</a:t>
            </a:r>
            <a:endParaRPr lang="fr-FR"/>
          </a:p>
        </p:txBody>
      </p:sp>
      <p:sp>
        <p:nvSpPr>
          <p:cNvPr id="9" name="Espace réservé du numéro de diapositive 8"/>
          <p:cNvSpPr>
            <a:spLocks noGrp="1"/>
          </p:cNvSpPr>
          <p:nvPr>
            <p:ph type="sldNum" sz="quarter" idx="12"/>
          </p:nvPr>
        </p:nvSpPr>
        <p:spPr/>
        <p:txBody>
          <a:bodyPr/>
          <a:lstStyle/>
          <a:p>
            <a:fld id="{1A0A4B5C-B81D-47E8-A5D6-823BCF025DBF}"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3C5098EE-B565-42BC-8CC2-EB04CF286ECF}" type="datetime1">
              <a:rPr lang="fr-FR" smtClean="0"/>
              <a:pPr/>
              <a:t>04/05/2015</a:t>
            </a:fld>
            <a:endParaRPr lang="fr-FR"/>
          </a:p>
        </p:txBody>
      </p:sp>
      <p:sp>
        <p:nvSpPr>
          <p:cNvPr id="4" name="Espace réservé du pied de page 3"/>
          <p:cNvSpPr>
            <a:spLocks noGrp="1"/>
          </p:cNvSpPr>
          <p:nvPr>
            <p:ph type="ftr" sz="quarter" idx="11"/>
          </p:nvPr>
        </p:nvSpPr>
        <p:spPr/>
        <p:txBody>
          <a:bodyPr/>
          <a:lstStyle/>
          <a:p>
            <a:r>
              <a:rPr lang="fr-FR" smtClean="0"/>
              <a:t>AMATTE Lionel - CMI EPS Nouvelle-Calédonie</a:t>
            </a:r>
            <a:endParaRPr lang="fr-FR"/>
          </a:p>
        </p:txBody>
      </p:sp>
      <p:sp>
        <p:nvSpPr>
          <p:cNvPr id="5" name="Espace réservé du numéro de diapositive 4"/>
          <p:cNvSpPr>
            <a:spLocks noGrp="1"/>
          </p:cNvSpPr>
          <p:nvPr>
            <p:ph type="sldNum" sz="quarter" idx="12"/>
          </p:nvPr>
        </p:nvSpPr>
        <p:spPr/>
        <p:txBody>
          <a:bodyPr/>
          <a:lstStyle/>
          <a:p>
            <a:fld id="{1A0A4B5C-B81D-47E8-A5D6-823BCF025DBF}"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4109375-C7FD-4CB7-ACA9-53CB019F574E}" type="datetime1">
              <a:rPr lang="fr-FR" smtClean="0"/>
              <a:pPr/>
              <a:t>04/05/2015</a:t>
            </a:fld>
            <a:endParaRPr lang="fr-FR"/>
          </a:p>
        </p:txBody>
      </p:sp>
      <p:sp>
        <p:nvSpPr>
          <p:cNvPr id="3" name="Espace réservé du pied de page 2"/>
          <p:cNvSpPr>
            <a:spLocks noGrp="1"/>
          </p:cNvSpPr>
          <p:nvPr>
            <p:ph type="ftr" sz="quarter" idx="11"/>
          </p:nvPr>
        </p:nvSpPr>
        <p:spPr/>
        <p:txBody>
          <a:bodyPr/>
          <a:lstStyle/>
          <a:p>
            <a:r>
              <a:rPr lang="fr-FR" smtClean="0"/>
              <a:t>AMATTE Lionel - CMI EPS Nouvelle-Calédonie</a:t>
            </a:r>
            <a:endParaRPr lang="fr-FR"/>
          </a:p>
        </p:txBody>
      </p:sp>
      <p:sp>
        <p:nvSpPr>
          <p:cNvPr id="4" name="Espace réservé du numéro de diapositive 3"/>
          <p:cNvSpPr>
            <a:spLocks noGrp="1"/>
          </p:cNvSpPr>
          <p:nvPr>
            <p:ph type="sldNum" sz="quarter" idx="12"/>
          </p:nvPr>
        </p:nvSpPr>
        <p:spPr/>
        <p:txBody>
          <a:bodyPr/>
          <a:lstStyle/>
          <a:p>
            <a:fld id="{1A0A4B5C-B81D-47E8-A5D6-823BCF025DBF}"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80E1D2E-CD37-4459-A31E-C8F2B74B2235}" type="datetime1">
              <a:rPr lang="fr-FR" smtClean="0"/>
              <a:pPr/>
              <a:t>04/05/2015</a:t>
            </a:fld>
            <a:endParaRPr lang="fr-FR"/>
          </a:p>
        </p:txBody>
      </p:sp>
      <p:sp>
        <p:nvSpPr>
          <p:cNvPr id="6" name="Espace réservé du pied de page 5"/>
          <p:cNvSpPr>
            <a:spLocks noGrp="1"/>
          </p:cNvSpPr>
          <p:nvPr>
            <p:ph type="ftr" sz="quarter" idx="11"/>
          </p:nvPr>
        </p:nvSpPr>
        <p:spPr/>
        <p:txBody>
          <a:bodyPr/>
          <a:lstStyle/>
          <a:p>
            <a:r>
              <a:rPr lang="fr-FR" smtClean="0"/>
              <a:t>AMATTE Lionel - CMI EPS Nouvelle-Calédonie</a:t>
            </a:r>
            <a:endParaRPr lang="fr-FR"/>
          </a:p>
        </p:txBody>
      </p:sp>
      <p:sp>
        <p:nvSpPr>
          <p:cNvPr id="7" name="Espace réservé du numéro de diapositive 6"/>
          <p:cNvSpPr>
            <a:spLocks noGrp="1"/>
          </p:cNvSpPr>
          <p:nvPr>
            <p:ph type="sldNum" sz="quarter" idx="12"/>
          </p:nvPr>
        </p:nvSpPr>
        <p:spPr/>
        <p:txBody>
          <a:bodyPr/>
          <a:lstStyle/>
          <a:p>
            <a:fld id="{1A0A4B5C-B81D-47E8-A5D6-823BCF025DBF}"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293436C-2494-4CCE-AE0A-0A77666C9103}" type="datetime1">
              <a:rPr lang="fr-FR" smtClean="0"/>
              <a:pPr/>
              <a:t>04/05/2015</a:t>
            </a:fld>
            <a:endParaRPr lang="fr-FR"/>
          </a:p>
        </p:txBody>
      </p:sp>
      <p:sp>
        <p:nvSpPr>
          <p:cNvPr id="6" name="Espace réservé du pied de page 5"/>
          <p:cNvSpPr>
            <a:spLocks noGrp="1"/>
          </p:cNvSpPr>
          <p:nvPr>
            <p:ph type="ftr" sz="quarter" idx="11"/>
          </p:nvPr>
        </p:nvSpPr>
        <p:spPr/>
        <p:txBody>
          <a:bodyPr/>
          <a:lstStyle/>
          <a:p>
            <a:r>
              <a:rPr lang="fr-FR" smtClean="0"/>
              <a:t>AMATTE Lionel - CMI EPS Nouvelle-Calédonie</a:t>
            </a:r>
            <a:endParaRPr lang="fr-FR"/>
          </a:p>
        </p:txBody>
      </p:sp>
      <p:sp>
        <p:nvSpPr>
          <p:cNvPr id="7" name="Espace réservé du numéro de diapositive 6"/>
          <p:cNvSpPr>
            <a:spLocks noGrp="1"/>
          </p:cNvSpPr>
          <p:nvPr>
            <p:ph type="sldNum" sz="quarter" idx="12"/>
          </p:nvPr>
        </p:nvSpPr>
        <p:spPr/>
        <p:txBody>
          <a:bodyPr/>
          <a:lstStyle/>
          <a:p>
            <a:fld id="{1A0A4B5C-B81D-47E8-A5D6-823BCF025DBF}"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1C9856-21C9-4865-BD3A-0FCFB90771AC}" type="datetime1">
              <a:rPr lang="fr-FR" smtClean="0"/>
              <a:pPr/>
              <a:t>04/05/2015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AMATTE Lionel - CMI EPS Nouvelle-Calédonie</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0A4B5C-B81D-47E8-A5D6-823BCF025DBF}"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arrière plan MEN.jpg"/>
          <p:cNvPicPr>
            <a:picLocks noChangeAspect="1"/>
          </p:cNvPicPr>
          <p:nvPr/>
        </p:nvPicPr>
        <p:blipFill>
          <a:blip r:embed="rId2" cstate="print"/>
          <a:stretch>
            <a:fillRect/>
          </a:stretch>
        </p:blipFill>
        <p:spPr>
          <a:xfrm>
            <a:off x="2028" y="0"/>
            <a:ext cx="9139943" cy="6858000"/>
          </a:xfrm>
          <a:prstGeom prst="rect">
            <a:avLst/>
          </a:prstGeom>
        </p:spPr>
      </p:pic>
      <p:sp>
        <p:nvSpPr>
          <p:cNvPr id="2" name="Titre 1"/>
          <p:cNvSpPr>
            <a:spLocks noGrp="1"/>
          </p:cNvSpPr>
          <p:nvPr>
            <p:ph type="ctrTitle"/>
          </p:nvPr>
        </p:nvSpPr>
        <p:spPr>
          <a:xfrm>
            <a:off x="685799" y="1340768"/>
            <a:ext cx="7772400" cy="1470025"/>
          </a:xfrm>
        </p:spPr>
        <p:txBody>
          <a:bodyPr/>
          <a:lstStyle/>
          <a:p>
            <a:r>
              <a:rPr lang="fr-FR" dirty="0" smtClean="0"/>
              <a:t>L’École du XXIème siècle.</a:t>
            </a:r>
            <a:endParaRPr lang="fr-FR" dirty="0"/>
          </a:p>
        </p:txBody>
      </p:sp>
      <p:sp>
        <p:nvSpPr>
          <p:cNvPr id="3" name="Sous-titre 2"/>
          <p:cNvSpPr>
            <a:spLocks noGrp="1"/>
          </p:cNvSpPr>
          <p:nvPr>
            <p:ph type="subTitle" idx="1"/>
          </p:nvPr>
        </p:nvSpPr>
        <p:spPr>
          <a:xfrm>
            <a:off x="395536" y="2780928"/>
            <a:ext cx="8424936" cy="2592288"/>
          </a:xfrm>
        </p:spPr>
        <p:txBody>
          <a:bodyPr>
            <a:noAutofit/>
          </a:bodyPr>
          <a:lstStyle/>
          <a:p>
            <a:r>
              <a:rPr lang="fr-FR" sz="4400" dirty="0" smtClean="0"/>
              <a:t>Le socle commun</a:t>
            </a:r>
          </a:p>
          <a:p>
            <a:endParaRPr lang="fr-FR" sz="4400" dirty="0"/>
          </a:p>
          <a:p>
            <a:r>
              <a:rPr lang="fr-FR" sz="4400" dirty="0" smtClean="0"/>
              <a:t>La consultation des programmes</a:t>
            </a:r>
            <a:endParaRPr lang="fr-FR" sz="4400" dirty="0"/>
          </a:p>
        </p:txBody>
      </p:sp>
      <p:sp>
        <p:nvSpPr>
          <p:cNvPr id="4" name="Espace réservé du numéro de diapositive 3"/>
          <p:cNvSpPr>
            <a:spLocks noGrp="1"/>
          </p:cNvSpPr>
          <p:nvPr>
            <p:ph type="sldNum" sz="quarter" idx="12"/>
          </p:nvPr>
        </p:nvSpPr>
        <p:spPr/>
        <p:txBody>
          <a:bodyPr/>
          <a:lstStyle/>
          <a:p>
            <a:fld id="{1A0A4B5C-B81D-47E8-A5D6-823BCF025DBF}" type="slidenum">
              <a:rPr lang="fr-FR" smtClean="0"/>
              <a:pPr/>
              <a:t>1</a:t>
            </a:fld>
            <a:endParaRPr lang="fr-FR"/>
          </a:p>
        </p:txBody>
      </p:sp>
      <p:sp>
        <p:nvSpPr>
          <p:cNvPr id="5" name="Espace réservé du pied de page 4"/>
          <p:cNvSpPr>
            <a:spLocks noGrp="1"/>
          </p:cNvSpPr>
          <p:nvPr>
            <p:ph type="ftr" sz="quarter" idx="11"/>
          </p:nvPr>
        </p:nvSpPr>
        <p:spPr/>
        <p:txBody>
          <a:bodyPr/>
          <a:lstStyle/>
          <a:p>
            <a:r>
              <a:rPr lang="fr-FR" smtClean="0"/>
              <a:t>AMATTE Lionel - CMI EPS Nouvelle-Calédonie</a:t>
            </a:r>
            <a:endParaRPr lang="fr-FR"/>
          </a:p>
        </p:txBody>
      </p:sp>
      <p:pic>
        <p:nvPicPr>
          <p:cNvPr id="6" name="Picture 8" descr="2013-06-10 08"/>
          <p:cNvPicPr>
            <a:picLocks noChangeAspect="1" noChangeArrowheads="1"/>
          </p:cNvPicPr>
          <p:nvPr/>
        </p:nvPicPr>
        <p:blipFill>
          <a:blip r:embed="rId3" cstate="print"/>
          <a:srcRect/>
          <a:stretch>
            <a:fillRect/>
          </a:stretch>
        </p:blipFill>
        <p:spPr bwMode="auto">
          <a:xfrm>
            <a:off x="7019925" y="44450"/>
            <a:ext cx="2051050" cy="1579563"/>
          </a:xfrm>
          <a:prstGeom prst="rect">
            <a:avLst/>
          </a:prstGeom>
          <a:noFill/>
          <a:ln w="9525">
            <a:noFill/>
            <a:miter lim="800000"/>
            <a:headEnd/>
            <a:tailEnd/>
          </a:ln>
        </p:spPr>
      </p:pic>
      <p:sp>
        <p:nvSpPr>
          <p:cNvPr id="8" name="Text Box 4"/>
          <p:cNvSpPr txBox="1">
            <a:spLocks noChangeArrowheads="1"/>
          </p:cNvSpPr>
          <p:nvPr/>
        </p:nvSpPr>
        <p:spPr bwMode="auto">
          <a:xfrm>
            <a:off x="3059113" y="6308725"/>
            <a:ext cx="5868987" cy="369888"/>
          </a:xfrm>
          <a:prstGeom prst="rect">
            <a:avLst/>
          </a:prstGeom>
          <a:solidFill>
            <a:schemeClr val="accent1"/>
          </a:solidFill>
          <a:ln w="9525">
            <a:noFill/>
            <a:miter lim="800000"/>
            <a:headEnd/>
            <a:tailEnd/>
          </a:ln>
        </p:spPr>
        <p:txBody>
          <a:bodyPr>
            <a:spAutoFit/>
          </a:bodyPr>
          <a:lstStyle/>
          <a:p>
            <a:r>
              <a:rPr lang="fr-FR" dirty="0">
                <a:solidFill>
                  <a:schemeClr val="bg1"/>
                </a:solidFill>
                <a:latin typeface="Arial Rounded MT Bold" pitchFamily="-84" charset="0"/>
              </a:rPr>
              <a:t>Inspection Pédagogique EPS – Nouvelle-Calédonie</a:t>
            </a:r>
          </a:p>
        </p:txBody>
      </p:sp>
      <p:sp>
        <p:nvSpPr>
          <p:cNvPr id="9" name="Double flèche verticale 8"/>
          <p:cNvSpPr/>
          <p:nvPr/>
        </p:nvSpPr>
        <p:spPr>
          <a:xfrm>
            <a:off x="4428562" y="3573016"/>
            <a:ext cx="288033" cy="84224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arrière plan MEN.jpg"/>
          <p:cNvPicPr>
            <a:picLocks noChangeAspect="1"/>
          </p:cNvPicPr>
          <p:nvPr/>
        </p:nvPicPr>
        <p:blipFill>
          <a:blip r:embed="rId2" cstate="print"/>
          <a:stretch>
            <a:fillRect/>
          </a:stretch>
        </p:blipFill>
        <p:spPr>
          <a:xfrm>
            <a:off x="2028" y="0"/>
            <a:ext cx="9139943" cy="6858000"/>
          </a:xfrm>
          <a:prstGeom prst="rect">
            <a:avLst/>
          </a:prstGeom>
        </p:spPr>
      </p:pic>
      <p:sp>
        <p:nvSpPr>
          <p:cNvPr id="3" name="Espace réservé du pied de page 2"/>
          <p:cNvSpPr>
            <a:spLocks noGrp="1"/>
          </p:cNvSpPr>
          <p:nvPr>
            <p:ph type="ftr" sz="quarter" idx="11"/>
          </p:nvPr>
        </p:nvSpPr>
        <p:spPr/>
        <p:txBody>
          <a:bodyPr/>
          <a:lstStyle/>
          <a:p>
            <a:r>
              <a:rPr lang="fr-FR" smtClean="0"/>
              <a:t>AMATTE Lionel - CMI EPS Nouvelle-Calédonie</a:t>
            </a:r>
            <a:endParaRPr lang="fr-FR"/>
          </a:p>
        </p:txBody>
      </p:sp>
      <p:sp>
        <p:nvSpPr>
          <p:cNvPr id="4" name="Espace réservé du numéro de diapositive 3"/>
          <p:cNvSpPr>
            <a:spLocks noGrp="1"/>
          </p:cNvSpPr>
          <p:nvPr>
            <p:ph type="sldNum" sz="quarter" idx="12"/>
          </p:nvPr>
        </p:nvSpPr>
        <p:spPr/>
        <p:txBody>
          <a:bodyPr/>
          <a:lstStyle/>
          <a:p>
            <a:fld id="{1A0A4B5C-B81D-47E8-A5D6-823BCF025DBF}" type="slidenum">
              <a:rPr lang="fr-FR" smtClean="0"/>
              <a:pPr/>
              <a:t>10</a:t>
            </a:fld>
            <a:endParaRPr lang="fr-FR"/>
          </a:p>
        </p:txBody>
      </p:sp>
      <p:sp>
        <p:nvSpPr>
          <p:cNvPr id="6" name="Espace réservé du pied de page 1"/>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AMATTE Lionel - CMI EPS Nouvelle-Calédonie</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Espace réservé du numéro de diapositive 2"/>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A0A4B5C-B81D-47E8-A5D6-823BCF025DBF}"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ZoneTexte 7"/>
          <p:cNvSpPr txBox="1"/>
          <p:nvPr/>
        </p:nvSpPr>
        <p:spPr>
          <a:xfrm>
            <a:off x="251520" y="260648"/>
            <a:ext cx="2642070" cy="369332"/>
          </a:xfrm>
          <a:prstGeom prst="rect">
            <a:avLst/>
          </a:prstGeom>
          <a:noFill/>
        </p:spPr>
        <p:txBody>
          <a:bodyPr wrap="none" rtlCol="0">
            <a:spAutoFit/>
          </a:bodyPr>
          <a:lstStyle/>
          <a:p>
            <a:r>
              <a:rPr lang="fr-FR" b="1" u="sng" dirty="0" smtClean="0">
                <a:solidFill>
                  <a:schemeClr val="accent5">
                    <a:lumMod val="50000"/>
                  </a:schemeClr>
                </a:solidFill>
              </a:rPr>
              <a:t>Le Socle Commun de CCC</a:t>
            </a:r>
            <a:r>
              <a:rPr lang="fr-FR" b="1" u="sng" dirty="0" smtClean="0">
                <a:solidFill>
                  <a:schemeClr val="accent2">
                    <a:lumMod val="60000"/>
                    <a:lumOff val="40000"/>
                  </a:schemeClr>
                </a:solidFill>
              </a:rPr>
              <a:t>.</a:t>
            </a:r>
            <a:endParaRPr lang="fr-FR" b="1" u="sng" dirty="0">
              <a:solidFill>
                <a:schemeClr val="accent2">
                  <a:lumMod val="60000"/>
                  <a:lumOff val="40000"/>
                </a:schemeClr>
              </a:solidFill>
            </a:endParaRPr>
          </a:p>
        </p:txBody>
      </p:sp>
      <p:sp>
        <p:nvSpPr>
          <p:cNvPr id="9" name="ZoneTexte 8"/>
          <p:cNvSpPr txBox="1"/>
          <p:nvPr/>
        </p:nvSpPr>
        <p:spPr>
          <a:xfrm>
            <a:off x="251520" y="1124744"/>
            <a:ext cx="8568952" cy="4985980"/>
          </a:xfrm>
          <a:prstGeom prst="rect">
            <a:avLst/>
          </a:prstGeom>
          <a:noFill/>
        </p:spPr>
        <p:txBody>
          <a:bodyPr wrap="square" rtlCol="0">
            <a:spAutoFit/>
          </a:bodyPr>
          <a:lstStyle/>
          <a:p>
            <a:pPr>
              <a:buFontTx/>
              <a:buChar char="-"/>
            </a:pPr>
            <a:r>
              <a:rPr lang="fr-FR" sz="2000" dirty="0" smtClean="0"/>
              <a:t>Un socle pour la scolarité obligatoire (de 6 à 16 ans).</a:t>
            </a:r>
          </a:p>
          <a:p>
            <a:endParaRPr lang="fr-FR" sz="2000" dirty="0" smtClean="0"/>
          </a:p>
          <a:p>
            <a:pPr>
              <a:buFontTx/>
              <a:buChar char="-"/>
            </a:pPr>
            <a:r>
              <a:rPr lang="fr-FR" sz="2000" dirty="0" smtClean="0">
                <a:solidFill>
                  <a:srgbClr val="FF0000"/>
                </a:solidFill>
              </a:rPr>
              <a:t>Une référence centrale </a:t>
            </a:r>
            <a:r>
              <a:rPr lang="fr-FR" sz="2000" dirty="0" smtClean="0"/>
              <a:t>: elle donne aux élèves </a:t>
            </a:r>
            <a:r>
              <a:rPr lang="fr-FR" sz="2000" dirty="0" smtClean="0">
                <a:solidFill>
                  <a:srgbClr val="FF0000"/>
                </a:solidFill>
              </a:rPr>
              <a:t>la culture commune, fondée sur les connaissances et compétences indispensables</a:t>
            </a:r>
            <a:r>
              <a:rPr lang="fr-FR" sz="2000" dirty="0" smtClean="0"/>
              <a:t>, qui leur permettra de s’épanouir personnellement, de développer leur sociabilité, de réussir la suite de leurs parcours, de s’insérer dans la société où ils vivront et de participer, comme citoyens, à son évolution.</a:t>
            </a:r>
          </a:p>
          <a:p>
            <a:endParaRPr lang="fr-FR" sz="2000" dirty="0" smtClean="0"/>
          </a:p>
          <a:p>
            <a:pPr>
              <a:buFontTx/>
              <a:buChar char="-"/>
            </a:pPr>
            <a:r>
              <a:rPr lang="fr-FR" sz="2000" dirty="0" smtClean="0"/>
              <a:t>Une culture commune :</a:t>
            </a:r>
          </a:p>
          <a:p>
            <a:pPr lvl="1">
              <a:buFontTx/>
              <a:buChar char="-"/>
            </a:pPr>
            <a:r>
              <a:rPr lang="fr-FR" sz="2000" dirty="0" smtClean="0"/>
              <a:t>Elle ouvre à la connaissance, </a:t>
            </a:r>
            <a:r>
              <a:rPr lang="fr-FR" sz="2000" dirty="0" smtClean="0">
                <a:solidFill>
                  <a:srgbClr val="FF0000"/>
                </a:solidFill>
              </a:rPr>
              <a:t>forme le jugement et l’esprit critique</a:t>
            </a:r>
            <a:r>
              <a:rPr lang="fr-FR" sz="2000" dirty="0" smtClean="0"/>
              <a:t>.</a:t>
            </a:r>
          </a:p>
          <a:p>
            <a:pPr lvl="1">
              <a:buFontTx/>
              <a:buChar char="-"/>
            </a:pPr>
            <a:r>
              <a:rPr lang="fr-FR" sz="2000" dirty="0" smtClean="0"/>
              <a:t>Elle fournit une </a:t>
            </a:r>
            <a:r>
              <a:rPr lang="fr-FR" sz="2000" dirty="0" smtClean="0">
                <a:solidFill>
                  <a:srgbClr val="FF0000"/>
                </a:solidFill>
              </a:rPr>
              <a:t>éducation fondée sur des valeurs de tolérance et de liberté</a:t>
            </a:r>
            <a:r>
              <a:rPr lang="fr-FR" sz="2000" dirty="0" smtClean="0"/>
              <a:t>.</a:t>
            </a:r>
          </a:p>
          <a:p>
            <a:pPr lvl="1">
              <a:buFontTx/>
              <a:buChar char="-"/>
            </a:pPr>
            <a:r>
              <a:rPr lang="fr-FR" sz="2000" dirty="0" smtClean="0"/>
              <a:t>Elle favorise </a:t>
            </a:r>
            <a:r>
              <a:rPr lang="fr-FR" sz="2000" dirty="0" smtClean="0">
                <a:solidFill>
                  <a:srgbClr val="FF0000"/>
                </a:solidFill>
              </a:rPr>
              <a:t>le développement de la personne en interaction avec le monde.</a:t>
            </a:r>
          </a:p>
          <a:p>
            <a:pPr lvl="1">
              <a:buFontTx/>
              <a:buChar char="-"/>
            </a:pPr>
            <a:r>
              <a:rPr lang="fr-FR" sz="2000" dirty="0" smtClean="0"/>
              <a:t>Elle développe </a:t>
            </a:r>
            <a:r>
              <a:rPr lang="fr-FR" sz="2000" dirty="0" smtClean="0">
                <a:solidFill>
                  <a:srgbClr val="FF0000"/>
                </a:solidFill>
              </a:rPr>
              <a:t>les capacités de compréhension et de création.</a:t>
            </a:r>
          </a:p>
          <a:p>
            <a:pPr lvl="1">
              <a:buFontTx/>
              <a:buChar char="-"/>
            </a:pPr>
            <a:r>
              <a:rPr lang="fr-FR" sz="2000" dirty="0" smtClean="0"/>
              <a:t>Elle permet de </a:t>
            </a:r>
            <a:r>
              <a:rPr lang="fr-FR" sz="2000" dirty="0" smtClean="0">
                <a:solidFill>
                  <a:srgbClr val="FF0000"/>
                </a:solidFill>
              </a:rPr>
              <a:t>construire l’autonomie et le statut de citoyen responsable</a:t>
            </a:r>
            <a:r>
              <a:rPr lang="fr-FR" sz="2000" dirty="0" smtClean="0"/>
              <a:t>.</a:t>
            </a:r>
          </a:p>
          <a:p>
            <a:pPr lvl="1"/>
            <a:endParaRPr lang="fr-FR"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arrière plan MEN.jpg"/>
          <p:cNvPicPr>
            <a:picLocks noChangeAspect="1"/>
          </p:cNvPicPr>
          <p:nvPr/>
        </p:nvPicPr>
        <p:blipFill>
          <a:blip r:embed="rId2" cstate="print"/>
          <a:stretch>
            <a:fillRect/>
          </a:stretch>
        </p:blipFill>
        <p:spPr>
          <a:xfrm>
            <a:off x="2028" y="0"/>
            <a:ext cx="9139943" cy="6858000"/>
          </a:xfrm>
          <a:prstGeom prst="rect">
            <a:avLst/>
          </a:prstGeom>
        </p:spPr>
      </p:pic>
      <p:sp>
        <p:nvSpPr>
          <p:cNvPr id="3" name="Espace réservé du pied de page 2"/>
          <p:cNvSpPr>
            <a:spLocks noGrp="1"/>
          </p:cNvSpPr>
          <p:nvPr>
            <p:ph type="ftr" sz="quarter" idx="11"/>
          </p:nvPr>
        </p:nvSpPr>
        <p:spPr/>
        <p:txBody>
          <a:bodyPr/>
          <a:lstStyle/>
          <a:p>
            <a:r>
              <a:rPr lang="fr-FR" smtClean="0"/>
              <a:t>AMATTE Lionel - CMI EPS Nouvelle-Calédonie</a:t>
            </a:r>
            <a:endParaRPr lang="fr-FR"/>
          </a:p>
        </p:txBody>
      </p:sp>
      <p:sp>
        <p:nvSpPr>
          <p:cNvPr id="4" name="Espace réservé du numéro de diapositive 3"/>
          <p:cNvSpPr>
            <a:spLocks noGrp="1"/>
          </p:cNvSpPr>
          <p:nvPr>
            <p:ph type="sldNum" sz="quarter" idx="12"/>
          </p:nvPr>
        </p:nvSpPr>
        <p:spPr/>
        <p:txBody>
          <a:bodyPr/>
          <a:lstStyle/>
          <a:p>
            <a:fld id="{1A0A4B5C-B81D-47E8-A5D6-823BCF025DBF}" type="slidenum">
              <a:rPr lang="fr-FR" smtClean="0"/>
              <a:pPr/>
              <a:t>11</a:t>
            </a:fld>
            <a:endParaRPr lang="fr-FR"/>
          </a:p>
        </p:txBody>
      </p:sp>
      <p:sp>
        <p:nvSpPr>
          <p:cNvPr id="6" name="Espace réservé du pied de page 1"/>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AMATTE Lionel - CMI EPS Nouvelle-Calédonie</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Espace réservé du numéro de diapositive 2"/>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A0A4B5C-B81D-47E8-A5D6-823BCF025DBF}"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ZoneTexte 7"/>
          <p:cNvSpPr txBox="1"/>
          <p:nvPr/>
        </p:nvSpPr>
        <p:spPr>
          <a:xfrm>
            <a:off x="251520" y="260648"/>
            <a:ext cx="2642070" cy="369332"/>
          </a:xfrm>
          <a:prstGeom prst="rect">
            <a:avLst/>
          </a:prstGeom>
          <a:noFill/>
        </p:spPr>
        <p:txBody>
          <a:bodyPr wrap="none" rtlCol="0">
            <a:spAutoFit/>
          </a:bodyPr>
          <a:lstStyle/>
          <a:p>
            <a:r>
              <a:rPr lang="fr-FR" b="1" u="sng" dirty="0" smtClean="0">
                <a:solidFill>
                  <a:schemeClr val="accent5">
                    <a:lumMod val="50000"/>
                  </a:schemeClr>
                </a:solidFill>
              </a:rPr>
              <a:t>Le Socle Commun de CCC</a:t>
            </a:r>
            <a:r>
              <a:rPr lang="fr-FR" b="1" u="sng" dirty="0" smtClean="0">
                <a:solidFill>
                  <a:schemeClr val="accent2">
                    <a:lumMod val="60000"/>
                    <a:lumOff val="40000"/>
                  </a:schemeClr>
                </a:solidFill>
              </a:rPr>
              <a:t>.</a:t>
            </a:r>
            <a:endParaRPr lang="fr-FR" b="1" u="sng" dirty="0">
              <a:solidFill>
                <a:schemeClr val="accent2">
                  <a:lumMod val="60000"/>
                  <a:lumOff val="40000"/>
                </a:schemeClr>
              </a:solidFill>
            </a:endParaRPr>
          </a:p>
        </p:txBody>
      </p:sp>
      <p:sp>
        <p:nvSpPr>
          <p:cNvPr id="9" name="ZoneTexte 8"/>
          <p:cNvSpPr txBox="1"/>
          <p:nvPr/>
        </p:nvSpPr>
        <p:spPr>
          <a:xfrm>
            <a:off x="251520" y="1124744"/>
            <a:ext cx="8568952" cy="4985980"/>
          </a:xfrm>
          <a:prstGeom prst="rect">
            <a:avLst/>
          </a:prstGeom>
          <a:noFill/>
        </p:spPr>
        <p:txBody>
          <a:bodyPr wrap="square" rtlCol="0">
            <a:spAutoFit/>
          </a:bodyPr>
          <a:lstStyle/>
          <a:p>
            <a:r>
              <a:rPr lang="fr-FR" sz="2000" dirty="0" smtClean="0"/>
              <a:t>La république s’engage afin de permettre à tous les élèves de maîtriser la culture commune portée par le socle, </a:t>
            </a:r>
            <a:r>
              <a:rPr lang="fr-FR" sz="2000" dirty="0" smtClean="0">
                <a:solidFill>
                  <a:srgbClr val="FF0000"/>
                </a:solidFill>
              </a:rPr>
              <a:t>c’est l’école de la réussite pour tous qui refuse les exclusions et discriminations.</a:t>
            </a:r>
          </a:p>
          <a:p>
            <a:endParaRPr lang="fr-FR" sz="2000" dirty="0" smtClean="0"/>
          </a:p>
          <a:p>
            <a:pPr algn="ctr"/>
            <a:r>
              <a:rPr lang="fr-FR" sz="2000" b="1" dirty="0" smtClean="0">
                <a:solidFill>
                  <a:srgbClr val="FF0000"/>
                </a:solidFill>
              </a:rPr>
              <a:t>Cinq domaines de formation :</a:t>
            </a:r>
          </a:p>
          <a:p>
            <a:pPr algn="ctr"/>
            <a:endParaRPr lang="fr-FR" sz="2000" dirty="0" smtClean="0"/>
          </a:p>
          <a:p>
            <a:pPr algn="ctr"/>
            <a:r>
              <a:rPr lang="fr-FR" sz="2000" dirty="0" smtClean="0"/>
              <a:t>1- Les langages pour penser et communiquer.</a:t>
            </a:r>
          </a:p>
          <a:p>
            <a:pPr algn="ctr"/>
            <a:r>
              <a:rPr lang="fr-FR" sz="2000" dirty="0" smtClean="0"/>
              <a:t>2- Les méthodes et outils pour apprendre.</a:t>
            </a:r>
          </a:p>
          <a:p>
            <a:pPr algn="ctr"/>
            <a:r>
              <a:rPr lang="fr-FR" sz="2000" dirty="0" smtClean="0"/>
              <a:t>3- La formation de la personne et du citoyen.</a:t>
            </a:r>
          </a:p>
          <a:p>
            <a:pPr algn="ctr"/>
            <a:r>
              <a:rPr lang="fr-FR" sz="2000" dirty="0" smtClean="0"/>
              <a:t>4- Les systèmes naturels et les systèmes techniques.</a:t>
            </a:r>
          </a:p>
          <a:p>
            <a:pPr algn="ctr"/>
            <a:r>
              <a:rPr lang="fr-FR" sz="2000" dirty="0" smtClean="0"/>
              <a:t>5- Les représentations du monde et l’activité humaine.</a:t>
            </a:r>
          </a:p>
          <a:p>
            <a:pPr algn="ctr"/>
            <a:endParaRPr lang="fr-FR" sz="2000" dirty="0" smtClean="0"/>
          </a:p>
          <a:p>
            <a:pPr algn="ctr"/>
            <a:r>
              <a:rPr lang="fr-FR" sz="2000" b="1" dirty="0" smtClean="0"/>
              <a:t>Les 5 domaines ne se déclinent pas séparément.</a:t>
            </a:r>
          </a:p>
          <a:p>
            <a:pPr algn="ctr"/>
            <a:r>
              <a:rPr lang="fr-FR" sz="2000" b="1" dirty="0" smtClean="0"/>
              <a:t>Toutes les disciplines participent et contribuent à chacun des domaines.</a:t>
            </a:r>
          </a:p>
          <a:p>
            <a:endParaRPr lang="fr-FR" sz="2000" dirty="0" smtClean="0"/>
          </a:p>
          <a:p>
            <a:pPr lvl="1"/>
            <a:endParaRPr lang="fr-FR"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arrière plan MEN.jpg"/>
          <p:cNvPicPr>
            <a:picLocks noChangeAspect="1"/>
          </p:cNvPicPr>
          <p:nvPr/>
        </p:nvPicPr>
        <p:blipFill>
          <a:blip r:embed="rId2" cstate="print"/>
          <a:stretch>
            <a:fillRect/>
          </a:stretch>
        </p:blipFill>
        <p:spPr>
          <a:xfrm>
            <a:off x="2028" y="0"/>
            <a:ext cx="9139943" cy="6858000"/>
          </a:xfrm>
          <a:prstGeom prst="rect">
            <a:avLst/>
          </a:prstGeom>
        </p:spPr>
      </p:pic>
      <p:sp>
        <p:nvSpPr>
          <p:cNvPr id="3" name="Espace réservé du pied de page 2"/>
          <p:cNvSpPr>
            <a:spLocks noGrp="1"/>
          </p:cNvSpPr>
          <p:nvPr>
            <p:ph type="ftr" sz="quarter" idx="11"/>
          </p:nvPr>
        </p:nvSpPr>
        <p:spPr/>
        <p:txBody>
          <a:bodyPr/>
          <a:lstStyle/>
          <a:p>
            <a:r>
              <a:rPr lang="fr-FR" smtClean="0"/>
              <a:t>AMATTE Lionel - CMI EPS Nouvelle-Calédonie</a:t>
            </a:r>
            <a:endParaRPr lang="fr-FR"/>
          </a:p>
        </p:txBody>
      </p:sp>
      <p:sp>
        <p:nvSpPr>
          <p:cNvPr id="4" name="Espace réservé du numéro de diapositive 3"/>
          <p:cNvSpPr>
            <a:spLocks noGrp="1"/>
          </p:cNvSpPr>
          <p:nvPr>
            <p:ph type="sldNum" sz="quarter" idx="12"/>
          </p:nvPr>
        </p:nvSpPr>
        <p:spPr/>
        <p:txBody>
          <a:bodyPr/>
          <a:lstStyle/>
          <a:p>
            <a:fld id="{1A0A4B5C-B81D-47E8-A5D6-823BCF025DBF}" type="slidenum">
              <a:rPr lang="fr-FR" smtClean="0"/>
              <a:pPr/>
              <a:t>12</a:t>
            </a:fld>
            <a:endParaRPr lang="fr-FR"/>
          </a:p>
        </p:txBody>
      </p:sp>
      <p:sp>
        <p:nvSpPr>
          <p:cNvPr id="6" name="Espace réservé du pied de page 1"/>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AMATTE Lionel - CMI EPS Nouvelle-Calédonie</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Espace réservé du numéro de diapositive 2"/>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A0A4B5C-B81D-47E8-A5D6-823BCF025DBF}"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ZoneTexte 7"/>
          <p:cNvSpPr txBox="1"/>
          <p:nvPr/>
        </p:nvSpPr>
        <p:spPr>
          <a:xfrm>
            <a:off x="251520" y="260648"/>
            <a:ext cx="2642070" cy="369332"/>
          </a:xfrm>
          <a:prstGeom prst="rect">
            <a:avLst/>
          </a:prstGeom>
          <a:noFill/>
        </p:spPr>
        <p:txBody>
          <a:bodyPr wrap="none" rtlCol="0">
            <a:spAutoFit/>
          </a:bodyPr>
          <a:lstStyle/>
          <a:p>
            <a:r>
              <a:rPr lang="fr-FR" b="1" u="sng" dirty="0" smtClean="0">
                <a:solidFill>
                  <a:schemeClr val="accent5">
                    <a:lumMod val="50000"/>
                  </a:schemeClr>
                </a:solidFill>
              </a:rPr>
              <a:t>Le Socle Commun de CCC</a:t>
            </a:r>
            <a:r>
              <a:rPr lang="fr-FR" b="1" u="sng" dirty="0" smtClean="0">
                <a:solidFill>
                  <a:schemeClr val="accent2">
                    <a:lumMod val="60000"/>
                    <a:lumOff val="40000"/>
                  </a:schemeClr>
                </a:solidFill>
              </a:rPr>
              <a:t>.</a:t>
            </a:r>
            <a:endParaRPr lang="fr-FR" b="1" u="sng" dirty="0">
              <a:solidFill>
                <a:schemeClr val="accent2">
                  <a:lumMod val="60000"/>
                  <a:lumOff val="40000"/>
                </a:schemeClr>
              </a:solidFill>
            </a:endParaRPr>
          </a:p>
        </p:txBody>
      </p:sp>
      <p:sp>
        <p:nvSpPr>
          <p:cNvPr id="9" name="ZoneTexte 8"/>
          <p:cNvSpPr txBox="1"/>
          <p:nvPr/>
        </p:nvSpPr>
        <p:spPr>
          <a:xfrm>
            <a:off x="395536" y="908720"/>
            <a:ext cx="8424936" cy="5324535"/>
          </a:xfrm>
          <a:prstGeom prst="rect">
            <a:avLst/>
          </a:prstGeom>
          <a:noFill/>
        </p:spPr>
        <p:txBody>
          <a:bodyPr wrap="square" rtlCol="0">
            <a:spAutoFit/>
          </a:bodyPr>
          <a:lstStyle/>
          <a:p>
            <a:pPr algn="ctr"/>
            <a:r>
              <a:rPr lang="fr-FR" sz="2000" b="1" dirty="0" smtClean="0"/>
              <a:t>5 domaines de formation :</a:t>
            </a:r>
          </a:p>
          <a:p>
            <a:endParaRPr lang="fr-FR" sz="2000" dirty="0" smtClean="0"/>
          </a:p>
          <a:p>
            <a:r>
              <a:rPr lang="fr-FR" sz="2000" b="1" u="sng" dirty="0" smtClean="0"/>
              <a:t>1- Les langages pour penser et communiquer.</a:t>
            </a:r>
          </a:p>
          <a:p>
            <a:pPr>
              <a:buFontTx/>
              <a:buChar char="-"/>
            </a:pPr>
            <a:r>
              <a:rPr lang="fr-FR" sz="2000" dirty="0" smtClean="0"/>
              <a:t>place importante donnée à la langue française et aux langages scientifiques.</a:t>
            </a:r>
          </a:p>
          <a:p>
            <a:pPr>
              <a:buFontTx/>
              <a:buChar char="-"/>
            </a:pPr>
            <a:r>
              <a:rPr lang="fr-FR" sz="2000" dirty="0" smtClean="0"/>
              <a:t>Il s’ouvre également aux langues vivantes à l’informatique,</a:t>
            </a:r>
          </a:p>
          <a:p>
            <a:pPr>
              <a:buFontTx/>
              <a:buChar char="-"/>
            </a:pPr>
            <a:r>
              <a:rPr lang="fr-FR" sz="2000" dirty="0" smtClean="0"/>
              <a:t>Et aux langages des pratiques artistiques, physiques et sportives.</a:t>
            </a:r>
          </a:p>
          <a:p>
            <a:pPr>
              <a:buFontTx/>
              <a:buChar char="-"/>
            </a:pPr>
            <a:r>
              <a:rPr lang="fr-FR" sz="2000" dirty="0" smtClean="0"/>
              <a:t>Il s’agit d’enrichir les moyens d’expression des élèves de tous les langages contemporains qui forment leur environnement.</a:t>
            </a:r>
          </a:p>
          <a:p>
            <a:pPr>
              <a:buFontTx/>
              <a:buChar char="-"/>
            </a:pPr>
            <a:endParaRPr lang="fr-FR" sz="2000" dirty="0" smtClean="0"/>
          </a:p>
          <a:p>
            <a:r>
              <a:rPr lang="fr-FR" sz="2000" b="1" u="sng" dirty="0" smtClean="0"/>
              <a:t>2- Les méthodes et outils pour apprendre.</a:t>
            </a:r>
          </a:p>
          <a:p>
            <a:r>
              <a:rPr lang="fr-FR" sz="2000" dirty="0" smtClean="0"/>
              <a:t>- Il s’agit de lutter contre les inégalités constatées en la matière.</a:t>
            </a:r>
          </a:p>
          <a:p>
            <a:pPr>
              <a:buFontTx/>
              <a:buChar char="-"/>
            </a:pPr>
            <a:r>
              <a:rPr lang="fr-FR" sz="2000" dirty="0" smtClean="0"/>
              <a:t>Il vise un enseignement explicite des moyens d’accès à l’information, à la documentation et aux médias.</a:t>
            </a:r>
          </a:p>
          <a:p>
            <a:pPr>
              <a:buFontTx/>
              <a:buChar char="-"/>
            </a:pPr>
            <a:endParaRPr lang="fr-FR" sz="2000" dirty="0" smtClean="0"/>
          </a:p>
          <a:p>
            <a:r>
              <a:rPr lang="fr-FR" sz="2000" b="1" u="sng" dirty="0" smtClean="0"/>
              <a:t>3- La formation de la personne et du citoyen.</a:t>
            </a:r>
          </a:p>
          <a:p>
            <a:r>
              <a:rPr lang="fr-FR" sz="2000" dirty="0" smtClean="0"/>
              <a:t>- Il porte une conception de la formation morale et civique des élèves respectueuse des choix personnels et des responsabilités individuelles.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arrière plan MEN.jpg"/>
          <p:cNvPicPr>
            <a:picLocks noChangeAspect="1"/>
          </p:cNvPicPr>
          <p:nvPr/>
        </p:nvPicPr>
        <p:blipFill>
          <a:blip r:embed="rId2" cstate="print"/>
          <a:stretch>
            <a:fillRect/>
          </a:stretch>
        </p:blipFill>
        <p:spPr>
          <a:xfrm>
            <a:off x="2028" y="0"/>
            <a:ext cx="9139943" cy="6858000"/>
          </a:xfrm>
          <a:prstGeom prst="rect">
            <a:avLst/>
          </a:prstGeom>
        </p:spPr>
      </p:pic>
      <p:sp>
        <p:nvSpPr>
          <p:cNvPr id="3" name="Espace réservé du pied de page 2"/>
          <p:cNvSpPr>
            <a:spLocks noGrp="1"/>
          </p:cNvSpPr>
          <p:nvPr>
            <p:ph type="ftr" sz="quarter" idx="11"/>
          </p:nvPr>
        </p:nvSpPr>
        <p:spPr/>
        <p:txBody>
          <a:bodyPr/>
          <a:lstStyle/>
          <a:p>
            <a:r>
              <a:rPr lang="fr-FR" smtClean="0"/>
              <a:t>AMATTE Lionel - CMI EPS Nouvelle-Calédonie</a:t>
            </a:r>
            <a:endParaRPr lang="fr-FR"/>
          </a:p>
        </p:txBody>
      </p:sp>
      <p:sp>
        <p:nvSpPr>
          <p:cNvPr id="4" name="Espace réservé du numéro de diapositive 3"/>
          <p:cNvSpPr>
            <a:spLocks noGrp="1"/>
          </p:cNvSpPr>
          <p:nvPr>
            <p:ph type="sldNum" sz="quarter" idx="12"/>
          </p:nvPr>
        </p:nvSpPr>
        <p:spPr/>
        <p:txBody>
          <a:bodyPr/>
          <a:lstStyle/>
          <a:p>
            <a:fld id="{1A0A4B5C-B81D-47E8-A5D6-823BCF025DBF}" type="slidenum">
              <a:rPr lang="fr-FR" smtClean="0"/>
              <a:pPr/>
              <a:t>13</a:t>
            </a:fld>
            <a:endParaRPr lang="fr-FR"/>
          </a:p>
        </p:txBody>
      </p:sp>
      <p:sp>
        <p:nvSpPr>
          <p:cNvPr id="6" name="Espace réservé du pied de page 1"/>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AMATTE Lionel - CMI EPS Nouvelle-Calédonie</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Espace réservé du numéro de diapositive 2"/>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A0A4B5C-B81D-47E8-A5D6-823BCF025DBF}"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ZoneTexte 7"/>
          <p:cNvSpPr txBox="1"/>
          <p:nvPr/>
        </p:nvSpPr>
        <p:spPr>
          <a:xfrm>
            <a:off x="251520" y="260648"/>
            <a:ext cx="2642070" cy="369332"/>
          </a:xfrm>
          <a:prstGeom prst="rect">
            <a:avLst/>
          </a:prstGeom>
          <a:noFill/>
        </p:spPr>
        <p:txBody>
          <a:bodyPr wrap="none" rtlCol="0">
            <a:spAutoFit/>
          </a:bodyPr>
          <a:lstStyle/>
          <a:p>
            <a:r>
              <a:rPr lang="fr-FR" b="1" u="sng" dirty="0" smtClean="0">
                <a:solidFill>
                  <a:schemeClr val="accent5">
                    <a:lumMod val="50000"/>
                  </a:schemeClr>
                </a:solidFill>
              </a:rPr>
              <a:t>Le Socle Commun de CCC</a:t>
            </a:r>
            <a:r>
              <a:rPr lang="fr-FR" b="1" u="sng" dirty="0" smtClean="0">
                <a:solidFill>
                  <a:schemeClr val="accent2">
                    <a:lumMod val="60000"/>
                    <a:lumOff val="40000"/>
                  </a:schemeClr>
                </a:solidFill>
              </a:rPr>
              <a:t>.</a:t>
            </a:r>
            <a:endParaRPr lang="fr-FR" b="1" u="sng" dirty="0">
              <a:solidFill>
                <a:schemeClr val="accent2">
                  <a:lumMod val="60000"/>
                  <a:lumOff val="40000"/>
                </a:schemeClr>
              </a:solidFill>
            </a:endParaRPr>
          </a:p>
        </p:txBody>
      </p:sp>
      <p:sp>
        <p:nvSpPr>
          <p:cNvPr id="9" name="ZoneTexte 8"/>
          <p:cNvSpPr txBox="1"/>
          <p:nvPr/>
        </p:nvSpPr>
        <p:spPr>
          <a:xfrm>
            <a:off x="251520" y="908720"/>
            <a:ext cx="8568952" cy="5632311"/>
          </a:xfrm>
          <a:prstGeom prst="rect">
            <a:avLst/>
          </a:prstGeom>
          <a:noFill/>
        </p:spPr>
        <p:txBody>
          <a:bodyPr wrap="square" rtlCol="0">
            <a:spAutoFit/>
          </a:bodyPr>
          <a:lstStyle/>
          <a:p>
            <a:pPr algn="ctr"/>
            <a:r>
              <a:rPr lang="fr-FR" sz="2000" b="1" dirty="0" smtClean="0"/>
              <a:t>5 domaines de formation :</a:t>
            </a:r>
          </a:p>
          <a:p>
            <a:endParaRPr lang="fr-FR" sz="2000" dirty="0" smtClean="0"/>
          </a:p>
          <a:p>
            <a:r>
              <a:rPr lang="fr-FR" sz="2000" b="1" u="sng" dirty="0" smtClean="0"/>
              <a:t>4- Les systèmes naturels et les systèmes techniques</a:t>
            </a:r>
            <a:r>
              <a:rPr lang="fr-FR" sz="2000" dirty="0" smtClean="0"/>
              <a:t>.</a:t>
            </a:r>
          </a:p>
          <a:p>
            <a:pPr>
              <a:buFontTx/>
              <a:buChar char="-"/>
            </a:pPr>
            <a:r>
              <a:rPr lang="fr-FR" sz="2000" dirty="0" smtClean="0"/>
              <a:t>Il a pour but de développer la curiosité, le sens de l’observation, le goût de la résolution de problèmes.</a:t>
            </a:r>
          </a:p>
          <a:p>
            <a:pPr>
              <a:buFontTx/>
              <a:buChar char="-"/>
            </a:pPr>
            <a:r>
              <a:rPr lang="fr-FR" sz="2000" dirty="0" smtClean="0"/>
              <a:t>Il introduit à des comportements responsables vis-à-vis de soi et des ressources de la planète.</a:t>
            </a:r>
          </a:p>
          <a:p>
            <a:endParaRPr lang="fr-FR" sz="2000" dirty="0" smtClean="0"/>
          </a:p>
          <a:p>
            <a:r>
              <a:rPr lang="fr-FR" sz="2000" b="1" u="sng" dirty="0" smtClean="0"/>
              <a:t>5- Les représentations du monde et l’activité humaine.</a:t>
            </a:r>
          </a:p>
          <a:p>
            <a:pPr>
              <a:buFontTx/>
              <a:buChar char="-"/>
            </a:pPr>
            <a:r>
              <a:rPr lang="fr-FR" sz="2000" dirty="0" smtClean="0"/>
              <a:t>Il est consacré à la compréhension des sociétés dans le temps et l’espace.</a:t>
            </a:r>
          </a:p>
          <a:p>
            <a:pPr>
              <a:buFontTx/>
              <a:buChar char="-"/>
            </a:pPr>
            <a:r>
              <a:rPr lang="fr-FR" sz="2000" dirty="0" smtClean="0"/>
              <a:t>Il permet de construire la conscience historique</a:t>
            </a:r>
          </a:p>
          <a:p>
            <a:pPr>
              <a:buFontTx/>
              <a:buChar char="-"/>
            </a:pPr>
            <a:r>
              <a:rPr lang="fr-FR" sz="2000" dirty="0" smtClean="0"/>
              <a:t>Ce domaine ouvre à une réflexion sur la condition humaine.</a:t>
            </a:r>
          </a:p>
          <a:p>
            <a:pPr>
              <a:buFontTx/>
              <a:buChar char="-"/>
            </a:pPr>
            <a:endParaRPr lang="fr-FR" sz="2000" dirty="0" smtClean="0"/>
          </a:p>
          <a:p>
            <a:pPr>
              <a:buFontTx/>
              <a:buChar char="-"/>
            </a:pPr>
            <a:endParaRPr lang="fr-FR" sz="2000" dirty="0" smtClean="0"/>
          </a:p>
          <a:p>
            <a:pPr algn="just"/>
            <a:r>
              <a:rPr lang="fr-FR" sz="2000" b="1" dirty="0" smtClean="0"/>
              <a:t>Chaque domaine permet l’identification de compétences générales, déclinées et précisées dans les programmes, avec les principales connaissances qui leur sont associées.</a:t>
            </a:r>
          </a:p>
          <a:p>
            <a:endParaRPr lang="fr-FR" sz="2000"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arrière plan MEN.jpg"/>
          <p:cNvPicPr>
            <a:picLocks noChangeAspect="1"/>
          </p:cNvPicPr>
          <p:nvPr/>
        </p:nvPicPr>
        <p:blipFill>
          <a:blip r:embed="rId2" cstate="print"/>
          <a:stretch>
            <a:fillRect/>
          </a:stretch>
        </p:blipFill>
        <p:spPr>
          <a:xfrm>
            <a:off x="2028" y="0"/>
            <a:ext cx="9139943" cy="6858000"/>
          </a:xfrm>
          <a:prstGeom prst="rect">
            <a:avLst/>
          </a:prstGeom>
        </p:spPr>
      </p:pic>
      <p:sp>
        <p:nvSpPr>
          <p:cNvPr id="4" name="Espace réservé du numéro de diapositive 3"/>
          <p:cNvSpPr>
            <a:spLocks noGrp="1"/>
          </p:cNvSpPr>
          <p:nvPr>
            <p:ph type="sldNum" sz="quarter" idx="12"/>
          </p:nvPr>
        </p:nvSpPr>
        <p:spPr/>
        <p:txBody>
          <a:bodyPr/>
          <a:lstStyle/>
          <a:p>
            <a:fld id="{1A0A4B5C-B81D-47E8-A5D6-823BCF025DBF}" type="slidenum">
              <a:rPr lang="fr-FR" smtClean="0"/>
              <a:pPr/>
              <a:t>14</a:t>
            </a:fld>
            <a:endParaRPr lang="fr-FR"/>
          </a:p>
        </p:txBody>
      </p:sp>
      <p:sp>
        <p:nvSpPr>
          <p:cNvPr id="5" name="Espace réservé du pied de page 4"/>
          <p:cNvSpPr>
            <a:spLocks noGrp="1"/>
          </p:cNvSpPr>
          <p:nvPr>
            <p:ph type="ftr" sz="quarter" idx="11"/>
          </p:nvPr>
        </p:nvSpPr>
        <p:spPr/>
        <p:txBody>
          <a:bodyPr/>
          <a:lstStyle/>
          <a:p>
            <a:r>
              <a:rPr lang="fr-FR" smtClean="0"/>
              <a:t>AMATTE Lionel - CMI EPS Nouvelle-Calédonie</a:t>
            </a:r>
            <a:endParaRPr lang="fr-FR"/>
          </a:p>
        </p:txBody>
      </p:sp>
      <p:pic>
        <p:nvPicPr>
          <p:cNvPr id="6" name="Picture 8" descr="2013-06-10 08"/>
          <p:cNvPicPr>
            <a:picLocks noChangeAspect="1" noChangeArrowheads="1"/>
          </p:cNvPicPr>
          <p:nvPr/>
        </p:nvPicPr>
        <p:blipFill>
          <a:blip r:embed="rId3" cstate="print"/>
          <a:srcRect/>
          <a:stretch>
            <a:fillRect/>
          </a:stretch>
        </p:blipFill>
        <p:spPr bwMode="auto">
          <a:xfrm>
            <a:off x="7019925" y="44450"/>
            <a:ext cx="2051050" cy="1579563"/>
          </a:xfrm>
          <a:prstGeom prst="rect">
            <a:avLst/>
          </a:prstGeom>
          <a:noFill/>
          <a:ln w="9525">
            <a:noFill/>
            <a:miter lim="800000"/>
            <a:headEnd/>
            <a:tailEnd/>
          </a:ln>
        </p:spPr>
      </p:pic>
      <p:sp>
        <p:nvSpPr>
          <p:cNvPr id="8" name="Text Box 4"/>
          <p:cNvSpPr txBox="1">
            <a:spLocks noChangeArrowheads="1"/>
          </p:cNvSpPr>
          <p:nvPr/>
        </p:nvSpPr>
        <p:spPr bwMode="auto">
          <a:xfrm>
            <a:off x="3059113" y="6308725"/>
            <a:ext cx="5868987" cy="369888"/>
          </a:xfrm>
          <a:prstGeom prst="rect">
            <a:avLst/>
          </a:prstGeom>
          <a:solidFill>
            <a:schemeClr val="accent1"/>
          </a:solidFill>
          <a:ln w="9525">
            <a:noFill/>
            <a:miter lim="800000"/>
            <a:headEnd/>
            <a:tailEnd/>
          </a:ln>
        </p:spPr>
        <p:txBody>
          <a:bodyPr>
            <a:spAutoFit/>
          </a:bodyPr>
          <a:lstStyle/>
          <a:p>
            <a:r>
              <a:rPr lang="fr-FR" dirty="0">
                <a:solidFill>
                  <a:schemeClr val="bg1"/>
                </a:solidFill>
                <a:latin typeface="Arial Rounded MT Bold" pitchFamily="-84" charset="0"/>
              </a:rPr>
              <a:t>Inspection Pédagogique EPS – Nouvelle-Calédonie</a:t>
            </a:r>
          </a:p>
        </p:txBody>
      </p:sp>
      <p:sp>
        <p:nvSpPr>
          <p:cNvPr id="12" name="Espace réservé du contenu 2"/>
          <p:cNvSpPr>
            <a:spLocks noGrp="1"/>
          </p:cNvSpPr>
          <p:nvPr>
            <p:ph type="subTitle" idx="1"/>
          </p:nvPr>
        </p:nvSpPr>
        <p:spPr>
          <a:xfrm>
            <a:off x="323527" y="1624013"/>
            <a:ext cx="8496944" cy="3965227"/>
          </a:xfrm>
        </p:spPr>
        <p:txBody>
          <a:bodyPr>
            <a:normAutofit fontScale="70000" lnSpcReduction="20000"/>
          </a:bodyPr>
          <a:lstStyle/>
          <a:p>
            <a:pPr marL="0" indent="0">
              <a:buNone/>
            </a:pPr>
            <a:r>
              <a:rPr lang="fr-FR" sz="8000" b="1" dirty="0" smtClean="0">
                <a:solidFill>
                  <a:srgbClr val="FF0000"/>
                </a:solidFill>
              </a:rPr>
              <a:t>La culture en EPS</a:t>
            </a:r>
          </a:p>
          <a:p>
            <a:pPr marL="0" indent="0">
              <a:buNone/>
            </a:pPr>
            <a:endParaRPr lang="fr-FR" sz="8000" b="1" dirty="0" smtClean="0">
              <a:solidFill>
                <a:srgbClr val="FF0000"/>
              </a:solidFill>
            </a:endParaRPr>
          </a:p>
          <a:p>
            <a:pPr marL="0" indent="0">
              <a:buNone/>
            </a:pPr>
            <a:r>
              <a:rPr lang="fr-FR" sz="8000" b="1" dirty="0" smtClean="0">
                <a:solidFill>
                  <a:srgbClr val="FF0000"/>
                </a:solidFill>
              </a:rPr>
              <a:t>Que doit-on entendre lorsque le socle parle de culture ?</a:t>
            </a:r>
            <a:endParaRPr lang="fr-FR" sz="8000" dirty="0"/>
          </a:p>
        </p:txBody>
      </p:sp>
    </p:spTree>
    <p:extLst>
      <p:ext uri="{BB962C8B-B14F-4D97-AF65-F5344CB8AC3E}">
        <p14:creationId xmlns:p14="http://schemas.microsoft.com/office/powerpoint/2010/main" val="950017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arrière plan MEN.jpg"/>
          <p:cNvPicPr>
            <a:picLocks noChangeAspect="1"/>
          </p:cNvPicPr>
          <p:nvPr/>
        </p:nvPicPr>
        <p:blipFill>
          <a:blip r:embed="rId2" cstate="print"/>
          <a:stretch>
            <a:fillRect/>
          </a:stretch>
        </p:blipFill>
        <p:spPr>
          <a:xfrm>
            <a:off x="2028" y="0"/>
            <a:ext cx="9139943" cy="6858000"/>
          </a:xfrm>
          <a:prstGeom prst="rect">
            <a:avLst/>
          </a:prstGeom>
        </p:spPr>
      </p:pic>
      <p:sp>
        <p:nvSpPr>
          <p:cNvPr id="4" name="Espace réservé du numéro de diapositive 3"/>
          <p:cNvSpPr>
            <a:spLocks noGrp="1"/>
          </p:cNvSpPr>
          <p:nvPr>
            <p:ph type="sldNum" sz="quarter" idx="12"/>
          </p:nvPr>
        </p:nvSpPr>
        <p:spPr/>
        <p:txBody>
          <a:bodyPr/>
          <a:lstStyle/>
          <a:p>
            <a:fld id="{1A0A4B5C-B81D-47E8-A5D6-823BCF025DBF}" type="slidenum">
              <a:rPr lang="fr-FR" smtClean="0"/>
              <a:pPr/>
              <a:t>15</a:t>
            </a:fld>
            <a:endParaRPr lang="fr-FR"/>
          </a:p>
        </p:txBody>
      </p:sp>
      <p:sp>
        <p:nvSpPr>
          <p:cNvPr id="9" name="Titre 1"/>
          <p:cNvSpPr txBox="1">
            <a:spLocks/>
          </p:cNvSpPr>
          <p:nvPr/>
        </p:nvSpPr>
        <p:spPr>
          <a:xfrm>
            <a:off x="474104" y="94670"/>
            <a:ext cx="7886700" cy="6909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smtClean="0">
                <a:solidFill>
                  <a:schemeClr val="accent1">
                    <a:lumMod val="75000"/>
                  </a:schemeClr>
                </a:solidFill>
              </a:rPr>
              <a:t>Vers une culture commune redéfinie</a:t>
            </a:r>
            <a:endParaRPr lang="fr-FR" sz="2800" b="1" dirty="0">
              <a:solidFill>
                <a:schemeClr val="accent1">
                  <a:lumMod val="75000"/>
                </a:schemeClr>
              </a:solidFill>
            </a:endParaRPr>
          </a:p>
        </p:txBody>
      </p:sp>
      <p:sp>
        <p:nvSpPr>
          <p:cNvPr id="10" name="Espace réservé du contenu 2"/>
          <p:cNvSpPr txBox="1">
            <a:spLocks/>
          </p:cNvSpPr>
          <p:nvPr/>
        </p:nvSpPr>
        <p:spPr>
          <a:xfrm>
            <a:off x="474104" y="785613"/>
            <a:ext cx="7886700" cy="450761"/>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1800" b="1" smtClean="0"/>
              <a:t>Le SCCCC couvre toute la scolarité obligatoire   </a:t>
            </a:r>
            <a:r>
              <a:rPr lang="fr-FR" sz="2000" smtClean="0"/>
              <a:t>=&gt;     </a:t>
            </a:r>
            <a:r>
              <a:rPr lang="fr-FR" sz="1800" b="1" smtClean="0"/>
              <a:t>CULTURE </a:t>
            </a:r>
            <a:r>
              <a:rPr lang="fr-FR" sz="1800" b="1" smtClean="0">
                <a:solidFill>
                  <a:srgbClr val="FF0000"/>
                </a:solidFill>
              </a:rPr>
              <a:t>SCOLAIRE</a:t>
            </a:r>
            <a:r>
              <a:rPr lang="fr-FR" sz="1800" b="1" smtClean="0"/>
              <a:t> COMMUNE</a:t>
            </a:r>
          </a:p>
          <a:p>
            <a:endParaRPr lang="fr-FR" dirty="0"/>
          </a:p>
        </p:txBody>
      </p:sp>
      <p:sp>
        <p:nvSpPr>
          <p:cNvPr id="11" name="Flèche vers le bas 10"/>
          <p:cNvSpPr/>
          <p:nvPr/>
        </p:nvSpPr>
        <p:spPr>
          <a:xfrm>
            <a:off x="5890786" y="1209976"/>
            <a:ext cx="299434" cy="4507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3321140" y="1814726"/>
            <a:ext cx="5139292" cy="646331"/>
          </a:xfrm>
          <a:prstGeom prst="rect">
            <a:avLst/>
          </a:prstGeom>
          <a:noFill/>
        </p:spPr>
        <p:txBody>
          <a:bodyPr wrap="square" rtlCol="0">
            <a:spAutoFit/>
          </a:bodyPr>
          <a:lstStyle/>
          <a:p>
            <a:r>
              <a:rPr lang="fr-FR" b="1" dirty="0" smtClean="0"/>
              <a:t>     FORMER              </a:t>
            </a:r>
            <a:r>
              <a:rPr lang="fr-FR" b="1" dirty="0" smtClean="0">
                <a:solidFill>
                  <a:srgbClr val="FF0000"/>
                </a:solidFill>
              </a:rPr>
              <a:t>Double objectif           </a:t>
            </a:r>
            <a:r>
              <a:rPr lang="fr-FR" b="1" dirty="0" smtClean="0"/>
              <a:t>SOCIALISER</a:t>
            </a:r>
          </a:p>
          <a:p>
            <a:r>
              <a:rPr lang="fr-FR" dirty="0" smtClean="0"/>
              <a:t> </a:t>
            </a:r>
          </a:p>
        </p:txBody>
      </p:sp>
      <p:sp>
        <p:nvSpPr>
          <p:cNvPr id="14" name="Double flèche horizontale 13"/>
          <p:cNvSpPr/>
          <p:nvPr/>
        </p:nvSpPr>
        <p:spPr>
          <a:xfrm>
            <a:off x="5151550" y="1687130"/>
            <a:ext cx="1706450" cy="646331"/>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474104" y="2575775"/>
            <a:ext cx="8402660" cy="646331"/>
          </a:xfrm>
          <a:prstGeom prst="rect">
            <a:avLst/>
          </a:prstGeom>
          <a:noFill/>
        </p:spPr>
        <p:txBody>
          <a:bodyPr wrap="square" rtlCol="0">
            <a:spAutoFit/>
          </a:bodyPr>
          <a:lstStyle/>
          <a:p>
            <a:pPr marL="285750" indent="-285750">
              <a:buFont typeface="Wingdings" panose="05000000000000000000" pitchFamily="2" charset="2"/>
              <a:buChar char="Ø"/>
            </a:pPr>
            <a:r>
              <a:rPr lang="fr-FR" b="1" dirty="0" smtClean="0"/>
              <a:t>Donner à chacun une </a:t>
            </a:r>
            <a:r>
              <a:rPr lang="fr-FR" b="1" dirty="0" smtClean="0">
                <a:solidFill>
                  <a:srgbClr val="FF0000"/>
                </a:solidFill>
              </a:rPr>
              <a:t>CULTURE COMMUNE </a:t>
            </a:r>
            <a:r>
              <a:rPr lang="fr-FR" b="1" dirty="0" smtClean="0"/>
              <a:t>fondée sur les connaissances et compétences indispensables pour :</a:t>
            </a:r>
          </a:p>
        </p:txBody>
      </p:sp>
      <p:sp>
        <p:nvSpPr>
          <p:cNvPr id="16" name="ZoneTexte 15"/>
          <p:cNvSpPr txBox="1"/>
          <p:nvPr/>
        </p:nvSpPr>
        <p:spPr>
          <a:xfrm>
            <a:off x="251520" y="3150695"/>
            <a:ext cx="1656184" cy="584775"/>
          </a:xfrm>
          <a:prstGeom prst="rect">
            <a:avLst/>
          </a:prstGeom>
          <a:noFill/>
          <a:ln>
            <a:solidFill>
              <a:schemeClr val="accent1"/>
            </a:solidFill>
          </a:ln>
        </p:spPr>
        <p:txBody>
          <a:bodyPr wrap="square" rtlCol="0">
            <a:spAutoFit/>
          </a:bodyPr>
          <a:lstStyle/>
          <a:p>
            <a:r>
              <a:rPr lang="fr-FR" sz="1600" dirty="0" smtClean="0"/>
              <a:t>S’épanouir personnellement</a:t>
            </a:r>
            <a:endParaRPr lang="fr-FR" sz="1600" dirty="0"/>
          </a:p>
        </p:txBody>
      </p:sp>
      <p:sp>
        <p:nvSpPr>
          <p:cNvPr id="17" name="ZoneTexte 16"/>
          <p:cNvSpPr txBox="1"/>
          <p:nvPr/>
        </p:nvSpPr>
        <p:spPr>
          <a:xfrm>
            <a:off x="2051721" y="3168445"/>
            <a:ext cx="1172828" cy="830997"/>
          </a:xfrm>
          <a:prstGeom prst="rect">
            <a:avLst/>
          </a:prstGeom>
          <a:noFill/>
          <a:ln>
            <a:solidFill>
              <a:schemeClr val="accent1"/>
            </a:solidFill>
          </a:ln>
        </p:spPr>
        <p:txBody>
          <a:bodyPr wrap="square" rtlCol="0">
            <a:spAutoFit/>
          </a:bodyPr>
          <a:lstStyle/>
          <a:p>
            <a:r>
              <a:rPr lang="fr-FR" sz="1600" dirty="0" smtClean="0"/>
              <a:t>Développer la sociabilité</a:t>
            </a:r>
            <a:endParaRPr lang="fr-FR" sz="1600" dirty="0"/>
          </a:p>
        </p:txBody>
      </p:sp>
      <p:sp>
        <p:nvSpPr>
          <p:cNvPr id="18" name="ZoneTexte 17"/>
          <p:cNvSpPr txBox="1"/>
          <p:nvPr/>
        </p:nvSpPr>
        <p:spPr>
          <a:xfrm>
            <a:off x="3394387" y="3168204"/>
            <a:ext cx="1410237" cy="923330"/>
          </a:xfrm>
          <a:prstGeom prst="rect">
            <a:avLst/>
          </a:prstGeom>
          <a:noFill/>
          <a:ln>
            <a:solidFill>
              <a:schemeClr val="accent1"/>
            </a:solidFill>
          </a:ln>
        </p:spPr>
        <p:txBody>
          <a:bodyPr wrap="square" rtlCol="0">
            <a:spAutoFit/>
          </a:bodyPr>
          <a:lstStyle/>
          <a:p>
            <a:r>
              <a:rPr lang="fr-FR" dirty="0" smtClean="0"/>
              <a:t>Réussir son parcours scolaire</a:t>
            </a:r>
            <a:endParaRPr lang="fr-FR" dirty="0"/>
          </a:p>
        </p:txBody>
      </p:sp>
      <p:sp>
        <p:nvSpPr>
          <p:cNvPr id="19" name="ZoneTexte 18"/>
          <p:cNvSpPr txBox="1"/>
          <p:nvPr/>
        </p:nvSpPr>
        <p:spPr>
          <a:xfrm>
            <a:off x="4974463" y="3168204"/>
            <a:ext cx="1410237" cy="923330"/>
          </a:xfrm>
          <a:prstGeom prst="rect">
            <a:avLst/>
          </a:prstGeom>
          <a:noFill/>
          <a:ln>
            <a:solidFill>
              <a:schemeClr val="accent1"/>
            </a:solidFill>
          </a:ln>
        </p:spPr>
        <p:txBody>
          <a:bodyPr wrap="square" rtlCol="0">
            <a:spAutoFit/>
          </a:bodyPr>
          <a:lstStyle/>
          <a:p>
            <a:r>
              <a:rPr lang="fr-FR" dirty="0" smtClean="0"/>
              <a:t>S’insérer dans la société</a:t>
            </a:r>
            <a:endParaRPr lang="fr-FR" dirty="0"/>
          </a:p>
        </p:txBody>
      </p:sp>
      <p:sp>
        <p:nvSpPr>
          <p:cNvPr id="20" name="ZoneTexte 19"/>
          <p:cNvSpPr txBox="1"/>
          <p:nvPr/>
        </p:nvSpPr>
        <p:spPr>
          <a:xfrm>
            <a:off x="6554538" y="3168204"/>
            <a:ext cx="1964836" cy="1200329"/>
          </a:xfrm>
          <a:prstGeom prst="rect">
            <a:avLst/>
          </a:prstGeom>
          <a:noFill/>
          <a:ln>
            <a:solidFill>
              <a:schemeClr val="accent1"/>
            </a:solidFill>
          </a:ln>
        </p:spPr>
        <p:txBody>
          <a:bodyPr wrap="square" rtlCol="0">
            <a:spAutoFit/>
          </a:bodyPr>
          <a:lstStyle/>
          <a:p>
            <a:r>
              <a:rPr lang="fr-FR" dirty="0" smtClean="0"/>
              <a:t>Participer à l’évolution de la société comme citoyen</a:t>
            </a:r>
            <a:endParaRPr lang="fr-FR" dirty="0"/>
          </a:p>
        </p:txBody>
      </p:sp>
      <p:sp>
        <p:nvSpPr>
          <p:cNvPr id="21" name="ZoneTexte 20"/>
          <p:cNvSpPr txBox="1"/>
          <p:nvPr/>
        </p:nvSpPr>
        <p:spPr>
          <a:xfrm>
            <a:off x="474104" y="4250028"/>
            <a:ext cx="8402660" cy="2308324"/>
          </a:xfrm>
          <a:prstGeom prst="rect">
            <a:avLst/>
          </a:prstGeom>
          <a:noFill/>
        </p:spPr>
        <p:txBody>
          <a:bodyPr wrap="square" rtlCol="0">
            <a:spAutoFit/>
          </a:bodyPr>
          <a:lstStyle/>
          <a:p>
            <a:r>
              <a:rPr lang="fr-FR" b="1" dirty="0" smtClean="0">
                <a:solidFill>
                  <a:schemeClr val="accent5"/>
                </a:solidFill>
              </a:rPr>
              <a:t>COMMENT ?</a:t>
            </a:r>
            <a:r>
              <a:rPr lang="fr-FR" dirty="0" smtClean="0"/>
              <a:t>  En équilibrant contenus et démarches, le SCCCC</a:t>
            </a:r>
          </a:p>
          <a:p>
            <a:pPr marL="285750" indent="-285750">
              <a:buFont typeface="Wingdings" panose="05000000000000000000" pitchFamily="2" charset="2"/>
              <a:buChar char="Ø"/>
            </a:pPr>
            <a:r>
              <a:rPr lang="fr-FR" dirty="0" smtClean="0"/>
              <a:t>Ouvre à la connaissance rationnelle du monde</a:t>
            </a:r>
          </a:p>
          <a:p>
            <a:pPr marL="285750" indent="-285750">
              <a:buFont typeface="Wingdings" panose="05000000000000000000" pitchFamily="2" charset="2"/>
              <a:buChar char="Ø"/>
            </a:pPr>
            <a:r>
              <a:rPr lang="fr-FR" dirty="0" smtClean="0"/>
              <a:t>Offre une éducation commune et ouverte fondée sur les valeurs</a:t>
            </a:r>
          </a:p>
          <a:p>
            <a:pPr marL="285750" indent="-285750">
              <a:buFont typeface="Wingdings" panose="05000000000000000000" pitchFamily="2" charset="2"/>
              <a:buChar char="Ø"/>
            </a:pPr>
            <a:r>
              <a:rPr lang="fr-FR" dirty="0" smtClean="0"/>
              <a:t>Développement de la personne en interrelation avec le monde qui l’entoure</a:t>
            </a:r>
          </a:p>
          <a:p>
            <a:pPr marL="285750" indent="-285750">
              <a:buFont typeface="Wingdings" panose="05000000000000000000" pitchFamily="2" charset="2"/>
              <a:buChar char="Ø"/>
            </a:pPr>
            <a:r>
              <a:rPr lang="fr-FR" dirty="0" smtClean="0"/>
              <a:t>Développe les capacités de création, compréhension, action</a:t>
            </a:r>
          </a:p>
          <a:p>
            <a:pPr marL="285750" indent="-285750">
              <a:buFont typeface="Wingdings" panose="05000000000000000000" pitchFamily="2" charset="2"/>
              <a:buChar char="Ø"/>
            </a:pPr>
            <a:r>
              <a:rPr lang="fr-FR" dirty="0" smtClean="0"/>
              <a:t>Accompagne le développement cognitif, physique et sensible</a:t>
            </a:r>
          </a:p>
          <a:p>
            <a:pPr marL="285750" indent="-285750">
              <a:buFont typeface="Wingdings" panose="05000000000000000000" pitchFamily="2" charset="2"/>
              <a:buChar char="Ø"/>
            </a:pPr>
            <a:r>
              <a:rPr lang="fr-FR" dirty="0" smtClean="0"/>
              <a:t>Donne aux élèves les moyens de s’engager dans les activités scolaires, d’agir, d’échanger, de conquérir l’autonomie, être un citoyen responsable</a:t>
            </a:r>
          </a:p>
        </p:txBody>
      </p:sp>
    </p:spTree>
    <p:extLst>
      <p:ext uri="{BB962C8B-B14F-4D97-AF65-F5344CB8AC3E}">
        <p14:creationId xmlns:p14="http://schemas.microsoft.com/office/powerpoint/2010/main" val="149917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animBg="1"/>
      <p:bldP spid="13" grpId="0"/>
      <p:bldP spid="14" grpId="0" animBg="1"/>
      <p:bldP spid="15" grpId="0"/>
      <p:bldP spid="16" grpId="0" animBg="1"/>
      <p:bldP spid="17" grpId="0" animBg="1"/>
      <p:bldP spid="18" grpId="0" animBg="1"/>
      <p:bldP spid="19" grpId="0" animBg="1"/>
      <p:bldP spid="20" grpId="0" animBg="1"/>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arrière plan MEN.jpg"/>
          <p:cNvPicPr>
            <a:picLocks noChangeAspect="1"/>
          </p:cNvPicPr>
          <p:nvPr/>
        </p:nvPicPr>
        <p:blipFill>
          <a:blip r:embed="rId2" cstate="print"/>
          <a:stretch>
            <a:fillRect/>
          </a:stretch>
        </p:blipFill>
        <p:spPr>
          <a:xfrm>
            <a:off x="2028" y="0"/>
            <a:ext cx="9139943" cy="6858000"/>
          </a:xfrm>
          <a:prstGeom prst="rect">
            <a:avLst/>
          </a:prstGeom>
        </p:spPr>
      </p:pic>
      <p:sp>
        <p:nvSpPr>
          <p:cNvPr id="4" name="Espace réservé du numéro de diapositive 3"/>
          <p:cNvSpPr>
            <a:spLocks noGrp="1"/>
          </p:cNvSpPr>
          <p:nvPr>
            <p:ph type="sldNum" sz="quarter" idx="12"/>
          </p:nvPr>
        </p:nvSpPr>
        <p:spPr/>
        <p:txBody>
          <a:bodyPr/>
          <a:lstStyle/>
          <a:p>
            <a:fld id="{1A0A4B5C-B81D-47E8-A5D6-823BCF025DBF}" type="slidenum">
              <a:rPr lang="fr-FR" smtClean="0"/>
              <a:pPr/>
              <a:t>16</a:t>
            </a:fld>
            <a:endParaRPr lang="fr-FR"/>
          </a:p>
        </p:txBody>
      </p:sp>
      <p:sp>
        <p:nvSpPr>
          <p:cNvPr id="5" name="Espace réservé du pied de page 4"/>
          <p:cNvSpPr>
            <a:spLocks noGrp="1"/>
          </p:cNvSpPr>
          <p:nvPr>
            <p:ph type="ftr" sz="quarter" idx="11"/>
          </p:nvPr>
        </p:nvSpPr>
        <p:spPr/>
        <p:txBody>
          <a:bodyPr/>
          <a:lstStyle/>
          <a:p>
            <a:r>
              <a:rPr lang="fr-FR" smtClean="0"/>
              <a:t>AMATTE Lionel - CMI EPS Nouvelle-Calédonie</a:t>
            </a:r>
            <a:endParaRPr lang="fr-FR"/>
          </a:p>
        </p:txBody>
      </p:sp>
      <p:pic>
        <p:nvPicPr>
          <p:cNvPr id="6" name="Picture 8" descr="2013-06-10 08"/>
          <p:cNvPicPr>
            <a:picLocks noChangeAspect="1" noChangeArrowheads="1"/>
          </p:cNvPicPr>
          <p:nvPr/>
        </p:nvPicPr>
        <p:blipFill>
          <a:blip r:embed="rId3" cstate="print"/>
          <a:srcRect/>
          <a:stretch>
            <a:fillRect/>
          </a:stretch>
        </p:blipFill>
        <p:spPr bwMode="auto">
          <a:xfrm>
            <a:off x="7019925" y="44450"/>
            <a:ext cx="2051050" cy="1579563"/>
          </a:xfrm>
          <a:prstGeom prst="rect">
            <a:avLst/>
          </a:prstGeom>
          <a:noFill/>
          <a:ln w="9525">
            <a:noFill/>
            <a:miter lim="800000"/>
            <a:headEnd/>
            <a:tailEnd/>
          </a:ln>
        </p:spPr>
      </p:pic>
      <p:sp>
        <p:nvSpPr>
          <p:cNvPr id="8" name="Text Box 4"/>
          <p:cNvSpPr txBox="1">
            <a:spLocks noChangeArrowheads="1"/>
          </p:cNvSpPr>
          <p:nvPr/>
        </p:nvSpPr>
        <p:spPr bwMode="auto">
          <a:xfrm>
            <a:off x="3059113" y="6308725"/>
            <a:ext cx="5868987" cy="369888"/>
          </a:xfrm>
          <a:prstGeom prst="rect">
            <a:avLst/>
          </a:prstGeom>
          <a:solidFill>
            <a:schemeClr val="accent1"/>
          </a:solidFill>
          <a:ln w="9525">
            <a:noFill/>
            <a:miter lim="800000"/>
            <a:headEnd/>
            <a:tailEnd/>
          </a:ln>
        </p:spPr>
        <p:txBody>
          <a:bodyPr>
            <a:spAutoFit/>
          </a:bodyPr>
          <a:lstStyle/>
          <a:p>
            <a:r>
              <a:rPr lang="fr-FR" dirty="0">
                <a:solidFill>
                  <a:schemeClr val="bg1"/>
                </a:solidFill>
                <a:latin typeface="Arial Rounded MT Bold" pitchFamily="-84" charset="0"/>
              </a:rPr>
              <a:t>Inspection Pédagogique EPS – Nouvelle-Calédonie</a:t>
            </a:r>
          </a:p>
        </p:txBody>
      </p:sp>
      <p:sp>
        <p:nvSpPr>
          <p:cNvPr id="12" name="Espace réservé du contenu 2"/>
          <p:cNvSpPr>
            <a:spLocks noGrp="1"/>
          </p:cNvSpPr>
          <p:nvPr>
            <p:ph type="subTitle" idx="1"/>
          </p:nvPr>
        </p:nvSpPr>
        <p:spPr>
          <a:xfrm>
            <a:off x="323527" y="1624013"/>
            <a:ext cx="8496944" cy="3965227"/>
          </a:xfrm>
        </p:spPr>
        <p:txBody>
          <a:bodyPr>
            <a:normAutofit fontScale="40000" lnSpcReduction="20000"/>
          </a:bodyPr>
          <a:lstStyle/>
          <a:p>
            <a:r>
              <a:rPr lang="fr-FR" sz="8000" b="1" dirty="0"/>
              <a:t>La culture</a:t>
            </a:r>
            <a:r>
              <a:rPr lang="fr-FR" sz="8000" dirty="0"/>
              <a:t> finalement constitue </a:t>
            </a:r>
            <a:r>
              <a:rPr lang="fr-FR" sz="8000" b="1" i="1" dirty="0"/>
              <a:t>l'ensemble des </a:t>
            </a:r>
            <a:r>
              <a:rPr lang="fr-FR" sz="8000" b="1" i="1" dirty="0">
                <a:solidFill>
                  <a:srgbClr val="FF0000"/>
                </a:solidFill>
              </a:rPr>
              <a:t>valeurs</a:t>
            </a:r>
            <a:r>
              <a:rPr lang="fr-FR" sz="8000" b="1" i="1" dirty="0"/>
              <a:t>, </a:t>
            </a:r>
            <a:r>
              <a:rPr lang="fr-FR" sz="8000" b="1" i="1" dirty="0">
                <a:solidFill>
                  <a:srgbClr val="00B0F0"/>
                </a:solidFill>
              </a:rPr>
              <a:t>des savoirs</a:t>
            </a:r>
            <a:r>
              <a:rPr lang="fr-FR" sz="8000" b="1" i="1" dirty="0"/>
              <a:t>, </a:t>
            </a:r>
            <a:r>
              <a:rPr lang="fr-FR" sz="8000" b="1" i="1" dirty="0">
                <a:solidFill>
                  <a:srgbClr val="7030A0"/>
                </a:solidFill>
              </a:rPr>
              <a:t>des symboles </a:t>
            </a:r>
            <a:r>
              <a:rPr lang="fr-FR" sz="8000" b="1" i="1" dirty="0"/>
              <a:t>et </a:t>
            </a:r>
            <a:r>
              <a:rPr lang="fr-FR" sz="8000" b="1" i="1" dirty="0">
                <a:solidFill>
                  <a:srgbClr val="00B050"/>
                </a:solidFill>
              </a:rPr>
              <a:t>des conduites </a:t>
            </a:r>
            <a:r>
              <a:rPr lang="fr-FR" sz="8000" b="1" i="1" dirty="0"/>
              <a:t>qu’une société stabilise et qu'elle choisit de transmettre et de faire acquérir afin de permettre d'en </a:t>
            </a:r>
            <a:r>
              <a:rPr lang="fr-FR" sz="8000" b="1" i="1" dirty="0">
                <a:solidFill>
                  <a:srgbClr val="FF0000"/>
                </a:solidFill>
              </a:rPr>
              <a:t>comprendre</a:t>
            </a:r>
            <a:r>
              <a:rPr lang="fr-FR" sz="8000" b="1" i="1" dirty="0"/>
              <a:t> et d'en </a:t>
            </a:r>
            <a:r>
              <a:rPr lang="fr-FR" sz="8000" b="1" i="1" dirty="0">
                <a:solidFill>
                  <a:srgbClr val="FF0000"/>
                </a:solidFill>
              </a:rPr>
              <a:t>partager </a:t>
            </a:r>
            <a:r>
              <a:rPr lang="fr-FR" sz="8000" b="1" i="1" dirty="0">
                <a:solidFill>
                  <a:srgbClr val="00B0F0"/>
                </a:solidFill>
              </a:rPr>
              <a:t>le sens</a:t>
            </a:r>
            <a:r>
              <a:rPr lang="fr-FR" sz="8000" b="1" i="1" dirty="0"/>
              <a:t>, d'en ressentir et d'en pratiquer les formes d'expression. </a:t>
            </a:r>
            <a:br>
              <a:rPr lang="fr-FR" sz="8000" b="1" i="1" dirty="0"/>
            </a:br>
            <a:r>
              <a:rPr lang="fr-FR" sz="8000" b="1" i="1" dirty="0"/>
              <a:t/>
            </a:r>
            <a:br>
              <a:rPr lang="fr-FR" sz="8000" b="1" i="1" dirty="0"/>
            </a:br>
            <a:r>
              <a:rPr lang="fr-FR" sz="7200" dirty="0"/>
              <a:t>La culture qui nous préoccupe n'est pas </a:t>
            </a:r>
            <a:r>
              <a:rPr lang="fr-FR" sz="7200" b="1" i="1" dirty="0"/>
              <a:t>qu'objective </a:t>
            </a:r>
            <a:r>
              <a:rPr lang="fr-FR" sz="7200" dirty="0"/>
              <a:t>;  elle est aussi </a:t>
            </a:r>
            <a:r>
              <a:rPr lang="fr-FR" sz="7200" b="1" i="1" dirty="0"/>
              <a:t>subjective</a:t>
            </a:r>
            <a:r>
              <a:rPr lang="fr-FR" sz="7200" dirty="0"/>
              <a:t>.</a:t>
            </a:r>
            <a:endParaRPr lang="fr-FR" sz="8000" dirty="0"/>
          </a:p>
        </p:txBody>
      </p:sp>
    </p:spTree>
    <p:extLst>
      <p:ext uri="{BB962C8B-B14F-4D97-AF65-F5344CB8AC3E}">
        <p14:creationId xmlns:p14="http://schemas.microsoft.com/office/powerpoint/2010/main" val="1499179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arrière plan MEN.jpg"/>
          <p:cNvPicPr>
            <a:picLocks noChangeAspect="1"/>
          </p:cNvPicPr>
          <p:nvPr/>
        </p:nvPicPr>
        <p:blipFill>
          <a:blip r:embed="rId2" cstate="print"/>
          <a:stretch>
            <a:fillRect/>
          </a:stretch>
        </p:blipFill>
        <p:spPr>
          <a:xfrm>
            <a:off x="2028" y="0"/>
            <a:ext cx="9139943" cy="6858000"/>
          </a:xfrm>
          <a:prstGeom prst="rect">
            <a:avLst/>
          </a:prstGeom>
        </p:spPr>
      </p:pic>
      <p:sp>
        <p:nvSpPr>
          <p:cNvPr id="4" name="Espace réservé du numéro de diapositive 3"/>
          <p:cNvSpPr>
            <a:spLocks noGrp="1"/>
          </p:cNvSpPr>
          <p:nvPr>
            <p:ph type="sldNum" sz="quarter" idx="12"/>
          </p:nvPr>
        </p:nvSpPr>
        <p:spPr/>
        <p:txBody>
          <a:bodyPr/>
          <a:lstStyle/>
          <a:p>
            <a:fld id="{1A0A4B5C-B81D-47E8-A5D6-823BCF025DBF}" type="slidenum">
              <a:rPr lang="fr-FR" smtClean="0"/>
              <a:pPr/>
              <a:t>17</a:t>
            </a:fld>
            <a:endParaRPr lang="fr-FR"/>
          </a:p>
        </p:txBody>
      </p:sp>
      <p:sp>
        <p:nvSpPr>
          <p:cNvPr id="5" name="Espace réservé du pied de page 4"/>
          <p:cNvSpPr>
            <a:spLocks noGrp="1"/>
          </p:cNvSpPr>
          <p:nvPr>
            <p:ph type="ftr" sz="quarter" idx="11"/>
          </p:nvPr>
        </p:nvSpPr>
        <p:spPr/>
        <p:txBody>
          <a:bodyPr/>
          <a:lstStyle/>
          <a:p>
            <a:r>
              <a:rPr lang="fr-FR" smtClean="0"/>
              <a:t>AMATTE Lionel - CMI EPS Nouvelle-Calédonie</a:t>
            </a:r>
            <a:endParaRPr lang="fr-FR"/>
          </a:p>
        </p:txBody>
      </p:sp>
      <p:pic>
        <p:nvPicPr>
          <p:cNvPr id="6" name="Picture 8" descr="2013-06-10 08"/>
          <p:cNvPicPr>
            <a:picLocks noChangeAspect="1" noChangeArrowheads="1"/>
          </p:cNvPicPr>
          <p:nvPr/>
        </p:nvPicPr>
        <p:blipFill>
          <a:blip r:embed="rId3" cstate="print"/>
          <a:srcRect/>
          <a:stretch>
            <a:fillRect/>
          </a:stretch>
        </p:blipFill>
        <p:spPr bwMode="auto">
          <a:xfrm>
            <a:off x="7019925" y="44450"/>
            <a:ext cx="2051050" cy="1579563"/>
          </a:xfrm>
          <a:prstGeom prst="rect">
            <a:avLst/>
          </a:prstGeom>
          <a:noFill/>
          <a:ln w="9525">
            <a:noFill/>
            <a:miter lim="800000"/>
            <a:headEnd/>
            <a:tailEnd/>
          </a:ln>
        </p:spPr>
      </p:pic>
      <p:sp>
        <p:nvSpPr>
          <p:cNvPr id="8" name="Text Box 4"/>
          <p:cNvSpPr txBox="1">
            <a:spLocks noChangeArrowheads="1"/>
          </p:cNvSpPr>
          <p:nvPr/>
        </p:nvSpPr>
        <p:spPr bwMode="auto">
          <a:xfrm>
            <a:off x="3059113" y="6308725"/>
            <a:ext cx="5868987" cy="369888"/>
          </a:xfrm>
          <a:prstGeom prst="rect">
            <a:avLst/>
          </a:prstGeom>
          <a:solidFill>
            <a:schemeClr val="accent1"/>
          </a:solidFill>
          <a:ln w="9525">
            <a:noFill/>
            <a:miter lim="800000"/>
            <a:headEnd/>
            <a:tailEnd/>
          </a:ln>
        </p:spPr>
        <p:txBody>
          <a:bodyPr>
            <a:spAutoFit/>
          </a:bodyPr>
          <a:lstStyle/>
          <a:p>
            <a:r>
              <a:rPr lang="fr-FR" dirty="0">
                <a:solidFill>
                  <a:schemeClr val="bg1"/>
                </a:solidFill>
                <a:latin typeface="Arial Rounded MT Bold" pitchFamily="-84" charset="0"/>
              </a:rPr>
              <a:t>Inspection Pédagogique EPS – Nouvelle-Calédonie</a:t>
            </a:r>
          </a:p>
        </p:txBody>
      </p:sp>
      <p:sp>
        <p:nvSpPr>
          <p:cNvPr id="12" name="Espace réservé du contenu 2"/>
          <p:cNvSpPr>
            <a:spLocks noGrp="1"/>
          </p:cNvSpPr>
          <p:nvPr>
            <p:ph type="subTitle" idx="1"/>
          </p:nvPr>
        </p:nvSpPr>
        <p:spPr>
          <a:xfrm>
            <a:off x="323527" y="1624013"/>
            <a:ext cx="8496944" cy="4397275"/>
          </a:xfrm>
        </p:spPr>
        <p:txBody>
          <a:bodyPr>
            <a:normAutofit/>
          </a:bodyPr>
          <a:lstStyle/>
          <a:p>
            <a:r>
              <a:rPr lang="fr-FR" sz="2000" dirty="0">
                <a:solidFill>
                  <a:schemeClr val="tx1"/>
                </a:solidFill>
              </a:rPr>
              <a:t>En EPS c'est </a:t>
            </a:r>
            <a:r>
              <a:rPr lang="fr-FR" sz="2000" b="1" dirty="0">
                <a:solidFill>
                  <a:schemeClr val="tx1"/>
                </a:solidFill>
              </a:rPr>
              <a:t>le corps</a:t>
            </a:r>
            <a:r>
              <a:rPr lang="fr-FR" sz="2000" dirty="0">
                <a:solidFill>
                  <a:schemeClr val="tx1"/>
                </a:solidFill>
              </a:rPr>
              <a:t> qui est "le noyau dur"(et non le support d'enseignement). </a:t>
            </a:r>
            <a:br>
              <a:rPr lang="fr-FR" sz="2000" dirty="0">
                <a:solidFill>
                  <a:schemeClr val="tx1"/>
                </a:solidFill>
              </a:rPr>
            </a:br>
            <a:r>
              <a:rPr lang="fr-FR" sz="2000" dirty="0">
                <a:solidFill>
                  <a:schemeClr val="tx1"/>
                </a:solidFill>
              </a:rPr>
              <a:t/>
            </a:r>
            <a:br>
              <a:rPr lang="fr-FR" sz="2000" dirty="0">
                <a:solidFill>
                  <a:schemeClr val="tx1"/>
                </a:solidFill>
              </a:rPr>
            </a:br>
            <a:r>
              <a:rPr lang="fr-FR" sz="2000" dirty="0">
                <a:solidFill>
                  <a:schemeClr val="tx1"/>
                </a:solidFill>
              </a:rPr>
              <a:t>Du coup, </a:t>
            </a:r>
            <a:r>
              <a:rPr lang="fr-FR" sz="2000" b="1" dirty="0">
                <a:solidFill>
                  <a:schemeClr val="tx1"/>
                </a:solidFill>
              </a:rPr>
              <a:t>la culture corporelle</a:t>
            </a:r>
            <a:r>
              <a:rPr lang="fr-FR" sz="2000" dirty="0">
                <a:solidFill>
                  <a:schemeClr val="tx1"/>
                </a:solidFill>
              </a:rPr>
              <a:t>, présentée comme un processus vital de civilisation, devient le fondement </a:t>
            </a:r>
            <a:r>
              <a:rPr lang="fr-FR" sz="2000" b="1" dirty="0">
                <a:solidFill>
                  <a:schemeClr val="tx1"/>
                </a:solidFill>
              </a:rPr>
              <a:t>d'une éducation corporelle</a:t>
            </a:r>
            <a:r>
              <a:rPr lang="fr-FR" sz="2000" dirty="0">
                <a:solidFill>
                  <a:schemeClr val="tx1"/>
                </a:solidFill>
              </a:rPr>
              <a:t> dans toute société avide de citoyenneté. </a:t>
            </a:r>
            <a:br>
              <a:rPr lang="fr-FR" sz="2000" dirty="0">
                <a:solidFill>
                  <a:schemeClr val="tx1"/>
                </a:solidFill>
              </a:rPr>
            </a:br>
            <a:r>
              <a:rPr lang="fr-FR" sz="2000" dirty="0">
                <a:solidFill>
                  <a:schemeClr val="tx1"/>
                </a:solidFill>
              </a:rPr>
              <a:t/>
            </a:r>
            <a:br>
              <a:rPr lang="fr-FR" sz="2000" dirty="0">
                <a:solidFill>
                  <a:schemeClr val="tx1"/>
                </a:solidFill>
              </a:rPr>
            </a:br>
            <a:r>
              <a:rPr lang="fr-FR" sz="2000" dirty="0">
                <a:solidFill>
                  <a:schemeClr val="tx1"/>
                </a:solidFill>
              </a:rPr>
              <a:t>Éduquer son corps, c'est </a:t>
            </a:r>
            <a:r>
              <a:rPr lang="fr-FR" sz="2000" b="1" dirty="0">
                <a:solidFill>
                  <a:schemeClr val="tx1"/>
                </a:solidFill>
              </a:rPr>
              <a:t>plus que faire</a:t>
            </a:r>
            <a:r>
              <a:rPr lang="fr-FR" sz="2000" dirty="0">
                <a:solidFill>
                  <a:schemeClr val="tx1"/>
                </a:solidFill>
              </a:rPr>
              <a:t>, c'est aussi </a:t>
            </a:r>
            <a:r>
              <a:rPr lang="fr-FR" sz="2000" b="1" dirty="0">
                <a:solidFill>
                  <a:schemeClr val="tx1"/>
                </a:solidFill>
              </a:rPr>
              <a:t>engager une réflexion critique sur l'action, construire une attitude intellectuelle ouverte</a:t>
            </a:r>
            <a:r>
              <a:rPr lang="fr-FR" sz="2000" dirty="0">
                <a:solidFill>
                  <a:schemeClr val="tx1"/>
                </a:solidFill>
              </a:rPr>
              <a:t> sur toutes les situations motrices </a:t>
            </a:r>
            <a:r>
              <a:rPr lang="fr-FR" sz="2000" b="1" dirty="0">
                <a:solidFill>
                  <a:schemeClr val="tx1"/>
                </a:solidFill>
              </a:rPr>
              <a:t>d'adaptabilité </a:t>
            </a:r>
            <a:r>
              <a:rPr lang="fr-FR" sz="2000" dirty="0">
                <a:solidFill>
                  <a:schemeClr val="tx1"/>
                </a:solidFill>
              </a:rPr>
              <a:t>que me présente la vie.</a:t>
            </a:r>
            <a:br>
              <a:rPr lang="fr-FR" sz="2000" dirty="0">
                <a:solidFill>
                  <a:schemeClr val="tx1"/>
                </a:solidFill>
              </a:rPr>
            </a:br>
            <a:r>
              <a:rPr lang="fr-FR" sz="2000" dirty="0">
                <a:solidFill>
                  <a:schemeClr val="tx1"/>
                </a:solidFill>
              </a:rPr>
              <a:t/>
            </a:r>
            <a:br>
              <a:rPr lang="fr-FR" sz="2000" dirty="0">
                <a:solidFill>
                  <a:schemeClr val="tx1"/>
                </a:solidFill>
              </a:rPr>
            </a:br>
            <a:r>
              <a:rPr lang="fr-FR" sz="2000" dirty="0">
                <a:solidFill>
                  <a:schemeClr val="tx1"/>
                </a:solidFill>
              </a:rPr>
              <a:t>L'Education Physique Scolaire est bien l'espace où se construisent </a:t>
            </a:r>
            <a:r>
              <a:rPr lang="fr-FR" sz="2000" b="1" i="1" dirty="0">
                <a:solidFill>
                  <a:schemeClr val="tx1"/>
                </a:solidFill>
              </a:rPr>
              <a:t>les notions</a:t>
            </a:r>
            <a:r>
              <a:rPr lang="fr-FR" sz="2000" dirty="0">
                <a:solidFill>
                  <a:schemeClr val="tx1"/>
                </a:solidFill>
              </a:rPr>
              <a:t> utiles de cette adaptabilité (la structuration du temps, de l'espace, les ajustements, les anticipations…)</a:t>
            </a:r>
          </a:p>
        </p:txBody>
      </p:sp>
    </p:spTree>
    <p:extLst>
      <p:ext uri="{BB962C8B-B14F-4D97-AF65-F5344CB8AC3E}">
        <p14:creationId xmlns:p14="http://schemas.microsoft.com/office/powerpoint/2010/main" val="1499179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arrière plan MEN.jpg"/>
          <p:cNvPicPr>
            <a:picLocks noChangeAspect="1"/>
          </p:cNvPicPr>
          <p:nvPr/>
        </p:nvPicPr>
        <p:blipFill>
          <a:blip r:embed="rId2" cstate="print"/>
          <a:stretch>
            <a:fillRect/>
          </a:stretch>
        </p:blipFill>
        <p:spPr>
          <a:xfrm>
            <a:off x="2028" y="0"/>
            <a:ext cx="9139943" cy="6858000"/>
          </a:xfrm>
          <a:prstGeom prst="rect">
            <a:avLst/>
          </a:prstGeom>
        </p:spPr>
      </p:pic>
      <p:sp>
        <p:nvSpPr>
          <p:cNvPr id="4" name="Espace réservé du numéro de diapositive 3"/>
          <p:cNvSpPr>
            <a:spLocks noGrp="1"/>
          </p:cNvSpPr>
          <p:nvPr>
            <p:ph type="sldNum" sz="quarter" idx="12"/>
          </p:nvPr>
        </p:nvSpPr>
        <p:spPr/>
        <p:txBody>
          <a:bodyPr/>
          <a:lstStyle/>
          <a:p>
            <a:fld id="{1A0A4B5C-B81D-47E8-A5D6-823BCF025DBF}" type="slidenum">
              <a:rPr lang="fr-FR" smtClean="0"/>
              <a:pPr/>
              <a:t>18</a:t>
            </a:fld>
            <a:endParaRPr lang="fr-FR"/>
          </a:p>
        </p:txBody>
      </p:sp>
      <p:sp>
        <p:nvSpPr>
          <p:cNvPr id="5" name="Espace réservé du pied de page 4"/>
          <p:cNvSpPr>
            <a:spLocks noGrp="1"/>
          </p:cNvSpPr>
          <p:nvPr>
            <p:ph type="ftr" sz="quarter" idx="11"/>
          </p:nvPr>
        </p:nvSpPr>
        <p:spPr/>
        <p:txBody>
          <a:bodyPr/>
          <a:lstStyle/>
          <a:p>
            <a:r>
              <a:rPr lang="fr-FR" smtClean="0"/>
              <a:t>AMATTE Lionel - CMI EPS Nouvelle-Calédonie</a:t>
            </a:r>
            <a:endParaRPr lang="fr-FR"/>
          </a:p>
        </p:txBody>
      </p:sp>
      <p:pic>
        <p:nvPicPr>
          <p:cNvPr id="6" name="Picture 8" descr="2013-06-10 08"/>
          <p:cNvPicPr>
            <a:picLocks noChangeAspect="1" noChangeArrowheads="1"/>
          </p:cNvPicPr>
          <p:nvPr/>
        </p:nvPicPr>
        <p:blipFill>
          <a:blip r:embed="rId3" cstate="print"/>
          <a:srcRect/>
          <a:stretch>
            <a:fillRect/>
          </a:stretch>
        </p:blipFill>
        <p:spPr bwMode="auto">
          <a:xfrm>
            <a:off x="7019925" y="44450"/>
            <a:ext cx="2051050" cy="1579563"/>
          </a:xfrm>
          <a:prstGeom prst="rect">
            <a:avLst/>
          </a:prstGeom>
          <a:noFill/>
          <a:ln w="9525">
            <a:noFill/>
            <a:miter lim="800000"/>
            <a:headEnd/>
            <a:tailEnd/>
          </a:ln>
        </p:spPr>
      </p:pic>
      <p:sp>
        <p:nvSpPr>
          <p:cNvPr id="8" name="Text Box 4"/>
          <p:cNvSpPr txBox="1">
            <a:spLocks noChangeArrowheads="1"/>
          </p:cNvSpPr>
          <p:nvPr/>
        </p:nvSpPr>
        <p:spPr bwMode="auto">
          <a:xfrm>
            <a:off x="3059113" y="6308725"/>
            <a:ext cx="5868987" cy="369888"/>
          </a:xfrm>
          <a:prstGeom prst="rect">
            <a:avLst/>
          </a:prstGeom>
          <a:solidFill>
            <a:schemeClr val="accent1"/>
          </a:solidFill>
          <a:ln w="9525">
            <a:noFill/>
            <a:miter lim="800000"/>
            <a:headEnd/>
            <a:tailEnd/>
          </a:ln>
        </p:spPr>
        <p:txBody>
          <a:bodyPr>
            <a:spAutoFit/>
          </a:bodyPr>
          <a:lstStyle/>
          <a:p>
            <a:r>
              <a:rPr lang="fr-FR" dirty="0">
                <a:solidFill>
                  <a:schemeClr val="bg1"/>
                </a:solidFill>
                <a:latin typeface="Arial Rounded MT Bold" pitchFamily="-84" charset="0"/>
              </a:rPr>
              <a:t>Inspection Pédagogique EPS – Nouvelle-Calédonie</a:t>
            </a:r>
          </a:p>
        </p:txBody>
      </p:sp>
      <p:sp>
        <p:nvSpPr>
          <p:cNvPr id="12" name="Espace réservé du contenu 2"/>
          <p:cNvSpPr>
            <a:spLocks noGrp="1"/>
          </p:cNvSpPr>
          <p:nvPr>
            <p:ph type="subTitle" idx="1"/>
          </p:nvPr>
        </p:nvSpPr>
        <p:spPr>
          <a:xfrm>
            <a:off x="323527" y="1624013"/>
            <a:ext cx="8496944" cy="3965227"/>
          </a:xfrm>
        </p:spPr>
        <p:txBody>
          <a:bodyPr>
            <a:noAutofit/>
          </a:bodyPr>
          <a:lstStyle/>
          <a:p>
            <a:r>
              <a:rPr lang="fr-FR" sz="4000" b="1" dirty="0">
                <a:solidFill>
                  <a:schemeClr val="tx1"/>
                </a:solidFill>
              </a:rPr>
              <a:t>LES MISSIONS de l’ECOLE</a:t>
            </a:r>
            <a:r>
              <a:rPr lang="fr-FR" sz="2000" b="1" dirty="0">
                <a:solidFill>
                  <a:schemeClr val="tx1"/>
                </a:solidFill>
              </a:rPr>
              <a:t/>
            </a:r>
            <a:br>
              <a:rPr lang="fr-FR" sz="2000" b="1" dirty="0">
                <a:solidFill>
                  <a:schemeClr val="tx1"/>
                </a:solidFill>
              </a:rPr>
            </a:br>
            <a:r>
              <a:rPr lang="fr-FR" sz="2000" b="1" dirty="0">
                <a:solidFill>
                  <a:schemeClr val="tx1"/>
                </a:solidFill>
              </a:rPr>
              <a:t/>
            </a:r>
            <a:br>
              <a:rPr lang="fr-FR" sz="2000" b="1" dirty="0">
                <a:solidFill>
                  <a:schemeClr val="tx1"/>
                </a:solidFill>
              </a:rPr>
            </a:br>
            <a:r>
              <a:rPr lang="fr-FR" sz="2000" b="1" dirty="0">
                <a:solidFill>
                  <a:schemeClr val="tx1"/>
                </a:solidFill>
                <a:sym typeface="Wingdings" pitchFamily="2" charset="2"/>
              </a:rPr>
              <a:t> </a:t>
            </a:r>
            <a:r>
              <a:rPr lang="fr-FR" sz="2000" b="1" dirty="0">
                <a:solidFill>
                  <a:schemeClr val="tx1"/>
                </a:solidFill>
              </a:rPr>
              <a:t>la construction des intelligences</a:t>
            </a:r>
            <a:br>
              <a:rPr lang="fr-FR" sz="2000" b="1" dirty="0">
                <a:solidFill>
                  <a:schemeClr val="tx1"/>
                </a:solidFill>
              </a:rPr>
            </a:br>
            <a:r>
              <a:rPr lang="fr-FR" sz="2000" b="1" dirty="0">
                <a:solidFill>
                  <a:schemeClr val="tx1"/>
                </a:solidFill>
              </a:rPr>
              <a:t/>
            </a:r>
            <a:br>
              <a:rPr lang="fr-FR" sz="2000" b="1" dirty="0">
                <a:solidFill>
                  <a:schemeClr val="tx1"/>
                </a:solidFill>
              </a:rPr>
            </a:br>
            <a:r>
              <a:rPr lang="fr-FR" sz="2000" b="1" dirty="0">
                <a:solidFill>
                  <a:schemeClr val="tx1"/>
                </a:solidFill>
                <a:sym typeface="Wingdings" pitchFamily="2" charset="2"/>
              </a:rPr>
              <a:t> </a:t>
            </a:r>
            <a:r>
              <a:rPr lang="fr-FR" sz="2000" dirty="0">
                <a:solidFill>
                  <a:schemeClr val="tx1"/>
                </a:solidFill>
              </a:rPr>
              <a:t>S'est constituée alors </a:t>
            </a:r>
            <a:r>
              <a:rPr lang="fr-FR" sz="2000" b="1" dirty="0">
                <a:solidFill>
                  <a:schemeClr val="tx1"/>
                </a:solidFill>
              </a:rPr>
              <a:t>une culture scolaire avec des savoirs, des valeurs et des méthodes sélectionnées pour constituer l'école de la République</a:t>
            </a:r>
            <a:r>
              <a:rPr lang="fr-FR" sz="2000" dirty="0">
                <a:solidFill>
                  <a:schemeClr val="tx1"/>
                </a:solidFill>
              </a:rPr>
              <a:t>. L'école fait vivre une culture qu'on voudrait universelle et</a:t>
            </a:r>
            <a:br>
              <a:rPr lang="fr-FR" sz="2000" dirty="0">
                <a:solidFill>
                  <a:schemeClr val="tx1"/>
                </a:solidFill>
              </a:rPr>
            </a:br>
            <a:r>
              <a:rPr lang="fr-FR" sz="2000" dirty="0">
                <a:solidFill>
                  <a:schemeClr val="tx1"/>
                </a:solidFill>
              </a:rPr>
              <a:t>qui n'est que spécifique par bien des aspects. </a:t>
            </a:r>
            <a:br>
              <a:rPr lang="fr-FR" sz="2000" dirty="0">
                <a:solidFill>
                  <a:schemeClr val="tx1"/>
                </a:solidFill>
              </a:rPr>
            </a:br>
            <a:r>
              <a:rPr lang="fr-FR" sz="2000" dirty="0">
                <a:solidFill>
                  <a:schemeClr val="tx1"/>
                </a:solidFill>
              </a:rPr>
              <a:t> </a:t>
            </a:r>
            <a:br>
              <a:rPr lang="fr-FR" sz="2000" dirty="0">
                <a:solidFill>
                  <a:schemeClr val="tx1"/>
                </a:solidFill>
              </a:rPr>
            </a:br>
            <a:r>
              <a:rPr lang="fr-FR" sz="2000" dirty="0">
                <a:solidFill>
                  <a:schemeClr val="tx1"/>
                </a:solidFill>
                <a:sym typeface="Wingdings" pitchFamily="2" charset="2"/>
              </a:rPr>
              <a:t></a:t>
            </a:r>
            <a:r>
              <a:rPr lang="fr-FR" sz="2000" b="1" dirty="0">
                <a:solidFill>
                  <a:schemeClr val="tx1"/>
                </a:solidFill>
              </a:rPr>
              <a:t>Chaque discipline scolaire</a:t>
            </a:r>
            <a:r>
              <a:rPr lang="fr-FR" sz="2000" dirty="0">
                <a:solidFill>
                  <a:schemeClr val="tx1"/>
                </a:solidFill>
              </a:rPr>
              <a:t> élabore, à son niveau, des choix en termes </a:t>
            </a:r>
            <a:r>
              <a:rPr lang="fr-FR" sz="2000" b="1" i="1" dirty="0">
                <a:solidFill>
                  <a:schemeClr val="tx1"/>
                </a:solidFill>
              </a:rPr>
              <a:t>de valeurs, de savoirs, de méthodes et de pratiques scolaires</a:t>
            </a:r>
            <a:r>
              <a:rPr lang="fr-FR" sz="2000" dirty="0">
                <a:solidFill>
                  <a:schemeClr val="tx1"/>
                </a:solidFill>
              </a:rPr>
              <a:t>. L'éducation du corps est devenue physique et sportive ; peut être aujourd'hui devrait-on dire </a:t>
            </a:r>
            <a:r>
              <a:rPr lang="fr-FR" sz="2000" b="1" dirty="0">
                <a:solidFill>
                  <a:schemeClr val="tx1"/>
                </a:solidFill>
              </a:rPr>
              <a:t>motrice.</a:t>
            </a:r>
            <a:endParaRPr lang="fr-FR" sz="2000" dirty="0">
              <a:solidFill>
                <a:schemeClr val="tx1"/>
              </a:solidFill>
            </a:endParaRPr>
          </a:p>
        </p:txBody>
      </p:sp>
    </p:spTree>
    <p:extLst>
      <p:ext uri="{BB962C8B-B14F-4D97-AF65-F5344CB8AC3E}">
        <p14:creationId xmlns:p14="http://schemas.microsoft.com/office/powerpoint/2010/main" val="1499179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arrière plan MEN.jpg"/>
          <p:cNvPicPr>
            <a:picLocks noChangeAspect="1"/>
          </p:cNvPicPr>
          <p:nvPr/>
        </p:nvPicPr>
        <p:blipFill>
          <a:blip r:embed="rId2" cstate="print"/>
          <a:stretch>
            <a:fillRect/>
          </a:stretch>
        </p:blipFill>
        <p:spPr>
          <a:xfrm>
            <a:off x="2028" y="0"/>
            <a:ext cx="9139943" cy="6858000"/>
          </a:xfrm>
          <a:prstGeom prst="rect">
            <a:avLst/>
          </a:prstGeom>
        </p:spPr>
      </p:pic>
      <p:sp>
        <p:nvSpPr>
          <p:cNvPr id="4" name="Espace réservé du numéro de diapositive 3"/>
          <p:cNvSpPr>
            <a:spLocks noGrp="1"/>
          </p:cNvSpPr>
          <p:nvPr>
            <p:ph type="sldNum" sz="quarter" idx="12"/>
          </p:nvPr>
        </p:nvSpPr>
        <p:spPr/>
        <p:txBody>
          <a:bodyPr/>
          <a:lstStyle/>
          <a:p>
            <a:fld id="{1A0A4B5C-B81D-47E8-A5D6-823BCF025DBF}" type="slidenum">
              <a:rPr lang="fr-FR" smtClean="0"/>
              <a:pPr/>
              <a:t>19</a:t>
            </a:fld>
            <a:endParaRPr lang="fr-FR"/>
          </a:p>
        </p:txBody>
      </p:sp>
      <p:sp>
        <p:nvSpPr>
          <p:cNvPr id="5" name="Espace réservé du pied de page 4"/>
          <p:cNvSpPr>
            <a:spLocks noGrp="1"/>
          </p:cNvSpPr>
          <p:nvPr>
            <p:ph type="ftr" sz="quarter" idx="11"/>
          </p:nvPr>
        </p:nvSpPr>
        <p:spPr/>
        <p:txBody>
          <a:bodyPr/>
          <a:lstStyle/>
          <a:p>
            <a:r>
              <a:rPr lang="fr-FR" smtClean="0"/>
              <a:t>AMATTE Lionel - CMI EPS Nouvelle-Calédonie</a:t>
            </a:r>
            <a:endParaRPr lang="fr-FR"/>
          </a:p>
        </p:txBody>
      </p:sp>
      <p:pic>
        <p:nvPicPr>
          <p:cNvPr id="6" name="Picture 8" descr="2013-06-10 08"/>
          <p:cNvPicPr>
            <a:picLocks noChangeAspect="1" noChangeArrowheads="1"/>
          </p:cNvPicPr>
          <p:nvPr/>
        </p:nvPicPr>
        <p:blipFill>
          <a:blip r:embed="rId3" cstate="print"/>
          <a:srcRect/>
          <a:stretch>
            <a:fillRect/>
          </a:stretch>
        </p:blipFill>
        <p:spPr bwMode="auto">
          <a:xfrm>
            <a:off x="7019925" y="44450"/>
            <a:ext cx="2051050" cy="1579563"/>
          </a:xfrm>
          <a:prstGeom prst="rect">
            <a:avLst/>
          </a:prstGeom>
          <a:noFill/>
          <a:ln w="9525">
            <a:noFill/>
            <a:miter lim="800000"/>
            <a:headEnd/>
            <a:tailEnd/>
          </a:ln>
        </p:spPr>
      </p:pic>
      <p:sp>
        <p:nvSpPr>
          <p:cNvPr id="8" name="Text Box 4"/>
          <p:cNvSpPr txBox="1">
            <a:spLocks noChangeArrowheads="1"/>
          </p:cNvSpPr>
          <p:nvPr/>
        </p:nvSpPr>
        <p:spPr bwMode="auto">
          <a:xfrm>
            <a:off x="3059113" y="6308725"/>
            <a:ext cx="5868987" cy="369888"/>
          </a:xfrm>
          <a:prstGeom prst="rect">
            <a:avLst/>
          </a:prstGeom>
          <a:solidFill>
            <a:schemeClr val="accent1"/>
          </a:solidFill>
          <a:ln w="9525">
            <a:noFill/>
            <a:miter lim="800000"/>
            <a:headEnd/>
            <a:tailEnd/>
          </a:ln>
        </p:spPr>
        <p:txBody>
          <a:bodyPr>
            <a:spAutoFit/>
          </a:bodyPr>
          <a:lstStyle/>
          <a:p>
            <a:r>
              <a:rPr lang="fr-FR" dirty="0">
                <a:solidFill>
                  <a:schemeClr val="bg1"/>
                </a:solidFill>
                <a:latin typeface="Arial Rounded MT Bold" pitchFamily="-84" charset="0"/>
              </a:rPr>
              <a:t>Inspection Pédagogique EPS – Nouvelle-Calédonie</a:t>
            </a:r>
          </a:p>
        </p:txBody>
      </p:sp>
      <p:sp>
        <p:nvSpPr>
          <p:cNvPr id="12" name="Espace réservé du contenu 2"/>
          <p:cNvSpPr>
            <a:spLocks noGrp="1"/>
          </p:cNvSpPr>
          <p:nvPr>
            <p:ph type="subTitle" idx="1"/>
          </p:nvPr>
        </p:nvSpPr>
        <p:spPr>
          <a:xfrm>
            <a:off x="323527" y="1988840"/>
            <a:ext cx="8496944" cy="3317155"/>
          </a:xfrm>
        </p:spPr>
        <p:txBody>
          <a:bodyPr>
            <a:noAutofit/>
          </a:bodyPr>
          <a:lstStyle/>
          <a:p>
            <a:r>
              <a:rPr lang="fr-FR" sz="2000" dirty="0">
                <a:solidFill>
                  <a:schemeClr val="tx1"/>
                </a:solidFill>
              </a:rPr>
              <a:t>La référence scolaire, de par ses exigences constructivistes dans le domaine des intelligences, dépasse </a:t>
            </a:r>
            <a:r>
              <a:rPr lang="fr-FR" sz="2000" b="1" dirty="0">
                <a:solidFill>
                  <a:schemeClr val="tx1"/>
                </a:solidFill>
              </a:rPr>
              <a:t>le cadre exécutif</a:t>
            </a:r>
            <a:r>
              <a:rPr lang="fr-FR" sz="2000" dirty="0">
                <a:solidFill>
                  <a:schemeClr val="tx1"/>
                </a:solidFill>
              </a:rPr>
              <a:t> des pratiques pour y inclure une dimension </a:t>
            </a:r>
            <a:r>
              <a:rPr lang="fr-FR" sz="2000" b="1" dirty="0">
                <a:solidFill>
                  <a:schemeClr val="tx1"/>
                </a:solidFill>
              </a:rPr>
              <a:t>réflexive et sociale.</a:t>
            </a:r>
            <a:br>
              <a:rPr lang="fr-FR" sz="2000" b="1" dirty="0">
                <a:solidFill>
                  <a:schemeClr val="tx1"/>
                </a:solidFill>
              </a:rPr>
            </a:br>
            <a:r>
              <a:rPr lang="fr-FR" sz="2000" dirty="0">
                <a:solidFill>
                  <a:schemeClr val="tx1"/>
                </a:solidFill>
              </a:rPr>
              <a:t> </a:t>
            </a:r>
            <a:br>
              <a:rPr lang="fr-FR" sz="2000" dirty="0">
                <a:solidFill>
                  <a:schemeClr val="tx1"/>
                </a:solidFill>
              </a:rPr>
            </a:br>
            <a:r>
              <a:rPr lang="fr-FR" sz="2000" dirty="0">
                <a:solidFill>
                  <a:schemeClr val="tx1"/>
                </a:solidFill>
              </a:rPr>
              <a:t>La culture scolaire en EPS, doit aussi prendre en compte  le versant de </a:t>
            </a:r>
            <a:r>
              <a:rPr lang="fr-FR" sz="2000" cap="all" dirty="0">
                <a:solidFill>
                  <a:schemeClr val="tx1"/>
                </a:solidFill>
              </a:rPr>
              <a:t>l'</a:t>
            </a:r>
            <a:r>
              <a:rPr lang="fr-FR" sz="2000" b="1" cap="all" dirty="0">
                <a:solidFill>
                  <a:schemeClr val="tx1"/>
                </a:solidFill>
              </a:rPr>
              <a:t>intégration</a:t>
            </a:r>
            <a:r>
              <a:rPr lang="fr-FR" sz="2000" cap="all" dirty="0">
                <a:solidFill>
                  <a:schemeClr val="tx1"/>
                </a:solidFill>
              </a:rPr>
              <a:t>, </a:t>
            </a:r>
            <a:r>
              <a:rPr lang="fr-FR" sz="2000" dirty="0">
                <a:solidFill>
                  <a:schemeClr val="tx1"/>
                </a:solidFill>
              </a:rPr>
              <a:t>de</a:t>
            </a:r>
            <a:r>
              <a:rPr lang="fr-FR" sz="2000" cap="all" dirty="0">
                <a:solidFill>
                  <a:schemeClr val="tx1"/>
                </a:solidFill>
              </a:rPr>
              <a:t> l'</a:t>
            </a:r>
            <a:r>
              <a:rPr lang="fr-FR" sz="2000" b="1" cap="all" dirty="0">
                <a:solidFill>
                  <a:schemeClr val="tx1"/>
                </a:solidFill>
              </a:rPr>
              <a:t>appropriation</a:t>
            </a:r>
            <a:r>
              <a:rPr lang="fr-FR" sz="2000" cap="all" dirty="0">
                <a:solidFill>
                  <a:schemeClr val="tx1"/>
                </a:solidFill>
              </a:rPr>
              <a:t> des </a:t>
            </a:r>
            <a:r>
              <a:rPr lang="fr-FR" sz="2000" b="1" cap="all" dirty="0">
                <a:solidFill>
                  <a:schemeClr val="tx1"/>
                </a:solidFill>
              </a:rPr>
              <a:t>façons de faire</a:t>
            </a:r>
            <a:r>
              <a:rPr lang="fr-FR" sz="2000" dirty="0">
                <a:solidFill>
                  <a:schemeClr val="tx1"/>
                </a:solidFill>
              </a:rPr>
              <a:t> (action - réflexion/ opérations) ainsi que les </a:t>
            </a:r>
            <a:r>
              <a:rPr lang="fr-FR" sz="2000" b="1" dirty="0">
                <a:solidFill>
                  <a:schemeClr val="tx1"/>
                </a:solidFill>
              </a:rPr>
              <a:t>PHENOMENES DE RELATION </a:t>
            </a:r>
            <a:r>
              <a:rPr lang="fr-FR" sz="2000" dirty="0">
                <a:solidFill>
                  <a:schemeClr val="tx1"/>
                </a:solidFill>
              </a:rPr>
              <a:t>entre les acteurs. </a:t>
            </a:r>
            <a:br>
              <a:rPr lang="fr-FR" sz="2000" dirty="0">
                <a:solidFill>
                  <a:schemeClr val="tx1"/>
                </a:solidFill>
              </a:rPr>
            </a:br>
            <a:r>
              <a:rPr lang="fr-FR" sz="2000" dirty="0">
                <a:solidFill>
                  <a:schemeClr val="tx1"/>
                </a:solidFill>
              </a:rPr>
              <a:t> </a:t>
            </a:r>
            <a:br>
              <a:rPr lang="fr-FR" sz="2000" dirty="0">
                <a:solidFill>
                  <a:schemeClr val="tx1"/>
                </a:solidFill>
              </a:rPr>
            </a:br>
            <a:r>
              <a:rPr lang="fr-FR" sz="2000" dirty="0">
                <a:solidFill>
                  <a:schemeClr val="tx1"/>
                </a:solidFill>
              </a:rPr>
              <a:t>De fait, </a:t>
            </a:r>
            <a:r>
              <a:rPr lang="fr-FR" sz="2000" b="1" dirty="0">
                <a:solidFill>
                  <a:schemeClr val="tx1"/>
                </a:solidFill>
              </a:rPr>
              <a:t>ACTIONS, METHODES, RELATIONS</a:t>
            </a:r>
            <a:r>
              <a:rPr lang="fr-FR" sz="2000" dirty="0">
                <a:solidFill>
                  <a:schemeClr val="tx1"/>
                </a:solidFill>
              </a:rPr>
              <a:t> fondent la référence de la culture scolaire.</a:t>
            </a:r>
          </a:p>
        </p:txBody>
      </p:sp>
    </p:spTree>
    <p:extLst>
      <p:ext uri="{BB962C8B-B14F-4D97-AF65-F5344CB8AC3E}">
        <p14:creationId xmlns:p14="http://schemas.microsoft.com/office/powerpoint/2010/main" val="3159574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arrière plan MEN.jpg"/>
          <p:cNvPicPr>
            <a:picLocks noChangeAspect="1"/>
          </p:cNvPicPr>
          <p:nvPr/>
        </p:nvPicPr>
        <p:blipFill>
          <a:blip r:embed="rId2" cstate="print"/>
          <a:stretch>
            <a:fillRect/>
          </a:stretch>
        </p:blipFill>
        <p:spPr>
          <a:xfrm>
            <a:off x="2028" y="0"/>
            <a:ext cx="9139943" cy="6858000"/>
          </a:xfrm>
          <a:prstGeom prst="rect">
            <a:avLst/>
          </a:prstGeom>
        </p:spPr>
      </p:pic>
      <p:sp>
        <p:nvSpPr>
          <p:cNvPr id="4" name="Espace réservé du numéro de diapositive 3"/>
          <p:cNvSpPr>
            <a:spLocks noGrp="1"/>
          </p:cNvSpPr>
          <p:nvPr>
            <p:ph type="sldNum" sz="quarter" idx="12"/>
          </p:nvPr>
        </p:nvSpPr>
        <p:spPr/>
        <p:txBody>
          <a:bodyPr/>
          <a:lstStyle/>
          <a:p>
            <a:fld id="{1A0A4B5C-B81D-47E8-A5D6-823BCF025DBF}" type="slidenum">
              <a:rPr lang="fr-FR" smtClean="0"/>
              <a:pPr/>
              <a:t>2</a:t>
            </a:fld>
            <a:endParaRPr lang="fr-FR"/>
          </a:p>
        </p:txBody>
      </p:sp>
      <p:sp>
        <p:nvSpPr>
          <p:cNvPr id="5" name="Espace réservé du pied de page 4"/>
          <p:cNvSpPr>
            <a:spLocks noGrp="1"/>
          </p:cNvSpPr>
          <p:nvPr>
            <p:ph type="ftr" sz="quarter" idx="11"/>
          </p:nvPr>
        </p:nvSpPr>
        <p:spPr/>
        <p:txBody>
          <a:bodyPr/>
          <a:lstStyle/>
          <a:p>
            <a:r>
              <a:rPr lang="fr-FR" smtClean="0"/>
              <a:t>AMATTE Lionel - CMI EPS Nouvelle-Calédonie</a:t>
            </a:r>
            <a:endParaRPr lang="fr-FR"/>
          </a:p>
        </p:txBody>
      </p:sp>
      <p:pic>
        <p:nvPicPr>
          <p:cNvPr id="6" name="Picture 8" descr="2013-06-10 08"/>
          <p:cNvPicPr>
            <a:picLocks noChangeAspect="1" noChangeArrowheads="1"/>
          </p:cNvPicPr>
          <p:nvPr/>
        </p:nvPicPr>
        <p:blipFill>
          <a:blip r:embed="rId3" cstate="print"/>
          <a:srcRect/>
          <a:stretch>
            <a:fillRect/>
          </a:stretch>
        </p:blipFill>
        <p:spPr bwMode="auto">
          <a:xfrm>
            <a:off x="7019925" y="44450"/>
            <a:ext cx="2051050" cy="1579563"/>
          </a:xfrm>
          <a:prstGeom prst="rect">
            <a:avLst/>
          </a:prstGeom>
          <a:noFill/>
          <a:ln w="9525">
            <a:noFill/>
            <a:miter lim="800000"/>
            <a:headEnd/>
            <a:tailEnd/>
          </a:ln>
        </p:spPr>
      </p:pic>
      <p:sp>
        <p:nvSpPr>
          <p:cNvPr id="8" name="Text Box 4"/>
          <p:cNvSpPr txBox="1">
            <a:spLocks noChangeArrowheads="1"/>
          </p:cNvSpPr>
          <p:nvPr/>
        </p:nvSpPr>
        <p:spPr bwMode="auto">
          <a:xfrm>
            <a:off x="3059113" y="6308725"/>
            <a:ext cx="5868987" cy="369888"/>
          </a:xfrm>
          <a:prstGeom prst="rect">
            <a:avLst/>
          </a:prstGeom>
          <a:solidFill>
            <a:schemeClr val="accent1"/>
          </a:solidFill>
          <a:ln w="9525">
            <a:noFill/>
            <a:miter lim="800000"/>
            <a:headEnd/>
            <a:tailEnd/>
          </a:ln>
        </p:spPr>
        <p:txBody>
          <a:bodyPr>
            <a:spAutoFit/>
          </a:bodyPr>
          <a:lstStyle/>
          <a:p>
            <a:r>
              <a:rPr lang="fr-FR" dirty="0">
                <a:solidFill>
                  <a:schemeClr val="bg1"/>
                </a:solidFill>
                <a:latin typeface="Arial Rounded MT Bold" pitchFamily="-84" charset="0"/>
              </a:rPr>
              <a:t>Inspection Pédagogique EPS – Nouvelle-Calédonie</a:t>
            </a:r>
          </a:p>
        </p:txBody>
      </p:sp>
      <p:sp>
        <p:nvSpPr>
          <p:cNvPr id="12" name="Espace réservé du contenu 2"/>
          <p:cNvSpPr>
            <a:spLocks noGrp="1"/>
          </p:cNvSpPr>
          <p:nvPr>
            <p:ph type="subTitle" idx="1"/>
          </p:nvPr>
        </p:nvSpPr>
        <p:spPr>
          <a:xfrm>
            <a:off x="251520" y="1624013"/>
            <a:ext cx="8496944" cy="4469283"/>
          </a:xfrm>
        </p:spPr>
        <p:txBody>
          <a:bodyPr>
            <a:normAutofit lnSpcReduction="10000"/>
          </a:bodyPr>
          <a:lstStyle/>
          <a:p>
            <a:pPr marL="0" indent="0">
              <a:buNone/>
            </a:pPr>
            <a:r>
              <a:rPr lang="fr-FR" b="1" dirty="0">
                <a:solidFill>
                  <a:srgbClr val="FF0000"/>
                </a:solidFill>
              </a:rPr>
              <a:t>Objectifs :</a:t>
            </a:r>
            <a:r>
              <a:rPr lang="fr-FR" b="1" dirty="0"/>
              <a:t/>
            </a:r>
            <a:br>
              <a:rPr lang="fr-FR" b="1" dirty="0"/>
            </a:br>
            <a:r>
              <a:rPr lang="fr-FR" b="1" dirty="0" smtClean="0">
                <a:sym typeface="Wingdings" pitchFamily="2" charset="2"/>
              </a:rPr>
              <a:t> </a:t>
            </a:r>
            <a:r>
              <a:rPr lang="fr-FR" b="1" dirty="0">
                <a:sym typeface="Wingdings" pitchFamily="2" charset="2"/>
              </a:rPr>
              <a:t>Informer et expliquer le « nouveau » SC4</a:t>
            </a:r>
            <a:r>
              <a:rPr lang="fr-FR" b="1" dirty="0" smtClean="0">
                <a:sym typeface="Wingdings" pitchFamily="2" charset="2"/>
              </a:rPr>
              <a:t>.</a:t>
            </a:r>
          </a:p>
          <a:p>
            <a:pPr marL="0" indent="0">
              <a:buNone/>
            </a:pPr>
            <a:r>
              <a:rPr lang="fr-FR" b="1" dirty="0" smtClean="0">
                <a:sym typeface="Wingdings" pitchFamily="2" charset="2"/>
              </a:rPr>
              <a:t> </a:t>
            </a:r>
            <a:r>
              <a:rPr lang="fr-FR" b="1" dirty="0">
                <a:sym typeface="Wingdings" pitchFamily="2" charset="2"/>
              </a:rPr>
              <a:t>Préparer les enseignants à répondre à </a:t>
            </a:r>
            <a:r>
              <a:rPr lang="fr-FR" b="1" dirty="0" smtClean="0">
                <a:sym typeface="Wingdings" pitchFamily="2" charset="2"/>
              </a:rPr>
              <a:t>la consultation </a:t>
            </a:r>
            <a:r>
              <a:rPr lang="fr-FR" b="1" dirty="0">
                <a:sym typeface="Wingdings" pitchFamily="2" charset="2"/>
              </a:rPr>
              <a:t>des programmes.</a:t>
            </a:r>
            <a:br>
              <a:rPr lang="fr-FR" b="1" dirty="0">
                <a:sym typeface="Wingdings" pitchFamily="2" charset="2"/>
              </a:rPr>
            </a:br>
            <a:r>
              <a:rPr lang="fr-FR" b="1" dirty="0">
                <a:sym typeface="Wingdings" pitchFamily="2" charset="2"/>
              </a:rPr>
              <a:t/>
            </a:r>
            <a:br>
              <a:rPr lang="fr-FR" b="1" dirty="0">
                <a:sym typeface="Wingdings" pitchFamily="2" charset="2"/>
              </a:rPr>
            </a:br>
            <a:r>
              <a:rPr lang="fr-FR" b="1" dirty="0">
                <a:solidFill>
                  <a:srgbClr val="FF0000"/>
                </a:solidFill>
                <a:sym typeface="Wingdings" pitchFamily="2" charset="2"/>
              </a:rPr>
              <a:t>Enjeux  </a:t>
            </a:r>
            <a:r>
              <a:rPr lang="fr-FR" b="1" dirty="0" smtClean="0">
                <a:solidFill>
                  <a:srgbClr val="FF0000"/>
                </a:solidFill>
                <a:sym typeface="Wingdings" pitchFamily="2" charset="2"/>
              </a:rPr>
              <a:t>:</a:t>
            </a:r>
          </a:p>
          <a:p>
            <a:pPr marL="0" indent="0">
              <a:buNone/>
            </a:pPr>
            <a:r>
              <a:rPr lang="fr-FR" b="1" dirty="0" smtClean="0">
                <a:sym typeface="Wingdings" pitchFamily="2" charset="2"/>
              </a:rPr>
              <a:t> </a:t>
            </a:r>
            <a:r>
              <a:rPr lang="fr-FR" b="1" dirty="0">
                <a:sym typeface="Wingdings" pitchFamily="2" charset="2"/>
              </a:rPr>
              <a:t>Déterminer la conception et </a:t>
            </a:r>
            <a:r>
              <a:rPr lang="fr-FR" b="1" dirty="0" smtClean="0">
                <a:sym typeface="Wingdings" pitchFamily="2" charset="2"/>
              </a:rPr>
              <a:t>l’organisation des </a:t>
            </a:r>
            <a:r>
              <a:rPr lang="fr-FR" b="1" dirty="0">
                <a:sym typeface="Wingdings" pitchFamily="2" charset="2"/>
              </a:rPr>
              <a:t>enseignements de l’EPS pour une </a:t>
            </a:r>
            <a:r>
              <a:rPr lang="fr-FR" b="1" dirty="0" smtClean="0">
                <a:sym typeface="Wingdings" pitchFamily="2" charset="2"/>
              </a:rPr>
              <a:t>période longue</a:t>
            </a:r>
            <a:r>
              <a:rPr lang="fr-FR" b="1" dirty="0">
                <a:sym typeface="Wingdings" pitchFamily="2" charset="2"/>
              </a:rPr>
              <a:t>.</a:t>
            </a:r>
            <a:endParaRPr lang="fr-FR" dirty="0"/>
          </a:p>
        </p:txBody>
      </p:sp>
    </p:spTree>
    <p:extLst>
      <p:ext uri="{BB962C8B-B14F-4D97-AF65-F5344CB8AC3E}">
        <p14:creationId xmlns:p14="http://schemas.microsoft.com/office/powerpoint/2010/main" val="447774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arrière plan MEN.jpg"/>
          <p:cNvPicPr>
            <a:picLocks noChangeAspect="1"/>
          </p:cNvPicPr>
          <p:nvPr/>
        </p:nvPicPr>
        <p:blipFill>
          <a:blip r:embed="rId2" cstate="print"/>
          <a:stretch>
            <a:fillRect/>
          </a:stretch>
        </p:blipFill>
        <p:spPr>
          <a:xfrm>
            <a:off x="2028" y="0"/>
            <a:ext cx="9139943" cy="6858000"/>
          </a:xfrm>
          <a:prstGeom prst="rect">
            <a:avLst/>
          </a:prstGeom>
        </p:spPr>
      </p:pic>
      <p:sp>
        <p:nvSpPr>
          <p:cNvPr id="4" name="Espace réservé du numéro de diapositive 3"/>
          <p:cNvSpPr>
            <a:spLocks noGrp="1"/>
          </p:cNvSpPr>
          <p:nvPr>
            <p:ph type="sldNum" sz="quarter" idx="12"/>
          </p:nvPr>
        </p:nvSpPr>
        <p:spPr/>
        <p:txBody>
          <a:bodyPr/>
          <a:lstStyle/>
          <a:p>
            <a:fld id="{1A0A4B5C-B81D-47E8-A5D6-823BCF025DBF}" type="slidenum">
              <a:rPr lang="fr-FR" smtClean="0"/>
              <a:pPr/>
              <a:t>20</a:t>
            </a:fld>
            <a:endParaRPr lang="fr-FR"/>
          </a:p>
        </p:txBody>
      </p:sp>
      <p:sp>
        <p:nvSpPr>
          <p:cNvPr id="5" name="Espace réservé du pied de page 4"/>
          <p:cNvSpPr>
            <a:spLocks noGrp="1"/>
          </p:cNvSpPr>
          <p:nvPr>
            <p:ph type="ftr" sz="quarter" idx="11"/>
          </p:nvPr>
        </p:nvSpPr>
        <p:spPr/>
        <p:txBody>
          <a:bodyPr/>
          <a:lstStyle/>
          <a:p>
            <a:r>
              <a:rPr lang="fr-FR" smtClean="0"/>
              <a:t>AMATTE Lionel - CMI EPS Nouvelle-Calédonie</a:t>
            </a:r>
            <a:endParaRPr lang="fr-FR"/>
          </a:p>
        </p:txBody>
      </p:sp>
      <p:pic>
        <p:nvPicPr>
          <p:cNvPr id="6" name="Picture 8" descr="2013-06-10 08"/>
          <p:cNvPicPr>
            <a:picLocks noChangeAspect="1" noChangeArrowheads="1"/>
          </p:cNvPicPr>
          <p:nvPr/>
        </p:nvPicPr>
        <p:blipFill>
          <a:blip r:embed="rId3" cstate="print"/>
          <a:srcRect/>
          <a:stretch>
            <a:fillRect/>
          </a:stretch>
        </p:blipFill>
        <p:spPr bwMode="auto">
          <a:xfrm>
            <a:off x="7019925" y="44450"/>
            <a:ext cx="2051050" cy="1579563"/>
          </a:xfrm>
          <a:prstGeom prst="rect">
            <a:avLst/>
          </a:prstGeom>
          <a:noFill/>
          <a:ln w="9525">
            <a:noFill/>
            <a:miter lim="800000"/>
            <a:headEnd/>
            <a:tailEnd/>
          </a:ln>
        </p:spPr>
      </p:pic>
      <p:sp>
        <p:nvSpPr>
          <p:cNvPr id="8" name="Text Box 4"/>
          <p:cNvSpPr txBox="1">
            <a:spLocks noChangeArrowheads="1"/>
          </p:cNvSpPr>
          <p:nvPr/>
        </p:nvSpPr>
        <p:spPr bwMode="auto">
          <a:xfrm>
            <a:off x="3059113" y="6308725"/>
            <a:ext cx="5868987" cy="369888"/>
          </a:xfrm>
          <a:prstGeom prst="rect">
            <a:avLst/>
          </a:prstGeom>
          <a:solidFill>
            <a:schemeClr val="accent1"/>
          </a:solidFill>
          <a:ln w="9525">
            <a:noFill/>
            <a:miter lim="800000"/>
            <a:headEnd/>
            <a:tailEnd/>
          </a:ln>
        </p:spPr>
        <p:txBody>
          <a:bodyPr>
            <a:spAutoFit/>
          </a:bodyPr>
          <a:lstStyle/>
          <a:p>
            <a:r>
              <a:rPr lang="fr-FR" dirty="0">
                <a:solidFill>
                  <a:schemeClr val="bg1"/>
                </a:solidFill>
                <a:latin typeface="Arial Rounded MT Bold" pitchFamily="-84" charset="0"/>
              </a:rPr>
              <a:t>Inspection Pédagogique EPS – Nouvelle-Calédonie</a:t>
            </a:r>
          </a:p>
        </p:txBody>
      </p:sp>
      <p:sp>
        <p:nvSpPr>
          <p:cNvPr id="12" name="Espace réservé du contenu 2"/>
          <p:cNvSpPr>
            <a:spLocks noGrp="1"/>
          </p:cNvSpPr>
          <p:nvPr>
            <p:ph type="subTitle" idx="1"/>
          </p:nvPr>
        </p:nvSpPr>
        <p:spPr>
          <a:xfrm>
            <a:off x="323527" y="1624013"/>
            <a:ext cx="8496944" cy="3101131"/>
          </a:xfrm>
        </p:spPr>
        <p:txBody>
          <a:bodyPr>
            <a:noAutofit/>
          </a:bodyPr>
          <a:lstStyle/>
          <a:p>
            <a:r>
              <a:rPr lang="fr-FR" sz="2800" b="1" dirty="0">
                <a:solidFill>
                  <a:schemeClr val="tx1"/>
                </a:solidFill>
              </a:rPr>
              <a:t>La construction culturelle</a:t>
            </a:r>
            <a:r>
              <a:rPr lang="fr-FR" sz="2800" dirty="0">
                <a:solidFill>
                  <a:schemeClr val="tx1"/>
                </a:solidFill>
              </a:rPr>
              <a:t> porte donc : </a:t>
            </a:r>
            <a:br>
              <a:rPr lang="fr-FR" sz="2800" dirty="0">
                <a:solidFill>
                  <a:schemeClr val="tx1"/>
                </a:solidFill>
              </a:rPr>
            </a:br>
            <a:r>
              <a:rPr lang="fr-FR" sz="2800" dirty="0">
                <a:solidFill>
                  <a:schemeClr val="tx1"/>
                </a:solidFill>
              </a:rPr>
              <a:t/>
            </a:r>
            <a:br>
              <a:rPr lang="fr-FR" sz="2800" dirty="0">
                <a:solidFill>
                  <a:schemeClr val="tx1"/>
                </a:solidFill>
              </a:rPr>
            </a:br>
            <a:r>
              <a:rPr lang="fr-FR" sz="2800" dirty="0">
                <a:solidFill>
                  <a:schemeClr val="tx1"/>
                </a:solidFill>
              </a:rPr>
              <a:t>Sur ce que l'on fait, ce que l'on sent, ce que l'on vit </a:t>
            </a:r>
            <a:br>
              <a:rPr lang="fr-FR" sz="2800" dirty="0">
                <a:solidFill>
                  <a:schemeClr val="tx1"/>
                </a:solidFill>
              </a:rPr>
            </a:br>
            <a:r>
              <a:rPr lang="fr-FR" sz="2800" dirty="0">
                <a:solidFill>
                  <a:schemeClr val="tx1"/>
                </a:solidFill>
              </a:rPr>
              <a:t/>
            </a:r>
            <a:br>
              <a:rPr lang="fr-FR" sz="2800" dirty="0">
                <a:solidFill>
                  <a:schemeClr val="tx1"/>
                </a:solidFill>
              </a:rPr>
            </a:br>
            <a:r>
              <a:rPr lang="fr-FR" sz="2800" b="1" i="1" dirty="0">
                <a:solidFill>
                  <a:schemeClr val="tx1"/>
                </a:solidFill>
              </a:rPr>
              <a:t>mais aussi </a:t>
            </a:r>
            <a:br>
              <a:rPr lang="fr-FR" sz="2800" b="1" i="1" dirty="0">
                <a:solidFill>
                  <a:schemeClr val="tx1"/>
                </a:solidFill>
              </a:rPr>
            </a:br>
            <a:r>
              <a:rPr lang="fr-FR" sz="2800" dirty="0">
                <a:solidFill>
                  <a:schemeClr val="tx1"/>
                </a:solidFill>
              </a:rPr>
              <a:t/>
            </a:r>
            <a:br>
              <a:rPr lang="fr-FR" sz="2800" dirty="0">
                <a:solidFill>
                  <a:schemeClr val="tx1"/>
                </a:solidFill>
              </a:rPr>
            </a:br>
            <a:r>
              <a:rPr lang="fr-FR" sz="2800" dirty="0">
                <a:solidFill>
                  <a:schemeClr val="tx1"/>
                </a:solidFill>
              </a:rPr>
              <a:t>Sur ce que l'on sait,</a:t>
            </a:r>
            <a:br>
              <a:rPr lang="fr-FR" sz="2800" dirty="0">
                <a:solidFill>
                  <a:schemeClr val="tx1"/>
                </a:solidFill>
              </a:rPr>
            </a:br>
            <a:r>
              <a:rPr lang="fr-FR" sz="2800" dirty="0">
                <a:solidFill>
                  <a:schemeClr val="tx1"/>
                </a:solidFill>
              </a:rPr>
              <a:t>Sur ce que l'on est,</a:t>
            </a:r>
            <a:br>
              <a:rPr lang="fr-FR" sz="2800" dirty="0">
                <a:solidFill>
                  <a:schemeClr val="tx1"/>
                </a:solidFill>
              </a:rPr>
            </a:br>
            <a:r>
              <a:rPr lang="fr-FR" sz="2800" dirty="0">
                <a:solidFill>
                  <a:schemeClr val="tx1"/>
                </a:solidFill>
              </a:rPr>
              <a:t>Sur ce que l'on peut partager.</a:t>
            </a:r>
          </a:p>
        </p:txBody>
      </p:sp>
    </p:spTree>
    <p:extLst>
      <p:ext uri="{BB962C8B-B14F-4D97-AF65-F5344CB8AC3E}">
        <p14:creationId xmlns:p14="http://schemas.microsoft.com/office/powerpoint/2010/main" val="528955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arrière plan MEN.jpg"/>
          <p:cNvPicPr>
            <a:picLocks noChangeAspect="1"/>
          </p:cNvPicPr>
          <p:nvPr/>
        </p:nvPicPr>
        <p:blipFill>
          <a:blip r:embed="rId2" cstate="print"/>
          <a:stretch>
            <a:fillRect/>
          </a:stretch>
        </p:blipFill>
        <p:spPr>
          <a:xfrm>
            <a:off x="2028" y="0"/>
            <a:ext cx="9139943" cy="6858000"/>
          </a:xfrm>
          <a:prstGeom prst="rect">
            <a:avLst/>
          </a:prstGeom>
        </p:spPr>
      </p:pic>
      <p:sp>
        <p:nvSpPr>
          <p:cNvPr id="4" name="Espace réservé du numéro de diapositive 3"/>
          <p:cNvSpPr>
            <a:spLocks noGrp="1"/>
          </p:cNvSpPr>
          <p:nvPr>
            <p:ph type="sldNum" sz="quarter" idx="12"/>
          </p:nvPr>
        </p:nvSpPr>
        <p:spPr/>
        <p:txBody>
          <a:bodyPr/>
          <a:lstStyle/>
          <a:p>
            <a:fld id="{1A0A4B5C-B81D-47E8-A5D6-823BCF025DBF}" type="slidenum">
              <a:rPr lang="fr-FR" smtClean="0"/>
              <a:pPr/>
              <a:t>21</a:t>
            </a:fld>
            <a:endParaRPr lang="fr-FR"/>
          </a:p>
        </p:txBody>
      </p:sp>
      <p:sp>
        <p:nvSpPr>
          <p:cNvPr id="5" name="Espace réservé du pied de page 4"/>
          <p:cNvSpPr>
            <a:spLocks noGrp="1"/>
          </p:cNvSpPr>
          <p:nvPr>
            <p:ph type="ftr" sz="quarter" idx="11"/>
          </p:nvPr>
        </p:nvSpPr>
        <p:spPr/>
        <p:txBody>
          <a:bodyPr/>
          <a:lstStyle/>
          <a:p>
            <a:r>
              <a:rPr lang="fr-FR" smtClean="0"/>
              <a:t>AMATTE Lionel - CMI EPS Nouvelle-Calédonie</a:t>
            </a:r>
            <a:endParaRPr lang="fr-FR"/>
          </a:p>
        </p:txBody>
      </p:sp>
      <p:pic>
        <p:nvPicPr>
          <p:cNvPr id="6" name="Picture 8" descr="2013-06-10 08"/>
          <p:cNvPicPr>
            <a:picLocks noChangeAspect="1" noChangeArrowheads="1"/>
          </p:cNvPicPr>
          <p:nvPr/>
        </p:nvPicPr>
        <p:blipFill>
          <a:blip r:embed="rId3" cstate="print"/>
          <a:srcRect/>
          <a:stretch>
            <a:fillRect/>
          </a:stretch>
        </p:blipFill>
        <p:spPr bwMode="auto">
          <a:xfrm>
            <a:off x="7019925" y="44450"/>
            <a:ext cx="2051050" cy="1579563"/>
          </a:xfrm>
          <a:prstGeom prst="rect">
            <a:avLst/>
          </a:prstGeom>
          <a:noFill/>
          <a:ln w="9525">
            <a:noFill/>
            <a:miter lim="800000"/>
            <a:headEnd/>
            <a:tailEnd/>
          </a:ln>
        </p:spPr>
      </p:pic>
      <p:sp>
        <p:nvSpPr>
          <p:cNvPr id="8" name="Text Box 4"/>
          <p:cNvSpPr txBox="1">
            <a:spLocks noChangeArrowheads="1"/>
          </p:cNvSpPr>
          <p:nvPr/>
        </p:nvSpPr>
        <p:spPr bwMode="auto">
          <a:xfrm>
            <a:off x="3059113" y="6308725"/>
            <a:ext cx="5868987" cy="369888"/>
          </a:xfrm>
          <a:prstGeom prst="rect">
            <a:avLst/>
          </a:prstGeom>
          <a:solidFill>
            <a:schemeClr val="accent1"/>
          </a:solidFill>
          <a:ln w="9525">
            <a:noFill/>
            <a:miter lim="800000"/>
            <a:headEnd/>
            <a:tailEnd/>
          </a:ln>
        </p:spPr>
        <p:txBody>
          <a:bodyPr>
            <a:spAutoFit/>
          </a:bodyPr>
          <a:lstStyle/>
          <a:p>
            <a:r>
              <a:rPr lang="fr-FR" dirty="0">
                <a:solidFill>
                  <a:schemeClr val="bg1"/>
                </a:solidFill>
                <a:latin typeface="Arial Rounded MT Bold" pitchFamily="-84" charset="0"/>
              </a:rPr>
              <a:t>Inspection Pédagogique EPS – Nouvelle-Calédonie</a:t>
            </a:r>
          </a:p>
        </p:txBody>
      </p:sp>
      <p:sp>
        <p:nvSpPr>
          <p:cNvPr id="12" name="Espace réservé du contenu 2"/>
          <p:cNvSpPr>
            <a:spLocks noGrp="1"/>
          </p:cNvSpPr>
          <p:nvPr>
            <p:ph type="subTitle" idx="1"/>
          </p:nvPr>
        </p:nvSpPr>
        <p:spPr>
          <a:xfrm>
            <a:off x="323527" y="2492896"/>
            <a:ext cx="8496944" cy="2597075"/>
          </a:xfrm>
        </p:spPr>
        <p:txBody>
          <a:bodyPr>
            <a:noAutofit/>
          </a:bodyPr>
          <a:lstStyle/>
          <a:p>
            <a:r>
              <a:rPr lang="fr-FR" sz="3600" dirty="0">
                <a:solidFill>
                  <a:schemeClr val="tx1"/>
                </a:solidFill>
              </a:rPr>
              <a:t>De fait, la culture prend </a:t>
            </a:r>
            <a:r>
              <a:rPr lang="fr-FR" sz="3600" b="1" dirty="0">
                <a:solidFill>
                  <a:schemeClr val="tx1"/>
                </a:solidFill>
              </a:rPr>
              <a:t>des formes</a:t>
            </a:r>
            <a:r>
              <a:rPr lang="fr-FR" sz="3600" dirty="0">
                <a:solidFill>
                  <a:schemeClr val="tx1"/>
                </a:solidFill>
              </a:rPr>
              <a:t> qui vont constituer le fonds culturel de la discipline. </a:t>
            </a:r>
            <a:br>
              <a:rPr lang="fr-FR" sz="3600" dirty="0">
                <a:solidFill>
                  <a:schemeClr val="tx1"/>
                </a:solidFill>
              </a:rPr>
            </a:br>
            <a:r>
              <a:rPr lang="fr-FR" sz="3600" dirty="0">
                <a:solidFill>
                  <a:schemeClr val="tx1"/>
                </a:solidFill>
              </a:rPr>
              <a:t> </a:t>
            </a:r>
            <a:br>
              <a:rPr lang="fr-FR" sz="3600" dirty="0">
                <a:solidFill>
                  <a:schemeClr val="tx1"/>
                </a:solidFill>
              </a:rPr>
            </a:br>
            <a:r>
              <a:rPr lang="fr-FR" sz="3600" dirty="0">
                <a:solidFill>
                  <a:schemeClr val="tx1"/>
                </a:solidFill>
              </a:rPr>
              <a:t>Quelles sont ces différentes formes ? </a:t>
            </a:r>
          </a:p>
        </p:txBody>
      </p:sp>
    </p:spTree>
    <p:extLst>
      <p:ext uri="{BB962C8B-B14F-4D97-AF65-F5344CB8AC3E}">
        <p14:creationId xmlns:p14="http://schemas.microsoft.com/office/powerpoint/2010/main" val="528955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arrière plan MEN.jpg"/>
          <p:cNvPicPr>
            <a:picLocks noChangeAspect="1"/>
          </p:cNvPicPr>
          <p:nvPr/>
        </p:nvPicPr>
        <p:blipFill>
          <a:blip r:embed="rId2" cstate="print"/>
          <a:stretch>
            <a:fillRect/>
          </a:stretch>
        </p:blipFill>
        <p:spPr>
          <a:xfrm>
            <a:off x="2028" y="0"/>
            <a:ext cx="9139943" cy="6858000"/>
          </a:xfrm>
          <a:prstGeom prst="rect">
            <a:avLst/>
          </a:prstGeom>
        </p:spPr>
      </p:pic>
      <p:sp>
        <p:nvSpPr>
          <p:cNvPr id="4" name="Espace réservé du numéro de diapositive 3"/>
          <p:cNvSpPr>
            <a:spLocks noGrp="1"/>
          </p:cNvSpPr>
          <p:nvPr>
            <p:ph type="sldNum" sz="quarter" idx="12"/>
          </p:nvPr>
        </p:nvSpPr>
        <p:spPr/>
        <p:txBody>
          <a:bodyPr/>
          <a:lstStyle/>
          <a:p>
            <a:fld id="{1A0A4B5C-B81D-47E8-A5D6-823BCF025DBF}" type="slidenum">
              <a:rPr lang="fr-FR" smtClean="0"/>
              <a:pPr/>
              <a:t>22</a:t>
            </a:fld>
            <a:endParaRPr lang="fr-FR"/>
          </a:p>
        </p:txBody>
      </p:sp>
      <p:sp>
        <p:nvSpPr>
          <p:cNvPr id="5" name="Espace réservé du pied de page 4"/>
          <p:cNvSpPr>
            <a:spLocks noGrp="1"/>
          </p:cNvSpPr>
          <p:nvPr>
            <p:ph type="ftr" sz="quarter" idx="11"/>
          </p:nvPr>
        </p:nvSpPr>
        <p:spPr/>
        <p:txBody>
          <a:bodyPr/>
          <a:lstStyle/>
          <a:p>
            <a:r>
              <a:rPr lang="fr-FR" smtClean="0"/>
              <a:t>AMATTE Lionel - CMI EPS Nouvelle-Calédonie</a:t>
            </a:r>
            <a:endParaRPr lang="fr-FR"/>
          </a:p>
        </p:txBody>
      </p:sp>
      <p:pic>
        <p:nvPicPr>
          <p:cNvPr id="6" name="Picture 8" descr="2013-06-10 08"/>
          <p:cNvPicPr>
            <a:picLocks noChangeAspect="1" noChangeArrowheads="1"/>
          </p:cNvPicPr>
          <p:nvPr/>
        </p:nvPicPr>
        <p:blipFill>
          <a:blip r:embed="rId3" cstate="print"/>
          <a:srcRect/>
          <a:stretch>
            <a:fillRect/>
          </a:stretch>
        </p:blipFill>
        <p:spPr bwMode="auto">
          <a:xfrm>
            <a:off x="7019925" y="44450"/>
            <a:ext cx="2051050" cy="1579563"/>
          </a:xfrm>
          <a:prstGeom prst="rect">
            <a:avLst/>
          </a:prstGeom>
          <a:noFill/>
          <a:ln w="9525">
            <a:noFill/>
            <a:miter lim="800000"/>
            <a:headEnd/>
            <a:tailEnd/>
          </a:ln>
        </p:spPr>
      </p:pic>
      <p:sp>
        <p:nvSpPr>
          <p:cNvPr id="8" name="Text Box 4"/>
          <p:cNvSpPr txBox="1">
            <a:spLocks noChangeArrowheads="1"/>
          </p:cNvSpPr>
          <p:nvPr/>
        </p:nvSpPr>
        <p:spPr bwMode="auto">
          <a:xfrm>
            <a:off x="3059113" y="6308725"/>
            <a:ext cx="5868987" cy="369888"/>
          </a:xfrm>
          <a:prstGeom prst="rect">
            <a:avLst/>
          </a:prstGeom>
          <a:solidFill>
            <a:schemeClr val="accent1"/>
          </a:solidFill>
          <a:ln w="9525">
            <a:noFill/>
            <a:miter lim="800000"/>
            <a:headEnd/>
            <a:tailEnd/>
          </a:ln>
        </p:spPr>
        <p:txBody>
          <a:bodyPr>
            <a:spAutoFit/>
          </a:bodyPr>
          <a:lstStyle/>
          <a:p>
            <a:r>
              <a:rPr lang="fr-FR" dirty="0">
                <a:solidFill>
                  <a:schemeClr val="bg1"/>
                </a:solidFill>
                <a:latin typeface="Arial Rounded MT Bold" pitchFamily="-84" charset="0"/>
              </a:rPr>
              <a:t>Inspection Pédagogique EPS – Nouvelle-Calédonie</a:t>
            </a:r>
          </a:p>
        </p:txBody>
      </p:sp>
      <p:sp>
        <p:nvSpPr>
          <p:cNvPr id="12" name="Espace réservé du contenu 2"/>
          <p:cNvSpPr>
            <a:spLocks noGrp="1"/>
          </p:cNvSpPr>
          <p:nvPr>
            <p:ph type="subTitle" idx="1"/>
          </p:nvPr>
        </p:nvSpPr>
        <p:spPr>
          <a:xfrm>
            <a:off x="323527" y="1624013"/>
            <a:ext cx="8496944" cy="3965227"/>
          </a:xfrm>
        </p:spPr>
        <p:txBody>
          <a:bodyPr>
            <a:noAutofit/>
          </a:bodyPr>
          <a:lstStyle/>
          <a:p>
            <a:r>
              <a:rPr lang="fr-FR" sz="2000" b="1" dirty="0">
                <a:solidFill>
                  <a:schemeClr val="tx1"/>
                </a:solidFill>
                <a:sym typeface="Wingdings" pitchFamily="2" charset="2"/>
              </a:rPr>
              <a:t>  </a:t>
            </a:r>
            <a:r>
              <a:rPr lang="fr-FR" sz="2000" b="1" dirty="0">
                <a:solidFill>
                  <a:schemeClr val="tx1"/>
                </a:solidFill>
              </a:rPr>
              <a:t>La culture produit et la culture production. </a:t>
            </a:r>
            <a:r>
              <a:rPr lang="fr-FR" sz="2000" dirty="0">
                <a:solidFill>
                  <a:schemeClr val="tx1"/>
                </a:solidFill>
              </a:rPr>
              <a:t/>
            </a:r>
            <a:br>
              <a:rPr lang="fr-FR" sz="2000" dirty="0">
                <a:solidFill>
                  <a:schemeClr val="tx1"/>
                </a:solidFill>
              </a:rPr>
            </a:br>
            <a:r>
              <a:rPr lang="fr-FR" sz="2000" b="1" dirty="0">
                <a:solidFill>
                  <a:schemeClr val="tx1"/>
                </a:solidFill>
                <a:sym typeface="Wingdings" pitchFamily="2" charset="2"/>
              </a:rPr>
              <a:t> </a:t>
            </a:r>
            <a:r>
              <a:rPr lang="fr-FR" sz="2000" b="1" dirty="0">
                <a:solidFill>
                  <a:schemeClr val="tx1"/>
                </a:solidFill>
              </a:rPr>
              <a:t>De la culture transmissive à la culture appropriative</a:t>
            </a:r>
            <a:r>
              <a:rPr lang="fr-FR" sz="2000" b="1" dirty="0" smtClean="0">
                <a:solidFill>
                  <a:schemeClr val="tx1"/>
                </a:solidFill>
              </a:rPr>
              <a:t>.</a:t>
            </a:r>
            <a:r>
              <a:rPr lang="fr-FR" sz="2000" b="1" dirty="0">
                <a:solidFill>
                  <a:schemeClr val="tx1"/>
                </a:solidFill>
              </a:rPr>
              <a:t/>
            </a:r>
            <a:br>
              <a:rPr lang="fr-FR" sz="2000" b="1" dirty="0">
                <a:solidFill>
                  <a:schemeClr val="tx1"/>
                </a:solidFill>
              </a:rPr>
            </a:br>
            <a:r>
              <a:rPr lang="fr-FR" sz="2000" b="1" dirty="0">
                <a:solidFill>
                  <a:schemeClr val="tx1"/>
                </a:solidFill>
                <a:sym typeface="Wingdings" pitchFamily="2" charset="2"/>
              </a:rPr>
              <a:t> </a:t>
            </a:r>
            <a:r>
              <a:rPr lang="fr-FR" sz="2000" b="1" dirty="0">
                <a:solidFill>
                  <a:schemeClr val="tx1"/>
                </a:solidFill>
              </a:rPr>
              <a:t>De la culture acte à la culture parole.</a:t>
            </a:r>
            <a:br>
              <a:rPr lang="fr-FR" sz="2000" b="1" dirty="0">
                <a:solidFill>
                  <a:schemeClr val="tx1"/>
                </a:solidFill>
              </a:rPr>
            </a:br>
            <a:r>
              <a:rPr lang="fr-FR" sz="2000" b="1" dirty="0">
                <a:solidFill>
                  <a:schemeClr val="tx1"/>
                </a:solidFill>
              </a:rPr>
              <a:t/>
            </a:r>
            <a:br>
              <a:rPr lang="fr-FR" sz="2000" b="1" dirty="0">
                <a:solidFill>
                  <a:schemeClr val="tx1"/>
                </a:solidFill>
              </a:rPr>
            </a:br>
            <a:r>
              <a:rPr lang="fr-FR" sz="2000" b="1" dirty="0">
                <a:solidFill>
                  <a:schemeClr val="tx1"/>
                </a:solidFill>
              </a:rPr>
              <a:t>Conclusion partielle : </a:t>
            </a:r>
            <a:r>
              <a:rPr lang="fr-FR" sz="2000" dirty="0">
                <a:solidFill>
                  <a:schemeClr val="tx1"/>
                </a:solidFill>
              </a:rPr>
              <a:t/>
            </a:r>
            <a:br>
              <a:rPr lang="fr-FR" sz="2000" dirty="0">
                <a:solidFill>
                  <a:schemeClr val="tx1"/>
                </a:solidFill>
              </a:rPr>
            </a:br>
            <a:r>
              <a:rPr lang="fr-FR" sz="2000" dirty="0">
                <a:solidFill>
                  <a:schemeClr val="tx1"/>
                </a:solidFill>
              </a:rPr>
              <a:t>Conceptuellement, l'éducation physique et sportive n'opère pas assez clairement la distinction entre </a:t>
            </a:r>
            <a:r>
              <a:rPr lang="fr-FR" sz="2000" b="1" dirty="0">
                <a:solidFill>
                  <a:schemeClr val="tx1"/>
                </a:solidFill>
              </a:rPr>
              <a:t>les formes </a:t>
            </a:r>
            <a:r>
              <a:rPr lang="fr-FR" sz="2000" dirty="0">
                <a:solidFill>
                  <a:schemeClr val="tx1"/>
                </a:solidFill>
              </a:rPr>
              <a:t>et </a:t>
            </a:r>
            <a:r>
              <a:rPr lang="fr-FR" sz="2000" b="1" dirty="0">
                <a:solidFill>
                  <a:schemeClr val="tx1"/>
                </a:solidFill>
              </a:rPr>
              <a:t>le fonds </a:t>
            </a:r>
            <a:r>
              <a:rPr lang="fr-FR" sz="2000" dirty="0">
                <a:solidFill>
                  <a:schemeClr val="tx1"/>
                </a:solidFill>
              </a:rPr>
              <a:t>de la culture. </a:t>
            </a:r>
            <a:br>
              <a:rPr lang="fr-FR" sz="2000" dirty="0">
                <a:solidFill>
                  <a:schemeClr val="tx1"/>
                </a:solidFill>
              </a:rPr>
            </a:br>
            <a:r>
              <a:rPr lang="fr-FR" sz="2000" dirty="0">
                <a:solidFill>
                  <a:schemeClr val="tx1"/>
                </a:solidFill>
              </a:rPr>
              <a:t/>
            </a:r>
            <a:br>
              <a:rPr lang="fr-FR" sz="2000" dirty="0">
                <a:solidFill>
                  <a:schemeClr val="tx1"/>
                </a:solidFill>
              </a:rPr>
            </a:br>
            <a:r>
              <a:rPr lang="fr-FR" sz="2000" b="1" i="1" dirty="0">
                <a:solidFill>
                  <a:schemeClr val="tx1"/>
                </a:solidFill>
              </a:rPr>
              <a:t>La mission de l'école</a:t>
            </a:r>
            <a:r>
              <a:rPr lang="fr-FR" sz="2000" dirty="0">
                <a:solidFill>
                  <a:schemeClr val="tx1"/>
                </a:solidFill>
              </a:rPr>
              <a:t> porte essentiellement sur l'acquisition du fonds culturel c'est-à-dire les valeurs, les savoirs fondamentaux, les modes d'action et de pensée fondamentaux, les activités sensori-motrices et réflexives.</a:t>
            </a:r>
            <a:br>
              <a:rPr lang="fr-FR" sz="2000" dirty="0">
                <a:solidFill>
                  <a:schemeClr val="tx1"/>
                </a:solidFill>
              </a:rPr>
            </a:br>
            <a:r>
              <a:rPr lang="fr-FR" sz="2000" dirty="0">
                <a:solidFill>
                  <a:schemeClr val="tx1"/>
                </a:solidFill>
              </a:rPr>
              <a:t> </a:t>
            </a:r>
            <a:br>
              <a:rPr lang="fr-FR" sz="2000" dirty="0">
                <a:solidFill>
                  <a:schemeClr val="tx1"/>
                </a:solidFill>
              </a:rPr>
            </a:br>
            <a:r>
              <a:rPr lang="fr-FR" sz="2000" b="1" dirty="0">
                <a:solidFill>
                  <a:schemeClr val="tx1"/>
                </a:solidFill>
              </a:rPr>
              <a:t>La référence scolaire culturelle </a:t>
            </a:r>
            <a:r>
              <a:rPr lang="fr-FR" sz="2000" dirty="0">
                <a:solidFill>
                  <a:schemeClr val="tx1"/>
                </a:solidFill>
              </a:rPr>
              <a:t>est fondamentalement </a:t>
            </a:r>
            <a:r>
              <a:rPr lang="fr-FR" sz="2000" b="1" dirty="0">
                <a:solidFill>
                  <a:schemeClr val="tx1"/>
                </a:solidFill>
              </a:rPr>
              <a:t>un métissage des cultures qui fusionnent l'action, la méthode et l'engagement.</a:t>
            </a:r>
            <a:endParaRPr lang="fr-FR" sz="2000" dirty="0">
              <a:solidFill>
                <a:schemeClr val="tx1"/>
              </a:solidFill>
            </a:endParaRPr>
          </a:p>
        </p:txBody>
      </p:sp>
    </p:spTree>
    <p:extLst>
      <p:ext uri="{BB962C8B-B14F-4D97-AF65-F5344CB8AC3E}">
        <p14:creationId xmlns:p14="http://schemas.microsoft.com/office/powerpoint/2010/main" val="528955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arrière plan MEN.jpg"/>
          <p:cNvPicPr>
            <a:picLocks noChangeAspect="1"/>
          </p:cNvPicPr>
          <p:nvPr/>
        </p:nvPicPr>
        <p:blipFill>
          <a:blip r:embed="rId2" cstate="print"/>
          <a:stretch>
            <a:fillRect/>
          </a:stretch>
        </p:blipFill>
        <p:spPr>
          <a:xfrm>
            <a:off x="2028" y="0"/>
            <a:ext cx="9139943" cy="6858000"/>
          </a:xfrm>
          <a:prstGeom prst="rect">
            <a:avLst/>
          </a:prstGeom>
        </p:spPr>
      </p:pic>
      <p:sp>
        <p:nvSpPr>
          <p:cNvPr id="4" name="Espace réservé du numéro de diapositive 3"/>
          <p:cNvSpPr>
            <a:spLocks noGrp="1"/>
          </p:cNvSpPr>
          <p:nvPr>
            <p:ph type="sldNum" sz="quarter" idx="12"/>
          </p:nvPr>
        </p:nvSpPr>
        <p:spPr/>
        <p:txBody>
          <a:bodyPr/>
          <a:lstStyle/>
          <a:p>
            <a:fld id="{1A0A4B5C-B81D-47E8-A5D6-823BCF025DBF}" type="slidenum">
              <a:rPr lang="fr-FR" smtClean="0"/>
              <a:pPr/>
              <a:t>23</a:t>
            </a:fld>
            <a:endParaRPr lang="fr-FR"/>
          </a:p>
        </p:txBody>
      </p:sp>
      <p:sp>
        <p:nvSpPr>
          <p:cNvPr id="5" name="Espace réservé du pied de page 4"/>
          <p:cNvSpPr>
            <a:spLocks noGrp="1"/>
          </p:cNvSpPr>
          <p:nvPr>
            <p:ph type="ftr" sz="quarter" idx="11"/>
          </p:nvPr>
        </p:nvSpPr>
        <p:spPr/>
        <p:txBody>
          <a:bodyPr/>
          <a:lstStyle/>
          <a:p>
            <a:r>
              <a:rPr lang="fr-FR" smtClean="0"/>
              <a:t>AMATTE Lionel - CMI EPS Nouvelle-Calédonie</a:t>
            </a:r>
            <a:endParaRPr lang="fr-FR"/>
          </a:p>
        </p:txBody>
      </p:sp>
      <p:pic>
        <p:nvPicPr>
          <p:cNvPr id="6" name="Picture 8" descr="2013-06-10 08"/>
          <p:cNvPicPr>
            <a:picLocks noChangeAspect="1" noChangeArrowheads="1"/>
          </p:cNvPicPr>
          <p:nvPr/>
        </p:nvPicPr>
        <p:blipFill>
          <a:blip r:embed="rId3" cstate="print"/>
          <a:srcRect/>
          <a:stretch>
            <a:fillRect/>
          </a:stretch>
        </p:blipFill>
        <p:spPr bwMode="auto">
          <a:xfrm>
            <a:off x="7019925" y="44450"/>
            <a:ext cx="2051050" cy="1579563"/>
          </a:xfrm>
          <a:prstGeom prst="rect">
            <a:avLst/>
          </a:prstGeom>
          <a:noFill/>
          <a:ln w="9525">
            <a:noFill/>
            <a:miter lim="800000"/>
            <a:headEnd/>
            <a:tailEnd/>
          </a:ln>
        </p:spPr>
      </p:pic>
      <p:sp>
        <p:nvSpPr>
          <p:cNvPr id="8" name="Text Box 4"/>
          <p:cNvSpPr txBox="1">
            <a:spLocks noChangeArrowheads="1"/>
          </p:cNvSpPr>
          <p:nvPr/>
        </p:nvSpPr>
        <p:spPr bwMode="auto">
          <a:xfrm>
            <a:off x="3059113" y="6308725"/>
            <a:ext cx="5868987" cy="369888"/>
          </a:xfrm>
          <a:prstGeom prst="rect">
            <a:avLst/>
          </a:prstGeom>
          <a:solidFill>
            <a:schemeClr val="accent1"/>
          </a:solidFill>
          <a:ln w="9525">
            <a:noFill/>
            <a:miter lim="800000"/>
            <a:headEnd/>
            <a:tailEnd/>
          </a:ln>
        </p:spPr>
        <p:txBody>
          <a:bodyPr>
            <a:spAutoFit/>
          </a:bodyPr>
          <a:lstStyle/>
          <a:p>
            <a:r>
              <a:rPr lang="fr-FR" dirty="0">
                <a:solidFill>
                  <a:schemeClr val="bg1"/>
                </a:solidFill>
                <a:latin typeface="Arial Rounded MT Bold" pitchFamily="-84" charset="0"/>
              </a:rPr>
              <a:t>Inspection Pédagogique EPS – Nouvelle-Calédonie</a:t>
            </a:r>
          </a:p>
        </p:txBody>
      </p:sp>
      <p:sp>
        <p:nvSpPr>
          <p:cNvPr id="12" name="Espace réservé du contenu 2"/>
          <p:cNvSpPr>
            <a:spLocks noGrp="1"/>
          </p:cNvSpPr>
          <p:nvPr>
            <p:ph type="subTitle" idx="1"/>
          </p:nvPr>
        </p:nvSpPr>
        <p:spPr>
          <a:xfrm>
            <a:off x="323527" y="1624013"/>
            <a:ext cx="8496944" cy="3965227"/>
          </a:xfrm>
        </p:spPr>
        <p:txBody>
          <a:bodyPr>
            <a:noAutofit/>
          </a:bodyPr>
          <a:lstStyle/>
          <a:p>
            <a:r>
              <a:rPr lang="fr-FR" sz="2000" dirty="0">
                <a:solidFill>
                  <a:schemeClr val="tx1"/>
                </a:solidFill>
              </a:rPr>
              <a:t>L'EPS a donc à construire sa référence de culture pour répondre à la demande  institutionnelle de "déclinaison du socle</a:t>
            </a:r>
            <a:r>
              <a:rPr lang="fr-FR" sz="2000" dirty="0" smtClean="0">
                <a:solidFill>
                  <a:schemeClr val="tx1"/>
                </a:solidFill>
              </a:rPr>
              <a:t>".</a:t>
            </a:r>
            <a:r>
              <a:rPr lang="fr-FR" sz="2000" dirty="0">
                <a:solidFill>
                  <a:schemeClr val="tx1"/>
                </a:solidFill>
              </a:rPr>
              <a:t> </a:t>
            </a:r>
            <a:br>
              <a:rPr lang="fr-FR" sz="2000" dirty="0">
                <a:solidFill>
                  <a:schemeClr val="tx1"/>
                </a:solidFill>
              </a:rPr>
            </a:br>
            <a:r>
              <a:rPr lang="fr-FR" sz="2000" dirty="0">
                <a:solidFill>
                  <a:schemeClr val="tx1"/>
                </a:solidFill>
              </a:rPr>
              <a:t>Sur quoi </a:t>
            </a:r>
            <a:r>
              <a:rPr lang="fr-FR" sz="2000" dirty="0" err="1">
                <a:solidFill>
                  <a:schemeClr val="tx1"/>
                </a:solidFill>
              </a:rPr>
              <a:t>doit-elle</a:t>
            </a:r>
            <a:r>
              <a:rPr lang="fr-FR" sz="2000" dirty="0">
                <a:solidFill>
                  <a:schemeClr val="tx1"/>
                </a:solidFill>
              </a:rPr>
              <a:t> construire cette référence ?</a:t>
            </a:r>
            <a:br>
              <a:rPr lang="fr-FR" sz="2000" dirty="0">
                <a:solidFill>
                  <a:schemeClr val="tx1"/>
                </a:solidFill>
              </a:rPr>
            </a:br>
            <a:r>
              <a:rPr lang="fr-FR" sz="2000" dirty="0">
                <a:solidFill>
                  <a:schemeClr val="tx1"/>
                </a:solidFill>
              </a:rPr>
              <a:t>Sur la  fusion de  </a:t>
            </a:r>
            <a:r>
              <a:rPr lang="fr-FR" sz="2000" b="1" dirty="0">
                <a:solidFill>
                  <a:schemeClr val="tx1"/>
                </a:solidFill>
              </a:rPr>
              <a:t>l'action, de la méthode et de l'engagement </a:t>
            </a:r>
            <a:r>
              <a:rPr lang="fr-FR" sz="2000" b="1" dirty="0" smtClean="0">
                <a:solidFill>
                  <a:schemeClr val="tx1"/>
                </a:solidFill>
              </a:rPr>
              <a:t>?</a:t>
            </a:r>
            <a:r>
              <a:rPr lang="fr-FR" sz="2000" dirty="0">
                <a:solidFill>
                  <a:schemeClr val="tx1"/>
                </a:solidFill>
              </a:rPr>
              <a:t/>
            </a:r>
            <a:br>
              <a:rPr lang="fr-FR" sz="2000" dirty="0">
                <a:solidFill>
                  <a:schemeClr val="tx1"/>
                </a:solidFill>
              </a:rPr>
            </a:br>
            <a:r>
              <a:rPr lang="fr-FR" sz="2000" b="1" dirty="0">
                <a:solidFill>
                  <a:schemeClr val="tx1"/>
                </a:solidFill>
              </a:rPr>
              <a:t>Comment </a:t>
            </a:r>
            <a:r>
              <a:rPr lang="fr-FR" sz="2000" b="1" dirty="0" smtClean="0">
                <a:solidFill>
                  <a:schemeClr val="tx1"/>
                </a:solidFill>
              </a:rPr>
              <a:t>?</a:t>
            </a:r>
            <a:r>
              <a:rPr lang="fr-FR" sz="2000" dirty="0">
                <a:solidFill>
                  <a:schemeClr val="tx1"/>
                </a:solidFill>
              </a:rPr>
              <a:t> </a:t>
            </a:r>
            <a:br>
              <a:rPr lang="fr-FR" sz="2000" dirty="0">
                <a:solidFill>
                  <a:schemeClr val="tx1"/>
                </a:solidFill>
              </a:rPr>
            </a:br>
            <a:r>
              <a:rPr lang="fr-FR" sz="2000" dirty="0">
                <a:solidFill>
                  <a:schemeClr val="tx1"/>
                </a:solidFill>
              </a:rPr>
              <a:t>Par des prises de positions sur </a:t>
            </a:r>
            <a:r>
              <a:rPr lang="fr-FR" sz="2000" b="1" dirty="0">
                <a:solidFill>
                  <a:schemeClr val="tx1"/>
                </a:solidFill>
              </a:rPr>
              <a:t>le statut du sujet</a:t>
            </a:r>
            <a:r>
              <a:rPr lang="fr-FR" sz="2000" dirty="0">
                <a:solidFill>
                  <a:schemeClr val="tx1"/>
                </a:solidFill>
              </a:rPr>
              <a:t> (il est dit qu'il est acteur dans les apprentissages), par </a:t>
            </a:r>
            <a:r>
              <a:rPr lang="fr-FR" sz="2000" b="1" dirty="0">
                <a:solidFill>
                  <a:schemeClr val="tx1"/>
                </a:solidFill>
              </a:rPr>
              <a:t>une clarification de l'objet</a:t>
            </a:r>
            <a:r>
              <a:rPr lang="fr-FR" sz="2000" dirty="0">
                <a:solidFill>
                  <a:schemeClr val="tx1"/>
                </a:solidFill>
              </a:rPr>
              <a:t> même de l'enseignement de l'EPS (le développement des activités adaptatives), par un </a:t>
            </a:r>
            <a:r>
              <a:rPr lang="fr-FR" sz="2000" b="1" dirty="0">
                <a:solidFill>
                  <a:schemeClr val="tx1"/>
                </a:solidFill>
              </a:rPr>
              <a:t>choix de méthodes</a:t>
            </a:r>
            <a:r>
              <a:rPr lang="fr-FR" sz="2000" dirty="0">
                <a:solidFill>
                  <a:schemeClr val="tx1"/>
                </a:solidFill>
              </a:rPr>
              <a:t> permettant la construction de l'élève</a:t>
            </a:r>
            <a:r>
              <a:rPr lang="fr-FR" sz="2000" dirty="0" smtClean="0">
                <a:solidFill>
                  <a:schemeClr val="tx1"/>
                </a:solidFill>
              </a:rPr>
              <a:t>.</a:t>
            </a:r>
            <a:r>
              <a:rPr lang="fr-FR" sz="2000" dirty="0">
                <a:solidFill>
                  <a:schemeClr val="tx1"/>
                </a:solidFill>
              </a:rPr>
              <a:t> </a:t>
            </a:r>
            <a:br>
              <a:rPr lang="fr-FR" sz="2000" dirty="0">
                <a:solidFill>
                  <a:schemeClr val="tx1"/>
                </a:solidFill>
              </a:rPr>
            </a:br>
            <a:r>
              <a:rPr lang="fr-FR" sz="2000" dirty="0">
                <a:solidFill>
                  <a:schemeClr val="tx1"/>
                </a:solidFill>
              </a:rPr>
              <a:t>Par la conception d'une matrice disciplinaire qui articule </a:t>
            </a:r>
            <a:r>
              <a:rPr lang="fr-FR" sz="2000" b="1" dirty="0">
                <a:solidFill>
                  <a:schemeClr val="tx1"/>
                </a:solidFill>
              </a:rPr>
              <a:t>finalités / objectifs / contenus / méthodes /évaluation</a:t>
            </a:r>
            <a:r>
              <a:rPr lang="fr-FR" sz="2000" b="1" dirty="0" smtClean="0">
                <a:solidFill>
                  <a:schemeClr val="tx1"/>
                </a:solidFill>
              </a:rPr>
              <a:t>…</a:t>
            </a:r>
            <a:r>
              <a:rPr lang="fr-FR" sz="2000" dirty="0">
                <a:solidFill>
                  <a:schemeClr val="tx1"/>
                </a:solidFill>
              </a:rPr>
              <a:t> </a:t>
            </a:r>
            <a:br>
              <a:rPr lang="fr-FR" sz="2000" dirty="0">
                <a:solidFill>
                  <a:schemeClr val="tx1"/>
                </a:solidFill>
              </a:rPr>
            </a:br>
            <a:r>
              <a:rPr lang="fr-FR" sz="2000" dirty="0">
                <a:solidFill>
                  <a:schemeClr val="tx1"/>
                </a:solidFill>
              </a:rPr>
              <a:t>Par l'introduction de </a:t>
            </a:r>
            <a:r>
              <a:rPr lang="fr-FR" sz="2000" b="1" dirty="0">
                <a:solidFill>
                  <a:schemeClr val="tx1"/>
                </a:solidFill>
              </a:rPr>
              <a:t>concepts</a:t>
            </a:r>
            <a:r>
              <a:rPr lang="fr-FR" sz="2000" dirty="0">
                <a:solidFill>
                  <a:schemeClr val="tx1"/>
                </a:solidFill>
              </a:rPr>
              <a:t> (compétence, compétence attendue, activités adaptatives, capacités, connaissances, attitudes</a:t>
            </a:r>
            <a:r>
              <a:rPr lang="fr-FR" sz="2000" b="1" dirty="0">
                <a:solidFill>
                  <a:schemeClr val="tx1"/>
                </a:solidFill>
              </a:rPr>
              <a:t>) qu'il s'agit de rendre signifiants, opératoires et compris de tous.</a:t>
            </a:r>
            <a:endParaRPr lang="fr-FR" sz="2000" dirty="0">
              <a:solidFill>
                <a:schemeClr val="tx1"/>
              </a:solidFill>
            </a:endParaRPr>
          </a:p>
        </p:txBody>
      </p:sp>
    </p:spTree>
    <p:extLst>
      <p:ext uri="{BB962C8B-B14F-4D97-AF65-F5344CB8AC3E}">
        <p14:creationId xmlns:p14="http://schemas.microsoft.com/office/powerpoint/2010/main" val="528955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arrière plan MEN.jpg"/>
          <p:cNvPicPr>
            <a:picLocks noChangeAspect="1"/>
          </p:cNvPicPr>
          <p:nvPr/>
        </p:nvPicPr>
        <p:blipFill>
          <a:blip r:embed="rId2" cstate="print"/>
          <a:stretch>
            <a:fillRect/>
          </a:stretch>
        </p:blipFill>
        <p:spPr>
          <a:xfrm>
            <a:off x="2028" y="0"/>
            <a:ext cx="9139943" cy="6858000"/>
          </a:xfrm>
          <a:prstGeom prst="rect">
            <a:avLst/>
          </a:prstGeom>
        </p:spPr>
      </p:pic>
      <p:sp>
        <p:nvSpPr>
          <p:cNvPr id="4" name="Espace réservé du numéro de diapositive 3"/>
          <p:cNvSpPr>
            <a:spLocks noGrp="1"/>
          </p:cNvSpPr>
          <p:nvPr>
            <p:ph type="sldNum" sz="quarter" idx="12"/>
          </p:nvPr>
        </p:nvSpPr>
        <p:spPr/>
        <p:txBody>
          <a:bodyPr/>
          <a:lstStyle/>
          <a:p>
            <a:fld id="{1A0A4B5C-B81D-47E8-A5D6-823BCF025DBF}" type="slidenum">
              <a:rPr lang="fr-FR" smtClean="0"/>
              <a:pPr/>
              <a:t>24</a:t>
            </a:fld>
            <a:endParaRPr lang="fr-FR"/>
          </a:p>
        </p:txBody>
      </p:sp>
      <p:sp>
        <p:nvSpPr>
          <p:cNvPr id="5" name="Espace réservé du pied de page 4"/>
          <p:cNvSpPr>
            <a:spLocks noGrp="1"/>
          </p:cNvSpPr>
          <p:nvPr>
            <p:ph type="ftr" sz="quarter" idx="11"/>
          </p:nvPr>
        </p:nvSpPr>
        <p:spPr/>
        <p:txBody>
          <a:bodyPr/>
          <a:lstStyle/>
          <a:p>
            <a:r>
              <a:rPr lang="fr-FR" smtClean="0"/>
              <a:t>AMATTE Lionel - CMI EPS Nouvelle-Calédonie</a:t>
            </a:r>
            <a:endParaRPr lang="fr-FR"/>
          </a:p>
        </p:txBody>
      </p:sp>
      <p:pic>
        <p:nvPicPr>
          <p:cNvPr id="6" name="Picture 8" descr="2013-06-10 08"/>
          <p:cNvPicPr>
            <a:picLocks noChangeAspect="1" noChangeArrowheads="1"/>
          </p:cNvPicPr>
          <p:nvPr/>
        </p:nvPicPr>
        <p:blipFill>
          <a:blip r:embed="rId3" cstate="print"/>
          <a:srcRect/>
          <a:stretch>
            <a:fillRect/>
          </a:stretch>
        </p:blipFill>
        <p:spPr bwMode="auto">
          <a:xfrm>
            <a:off x="7019925" y="44450"/>
            <a:ext cx="2051050" cy="1579563"/>
          </a:xfrm>
          <a:prstGeom prst="rect">
            <a:avLst/>
          </a:prstGeom>
          <a:noFill/>
          <a:ln w="9525">
            <a:noFill/>
            <a:miter lim="800000"/>
            <a:headEnd/>
            <a:tailEnd/>
          </a:ln>
        </p:spPr>
      </p:pic>
      <p:sp>
        <p:nvSpPr>
          <p:cNvPr id="8" name="Text Box 4"/>
          <p:cNvSpPr txBox="1">
            <a:spLocks noChangeArrowheads="1"/>
          </p:cNvSpPr>
          <p:nvPr/>
        </p:nvSpPr>
        <p:spPr bwMode="auto">
          <a:xfrm>
            <a:off x="3059113" y="6308725"/>
            <a:ext cx="5868987" cy="369888"/>
          </a:xfrm>
          <a:prstGeom prst="rect">
            <a:avLst/>
          </a:prstGeom>
          <a:solidFill>
            <a:schemeClr val="accent1"/>
          </a:solidFill>
          <a:ln w="9525">
            <a:noFill/>
            <a:miter lim="800000"/>
            <a:headEnd/>
            <a:tailEnd/>
          </a:ln>
        </p:spPr>
        <p:txBody>
          <a:bodyPr>
            <a:spAutoFit/>
          </a:bodyPr>
          <a:lstStyle/>
          <a:p>
            <a:r>
              <a:rPr lang="fr-FR" dirty="0">
                <a:solidFill>
                  <a:schemeClr val="bg1"/>
                </a:solidFill>
                <a:latin typeface="Arial Rounded MT Bold" pitchFamily="-84" charset="0"/>
              </a:rPr>
              <a:t>Inspection Pédagogique EPS – Nouvelle-Calédonie</a:t>
            </a:r>
          </a:p>
        </p:txBody>
      </p:sp>
      <p:sp>
        <p:nvSpPr>
          <p:cNvPr id="12" name="Espace réservé du contenu 2"/>
          <p:cNvSpPr>
            <a:spLocks noGrp="1"/>
          </p:cNvSpPr>
          <p:nvPr>
            <p:ph type="subTitle" idx="1"/>
          </p:nvPr>
        </p:nvSpPr>
        <p:spPr>
          <a:xfrm>
            <a:off x="323527" y="1624013"/>
            <a:ext cx="8496944" cy="3965227"/>
          </a:xfrm>
        </p:spPr>
        <p:txBody>
          <a:bodyPr>
            <a:noAutofit/>
          </a:bodyPr>
          <a:lstStyle/>
          <a:p>
            <a:r>
              <a:rPr lang="fr-FR" sz="2000" b="1" i="1" dirty="0">
                <a:solidFill>
                  <a:schemeClr val="tx1"/>
                </a:solidFill>
              </a:rPr>
              <a:t>Conclusion :</a:t>
            </a:r>
            <a:r>
              <a:rPr lang="fr-FR" sz="2000" dirty="0">
                <a:solidFill>
                  <a:schemeClr val="tx1"/>
                </a:solidFill>
              </a:rPr>
              <a:t/>
            </a:r>
            <a:br>
              <a:rPr lang="fr-FR" sz="2000" dirty="0">
                <a:solidFill>
                  <a:schemeClr val="tx1"/>
                </a:solidFill>
              </a:rPr>
            </a:br>
            <a:r>
              <a:rPr lang="fr-FR" sz="2000" dirty="0">
                <a:solidFill>
                  <a:schemeClr val="tx1"/>
                </a:solidFill>
              </a:rPr>
              <a:t> </a:t>
            </a:r>
            <a:br>
              <a:rPr lang="fr-FR" sz="2000" dirty="0">
                <a:solidFill>
                  <a:schemeClr val="tx1"/>
                </a:solidFill>
              </a:rPr>
            </a:br>
            <a:r>
              <a:rPr lang="fr-FR" sz="2000" dirty="0">
                <a:solidFill>
                  <a:schemeClr val="tx1"/>
                </a:solidFill>
              </a:rPr>
              <a:t>La référence de la culture scolaire subit à l'évidence </a:t>
            </a:r>
            <a:r>
              <a:rPr lang="fr-FR" sz="2000" b="1" dirty="0">
                <a:solidFill>
                  <a:schemeClr val="tx1"/>
                </a:solidFill>
              </a:rPr>
              <a:t>une évolution</a:t>
            </a:r>
            <a:r>
              <a:rPr lang="fr-FR" sz="2000" dirty="0">
                <a:solidFill>
                  <a:schemeClr val="tx1"/>
                </a:solidFill>
              </a:rPr>
              <a:t>. On a entrepris un voyage qui apporte son lot d'évolutions. Le sport offre  ses actions à l'EPS qui sont de véritables opportunités, de véritables occasions, de véritables moyens à la transformation des conduites des élèves.</a:t>
            </a:r>
            <a:br>
              <a:rPr lang="fr-FR" sz="2000" dirty="0">
                <a:solidFill>
                  <a:schemeClr val="tx1"/>
                </a:solidFill>
              </a:rPr>
            </a:br>
            <a:r>
              <a:rPr lang="fr-FR" sz="2000" dirty="0">
                <a:solidFill>
                  <a:schemeClr val="tx1"/>
                </a:solidFill>
              </a:rPr>
              <a:t/>
            </a:r>
            <a:br>
              <a:rPr lang="fr-FR" sz="2000" dirty="0">
                <a:solidFill>
                  <a:schemeClr val="tx1"/>
                </a:solidFill>
              </a:rPr>
            </a:br>
            <a:r>
              <a:rPr lang="fr-FR" sz="2000" dirty="0">
                <a:solidFill>
                  <a:schemeClr val="tx1"/>
                </a:solidFill>
              </a:rPr>
              <a:t>Mais aujourd'hui </a:t>
            </a:r>
            <a:r>
              <a:rPr lang="fr-FR" sz="2000" b="1" dirty="0">
                <a:solidFill>
                  <a:schemeClr val="tx1"/>
                </a:solidFill>
              </a:rPr>
              <a:t>la réflexion, les méthodes, l'engagement</a:t>
            </a:r>
            <a:r>
              <a:rPr lang="fr-FR" sz="2000" dirty="0">
                <a:solidFill>
                  <a:schemeClr val="tx1"/>
                </a:solidFill>
              </a:rPr>
              <a:t> doivent accompagner les apprentissages pour que les élèves puissent poursuivre ce voyage en ayant des conduites de plus en plus intelligentes. </a:t>
            </a:r>
            <a:br>
              <a:rPr lang="fr-FR" sz="2000" dirty="0">
                <a:solidFill>
                  <a:schemeClr val="tx1"/>
                </a:solidFill>
              </a:rPr>
            </a:br>
            <a:r>
              <a:rPr lang="fr-FR" sz="2000" dirty="0">
                <a:solidFill>
                  <a:schemeClr val="tx1"/>
                </a:solidFill>
              </a:rPr>
              <a:t/>
            </a:r>
            <a:br>
              <a:rPr lang="fr-FR" sz="2000" dirty="0">
                <a:solidFill>
                  <a:schemeClr val="tx1"/>
                </a:solidFill>
              </a:rPr>
            </a:br>
            <a:r>
              <a:rPr lang="fr-FR" sz="2000" dirty="0">
                <a:solidFill>
                  <a:schemeClr val="tx1"/>
                </a:solidFill>
              </a:rPr>
              <a:t>Rapprocher </a:t>
            </a:r>
            <a:r>
              <a:rPr lang="fr-FR" sz="2000" b="1" dirty="0">
                <a:solidFill>
                  <a:schemeClr val="tx1"/>
                </a:solidFill>
              </a:rPr>
              <a:t>l'action, la méthode et l'engagement</a:t>
            </a:r>
            <a:r>
              <a:rPr lang="fr-FR" sz="2000" dirty="0">
                <a:solidFill>
                  <a:schemeClr val="tx1"/>
                </a:solidFill>
              </a:rPr>
              <a:t>, voilà me semble-t-il un enjeu conceptuel et programmatique pour rendre les élèves plus </a:t>
            </a:r>
            <a:r>
              <a:rPr lang="fr-FR" sz="2000" b="1" dirty="0">
                <a:solidFill>
                  <a:schemeClr val="tx1"/>
                </a:solidFill>
              </a:rPr>
              <a:t>intelligents et adaptables. </a:t>
            </a:r>
            <a:endParaRPr lang="fr-FR" sz="2000" dirty="0">
              <a:solidFill>
                <a:schemeClr val="tx1"/>
              </a:solidFill>
            </a:endParaRPr>
          </a:p>
        </p:txBody>
      </p:sp>
    </p:spTree>
    <p:extLst>
      <p:ext uri="{BB962C8B-B14F-4D97-AF65-F5344CB8AC3E}">
        <p14:creationId xmlns:p14="http://schemas.microsoft.com/office/powerpoint/2010/main" val="528955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arrière plan MEN.jpg"/>
          <p:cNvPicPr>
            <a:picLocks noChangeAspect="1"/>
          </p:cNvPicPr>
          <p:nvPr/>
        </p:nvPicPr>
        <p:blipFill>
          <a:blip r:embed="rId2" cstate="print"/>
          <a:stretch>
            <a:fillRect/>
          </a:stretch>
        </p:blipFill>
        <p:spPr>
          <a:xfrm>
            <a:off x="2028" y="0"/>
            <a:ext cx="9139943" cy="6858000"/>
          </a:xfrm>
          <a:prstGeom prst="rect">
            <a:avLst/>
          </a:prstGeom>
        </p:spPr>
      </p:pic>
      <p:sp>
        <p:nvSpPr>
          <p:cNvPr id="4" name="Espace réservé du numéro de diapositive 3"/>
          <p:cNvSpPr>
            <a:spLocks noGrp="1"/>
          </p:cNvSpPr>
          <p:nvPr>
            <p:ph type="sldNum" sz="quarter" idx="12"/>
          </p:nvPr>
        </p:nvSpPr>
        <p:spPr/>
        <p:txBody>
          <a:bodyPr/>
          <a:lstStyle/>
          <a:p>
            <a:fld id="{1A0A4B5C-B81D-47E8-A5D6-823BCF025DBF}" type="slidenum">
              <a:rPr lang="fr-FR" smtClean="0"/>
              <a:pPr/>
              <a:t>25</a:t>
            </a:fld>
            <a:endParaRPr lang="fr-FR"/>
          </a:p>
        </p:txBody>
      </p:sp>
      <p:sp>
        <p:nvSpPr>
          <p:cNvPr id="9" name="Titre 1"/>
          <p:cNvSpPr txBox="1">
            <a:spLocks/>
          </p:cNvSpPr>
          <p:nvPr/>
        </p:nvSpPr>
        <p:spPr>
          <a:xfrm>
            <a:off x="328412" y="2325"/>
            <a:ext cx="7886700" cy="52798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smtClean="0">
                <a:solidFill>
                  <a:schemeClr val="accent5"/>
                </a:solidFill>
              </a:rPr>
              <a:t>Vers une logique d’apprentissage précisée</a:t>
            </a:r>
            <a:endParaRPr lang="fr-FR" sz="2800" b="1" dirty="0">
              <a:solidFill>
                <a:schemeClr val="accent5"/>
              </a:solidFill>
            </a:endParaRPr>
          </a:p>
        </p:txBody>
      </p:sp>
      <p:sp>
        <p:nvSpPr>
          <p:cNvPr id="10" name="ZoneTexte 9"/>
          <p:cNvSpPr txBox="1"/>
          <p:nvPr/>
        </p:nvSpPr>
        <p:spPr>
          <a:xfrm>
            <a:off x="2267744" y="813447"/>
            <a:ext cx="1474375" cy="369332"/>
          </a:xfrm>
          <a:prstGeom prst="rect">
            <a:avLst/>
          </a:prstGeom>
          <a:solidFill>
            <a:srgbClr val="00B0F0"/>
          </a:solidFill>
        </p:spPr>
        <p:txBody>
          <a:bodyPr wrap="square" rtlCol="0">
            <a:spAutoFit/>
          </a:bodyPr>
          <a:lstStyle/>
          <a:p>
            <a:pPr algn="ctr"/>
            <a:r>
              <a:rPr lang="fr-FR" b="1" dirty="0" smtClean="0"/>
              <a:t>APPRENDRE</a:t>
            </a:r>
            <a:endParaRPr lang="fr-FR" b="1" dirty="0"/>
          </a:p>
        </p:txBody>
      </p:sp>
      <p:sp>
        <p:nvSpPr>
          <p:cNvPr id="11" name="ZoneTexte 10"/>
          <p:cNvSpPr txBox="1"/>
          <p:nvPr/>
        </p:nvSpPr>
        <p:spPr>
          <a:xfrm>
            <a:off x="5802738" y="813447"/>
            <a:ext cx="1421506" cy="369332"/>
          </a:xfrm>
          <a:prstGeom prst="rect">
            <a:avLst/>
          </a:prstGeom>
          <a:solidFill>
            <a:srgbClr val="00B0F0"/>
          </a:solidFill>
        </p:spPr>
        <p:txBody>
          <a:bodyPr wrap="square" rtlCol="0">
            <a:spAutoFit/>
          </a:bodyPr>
          <a:lstStyle/>
          <a:p>
            <a:pPr algn="ctr"/>
            <a:r>
              <a:rPr lang="fr-FR" b="1" dirty="0" smtClean="0"/>
              <a:t>ENSEIGNER</a:t>
            </a:r>
            <a:endParaRPr lang="fr-FR" b="1" dirty="0"/>
          </a:p>
        </p:txBody>
      </p:sp>
      <p:sp>
        <p:nvSpPr>
          <p:cNvPr id="13" name="Double flèche horizontale 12"/>
          <p:cNvSpPr/>
          <p:nvPr/>
        </p:nvSpPr>
        <p:spPr>
          <a:xfrm>
            <a:off x="4149412" y="894761"/>
            <a:ext cx="1130121" cy="230385"/>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vers le bas 13"/>
          <p:cNvSpPr/>
          <p:nvPr/>
        </p:nvSpPr>
        <p:spPr>
          <a:xfrm>
            <a:off x="3042634" y="1275008"/>
            <a:ext cx="193184" cy="399246"/>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5698902" y="1674254"/>
            <a:ext cx="3337594" cy="646331"/>
          </a:xfrm>
          <a:prstGeom prst="rect">
            <a:avLst/>
          </a:prstGeom>
          <a:noFill/>
          <a:ln>
            <a:solidFill>
              <a:schemeClr val="accent5"/>
            </a:solidFill>
          </a:ln>
        </p:spPr>
        <p:txBody>
          <a:bodyPr wrap="square" rtlCol="0">
            <a:spAutoFit/>
          </a:bodyPr>
          <a:lstStyle/>
          <a:p>
            <a:pPr algn="ctr"/>
            <a:r>
              <a:rPr lang="fr-FR" b="1" dirty="0" smtClean="0"/>
              <a:t>DONNER les MOYENS de CONSTRUIRE</a:t>
            </a:r>
            <a:endParaRPr lang="fr-FR" b="1" dirty="0"/>
          </a:p>
        </p:txBody>
      </p:sp>
      <p:sp>
        <p:nvSpPr>
          <p:cNvPr id="16" name="ZoneTexte 15"/>
          <p:cNvSpPr txBox="1"/>
          <p:nvPr/>
        </p:nvSpPr>
        <p:spPr>
          <a:xfrm>
            <a:off x="107504" y="1693572"/>
            <a:ext cx="3634615" cy="369332"/>
          </a:xfrm>
          <a:prstGeom prst="rect">
            <a:avLst/>
          </a:prstGeom>
          <a:noFill/>
          <a:ln>
            <a:solidFill>
              <a:schemeClr val="accent5"/>
            </a:solidFill>
          </a:ln>
        </p:spPr>
        <p:txBody>
          <a:bodyPr wrap="square" rtlCol="0">
            <a:spAutoFit/>
          </a:bodyPr>
          <a:lstStyle/>
          <a:p>
            <a:pPr algn="ctr"/>
            <a:r>
              <a:rPr lang="fr-FR" b="1" dirty="0" smtClean="0"/>
              <a:t>CONSTRUIRE</a:t>
            </a:r>
            <a:endParaRPr lang="fr-FR" b="1" dirty="0"/>
          </a:p>
        </p:txBody>
      </p:sp>
      <p:sp>
        <p:nvSpPr>
          <p:cNvPr id="17" name="Flèche vers le bas 16"/>
          <p:cNvSpPr/>
          <p:nvPr/>
        </p:nvSpPr>
        <p:spPr>
          <a:xfrm>
            <a:off x="6416898" y="1259690"/>
            <a:ext cx="193184" cy="399246"/>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5698902" y="2062371"/>
            <a:ext cx="3337594" cy="1877437"/>
          </a:xfrm>
          <a:prstGeom prst="rect">
            <a:avLst/>
          </a:prstGeom>
          <a:solidFill>
            <a:schemeClr val="accent5">
              <a:lumMod val="40000"/>
              <a:lumOff val="60000"/>
            </a:schemeClr>
          </a:solidFill>
        </p:spPr>
        <p:txBody>
          <a:bodyPr wrap="square" rtlCol="0">
            <a:spAutoFit/>
          </a:bodyPr>
          <a:lstStyle/>
          <a:p>
            <a:r>
              <a:rPr lang="fr-FR" dirty="0" smtClean="0"/>
              <a:t> « </a:t>
            </a:r>
            <a:r>
              <a:rPr lang="fr-FR" sz="1400" b="1" dirty="0" smtClean="0"/>
              <a:t>Les </a:t>
            </a:r>
            <a:r>
              <a:rPr lang="fr-FR" sz="1400" b="1" dirty="0"/>
              <a:t>enseignants définissent les modalités les plus pertinentes pour parvenir à ces objectifs en suscitant l’intérêt des élèves, et centrent leurs activités ainsi que les pratiques des enfants et des adolescents sur de véritables enjeux intellectuels, riches de sens et de progrès</a:t>
            </a:r>
            <a:r>
              <a:rPr lang="fr-FR" sz="1400" b="1" dirty="0" smtClean="0"/>
              <a:t>. »</a:t>
            </a:r>
            <a:endParaRPr lang="fr-FR" sz="1400" b="1" dirty="0"/>
          </a:p>
        </p:txBody>
      </p:sp>
      <p:sp>
        <p:nvSpPr>
          <p:cNvPr id="19" name="ZoneTexte 18"/>
          <p:cNvSpPr txBox="1"/>
          <p:nvPr/>
        </p:nvSpPr>
        <p:spPr>
          <a:xfrm>
            <a:off x="107504" y="2039535"/>
            <a:ext cx="3634615" cy="1600438"/>
          </a:xfrm>
          <a:prstGeom prst="rect">
            <a:avLst/>
          </a:prstGeom>
          <a:solidFill>
            <a:schemeClr val="accent5">
              <a:lumMod val="40000"/>
              <a:lumOff val="60000"/>
            </a:schemeClr>
          </a:solidFill>
          <a:ln>
            <a:solidFill>
              <a:schemeClr val="accent5">
                <a:lumMod val="40000"/>
                <a:lumOff val="60000"/>
              </a:schemeClr>
            </a:solidFill>
          </a:ln>
        </p:spPr>
        <p:txBody>
          <a:bodyPr wrap="square" rtlCol="0">
            <a:spAutoFit/>
          </a:bodyPr>
          <a:lstStyle/>
          <a:p>
            <a:r>
              <a:rPr lang="fr-FR" sz="1400" b="1" dirty="0" smtClean="0"/>
              <a:t>« L’élève </a:t>
            </a:r>
            <a:r>
              <a:rPr lang="fr-FR" sz="1400" b="1" dirty="0"/>
              <a:t>engagé dans la scolarité apprend à réfléchir, à mobiliser des connaissances, à choisir des démarches et des procédures adaptées, pour penser, résoudre un problème, réaliser une tâche complexe ou un projet, en particulier dans une situation nouvelle ou </a:t>
            </a:r>
            <a:r>
              <a:rPr lang="fr-FR" sz="1400" b="1" dirty="0" smtClean="0"/>
              <a:t>inattendue »</a:t>
            </a:r>
            <a:endParaRPr lang="fr-FR" sz="1400" b="1" dirty="0"/>
          </a:p>
        </p:txBody>
      </p:sp>
      <p:sp>
        <p:nvSpPr>
          <p:cNvPr id="20" name="ZoneTexte 19"/>
          <p:cNvSpPr txBox="1"/>
          <p:nvPr/>
        </p:nvSpPr>
        <p:spPr>
          <a:xfrm>
            <a:off x="328412" y="3675739"/>
            <a:ext cx="8615966" cy="1477328"/>
          </a:xfrm>
          <a:prstGeom prst="rect">
            <a:avLst/>
          </a:prstGeom>
          <a:noFill/>
        </p:spPr>
        <p:txBody>
          <a:bodyPr wrap="square" rtlCol="0">
            <a:spAutoFit/>
          </a:bodyPr>
          <a:lstStyle/>
          <a:p>
            <a:r>
              <a:rPr lang="fr-FR" b="1" dirty="0" smtClean="0">
                <a:solidFill>
                  <a:schemeClr val="accent5"/>
                </a:solidFill>
              </a:rPr>
              <a:t>COMMENT ? </a:t>
            </a:r>
          </a:p>
          <a:p>
            <a:pPr marL="285750" indent="-285750">
              <a:buFont typeface="Wingdings" panose="05000000000000000000" pitchFamily="2" charset="2"/>
              <a:buChar char="Ø"/>
            </a:pPr>
            <a:r>
              <a:rPr lang="fr-FR" dirty="0" smtClean="0"/>
              <a:t>Par l’atteinte de COMPETENCES et CONNAISSANCES</a:t>
            </a:r>
          </a:p>
          <a:p>
            <a:r>
              <a:rPr lang="fr-FR" dirty="0" smtClean="0"/>
              <a:t>COMPETENCE : « Une </a:t>
            </a:r>
            <a:r>
              <a:rPr lang="fr-FR" dirty="0"/>
              <a:t>compétence est l’aptitude à mobiliser ses ressources (connaissances, capacités, attitudes) pour accomplir une tâche ou faire face à une situation </a:t>
            </a:r>
            <a:r>
              <a:rPr lang="fr-FR" dirty="0" smtClean="0"/>
              <a:t>complexe </a:t>
            </a:r>
            <a:r>
              <a:rPr lang="fr-FR" dirty="0"/>
              <a:t>ou </a:t>
            </a:r>
            <a:r>
              <a:rPr lang="fr-FR" dirty="0" smtClean="0"/>
              <a:t>inédite »</a:t>
            </a:r>
            <a:endParaRPr lang="fr-FR" dirty="0"/>
          </a:p>
        </p:txBody>
      </p:sp>
      <p:sp>
        <p:nvSpPr>
          <p:cNvPr id="21" name="Ellipse 20"/>
          <p:cNvSpPr/>
          <p:nvPr/>
        </p:nvSpPr>
        <p:spPr>
          <a:xfrm>
            <a:off x="3742118" y="1885461"/>
            <a:ext cx="1956783" cy="15325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3742119" y="2244971"/>
            <a:ext cx="1956782" cy="8431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L’ACTIVITE d’APPRENTISSAGE de l’ELEVE est au centre de la démarche </a:t>
            </a:r>
            <a:endParaRPr lang="fr-FR" sz="1600" b="1" dirty="0"/>
          </a:p>
        </p:txBody>
      </p:sp>
      <p:sp>
        <p:nvSpPr>
          <p:cNvPr id="23" name="ZoneTexte 22"/>
          <p:cNvSpPr txBox="1"/>
          <p:nvPr/>
        </p:nvSpPr>
        <p:spPr>
          <a:xfrm>
            <a:off x="505493" y="5134033"/>
            <a:ext cx="8133009" cy="1477328"/>
          </a:xfrm>
          <a:prstGeom prst="rect">
            <a:avLst/>
          </a:prstGeom>
          <a:noFill/>
        </p:spPr>
        <p:txBody>
          <a:bodyPr wrap="square" rtlCol="0">
            <a:spAutoFit/>
          </a:bodyPr>
          <a:lstStyle/>
          <a:p>
            <a:pPr marL="285750" indent="-285750">
              <a:buFont typeface="Wingdings" panose="05000000000000000000" pitchFamily="2" charset="2"/>
              <a:buChar char="Ø"/>
            </a:pPr>
            <a:r>
              <a:rPr lang="fr-FR" dirty="0" smtClean="0"/>
              <a:t>Par une logique d’acquisition PROGRESSIVE et CONTINUE de connaissances</a:t>
            </a:r>
          </a:p>
          <a:p>
            <a:pPr marL="285750" indent="-285750">
              <a:buFont typeface="Arial" panose="020B0604020202020204" pitchFamily="34" charset="0"/>
              <a:buChar char="•"/>
            </a:pPr>
            <a:r>
              <a:rPr lang="fr-FR" dirty="0" smtClean="0"/>
              <a:t>Une réorganisation des cycles d’enseignement</a:t>
            </a:r>
          </a:p>
          <a:p>
            <a:pPr marL="285750" indent="-285750">
              <a:buFont typeface="Arial" panose="020B0604020202020204" pitchFamily="34" charset="0"/>
              <a:buChar char="•"/>
            </a:pPr>
            <a:r>
              <a:rPr lang="fr-FR" dirty="0" smtClean="0"/>
              <a:t>Une vérification progressive de la vérification des acquis (CA intermédiaires et en fin de cycle)</a:t>
            </a:r>
          </a:p>
          <a:p>
            <a:pPr marL="285750" indent="-285750">
              <a:buFont typeface="Arial" panose="020B0604020202020204" pitchFamily="34" charset="0"/>
              <a:buChar char="•"/>
            </a:pPr>
            <a:r>
              <a:rPr lang="fr-FR" dirty="0" smtClean="0"/>
              <a:t>Un accompagnement et un suivi des élèves dans la classe</a:t>
            </a:r>
            <a:endParaRPr lang="fr-FR" dirty="0"/>
          </a:p>
        </p:txBody>
      </p:sp>
    </p:spTree>
    <p:extLst>
      <p:ext uri="{BB962C8B-B14F-4D97-AF65-F5344CB8AC3E}">
        <p14:creationId xmlns:p14="http://schemas.microsoft.com/office/powerpoint/2010/main" val="52895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down)">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down)">
                                      <p:cBhvr>
                                        <p:cTn id="59" dur="5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0"/>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5" grpId="0" animBg="1"/>
      <p:bldP spid="16" grpId="0" animBg="1"/>
      <p:bldP spid="17" grpId="0" animBg="1"/>
      <p:bldP spid="18" grpId="0" animBg="1"/>
      <p:bldP spid="19" grpId="0" animBg="1"/>
      <p:bldP spid="20" grpId="0"/>
      <p:bldP spid="21" grpId="0" animBg="1"/>
      <p:bldP spid="22" grpId="0" animBg="1"/>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arrière plan MEN.jpg"/>
          <p:cNvPicPr>
            <a:picLocks noChangeAspect="1"/>
          </p:cNvPicPr>
          <p:nvPr/>
        </p:nvPicPr>
        <p:blipFill>
          <a:blip r:embed="rId2" cstate="print"/>
          <a:stretch>
            <a:fillRect/>
          </a:stretch>
        </p:blipFill>
        <p:spPr>
          <a:xfrm>
            <a:off x="2028" y="0"/>
            <a:ext cx="9139943" cy="6858000"/>
          </a:xfrm>
          <a:prstGeom prst="rect">
            <a:avLst/>
          </a:prstGeom>
        </p:spPr>
      </p:pic>
      <p:sp>
        <p:nvSpPr>
          <p:cNvPr id="4" name="Espace réservé du numéro de diapositive 3"/>
          <p:cNvSpPr>
            <a:spLocks noGrp="1"/>
          </p:cNvSpPr>
          <p:nvPr>
            <p:ph type="sldNum" sz="quarter" idx="12"/>
          </p:nvPr>
        </p:nvSpPr>
        <p:spPr/>
        <p:txBody>
          <a:bodyPr/>
          <a:lstStyle/>
          <a:p>
            <a:fld id="{1A0A4B5C-B81D-47E8-A5D6-823BCF025DBF}" type="slidenum">
              <a:rPr lang="fr-FR" smtClean="0"/>
              <a:pPr/>
              <a:t>26</a:t>
            </a:fld>
            <a:endParaRPr lang="fr-FR"/>
          </a:p>
        </p:txBody>
      </p:sp>
      <p:sp>
        <p:nvSpPr>
          <p:cNvPr id="9" name="Titre 1"/>
          <p:cNvSpPr txBox="1">
            <a:spLocks/>
          </p:cNvSpPr>
          <p:nvPr/>
        </p:nvSpPr>
        <p:spPr>
          <a:xfrm>
            <a:off x="136034" y="1"/>
            <a:ext cx="7886700" cy="8242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400" b="1" dirty="0" smtClean="0">
                <a:solidFill>
                  <a:schemeClr val="accent5"/>
                </a:solidFill>
              </a:rPr>
              <a:t>						Une structure particulière</a:t>
            </a:r>
            <a:endParaRPr lang="fr-FR" sz="1400" b="1" dirty="0">
              <a:solidFill>
                <a:schemeClr val="accent5"/>
              </a:solidFill>
            </a:endParaRPr>
          </a:p>
        </p:txBody>
      </p:sp>
      <p:sp>
        <p:nvSpPr>
          <p:cNvPr id="10" name="ZoneTexte 9"/>
          <p:cNvSpPr txBox="1"/>
          <p:nvPr/>
        </p:nvSpPr>
        <p:spPr>
          <a:xfrm>
            <a:off x="0" y="2015350"/>
            <a:ext cx="1133475" cy="738664"/>
          </a:xfrm>
          <a:prstGeom prst="rect">
            <a:avLst/>
          </a:prstGeom>
          <a:solidFill>
            <a:srgbClr val="00B0F0"/>
          </a:solidFill>
        </p:spPr>
        <p:txBody>
          <a:bodyPr wrap="square" rtlCol="0">
            <a:spAutoFit/>
          </a:bodyPr>
          <a:lstStyle/>
          <a:p>
            <a:pPr algn="ctr"/>
            <a:r>
              <a:rPr lang="fr-FR" sz="1400" b="1" dirty="0" smtClean="0">
                <a:solidFill>
                  <a:srgbClr val="FF0000"/>
                </a:solidFill>
              </a:rPr>
              <a:t>ENJEUX</a:t>
            </a:r>
          </a:p>
          <a:p>
            <a:pPr algn="ctr"/>
            <a:r>
              <a:rPr lang="fr-FR" sz="1400" b="1" dirty="0" smtClean="0">
                <a:solidFill>
                  <a:srgbClr val="FF0000"/>
                </a:solidFill>
              </a:rPr>
              <a:t> DE</a:t>
            </a:r>
          </a:p>
          <a:p>
            <a:pPr algn="ctr"/>
            <a:r>
              <a:rPr lang="fr-FR" sz="1400" b="1" dirty="0" smtClean="0">
                <a:solidFill>
                  <a:srgbClr val="FF0000"/>
                </a:solidFill>
              </a:rPr>
              <a:t>FORMATION</a:t>
            </a:r>
            <a:endParaRPr lang="fr-FR" sz="1400" b="1" dirty="0">
              <a:solidFill>
                <a:srgbClr val="FF0000"/>
              </a:solidFill>
            </a:endParaRPr>
          </a:p>
        </p:txBody>
      </p:sp>
      <p:sp>
        <p:nvSpPr>
          <p:cNvPr id="11" name="Flèche gauche 10"/>
          <p:cNvSpPr/>
          <p:nvPr/>
        </p:nvSpPr>
        <p:spPr>
          <a:xfrm flipV="1">
            <a:off x="1133475" y="2203478"/>
            <a:ext cx="1039169" cy="540913"/>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13" name="ZoneTexte 12"/>
          <p:cNvSpPr txBox="1"/>
          <p:nvPr/>
        </p:nvSpPr>
        <p:spPr>
          <a:xfrm>
            <a:off x="1134534" y="2302257"/>
            <a:ext cx="1038110" cy="307777"/>
          </a:xfrm>
          <a:prstGeom prst="rect">
            <a:avLst/>
          </a:prstGeom>
          <a:noFill/>
        </p:spPr>
        <p:txBody>
          <a:bodyPr wrap="square" rtlCol="0">
            <a:spAutoFit/>
          </a:bodyPr>
          <a:lstStyle/>
          <a:p>
            <a:r>
              <a:rPr lang="fr-FR" sz="1400" b="1" dirty="0" smtClean="0"/>
              <a:t>Définis par</a:t>
            </a:r>
            <a:endParaRPr lang="fr-FR" sz="1400" b="1" dirty="0"/>
          </a:p>
        </p:txBody>
      </p:sp>
      <p:sp>
        <p:nvSpPr>
          <p:cNvPr id="14" name="ZoneTexte 13"/>
          <p:cNvSpPr txBox="1"/>
          <p:nvPr/>
        </p:nvSpPr>
        <p:spPr>
          <a:xfrm>
            <a:off x="2229585" y="896593"/>
            <a:ext cx="2328662" cy="2893100"/>
          </a:xfrm>
          <a:prstGeom prst="rect">
            <a:avLst/>
          </a:prstGeom>
          <a:solidFill>
            <a:schemeClr val="accent1">
              <a:lumMod val="60000"/>
              <a:lumOff val="40000"/>
            </a:schemeClr>
          </a:solidFill>
        </p:spPr>
        <p:txBody>
          <a:bodyPr wrap="square" rtlCol="0">
            <a:spAutoFit/>
          </a:bodyPr>
          <a:lstStyle/>
          <a:p>
            <a:pPr algn="ctr"/>
            <a:r>
              <a:rPr lang="fr-FR" sz="1400" b="1" dirty="0" smtClean="0">
                <a:solidFill>
                  <a:srgbClr val="FF0000"/>
                </a:solidFill>
              </a:rPr>
              <a:t>5 DOMAINES de FORMATION</a:t>
            </a:r>
          </a:p>
          <a:p>
            <a:pPr algn="ctr"/>
            <a:endParaRPr lang="fr-FR" sz="1400" b="1" dirty="0"/>
          </a:p>
          <a:p>
            <a:r>
              <a:rPr lang="fr-FR" sz="1400" dirty="0"/>
              <a:t>1 -  les langages pour penser et communiquer</a:t>
            </a:r>
          </a:p>
          <a:p>
            <a:r>
              <a:rPr lang="fr-FR" sz="1400" dirty="0"/>
              <a:t>2 -  les méthodes et les outils pour </a:t>
            </a:r>
            <a:r>
              <a:rPr lang="fr-FR" sz="1400" dirty="0" smtClean="0"/>
              <a:t>apprendre</a:t>
            </a:r>
            <a:endParaRPr lang="fr-FR" sz="1400" dirty="0"/>
          </a:p>
          <a:p>
            <a:r>
              <a:rPr lang="fr-FR" sz="1400" dirty="0"/>
              <a:t>3 -  la formation de la personne et du citoyen</a:t>
            </a:r>
          </a:p>
          <a:p>
            <a:r>
              <a:rPr lang="fr-FR" sz="1400" dirty="0"/>
              <a:t>4  - Les systèmes naturels et les systèmes techniques</a:t>
            </a:r>
          </a:p>
          <a:p>
            <a:r>
              <a:rPr lang="fr-FR" sz="1400" dirty="0"/>
              <a:t>5 - Les représentations du monde et l’activité </a:t>
            </a:r>
            <a:r>
              <a:rPr lang="fr-FR" sz="1400" dirty="0" smtClean="0"/>
              <a:t>humaine</a:t>
            </a:r>
            <a:endParaRPr lang="fr-FR" sz="1400" dirty="0"/>
          </a:p>
        </p:txBody>
      </p:sp>
      <p:sp>
        <p:nvSpPr>
          <p:cNvPr id="15" name="ZoneTexte 14"/>
          <p:cNvSpPr txBox="1"/>
          <p:nvPr/>
        </p:nvSpPr>
        <p:spPr>
          <a:xfrm>
            <a:off x="5338153" y="852681"/>
            <a:ext cx="2009104" cy="3108543"/>
          </a:xfrm>
          <a:prstGeom prst="rect">
            <a:avLst/>
          </a:prstGeom>
          <a:solidFill>
            <a:schemeClr val="accent1">
              <a:lumMod val="40000"/>
              <a:lumOff val="60000"/>
            </a:schemeClr>
          </a:solidFill>
        </p:spPr>
        <p:txBody>
          <a:bodyPr wrap="square" rtlCol="0">
            <a:spAutoFit/>
          </a:bodyPr>
          <a:lstStyle/>
          <a:p>
            <a:pPr algn="ctr"/>
            <a:r>
              <a:rPr lang="fr-FR" sz="1400" b="1" dirty="0" smtClean="0">
                <a:solidFill>
                  <a:srgbClr val="FF0000"/>
                </a:solidFill>
              </a:rPr>
              <a:t>OBJECTIFS DE COMPETENCES et CONNAISSANCES</a:t>
            </a:r>
          </a:p>
          <a:p>
            <a:endParaRPr lang="fr-FR" sz="1400" b="1" dirty="0"/>
          </a:p>
          <a:p>
            <a:endParaRPr lang="fr-FR" sz="1400" b="1" dirty="0" smtClean="0"/>
          </a:p>
          <a:p>
            <a:endParaRPr lang="fr-FR" sz="1400" b="1" dirty="0"/>
          </a:p>
          <a:p>
            <a:endParaRPr lang="fr-FR" sz="1400" b="1" dirty="0" smtClean="0"/>
          </a:p>
          <a:p>
            <a:endParaRPr lang="fr-FR" sz="1400" b="1" dirty="0"/>
          </a:p>
          <a:p>
            <a:endParaRPr lang="fr-FR" sz="1400" b="1" dirty="0" smtClean="0"/>
          </a:p>
          <a:p>
            <a:endParaRPr lang="fr-FR" sz="1400" b="1" dirty="0"/>
          </a:p>
          <a:p>
            <a:endParaRPr lang="fr-FR" sz="1400" b="1" dirty="0" smtClean="0"/>
          </a:p>
          <a:p>
            <a:endParaRPr lang="fr-FR" sz="1400" b="1" dirty="0"/>
          </a:p>
          <a:p>
            <a:endParaRPr lang="fr-FR" sz="1400" b="1" dirty="0" smtClean="0"/>
          </a:p>
          <a:p>
            <a:endParaRPr lang="fr-FR" sz="1400" b="1" dirty="0"/>
          </a:p>
        </p:txBody>
      </p:sp>
      <p:sp>
        <p:nvSpPr>
          <p:cNvPr id="16" name="ZoneTexte 15"/>
          <p:cNvSpPr txBox="1"/>
          <p:nvPr/>
        </p:nvSpPr>
        <p:spPr>
          <a:xfrm>
            <a:off x="5391036" y="1525833"/>
            <a:ext cx="1745491" cy="307777"/>
          </a:xfrm>
          <a:prstGeom prst="rect">
            <a:avLst/>
          </a:prstGeom>
          <a:solidFill>
            <a:srgbClr val="33CCCC"/>
          </a:solidFill>
        </p:spPr>
        <p:txBody>
          <a:bodyPr wrap="square" rtlCol="0">
            <a:spAutoFit/>
          </a:bodyPr>
          <a:lstStyle/>
          <a:p>
            <a:r>
              <a:rPr lang="fr-FR" sz="1400" dirty="0" smtClean="0"/>
              <a:t>Relatifs au domaine 1</a:t>
            </a:r>
            <a:endParaRPr lang="fr-FR" sz="1400" dirty="0"/>
          </a:p>
        </p:txBody>
      </p:sp>
      <p:sp>
        <p:nvSpPr>
          <p:cNvPr id="17" name="ZoneTexte 16"/>
          <p:cNvSpPr txBox="1"/>
          <p:nvPr/>
        </p:nvSpPr>
        <p:spPr>
          <a:xfrm>
            <a:off x="5421533" y="2066882"/>
            <a:ext cx="1745491" cy="307777"/>
          </a:xfrm>
          <a:prstGeom prst="rect">
            <a:avLst/>
          </a:prstGeom>
          <a:solidFill>
            <a:srgbClr val="33CCCC"/>
          </a:solidFill>
        </p:spPr>
        <p:txBody>
          <a:bodyPr wrap="square" rtlCol="0">
            <a:spAutoFit/>
          </a:bodyPr>
          <a:lstStyle/>
          <a:p>
            <a:r>
              <a:rPr lang="fr-FR" sz="1400" dirty="0" smtClean="0"/>
              <a:t>Relatifs au domaine 2</a:t>
            </a:r>
            <a:endParaRPr lang="fr-FR" sz="1400" dirty="0"/>
          </a:p>
        </p:txBody>
      </p:sp>
      <p:sp>
        <p:nvSpPr>
          <p:cNvPr id="18" name="ZoneTexte 17"/>
          <p:cNvSpPr txBox="1"/>
          <p:nvPr/>
        </p:nvSpPr>
        <p:spPr>
          <a:xfrm>
            <a:off x="5445771" y="2569348"/>
            <a:ext cx="1745491" cy="307777"/>
          </a:xfrm>
          <a:prstGeom prst="rect">
            <a:avLst/>
          </a:prstGeom>
          <a:solidFill>
            <a:srgbClr val="33CCCC"/>
          </a:solidFill>
        </p:spPr>
        <p:txBody>
          <a:bodyPr wrap="square" rtlCol="0">
            <a:spAutoFit/>
          </a:bodyPr>
          <a:lstStyle/>
          <a:p>
            <a:r>
              <a:rPr lang="fr-FR" sz="1400" dirty="0" smtClean="0"/>
              <a:t>Relatifs au domaine 3</a:t>
            </a:r>
            <a:endParaRPr lang="fr-FR" sz="1400" dirty="0"/>
          </a:p>
        </p:txBody>
      </p:sp>
      <p:sp>
        <p:nvSpPr>
          <p:cNvPr id="19" name="ZoneTexte 18"/>
          <p:cNvSpPr txBox="1"/>
          <p:nvPr/>
        </p:nvSpPr>
        <p:spPr>
          <a:xfrm>
            <a:off x="5422832" y="3145622"/>
            <a:ext cx="1745491" cy="307777"/>
          </a:xfrm>
          <a:prstGeom prst="rect">
            <a:avLst/>
          </a:prstGeom>
          <a:solidFill>
            <a:srgbClr val="33CCCC"/>
          </a:solidFill>
        </p:spPr>
        <p:txBody>
          <a:bodyPr wrap="square" rtlCol="0">
            <a:spAutoFit/>
          </a:bodyPr>
          <a:lstStyle/>
          <a:p>
            <a:r>
              <a:rPr lang="fr-FR" sz="1400" dirty="0" smtClean="0"/>
              <a:t>Relatifs au domaine 4</a:t>
            </a:r>
            <a:endParaRPr lang="fr-FR" sz="1400" dirty="0"/>
          </a:p>
        </p:txBody>
      </p:sp>
      <p:sp>
        <p:nvSpPr>
          <p:cNvPr id="20" name="ZoneTexte 19"/>
          <p:cNvSpPr txBox="1"/>
          <p:nvPr/>
        </p:nvSpPr>
        <p:spPr>
          <a:xfrm>
            <a:off x="5391036" y="3695362"/>
            <a:ext cx="1745491" cy="307777"/>
          </a:xfrm>
          <a:prstGeom prst="rect">
            <a:avLst/>
          </a:prstGeom>
          <a:solidFill>
            <a:srgbClr val="33CCCC"/>
          </a:solidFill>
        </p:spPr>
        <p:txBody>
          <a:bodyPr wrap="square" rtlCol="0">
            <a:spAutoFit/>
          </a:bodyPr>
          <a:lstStyle/>
          <a:p>
            <a:r>
              <a:rPr lang="fr-FR" sz="1400" dirty="0" smtClean="0"/>
              <a:t>Relatifs au domaine 5</a:t>
            </a:r>
            <a:endParaRPr lang="fr-FR" sz="1400" dirty="0"/>
          </a:p>
        </p:txBody>
      </p:sp>
      <p:sp>
        <p:nvSpPr>
          <p:cNvPr id="21" name="Ellipse 20"/>
          <p:cNvSpPr/>
          <p:nvPr/>
        </p:nvSpPr>
        <p:spPr>
          <a:xfrm>
            <a:off x="7775620" y="682581"/>
            <a:ext cx="1294327" cy="3434877"/>
          </a:xfrm>
          <a:prstGeom prst="ellipse">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22" name="ZoneTexte 21"/>
          <p:cNvSpPr txBox="1"/>
          <p:nvPr/>
        </p:nvSpPr>
        <p:spPr>
          <a:xfrm>
            <a:off x="7775620" y="1386485"/>
            <a:ext cx="1294327" cy="2031325"/>
          </a:xfrm>
          <a:prstGeom prst="rect">
            <a:avLst/>
          </a:prstGeom>
          <a:noFill/>
        </p:spPr>
        <p:txBody>
          <a:bodyPr wrap="square" rtlCol="0">
            <a:spAutoFit/>
          </a:bodyPr>
          <a:lstStyle/>
          <a:p>
            <a:pPr algn="ctr"/>
            <a:r>
              <a:rPr lang="fr-FR" sz="1400" b="1" dirty="0" smtClean="0"/>
              <a:t>Objectifs et contribution de chaque discipline déclinés dans les </a:t>
            </a:r>
          </a:p>
          <a:p>
            <a:pPr algn="ctr"/>
            <a:endParaRPr lang="fr-FR" sz="1400" b="1" dirty="0">
              <a:solidFill>
                <a:srgbClr val="FF0000"/>
              </a:solidFill>
            </a:endParaRPr>
          </a:p>
          <a:p>
            <a:pPr algn="ctr"/>
            <a:r>
              <a:rPr lang="fr-FR" sz="1400" b="1" dirty="0" smtClean="0">
                <a:solidFill>
                  <a:srgbClr val="FF0000"/>
                </a:solidFill>
              </a:rPr>
              <a:t>PROGRAMMES disciplinaires</a:t>
            </a:r>
            <a:endParaRPr lang="fr-FR" sz="1400" b="1" dirty="0">
              <a:solidFill>
                <a:srgbClr val="FF0000"/>
              </a:solidFill>
            </a:endParaRPr>
          </a:p>
        </p:txBody>
      </p:sp>
      <p:sp>
        <p:nvSpPr>
          <p:cNvPr id="23" name="Flèche droite 22"/>
          <p:cNvSpPr/>
          <p:nvPr/>
        </p:nvSpPr>
        <p:spPr>
          <a:xfrm>
            <a:off x="4564787" y="1774370"/>
            <a:ext cx="832929" cy="162899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24" name="ZoneTexte 23"/>
          <p:cNvSpPr txBox="1"/>
          <p:nvPr/>
        </p:nvSpPr>
        <p:spPr>
          <a:xfrm>
            <a:off x="4558247" y="2219537"/>
            <a:ext cx="963053" cy="738664"/>
          </a:xfrm>
          <a:prstGeom prst="rect">
            <a:avLst/>
          </a:prstGeom>
          <a:noFill/>
        </p:spPr>
        <p:txBody>
          <a:bodyPr wrap="square" rtlCol="0">
            <a:spAutoFit/>
          </a:bodyPr>
          <a:lstStyle/>
          <a:p>
            <a:r>
              <a:rPr lang="fr-FR" sz="1400" b="1" dirty="0" smtClean="0"/>
              <a:t>Chacun d’eux comprend</a:t>
            </a:r>
            <a:endParaRPr lang="fr-FR" sz="1400" b="1" dirty="0"/>
          </a:p>
        </p:txBody>
      </p:sp>
      <p:sp>
        <p:nvSpPr>
          <p:cNvPr id="25" name="Double flèche horizontale 24"/>
          <p:cNvSpPr/>
          <p:nvPr/>
        </p:nvSpPr>
        <p:spPr>
          <a:xfrm>
            <a:off x="7215077" y="2268392"/>
            <a:ext cx="661910" cy="601913"/>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26" name="ZoneTexte 25"/>
          <p:cNvSpPr txBox="1"/>
          <p:nvPr/>
        </p:nvSpPr>
        <p:spPr>
          <a:xfrm>
            <a:off x="244327" y="4496240"/>
            <a:ext cx="8750389" cy="307777"/>
          </a:xfrm>
          <a:prstGeom prst="rect">
            <a:avLst/>
          </a:prstGeom>
          <a:noFill/>
        </p:spPr>
        <p:txBody>
          <a:bodyPr wrap="square" rtlCol="0">
            <a:spAutoFit/>
          </a:bodyPr>
          <a:lstStyle/>
          <a:p>
            <a:r>
              <a:rPr lang="fr-FR" sz="1400" b="1" dirty="0" smtClean="0">
                <a:solidFill>
                  <a:schemeClr val="accent5"/>
                </a:solidFill>
                <a:latin typeface="+mj-lt"/>
              </a:rPr>
              <a:t>Qui induit des changements de modèles </a:t>
            </a:r>
            <a:endParaRPr lang="fr-FR" sz="1400" b="1" dirty="0">
              <a:solidFill>
                <a:schemeClr val="accent5"/>
              </a:solidFill>
              <a:latin typeface="+mj-lt"/>
            </a:endParaRPr>
          </a:p>
        </p:txBody>
      </p:sp>
      <p:sp>
        <p:nvSpPr>
          <p:cNvPr id="27" name="ZoneTexte 26"/>
          <p:cNvSpPr txBox="1"/>
          <p:nvPr/>
        </p:nvSpPr>
        <p:spPr>
          <a:xfrm>
            <a:off x="164206" y="5112347"/>
            <a:ext cx="6460697" cy="523220"/>
          </a:xfrm>
          <a:prstGeom prst="rect">
            <a:avLst/>
          </a:prstGeom>
          <a:noFill/>
        </p:spPr>
        <p:txBody>
          <a:bodyPr wrap="square" rtlCol="0">
            <a:spAutoFit/>
          </a:bodyPr>
          <a:lstStyle/>
          <a:p>
            <a:pPr marL="285750" indent="-285750">
              <a:buFont typeface="Wingdings" panose="05000000000000000000" pitchFamily="2" charset="2"/>
              <a:buChar char="Ø"/>
            </a:pPr>
            <a:r>
              <a:rPr lang="fr-FR" sz="1400" dirty="0" smtClean="0"/>
              <a:t>Des programmes disciplinaires « </a:t>
            </a:r>
            <a:r>
              <a:rPr lang="fr-FR" sz="1400" dirty="0" err="1" smtClean="0"/>
              <a:t>soclés</a:t>
            </a:r>
            <a:r>
              <a:rPr lang="fr-FR" sz="1400" dirty="0" smtClean="0"/>
              <a:t> » =&gt; trame commune + fondements communs</a:t>
            </a:r>
            <a:endParaRPr lang="fr-FR" sz="1400" dirty="0"/>
          </a:p>
        </p:txBody>
      </p:sp>
      <p:sp>
        <p:nvSpPr>
          <p:cNvPr id="28" name="ZoneTexte 27"/>
          <p:cNvSpPr txBox="1"/>
          <p:nvPr/>
        </p:nvSpPr>
        <p:spPr>
          <a:xfrm>
            <a:off x="162928" y="5525119"/>
            <a:ext cx="6461975" cy="307777"/>
          </a:xfrm>
          <a:prstGeom prst="rect">
            <a:avLst/>
          </a:prstGeom>
          <a:noFill/>
        </p:spPr>
        <p:txBody>
          <a:bodyPr wrap="square" rtlCol="0">
            <a:spAutoFit/>
          </a:bodyPr>
          <a:lstStyle/>
          <a:p>
            <a:pPr marL="285750" indent="-285750">
              <a:buFont typeface="Wingdings" panose="05000000000000000000" pitchFamily="2" charset="2"/>
              <a:buChar char="Ø"/>
            </a:pPr>
            <a:r>
              <a:rPr lang="fr-FR" sz="1400" dirty="0" smtClean="0"/>
              <a:t>Des contenus ET des démarches identifiés dans les programmes disciplinaires</a:t>
            </a:r>
            <a:endParaRPr lang="fr-FR" sz="1400" dirty="0"/>
          </a:p>
        </p:txBody>
      </p:sp>
      <p:sp>
        <p:nvSpPr>
          <p:cNvPr id="29" name="ZoneTexte 28"/>
          <p:cNvSpPr txBox="1"/>
          <p:nvPr/>
        </p:nvSpPr>
        <p:spPr>
          <a:xfrm>
            <a:off x="162929" y="5913191"/>
            <a:ext cx="6730841" cy="307777"/>
          </a:xfrm>
          <a:prstGeom prst="rect">
            <a:avLst/>
          </a:prstGeom>
          <a:noFill/>
        </p:spPr>
        <p:txBody>
          <a:bodyPr wrap="square" rtlCol="0">
            <a:spAutoFit/>
          </a:bodyPr>
          <a:lstStyle/>
          <a:p>
            <a:pPr marL="285750" indent="-285750">
              <a:buFont typeface="Wingdings" panose="05000000000000000000" pitchFamily="2" charset="2"/>
              <a:buChar char="Ø"/>
            </a:pPr>
            <a:r>
              <a:rPr lang="fr-FR" sz="1400" dirty="0" smtClean="0"/>
              <a:t>Des COMPETENCES ATTENDUES déterminées dans chaque programme disciplinaire </a:t>
            </a:r>
            <a:endParaRPr lang="fr-FR" sz="1400" dirty="0"/>
          </a:p>
        </p:txBody>
      </p:sp>
      <p:sp>
        <p:nvSpPr>
          <p:cNvPr id="30" name="ZoneTexte 29"/>
          <p:cNvSpPr txBox="1"/>
          <p:nvPr/>
        </p:nvSpPr>
        <p:spPr>
          <a:xfrm>
            <a:off x="6769992" y="4712863"/>
            <a:ext cx="2213989" cy="1600438"/>
          </a:xfrm>
          <a:prstGeom prst="rect">
            <a:avLst/>
          </a:prstGeom>
          <a:noFill/>
        </p:spPr>
        <p:txBody>
          <a:bodyPr wrap="square" rtlCol="0">
            <a:spAutoFit/>
          </a:bodyPr>
          <a:lstStyle/>
          <a:p>
            <a:r>
              <a:rPr lang="fr-FR" sz="1400" b="1" dirty="0" smtClean="0">
                <a:solidFill>
                  <a:schemeClr val="accent5"/>
                </a:solidFill>
              </a:rPr>
              <a:t>Ce qui encourage à  une participation massive à la consultation nationale sur les programmes =&gt; être vigilant au maintien des exigences du socle  dans les programmes</a:t>
            </a:r>
            <a:endParaRPr lang="fr-FR" sz="1400" b="1" dirty="0">
              <a:solidFill>
                <a:schemeClr val="accent5"/>
              </a:solidFill>
            </a:endParaRPr>
          </a:p>
        </p:txBody>
      </p:sp>
    </p:spTree>
    <p:extLst>
      <p:ext uri="{BB962C8B-B14F-4D97-AF65-F5344CB8AC3E}">
        <p14:creationId xmlns:p14="http://schemas.microsoft.com/office/powerpoint/2010/main" val="315957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 fill="hold"/>
                                        <p:tgtEl>
                                          <p:spTgt spid="19"/>
                                        </p:tgtEl>
                                        <p:attrNameLst>
                                          <p:attrName>ppt_x</p:attrName>
                                        </p:attrNameLst>
                                      </p:cBhvr>
                                      <p:tavLst>
                                        <p:tav tm="0">
                                          <p:val>
                                            <p:strVal val="#ppt_x"/>
                                          </p:val>
                                        </p:tav>
                                        <p:tav tm="100000">
                                          <p:val>
                                            <p:strVal val="#ppt_x"/>
                                          </p:val>
                                        </p:tav>
                                      </p:tavLst>
                                    </p:anim>
                                    <p:anim calcmode="lin" valueType="num">
                                      <p:cBhvr additive="base">
                                        <p:cTn id="6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additive="base">
                                        <p:cTn id="66" dur="500" fill="hold"/>
                                        <p:tgtEl>
                                          <p:spTgt spid="20"/>
                                        </p:tgtEl>
                                        <p:attrNameLst>
                                          <p:attrName>ppt_x</p:attrName>
                                        </p:attrNameLst>
                                      </p:cBhvr>
                                      <p:tavLst>
                                        <p:tav tm="0">
                                          <p:val>
                                            <p:strVal val="#ppt_x"/>
                                          </p:val>
                                        </p:tav>
                                        <p:tav tm="100000">
                                          <p:val>
                                            <p:strVal val="#ppt_x"/>
                                          </p:val>
                                        </p:tav>
                                      </p:tavLst>
                                    </p:anim>
                                    <p:anim calcmode="lin" valueType="num">
                                      <p:cBhvr additive="base">
                                        <p:cTn id="6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1000"/>
                                        <p:tgtEl>
                                          <p:spTgt spid="21"/>
                                        </p:tgtEl>
                                      </p:cBhvr>
                                    </p:animEffect>
                                    <p:anim calcmode="lin" valueType="num">
                                      <p:cBhvr>
                                        <p:cTn id="73" dur="1000" fill="hold"/>
                                        <p:tgtEl>
                                          <p:spTgt spid="21"/>
                                        </p:tgtEl>
                                        <p:attrNameLst>
                                          <p:attrName>ppt_x</p:attrName>
                                        </p:attrNameLst>
                                      </p:cBhvr>
                                      <p:tavLst>
                                        <p:tav tm="0">
                                          <p:val>
                                            <p:strVal val="#ppt_x"/>
                                          </p:val>
                                        </p:tav>
                                        <p:tav tm="100000">
                                          <p:val>
                                            <p:strVal val="#ppt_x"/>
                                          </p:val>
                                        </p:tav>
                                      </p:tavLst>
                                    </p:anim>
                                    <p:anim calcmode="lin" valueType="num">
                                      <p:cBhvr>
                                        <p:cTn id="7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1000"/>
                                        <p:tgtEl>
                                          <p:spTgt spid="22"/>
                                        </p:tgtEl>
                                      </p:cBhvr>
                                    </p:animEffect>
                                    <p:anim calcmode="lin" valueType="num">
                                      <p:cBhvr>
                                        <p:cTn id="80" dur="1000" fill="hold"/>
                                        <p:tgtEl>
                                          <p:spTgt spid="22"/>
                                        </p:tgtEl>
                                        <p:attrNameLst>
                                          <p:attrName>ppt_x</p:attrName>
                                        </p:attrNameLst>
                                      </p:cBhvr>
                                      <p:tavLst>
                                        <p:tav tm="0">
                                          <p:val>
                                            <p:strVal val="#ppt_x"/>
                                          </p:val>
                                        </p:tav>
                                        <p:tav tm="100000">
                                          <p:val>
                                            <p:strVal val="#ppt_x"/>
                                          </p:val>
                                        </p:tav>
                                      </p:tavLst>
                                    </p:anim>
                                    <p:anim calcmode="lin" valueType="num">
                                      <p:cBhvr>
                                        <p:cTn id="8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25"/>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fade">
                                      <p:cBhvr>
                                        <p:cTn id="90" dur="500"/>
                                        <p:tgtEl>
                                          <p:spTgt spid="26"/>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9"/>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fade">
                                      <p:cBhvr>
                                        <p:cTn id="107" dur="1000"/>
                                        <p:tgtEl>
                                          <p:spTgt spid="30"/>
                                        </p:tgtEl>
                                      </p:cBhvr>
                                    </p:animEffect>
                                    <p:anim calcmode="lin" valueType="num">
                                      <p:cBhvr>
                                        <p:cTn id="108" dur="1000" fill="hold"/>
                                        <p:tgtEl>
                                          <p:spTgt spid="30"/>
                                        </p:tgtEl>
                                        <p:attrNameLst>
                                          <p:attrName>ppt_x</p:attrName>
                                        </p:attrNameLst>
                                      </p:cBhvr>
                                      <p:tavLst>
                                        <p:tav tm="0">
                                          <p:val>
                                            <p:strVal val="#ppt_x"/>
                                          </p:val>
                                        </p:tav>
                                        <p:tav tm="100000">
                                          <p:val>
                                            <p:strVal val="#ppt_x"/>
                                          </p:val>
                                        </p:tav>
                                      </p:tavLst>
                                    </p:anim>
                                    <p:anim calcmode="lin" valueType="num">
                                      <p:cBhvr>
                                        <p:cTn id="10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p:bldP spid="14" grpId="0" animBg="1"/>
      <p:bldP spid="15" grpId="0" animBg="1"/>
      <p:bldP spid="16" grpId="0" animBg="1"/>
      <p:bldP spid="17" grpId="0" animBg="1"/>
      <p:bldP spid="18" grpId="0" animBg="1"/>
      <p:bldP spid="19" grpId="0" animBg="1"/>
      <p:bldP spid="20" grpId="0" animBg="1"/>
      <p:bldP spid="21" grpId="0" animBg="1"/>
      <p:bldP spid="22" grpId="0"/>
      <p:bldP spid="23" grpId="0" animBg="1"/>
      <p:bldP spid="24" grpId="0"/>
      <p:bldP spid="25" grpId="0" animBg="1"/>
      <p:bldP spid="26" grpId="0"/>
      <p:bldP spid="27" grpId="0"/>
      <p:bldP spid="28" grpId="0"/>
      <p:bldP spid="29"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arrière plan MEN.jpg"/>
          <p:cNvPicPr>
            <a:picLocks noChangeAspect="1"/>
          </p:cNvPicPr>
          <p:nvPr/>
        </p:nvPicPr>
        <p:blipFill>
          <a:blip r:embed="rId2" cstate="print"/>
          <a:stretch>
            <a:fillRect/>
          </a:stretch>
        </p:blipFill>
        <p:spPr>
          <a:xfrm>
            <a:off x="2028" y="0"/>
            <a:ext cx="9139943" cy="6858000"/>
          </a:xfrm>
          <a:prstGeom prst="rect">
            <a:avLst/>
          </a:prstGeom>
        </p:spPr>
      </p:pic>
      <p:sp>
        <p:nvSpPr>
          <p:cNvPr id="4" name="Espace réservé du numéro de diapositive 3"/>
          <p:cNvSpPr>
            <a:spLocks noGrp="1"/>
          </p:cNvSpPr>
          <p:nvPr>
            <p:ph type="sldNum" sz="quarter" idx="12"/>
          </p:nvPr>
        </p:nvSpPr>
        <p:spPr/>
        <p:txBody>
          <a:bodyPr/>
          <a:lstStyle/>
          <a:p>
            <a:fld id="{1A0A4B5C-B81D-47E8-A5D6-823BCF025DBF}" type="slidenum">
              <a:rPr lang="fr-FR" smtClean="0"/>
              <a:pPr/>
              <a:t>27</a:t>
            </a:fld>
            <a:endParaRPr lang="fr-FR"/>
          </a:p>
        </p:txBody>
      </p:sp>
      <p:sp>
        <p:nvSpPr>
          <p:cNvPr id="5" name="Espace réservé du pied de page 4"/>
          <p:cNvSpPr>
            <a:spLocks noGrp="1"/>
          </p:cNvSpPr>
          <p:nvPr>
            <p:ph type="ftr" sz="quarter" idx="11"/>
          </p:nvPr>
        </p:nvSpPr>
        <p:spPr/>
        <p:txBody>
          <a:bodyPr/>
          <a:lstStyle/>
          <a:p>
            <a:r>
              <a:rPr lang="fr-FR" smtClean="0"/>
              <a:t>AMATTE Lionel - CMI EPS Nouvelle-Calédonie</a:t>
            </a:r>
            <a:endParaRPr lang="fr-FR"/>
          </a:p>
        </p:txBody>
      </p:sp>
      <p:pic>
        <p:nvPicPr>
          <p:cNvPr id="6" name="Picture 8" descr="2013-06-10 08"/>
          <p:cNvPicPr>
            <a:picLocks noChangeAspect="1" noChangeArrowheads="1"/>
          </p:cNvPicPr>
          <p:nvPr/>
        </p:nvPicPr>
        <p:blipFill>
          <a:blip r:embed="rId3" cstate="print"/>
          <a:srcRect/>
          <a:stretch>
            <a:fillRect/>
          </a:stretch>
        </p:blipFill>
        <p:spPr bwMode="auto">
          <a:xfrm>
            <a:off x="7019925" y="44450"/>
            <a:ext cx="2051050" cy="1579563"/>
          </a:xfrm>
          <a:prstGeom prst="rect">
            <a:avLst/>
          </a:prstGeom>
          <a:noFill/>
          <a:ln w="9525">
            <a:noFill/>
            <a:miter lim="800000"/>
            <a:headEnd/>
            <a:tailEnd/>
          </a:ln>
        </p:spPr>
      </p:pic>
      <p:sp>
        <p:nvSpPr>
          <p:cNvPr id="8" name="Text Box 4"/>
          <p:cNvSpPr txBox="1">
            <a:spLocks noChangeArrowheads="1"/>
          </p:cNvSpPr>
          <p:nvPr/>
        </p:nvSpPr>
        <p:spPr bwMode="auto">
          <a:xfrm>
            <a:off x="3059113" y="6308725"/>
            <a:ext cx="5868987" cy="369888"/>
          </a:xfrm>
          <a:prstGeom prst="rect">
            <a:avLst/>
          </a:prstGeom>
          <a:solidFill>
            <a:schemeClr val="accent1"/>
          </a:solidFill>
          <a:ln w="9525">
            <a:noFill/>
            <a:miter lim="800000"/>
            <a:headEnd/>
            <a:tailEnd/>
          </a:ln>
        </p:spPr>
        <p:txBody>
          <a:bodyPr>
            <a:spAutoFit/>
          </a:bodyPr>
          <a:lstStyle/>
          <a:p>
            <a:r>
              <a:rPr lang="fr-FR" dirty="0">
                <a:solidFill>
                  <a:schemeClr val="bg1"/>
                </a:solidFill>
                <a:latin typeface="Arial Rounded MT Bold" pitchFamily="-84" charset="0"/>
              </a:rPr>
              <a:t>Inspection Pédagogique EPS – Nouvelle-Calédonie</a:t>
            </a:r>
          </a:p>
        </p:txBody>
      </p:sp>
      <p:sp>
        <p:nvSpPr>
          <p:cNvPr id="12" name="Espace réservé du contenu 2"/>
          <p:cNvSpPr>
            <a:spLocks noGrp="1"/>
          </p:cNvSpPr>
          <p:nvPr>
            <p:ph type="subTitle" idx="1"/>
          </p:nvPr>
        </p:nvSpPr>
        <p:spPr>
          <a:xfrm>
            <a:off x="323527" y="2348880"/>
            <a:ext cx="8496944" cy="2813099"/>
          </a:xfrm>
        </p:spPr>
        <p:txBody>
          <a:bodyPr>
            <a:noAutofit/>
          </a:bodyPr>
          <a:lstStyle/>
          <a:p>
            <a:r>
              <a:rPr lang="fr-FR" b="1" dirty="0">
                <a:solidFill>
                  <a:schemeClr val="tx1"/>
                </a:solidFill>
              </a:rPr>
              <a:t>Le texte du SC4 constitue la « toile de fond » sur laquelle vont s’accrocher les programmes.</a:t>
            </a:r>
            <a:br>
              <a:rPr lang="fr-FR" b="1" dirty="0">
                <a:solidFill>
                  <a:schemeClr val="tx1"/>
                </a:solidFill>
              </a:rPr>
            </a:br>
            <a:r>
              <a:rPr lang="fr-FR" b="1" dirty="0">
                <a:solidFill>
                  <a:schemeClr val="tx1"/>
                </a:solidFill>
              </a:rPr>
              <a:t/>
            </a:r>
            <a:br>
              <a:rPr lang="fr-FR" b="1" dirty="0">
                <a:solidFill>
                  <a:schemeClr val="tx1"/>
                </a:solidFill>
              </a:rPr>
            </a:br>
            <a:r>
              <a:rPr lang="fr-FR" b="1" dirty="0">
                <a:solidFill>
                  <a:schemeClr val="tx1"/>
                </a:solidFill>
              </a:rPr>
              <a:t>Les programmes vont donc « décliner » le socle dans chaque discipline.</a:t>
            </a:r>
            <a:endParaRPr lang="fr-FR" dirty="0">
              <a:solidFill>
                <a:schemeClr val="tx1"/>
              </a:solidFill>
            </a:endParaRPr>
          </a:p>
        </p:txBody>
      </p:sp>
    </p:spTree>
    <p:extLst>
      <p:ext uri="{BB962C8B-B14F-4D97-AF65-F5344CB8AC3E}">
        <p14:creationId xmlns:p14="http://schemas.microsoft.com/office/powerpoint/2010/main" val="3159574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arrière plan MEN.jpg"/>
          <p:cNvPicPr>
            <a:picLocks noChangeAspect="1"/>
          </p:cNvPicPr>
          <p:nvPr/>
        </p:nvPicPr>
        <p:blipFill>
          <a:blip r:embed="rId2" cstate="print"/>
          <a:stretch>
            <a:fillRect/>
          </a:stretch>
        </p:blipFill>
        <p:spPr>
          <a:xfrm>
            <a:off x="2028" y="0"/>
            <a:ext cx="9139943" cy="6858000"/>
          </a:xfrm>
          <a:prstGeom prst="rect">
            <a:avLst/>
          </a:prstGeom>
        </p:spPr>
      </p:pic>
      <p:sp>
        <p:nvSpPr>
          <p:cNvPr id="4" name="Espace réservé du numéro de diapositive 3"/>
          <p:cNvSpPr>
            <a:spLocks noGrp="1"/>
          </p:cNvSpPr>
          <p:nvPr>
            <p:ph type="sldNum" sz="quarter" idx="12"/>
          </p:nvPr>
        </p:nvSpPr>
        <p:spPr/>
        <p:txBody>
          <a:bodyPr/>
          <a:lstStyle/>
          <a:p>
            <a:fld id="{1A0A4B5C-B81D-47E8-A5D6-823BCF025DBF}" type="slidenum">
              <a:rPr lang="fr-FR" smtClean="0"/>
              <a:pPr/>
              <a:t>28</a:t>
            </a:fld>
            <a:endParaRPr lang="fr-FR"/>
          </a:p>
        </p:txBody>
      </p:sp>
      <p:sp>
        <p:nvSpPr>
          <p:cNvPr id="5" name="Espace réservé du pied de page 4"/>
          <p:cNvSpPr>
            <a:spLocks noGrp="1"/>
          </p:cNvSpPr>
          <p:nvPr>
            <p:ph type="ftr" sz="quarter" idx="11"/>
          </p:nvPr>
        </p:nvSpPr>
        <p:spPr/>
        <p:txBody>
          <a:bodyPr/>
          <a:lstStyle/>
          <a:p>
            <a:r>
              <a:rPr lang="fr-FR" smtClean="0"/>
              <a:t>AMATTE Lionel - CMI EPS Nouvelle-Calédonie</a:t>
            </a:r>
            <a:endParaRPr lang="fr-FR"/>
          </a:p>
        </p:txBody>
      </p:sp>
      <p:pic>
        <p:nvPicPr>
          <p:cNvPr id="6" name="Picture 8" descr="2013-06-10 08"/>
          <p:cNvPicPr>
            <a:picLocks noChangeAspect="1" noChangeArrowheads="1"/>
          </p:cNvPicPr>
          <p:nvPr/>
        </p:nvPicPr>
        <p:blipFill>
          <a:blip r:embed="rId3" cstate="print"/>
          <a:srcRect/>
          <a:stretch>
            <a:fillRect/>
          </a:stretch>
        </p:blipFill>
        <p:spPr bwMode="auto">
          <a:xfrm>
            <a:off x="7019925" y="44450"/>
            <a:ext cx="2051050" cy="1579563"/>
          </a:xfrm>
          <a:prstGeom prst="rect">
            <a:avLst/>
          </a:prstGeom>
          <a:noFill/>
          <a:ln w="9525">
            <a:noFill/>
            <a:miter lim="800000"/>
            <a:headEnd/>
            <a:tailEnd/>
          </a:ln>
        </p:spPr>
      </p:pic>
      <p:sp>
        <p:nvSpPr>
          <p:cNvPr id="8" name="Text Box 4"/>
          <p:cNvSpPr txBox="1">
            <a:spLocks noChangeArrowheads="1"/>
          </p:cNvSpPr>
          <p:nvPr/>
        </p:nvSpPr>
        <p:spPr bwMode="auto">
          <a:xfrm>
            <a:off x="3059113" y="6308725"/>
            <a:ext cx="5868987" cy="369888"/>
          </a:xfrm>
          <a:prstGeom prst="rect">
            <a:avLst/>
          </a:prstGeom>
          <a:solidFill>
            <a:schemeClr val="accent1"/>
          </a:solidFill>
          <a:ln w="9525">
            <a:noFill/>
            <a:miter lim="800000"/>
            <a:headEnd/>
            <a:tailEnd/>
          </a:ln>
        </p:spPr>
        <p:txBody>
          <a:bodyPr>
            <a:spAutoFit/>
          </a:bodyPr>
          <a:lstStyle/>
          <a:p>
            <a:r>
              <a:rPr lang="fr-FR" dirty="0">
                <a:solidFill>
                  <a:schemeClr val="bg1"/>
                </a:solidFill>
                <a:latin typeface="Arial Rounded MT Bold" pitchFamily="-84" charset="0"/>
              </a:rPr>
              <a:t>Inspection Pédagogique EPS – Nouvelle-Calédonie</a:t>
            </a:r>
          </a:p>
        </p:txBody>
      </p:sp>
      <p:sp>
        <p:nvSpPr>
          <p:cNvPr id="12" name="Espace réservé du contenu 2"/>
          <p:cNvSpPr>
            <a:spLocks noGrp="1"/>
          </p:cNvSpPr>
          <p:nvPr>
            <p:ph type="subTitle" idx="1"/>
          </p:nvPr>
        </p:nvSpPr>
        <p:spPr>
          <a:xfrm>
            <a:off x="323527" y="1624013"/>
            <a:ext cx="8496944" cy="3965227"/>
          </a:xfrm>
        </p:spPr>
        <p:txBody>
          <a:bodyPr>
            <a:noAutofit/>
          </a:bodyPr>
          <a:lstStyle/>
          <a:p>
            <a:pPr algn="l">
              <a:defRPr/>
            </a:pPr>
            <a:r>
              <a:rPr lang="fr-FR" sz="2000" b="1" dirty="0">
                <a:solidFill>
                  <a:schemeClr val="tx1"/>
                </a:solidFill>
              </a:rPr>
              <a:t>Les principes donnés par la charte des programmes et la saisine du ministre </a:t>
            </a:r>
            <a:r>
              <a:rPr lang="fr-FR" sz="2000" b="1" dirty="0" smtClean="0">
                <a:solidFill>
                  <a:schemeClr val="tx1"/>
                </a:solidFill>
              </a:rPr>
              <a:t>: </a:t>
            </a:r>
          </a:p>
          <a:p>
            <a:pPr algn="l">
              <a:defRPr/>
            </a:pPr>
            <a:endParaRPr lang="fr-FR" sz="2000" b="1" dirty="0">
              <a:solidFill>
                <a:schemeClr val="tx1"/>
              </a:solidFill>
            </a:endParaRPr>
          </a:p>
          <a:p>
            <a:pPr algn="l">
              <a:defRPr/>
            </a:pPr>
            <a:r>
              <a:rPr lang="fr-FR" sz="2000" dirty="0" smtClean="0">
                <a:solidFill>
                  <a:schemeClr val="tx1"/>
                </a:solidFill>
              </a:rPr>
              <a:t>Des </a:t>
            </a:r>
            <a:r>
              <a:rPr lang="fr-FR" sz="2000" dirty="0">
                <a:solidFill>
                  <a:schemeClr val="tx1"/>
                </a:solidFill>
              </a:rPr>
              <a:t>programmes  :  Moins lourds </a:t>
            </a:r>
          </a:p>
          <a:p>
            <a:pPr algn="l" fontAlgn="auto">
              <a:spcAft>
                <a:spcPts val="0"/>
              </a:spcAft>
              <a:defRPr/>
            </a:pPr>
            <a:r>
              <a:rPr lang="fr-FR" sz="2000" dirty="0">
                <a:solidFill>
                  <a:schemeClr val="tx1"/>
                </a:solidFill>
              </a:rPr>
              <a:t>                                   Compréhensibles par les non spécialistes</a:t>
            </a:r>
          </a:p>
          <a:p>
            <a:pPr algn="l" fontAlgn="auto">
              <a:spcAft>
                <a:spcPts val="0"/>
              </a:spcAft>
              <a:defRPr/>
            </a:pPr>
            <a:r>
              <a:rPr lang="fr-FR" sz="2000" dirty="0">
                <a:solidFill>
                  <a:schemeClr val="tx1"/>
                </a:solidFill>
              </a:rPr>
              <a:t>                                   Garantissant la cohérence verticale et horizontale</a:t>
            </a:r>
          </a:p>
          <a:p>
            <a:pPr algn="l" fontAlgn="auto">
              <a:spcAft>
                <a:spcPts val="0"/>
              </a:spcAft>
              <a:defRPr/>
            </a:pPr>
            <a:r>
              <a:rPr lang="fr-FR" sz="2000" dirty="0">
                <a:solidFill>
                  <a:schemeClr val="tx1"/>
                </a:solidFill>
              </a:rPr>
              <a:t>                                   Conçus par cycle, proposant une progression adaptée aux apprentissages</a:t>
            </a:r>
          </a:p>
          <a:p>
            <a:pPr algn="l" fontAlgn="auto">
              <a:spcAft>
                <a:spcPts val="0"/>
              </a:spcAft>
              <a:defRPr/>
            </a:pPr>
            <a:r>
              <a:rPr lang="fr-FR" sz="2000" dirty="0">
                <a:solidFill>
                  <a:schemeClr val="tx1"/>
                </a:solidFill>
              </a:rPr>
              <a:t>                                   Articulés au socle commun </a:t>
            </a:r>
          </a:p>
          <a:p>
            <a:pPr algn="l" fontAlgn="auto">
              <a:spcAft>
                <a:spcPts val="0"/>
              </a:spcAft>
              <a:defRPr/>
            </a:pPr>
            <a:r>
              <a:rPr lang="fr-FR" sz="2000" dirty="0">
                <a:solidFill>
                  <a:schemeClr val="tx1"/>
                </a:solidFill>
              </a:rPr>
              <a:t>                                   Précisant des niveaux d’attendus</a:t>
            </a:r>
          </a:p>
          <a:p>
            <a:endParaRPr lang="fr-FR" sz="2000" dirty="0">
              <a:solidFill>
                <a:schemeClr val="tx1"/>
              </a:solidFill>
            </a:endParaRPr>
          </a:p>
        </p:txBody>
      </p:sp>
    </p:spTree>
    <p:extLst>
      <p:ext uri="{BB962C8B-B14F-4D97-AF65-F5344CB8AC3E}">
        <p14:creationId xmlns:p14="http://schemas.microsoft.com/office/powerpoint/2010/main" val="3159574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arrière plan MEN.jpg"/>
          <p:cNvPicPr>
            <a:picLocks noChangeAspect="1"/>
          </p:cNvPicPr>
          <p:nvPr/>
        </p:nvPicPr>
        <p:blipFill>
          <a:blip r:embed="rId2" cstate="print"/>
          <a:stretch>
            <a:fillRect/>
          </a:stretch>
        </p:blipFill>
        <p:spPr>
          <a:xfrm>
            <a:off x="2028" y="0"/>
            <a:ext cx="9139943" cy="6858000"/>
          </a:xfrm>
          <a:prstGeom prst="rect">
            <a:avLst/>
          </a:prstGeom>
        </p:spPr>
      </p:pic>
      <p:sp>
        <p:nvSpPr>
          <p:cNvPr id="3" name="Espace réservé du pied de page 2"/>
          <p:cNvSpPr>
            <a:spLocks noGrp="1"/>
          </p:cNvSpPr>
          <p:nvPr>
            <p:ph type="ftr" sz="quarter" idx="11"/>
          </p:nvPr>
        </p:nvSpPr>
        <p:spPr/>
        <p:txBody>
          <a:bodyPr/>
          <a:lstStyle/>
          <a:p>
            <a:r>
              <a:rPr lang="fr-FR" smtClean="0"/>
              <a:t>AMATTE Lionel - CMI EPS Nouvelle-Calédonie</a:t>
            </a:r>
            <a:endParaRPr lang="fr-FR"/>
          </a:p>
        </p:txBody>
      </p:sp>
      <p:sp>
        <p:nvSpPr>
          <p:cNvPr id="4" name="Espace réservé du numéro de diapositive 3"/>
          <p:cNvSpPr>
            <a:spLocks noGrp="1"/>
          </p:cNvSpPr>
          <p:nvPr>
            <p:ph type="sldNum" sz="quarter" idx="12"/>
          </p:nvPr>
        </p:nvSpPr>
        <p:spPr/>
        <p:txBody>
          <a:bodyPr/>
          <a:lstStyle/>
          <a:p>
            <a:fld id="{1A0A4B5C-B81D-47E8-A5D6-823BCF025DBF}" type="slidenum">
              <a:rPr lang="fr-FR" smtClean="0"/>
              <a:pPr/>
              <a:t>29</a:t>
            </a:fld>
            <a:endParaRPr lang="fr-FR"/>
          </a:p>
        </p:txBody>
      </p:sp>
      <p:sp>
        <p:nvSpPr>
          <p:cNvPr id="6" name="Espace réservé du pied de page 1"/>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AMATTE Lionel - CMI EPS Nouvelle-Calédonie</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Espace réservé du numéro de diapositive 2"/>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A0A4B5C-B81D-47E8-A5D6-823BCF025DBF}"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ZoneTexte 7"/>
          <p:cNvSpPr txBox="1"/>
          <p:nvPr/>
        </p:nvSpPr>
        <p:spPr>
          <a:xfrm>
            <a:off x="251520" y="260648"/>
            <a:ext cx="2695481" cy="369332"/>
          </a:xfrm>
          <a:prstGeom prst="rect">
            <a:avLst/>
          </a:prstGeom>
          <a:noFill/>
        </p:spPr>
        <p:txBody>
          <a:bodyPr wrap="none" rtlCol="0">
            <a:spAutoFit/>
          </a:bodyPr>
          <a:lstStyle/>
          <a:p>
            <a:r>
              <a:rPr lang="fr-FR" b="1" u="sng" dirty="0" smtClean="0">
                <a:solidFill>
                  <a:schemeClr val="accent5">
                    <a:lumMod val="50000"/>
                  </a:schemeClr>
                </a:solidFill>
              </a:rPr>
              <a:t>Un projet de programmes</a:t>
            </a:r>
            <a:endParaRPr lang="fr-FR" b="1" u="sng" dirty="0">
              <a:solidFill>
                <a:schemeClr val="accent2">
                  <a:lumMod val="60000"/>
                  <a:lumOff val="40000"/>
                </a:schemeClr>
              </a:solidFill>
            </a:endParaRPr>
          </a:p>
        </p:txBody>
      </p:sp>
      <p:sp>
        <p:nvSpPr>
          <p:cNvPr id="9" name="ZoneTexte 8"/>
          <p:cNvSpPr txBox="1"/>
          <p:nvPr/>
        </p:nvSpPr>
        <p:spPr>
          <a:xfrm>
            <a:off x="251520" y="1196752"/>
            <a:ext cx="8568952" cy="4524315"/>
          </a:xfrm>
          <a:prstGeom prst="rect">
            <a:avLst/>
          </a:prstGeom>
          <a:noFill/>
        </p:spPr>
        <p:txBody>
          <a:bodyPr wrap="square" rtlCol="0">
            <a:spAutoFit/>
          </a:bodyPr>
          <a:lstStyle/>
          <a:p>
            <a:pPr algn="ctr"/>
            <a:r>
              <a:rPr lang="fr-FR" sz="2400" b="1" u="sng" dirty="0" smtClean="0"/>
              <a:t>3 volets + (1)</a:t>
            </a:r>
          </a:p>
          <a:p>
            <a:pPr algn="just"/>
            <a:endParaRPr lang="fr-FR" sz="2400" dirty="0" smtClean="0"/>
          </a:p>
          <a:p>
            <a:pPr algn="just">
              <a:buFontTx/>
              <a:buChar char="-"/>
            </a:pPr>
            <a:r>
              <a:rPr lang="fr-FR" sz="2400" b="1" i="1" u="sng" dirty="0" smtClean="0"/>
              <a:t>Volet 1 </a:t>
            </a:r>
            <a:r>
              <a:rPr lang="fr-FR" sz="2400" dirty="0" smtClean="0"/>
              <a:t>: Les objectifs de formation du cycle concerné.</a:t>
            </a:r>
          </a:p>
          <a:p>
            <a:pPr algn="just"/>
            <a:r>
              <a:rPr lang="fr-FR" sz="2400" dirty="0" smtClean="0"/>
              <a:t>Chapeaute l’ensemble du cycle, des contenus et disciplines.</a:t>
            </a:r>
          </a:p>
          <a:p>
            <a:pPr algn="just"/>
            <a:endParaRPr lang="fr-FR" sz="2400" dirty="0" smtClean="0"/>
          </a:p>
          <a:p>
            <a:pPr algn="just"/>
            <a:r>
              <a:rPr lang="fr-FR" sz="2400" b="1" i="1" u="sng" dirty="0" smtClean="0"/>
              <a:t>-Volet 2 : </a:t>
            </a:r>
            <a:r>
              <a:rPr lang="fr-FR" sz="2400" dirty="0" smtClean="0"/>
              <a:t>Contribution de chaque enseignement ou champ éducatif à l’acquisition des cinq domaines du socle pour un cycle.</a:t>
            </a:r>
          </a:p>
          <a:p>
            <a:pPr algn="just"/>
            <a:endParaRPr lang="fr-FR" sz="2400" dirty="0" smtClean="0"/>
          </a:p>
          <a:p>
            <a:pPr algn="just">
              <a:buFontTx/>
              <a:buChar char="-"/>
            </a:pPr>
            <a:r>
              <a:rPr lang="fr-FR" sz="2400" b="1" i="1" u="sng" dirty="0" smtClean="0"/>
              <a:t>Volet 3 : </a:t>
            </a:r>
            <a:r>
              <a:rPr lang="fr-FR" sz="2400" dirty="0" smtClean="0"/>
              <a:t>Opérationnalisation par discipline.</a:t>
            </a:r>
          </a:p>
          <a:p>
            <a:pPr algn="just"/>
            <a:endParaRPr lang="fr-FR" sz="2400" dirty="0" smtClean="0"/>
          </a:p>
          <a:p>
            <a:pPr algn="just">
              <a:buFontTx/>
              <a:buChar char="-"/>
            </a:pPr>
            <a:r>
              <a:rPr lang="fr-FR" sz="2400" b="1" i="1" u="sng" dirty="0" smtClean="0"/>
              <a:t>(Volet 4 </a:t>
            </a:r>
            <a:r>
              <a:rPr lang="fr-FR" sz="2400" dirty="0" smtClean="0"/>
              <a:t>: qui regroupera les documents d’accompagnement et annexes.)</a:t>
            </a:r>
            <a:endParaRPr lang="fr-FR"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arrière plan MEN.jpg"/>
          <p:cNvPicPr>
            <a:picLocks noChangeAspect="1"/>
          </p:cNvPicPr>
          <p:nvPr/>
        </p:nvPicPr>
        <p:blipFill>
          <a:blip r:embed="rId2" cstate="print"/>
          <a:stretch>
            <a:fillRect/>
          </a:stretch>
        </p:blipFill>
        <p:spPr>
          <a:xfrm>
            <a:off x="2028" y="0"/>
            <a:ext cx="9139943" cy="6858000"/>
          </a:xfrm>
          <a:prstGeom prst="rect">
            <a:avLst/>
          </a:prstGeom>
        </p:spPr>
      </p:pic>
      <p:sp>
        <p:nvSpPr>
          <p:cNvPr id="4" name="Espace réservé du numéro de diapositive 3"/>
          <p:cNvSpPr>
            <a:spLocks noGrp="1"/>
          </p:cNvSpPr>
          <p:nvPr>
            <p:ph type="sldNum" sz="quarter" idx="12"/>
          </p:nvPr>
        </p:nvSpPr>
        <p:spPr/>
        <p:txBody>
          <a:bodyPr/>
          <a:lstStyle/>
          <a:p>
            <a:fld id="{1A0A4B5C-B81D-47E8-A5D6-823BCF025DBF}" type="slidenum">
              <a:rPr lang="fr-FR" smtClean="0"/>
              <a:pPr/>
              <a:t>3</a:t>
            </a:fld>
            <a:endParaRPr lang="fr-FR"/>
          </a:p>
        </p:txBody>
      </p:sp>
      <p:sp>
        <p:nvSpPr>
          <p:cNvPr id="5" name="Espace réservé du pied de page 4"/>
          <p:cNvSpPr>
            <a:spLocks noGrp="1"/>
          </p:cNvSpPr>
          <p:nvPr>
            <p:ph type="ftr" sz="quarter" idx="11"/>
          </p:nvPr>
        </p:nvSpPr>
        <p:spPr/>
        <p:txBody>
          <a:bodyPr/>
          <a:lstStyle/>
          <a:p>
            <a:r>
              <a:rPr lang="fr-FR" smtClean="0"/>
              <a:t>AMATTE Lionel - CMI EPS Nouvelle-Calédonie</a:t>
            </a:r>
            <a:endParaRPr lang="fr-FR"/>
          </a:p>
        </p:txBody>
      </p:sp>
      <p:pic>
        <p:nvPicPr>
          <p:cNvPr id="6" name="Picture 8" descr="2013-06-10 08"/>
          <p:cNvPicPr>
            <a:picLocks noChangeAspect="1" noChangeArrowheads="1"/>
          </p:cNvPicPr>
          <p:nvPr/>
        </p:nvPicPr>
        <p:blipFill>
          <a:blip r:embed="rId3" cstate="print"/>
          <a:srcRect/>
          <a:stretch>
            <a:fillRect/>
          </a:stretch>
        </p:blipFill>
        <p:spPr bwMode="auto">
          <a:xfrm>
            <a:off x="7019925" y="44450"/>
            <a:ext cx="2051050" cy="1579563"/>
          </a:xfrm>
          <a:prstGeom prst="rect">
            <a:avLst/>
          </a:prstGeom>
          <a:noFill/>
          <a:ln w="9525">
            <a:noFill/>
            <a:miter lim="800000"/>
            <a:headEnd/>
            <a:tailEnd/>
          </a:ln>
        </p:spPr>
      </p:pic>
      <p:sp>
        <p:nvSpPr>
          <p:cNvPr id="8" name="Text Box 4"/>
          <p:cNvSpPr txBox="1">
            <a:spLocks noChangeArrowheads="1"/>
          </p:cNvSpPr>
          <p:nvPr/>
        </p:nvSpPr>
        <p:spPr bwMode="auto">
          <a:xfrm>
            <a:off x="3059113" y="6308725"/>
            <a:ext cx="5868987" cy="369888"/>
          </a:xfrm>
          <a:prstGeom prst="rect">
            <a:avLst/>
          </a:prstGeom>
          <a:solidFill>
            <a:schemeClr val="accent1"/>
          </a:solidFill>
          <a:ln w="9525">
            <a:noFill/>
            <a:miter lim="800000"/>
            <a:headEnd/>
            <a:tailEnd/>
          </a:ln>
        </p:spPr>
        <p:txBody>
          <a:bodyPr>
            <a:spAutoFit/>
          </a:bodyPr>
          <a:lstStyle/>
          <a:p>
            <a:r>
              <a:rPr lang="fr-FR" dirty="0">
                <a:solidFill>
                  <a:schemeClr val="bg1"/>
                </a:solidFill>
                <a:latin typeface="Arial Rounded MT Bold" pitchFamily="-84" charset="0"/>
              </a:rPr>
              <a:t>Inspection Pédagogique EPS – Nouvelle-Calédonie</a:t>
            </a:r>
          </a:p>
        </p:txBody>
      </p:sp>
      <p:sp>
        <p:nvSpPr>
          <p:cNvPr id="12" name="Espace réservé du contenu 2"/>
          <p:cNvSpPr>
            <a:spLocks noGrp="1"/>
          </p:cNvSpPr>
          <p:nvPr>
            <p:ph type="subTitle" idx="1"/>
          </p:nvPr>
        </p:nvSpPr>
        <p:spPr>
          <a:xfrm>
            <a:off x="323527" y="2058454"/>
            <a:ext cx="8496944" cy="2741091"/>
          </a:xfrm>
        </p:spPr>
        <p:txBody>
          <a:bodyPr>
            <a:normAutofit/>
          </a:bodyPr>
          <a:lstStyle/>
          <a:p>
            <a:pPr marL="0" indent="0">
              <a:buNone/>
            </a:pPr>
            <a:r>
              <a:rPr lang="fr-FR" sz="8000" b="1" dirty="0" smtClean="0">
                <a:solidFill>
                  <a:srgbClr val="FF0000"/>
                </a:solidFill>
              </a:rPr>
              <a:t>Les textes fondateurs</a:t>
            </a:r>
            <a:endParaRPr lang="fr-FR" sz="8000" dirty="0"/>
          </a:p>
        </p:txBody>
      </p:sp>
    </p:spTree>
    <p:extLst>
      <p:ext uri="{BB962C8B-B14F-4D97-AF65-F5344CB8AC3E}">
        <p14:creationId xmlns:p14="http://schemas.microsoft.com/office/powerpoint/2010/main" val="4247616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arrière plan MEN.jpg"/>
          <p:cNvPicPr>
            <a:picLocks noChangeAspect="1"/>
          </p:cNvPicPr>
          <p:nvPr/>
        </p:nvPicPr>
        <p:blipFill>
          <a:blip r:embed="rId2" cstate="print"/>
          <a:stretch>
            <a:fillRect/>
          </a:stretch>
        </p:blipFill>
        <p:spPr>
          <a:xfrm>
            <a:off x="2028" y="0"/>
            <a:ext cx="9139943" cy="6858000"/>
          </a:xfrm>
          <a:prstGeom prst="rect">
            <a:avLst/>
          </a:prstGeom>
        </p:spPr>
      </p:pic>
      <p:sp>
        <p:nvSpPr>
          <p:cNvPr id="3" name="Espace réservé du pied de page 2"/>
          <p:cNvSpPr>
            <a:spLocks noGrp="1"/>
          </p:cNvSpPr>
          <p:nvPr>
            <p:ph type="ftr" sz="quarter" idx="11"/>
          </p:nvPr>
        </p:nvSpPr>
        <p:spPr/>
        <p:txBody>
          <a:bodyPr/>
          <a:lstStyle/>
          <a:p>
            <a:r>
              <a:rPr lang="fr-FR" smtClean="0"/>
              <a:t>AMATTE Lionel - CMI EPS Nouvelle-Calédonie</a:t>
            </a:r>
            <a:endParaRPr lang="fr-FR"/>
          </a:p>
        </p:txBody>
      </p:sp>
      <p:sp>
        <p:nvSpPr>
          <p:cNvPr id="4" name="Espace réservé du numéro de diapositive 3"/>
          <p:cNvSpPr>
            <a:spLocks noGrp="1"/>
          </p:cNvSpPr>
          <p:nvPr>
            <p:ph type="sldNum" sz="quarter" idx="12"/>
          </p:nvPr>
        </p:nvSpPr>
        <p:spPr/>
        <p:txBody>
          <a:bodyPr/>
          <a:lstStyle/>
          <a:p>
            <a:fld id="{1A0A4B5C-B81D-47E8-A5D6-823BCF025DBF}" type="slidenum">
              <a:rPr lang="fr-FR" smtClean="0"/>
              <a:pPr/>
              <a:t>30</a:t>
            </a:fld>
            <a:endParaRPr lang="fr-FR"/>
          </a:p>
        </p:txBody>
      </p:sp>
      <p:sp>
        <p:nvSpPr>
          <p:cNvPr id="6" name="Espace réservé du pied de page 1"/>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AMATTE Lionel - CMI EPS Nouvelle-Calédonie</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Espace réservé du numéro de diapositive 2"/>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A0A4B5C-B81D-47E8-A5D6-823BCF025DBF}"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ZoneTexte 7"/>
          <p:cNvSpPr txBox="1"/>
          <p:nvPr/>
        </p:nvSpPr>
        <p:spPr>
          <a:xfrm>
            <a:off x="251520" y="260648"/>
            <a:ext cx="2695481" cy="369332"/>
          </a:xfrm>
          <a:prstGeom prst="rect">
            <a:avLst/>
          </a:prstGeom>
          <a:noFill/>
        </p:spPr>
        <p:txBody>
          <a:bodyPr wrap="none" rtlCol="0">
            <a:spAutoFit/>
          </a:bodyPr>
          <a:lstStyle/>
          <a:p>
            <a:r>
              <a:rPr lang="fr-FR" b="1" u="sng" dirty="0" smtClean="0">
                <a:solidFill>
                  <a:schemeClr val="accent5">
                    <a:lumMod val="50000"/>
                  </a:schemeClr>
                </a:solidFill>
              </a:rPr>
              <a:t>Un projet de programmes</a:t>
            </a:r>
            <a:endParaRPr lang="fr-FR" b="1" u="sng" dirty="0">
              <a:solidFill>
                <a:schemeClr val="accent2">
                  <a:lumMod val="60000"/>
                  <a:lumOff val="40000"/>
                </a:schemeClr>
              </a:solidFill>
            </a:endParaRPr>
          </a:p>
        </p:txBody>
      </p:sp>
      <p:sp>
        <p:nvSpPr>
          <p:cNvPr id="9" name="ZoneTexte 8"/>
          <p:cNvSpPr txBox="1"/>
          <p:nvPr/>
        </p:nvSpPr>
        <p:spPr>
          <a:xfrm>
            <a:off x="7740352" y="188640"/>
            <a:ext cx="1224136" cy="461665"/>
          </a:xfrm>
          <a:prstGeom prst="rect">
            <a:avLst/>
          </a:prstGeom>
          <a:noFill/>
        </p:spPr>
        <p:txBody>
          <a:bodyPr wrap="square" rtlCol="0">
            <a:spAutoFit/>
          </a:bodyPr>
          <a:lstStyle/>
          <a:p>
            <a:pPr algn="ctr"/>
            <a:r>
              <a:rPr lang="fr-FR" sz="2400" b="1" u="sng" dirty="0" smtClean="0"/>
              <a:t>Volet 1</a:t>
            </a:r>
          </a:p>
        </p:txBody>
      </p:sp>
      <p:graphicFrame>
        <p:nvGraphicFramePr>
          <p:cNvPr id="10" name="Tableau 9"/>
          <p:cNvGraphicFramePr>
            <a:graphicFrameLocks noGrp="1"/>
          </p:cNvGraphicFramePr>
          <p:nvPr/>
        </p:nvGraphicFramePr>
        <p:xfrm>
          <a:off x="251520" y="764704"/>
          <a:ext cx="8712968" cy="5834801"/>
        </p:xfrm>
        <a:graphic>
          <a:graphicData uri="http://schemas.openxmlformats.org/drawingml/2006/table">
            <a:tbl>
              <a:tblPr firstRow="1" bandRow="1">
                <a:tableStyleId>{5C22544A-7EE6-4342-B048-85BDC9FD1C3A}</a:tableStyleId>
              </a:tblPr>
              <a:tblGrid>
                <a:gridCol w="4824536"/>
                <a:gridCol w="3888432"/>
              </a:tblGrid>
              <a:tr h="363607">
                <a:tc>
                  <a:txBody>
                    <a:bodyPr/>
                    <a:lstStyle/>
                    <a:p>
                      <a:pPr algn="ctr"/>
                      <a:r>
                        <a:rPr lang="fr-FR" dirty="0" smtClean="0"/>
                        <a:t>Cycle 3</a:t>
                      </a:r>
                      <a:endParaRPr lang="fr-FR" dirty="0"/>
                    </a:p>
                  </a:txBody>
                  <a:tcPr/>
                </a:tc>
                <a:tc>
                  <a:txBody>
                    <a:bodyPr/>
                    <a:lstStyle/>
                    <a:p>
                      <a:pPr algn="ctr"/>
                      <a:r>
                        <a:rPr lang="fr-FR" dirty="0" smtClean="0"/>
                        <a:t>Cycle</a:t>
                      </a:r>
                      <a:r>
                        <a:rPr lang="fr-FR" baseline="0" dirty="0" smtClean="0"/>
                        <a:t> 4</a:t>
                      </a:r>
                      <a:endParaRPr lang="fr-FR" dirty="0"/>
                    </a:p>
                  </a:txBody>
                  <a:tcPr/>
                </a:tc>
              </a:tr>
              <a:tr h="5469041">
                <a:tc>
                  <a:txBody>
                    <a:bodyPr/>
                    <a:lstStyle/>
                    <a:p>
                      <a:pPr algn="ctr"/>
                      <a:r>
                        <a:rPr lang="fr-FR" sz="1200" u="sng" dirty="0" smtClean="0"/>
                        <a:t>2 objectifs </a:t>
                      </a:r>
                      <a:r>
                        <a:rPr lang="fr-FR" sz="1200" dirty="0" smtClean="0"/>
                        <a:t>: Consolider les apprentissages fondamentaux (</a:t>
                      </a:r>
                      <a:r>
                        <a:rPr lang="fr-FR" sz="1200" baseline="0" dirty="0" smtClean="0"/>
                        <a:t>particulièrement des langages au service des autres apprentissages (oral, écrit)).</a:t>
                      </a:r>
                      <a:r>
                        <a:rPr lang="fr-FR" sz="1200" dirty="0" smtClean="0"/>
                        <a:t> et permettre une meilleure transition entre école et collège.</a:t>
                      </a:r>
                      <a:r>
                        <a:rPr lang="fr-FR" sz="1200" baseline="0" dirty="0" smtClean="0"/>
                        <a:t> </a:t>
                      </a:r>
                      <a:r>
                        <a:rPr lang="fr-FR" sz="1200" dirty="0" smtClean="0"/>
                        <a:t>Rôle prépondérant du conseil d’école et du conseil école/collège.</a:t>
                      </a:r>
                      <a:r>
                        <a:rPr lang="fr-FR" sz="1200" baseline="0" dirty="0" smtClean="0"/>
                        <a:t> </a:t>
                      </a:r>
                      <a:r>
                        <a:rPr lang="fr-FR" sz="1200" dirty="0" smtClean="0"/>
                        <a:t>Le cycle 3 permet une entrée progressive dans les savoirs disciplinaires</a:t>
                      </a:r>
                      <a:r>
                        <a:rPr lang="fr-FR" sz="1200" baseline="0" dirty="0" smtClean="0"/>
                        <a:t> (langages, démarches et méthodes).</a:t>
                      </a:r>
                    </a:p>
                    <a:p>
                      <a:pPr algn="ctr"/>
                      <a:endParaRPr lang="fr-FR" sz="1200" baseline="0" dirty="0" smtClean="0"/>
                    </a:p>
                    <a:p>
                      <a:pPr algn="ctr">
                        <a:buFontTx/>
                        <a:buChar char="-"/>
                      </a:pPr>
                      <a:r>
                        <a:rPr lang="fr-FR" sz="1200" baseline="0" dirty="0" smtClean="0"/>
                        <a:t>Poursuite de l’apprentissage d’une 2</a:t>
                      </a:r>
                      <a:r>
                        <a:rPr lang="fr-FR" sz="1200" baseline="30000" dirty="0" smtClean="0"/>
                        <a:t>ème</a:t>
                      </a:r>
                      <a:r>
                        <a:rPr lang="fr-FR" sz="1200" baseline="0" dirty="0" smtClean="0"/>
                        <a:t> langue vivante.</a:t>
                      </a:r>
                    </a:p>
                    <a:p>
                      <a:pPr algn="ctr">
                        <a:buFontTx/>
                        <a:buChar char="-"/>
                      </a:pPr>
                      <a:r>
                        <a:rPr lang="fr-FR" sz="1200" u="sng" baseline="0" dirty="0" smtClean="0"/>
                        <a:t>Langages scientifiques </a:t>
                      </a:r>
                      <a:r>
                        <a:rPr lang="fr-FR" sz="1200" baseline="0" dirty="0" smtClean="0"/>
                        <a:t>: Poursuite de la construction des nombres entiers et de leur système de désignation. Conn des fractions et </a:t>
                      </a:r>
                      <a:r>
                        <a:rPr lang="fr-FR" sz="1200" baseline="0" dirty="0" err="1" smtClean="0"/>
                        <a:t>nbres</a:t>
                      </a:r>
                      <a:r>
                        <a:rPr lang="fr-FR" sz="1200" baseline="0" dirty="0" smtClean="0"/>
                        <a:t> décimaux. Les 4 </a:t>
                      </a:r>
                      <a:r>
                        <a:rPr lang="fr-FR" sz="1200" baseline="0" dirty="0" err="1" smtClean="0"/>
                        <a:t>opé</a:t>
                      </a:r>
                      <a:r>
                        <a:rPr lang="fr-FR" sz="1200" baseline="0" dirty="0" smtClean="0"/>
                        <a:t>, la mémo, l’automatisation des modules de calcul. Installer des éléments qui permettent de décrire, observer et caractériser les objets.</a:t>
                      </a:r>
                    </a:p>
                    <a:p>
                      <a:pPr algn="ctr">
                        <a:buFontTx/>
                        <a:buChar char="-"/>
                      </a:pPr>
                      <a:r>
                        <a:rPr lang="fr-FR" sz="1200" u="sng" baseline="0" dirty="0" smtClean="0"/>
                        <a:t>Langages artistiques </a:t>
                      </a:r>
                      <a:r>
                        <a:rPr lang="fr-FR" sz="1200" baseline="0" dirty="0" smtClean="0"/>
                        <a:t>: des objectifs d’expression , de démarches de création, attention et sensibilité rencontres d’acteurs de la création et participation au PEAC.</a:t>
                      </a:r>
                    </a:p>
                    <a:p>
                      <a:pPr algn="ctr">
                        <a:buFontTx/>
                        <a:buChar char="-"/>
                      </a:pPr>
                      <a:r>
                        <a:rPr lang="fr-FR" sz="1200" u="sng" baseline="0" dirty="0" smtClean="0"/>
                        <a:t>EPS</a:t>
                      </a:r>
                      <a:r>
                        <a:rPr lang="fr-FR" sz="1200" baseline="0" dirty="0" smtClean="0"/>
                        <a:t> : action et engagement de soi assure une contribution à l’éducation à la santé + exploration de leurs possibilités </a:t>
                      </a:r>
                      <a:r>
                        <a:rPr lang="fr-FR" sz="1200" baseline="0" dirty="0" err="1" smtClean="0"/>
                        <a:t>motirces</a:t>
                      </a:r>
                      <a:r>
                        <a:rPr lang="fr-FR" sz="1200" baseline="0" dirty="0" smtClean="0"/>
                        <a:t> et renforcement des 1ères compétences.</a:t>
                      </a:r>
                    </a:p>
                    <a:p>
                      <a:pPr algn="ctr">
                        <a:buFontTx/>
                        <a:buChar char="-"/>
                      </a:pPr>
                      <a:r>
                        <a:rPr lang="fr-FR" sz="1200" u="sng" baseline="0" dirty="0" err="1" smtClean="0"/>
                        <a:t>Ts</a:t>
                      </a:r>
                      <a:r>
                        <a:rPr lang="fr-FR" sz="1200" u="sng" baseline="0" dirty="0" smtClean="0"/>
                        <a:t> les langages </a:t>
                      </a:r>
                      <a:r>
                        <a:rPr lang="fr-FR" sz="1200" baseline="0" dirty="0" smtClean="0"/>
                        <a:t>: ê conscient de </a:t>
                      </a:r>
                      <a:r>
                        <a:rPr lang="fr-FR" sz="1200" baseline="0" dirty="0" err="1" smtClean="0"/>
                        <a:t>ts</a:t>
                      </a:r>
                      <a:r>
                        <a:rPr lang="fr-FR" sz="1200" baseline="0" dirty="0" smtClean="0"/>
                        <a:t> les </a:t>
                      </a:r>
                      <a:r>
                        <a:rPr lang="fr-FR" sz="1200" baseline="0" dirty="0" err="1" smtClean="0"/>
                        <a:t>moy</a:t>
                      </a:r>
                      <a:r>
                        <a:rPr lang="fr-FR" sz="1200" baseline="0" dirty="0" smtClean="0"/>
                        <a:t> pour s’</a:t>
                      </a:r>
                      <a:r>
                        <a:rPr lang="fr-FR" sz="1200" baseline="0" dirty="0" err="1" smtClean="0"/>
                        <a:t>exp</a:t>
                      </a:r>
                      <a:r>
                        <a:rPr lang="fr-FR" sz="1200" baseline="0" dirty="0" smtClean="0"/>
                        <a:t> et </a:t>
                      </a:r>
                      <a:r>
                        <a:rPr lang="fr-FR" sz="1200" baseline="0" dirty="0" err="1" smtClean="0"/>
                        <a:t>comm</a:t>
                      </a:r>
                      <a:r>
                        <a:rPr lang="fr-FR" sz="1200" baseline="0" dirty="0" smtClean="0"/>
                        <a:t>, les choisir.</a:t>
                      </a:r>
                    </a:p>
                    <a:p>
                      <a:pPr algn="ctr">
                        <a:buFontTx/>
                        <a:buChar char="-"/>
                      </a:pPr>
                      <a:r>
                        <a:rPr lang="fr-FR" sz="1200" baseline="0" dirty="0" smtClean="0"/>
                        <a:t>Langue </a:t>
                      </a:r>
                      <a:r>
                        <a:rPr lang="fr-FR" sz="1200" baseline="0" dirty="0" err="1" smtClean="0"/>
                        <a:t>fçaise</a:t>
                      </a:r>
                      <a:r>
                        <a:rPr lang="fr-FR" sz="1200" baseline="0" dirty="0" smtClean="0"/>
                        <a:t> et </a:t>
                      </a:r>
                      <a:r>
                        <a:rPr lang="fr-FR" sz="1200" baseline="0" dirty="0" err="1" smtClean="0"/>
                        <a:t>étgère</a:t>
                      </a:r>
                      <a:r>
                        <a:rPr lang="fr-FR" sz="1200" baseline="0" dirty="0" smtClean="0"/>
                        <a:t> deviennent 1 objet d’observation, de comparaison et réflexion.</a:t>
                      </a:r>
                    </a:p>
                    <a:p>
                      <a:pPr algn="ctr">
                        <a:buFontTx/>
                        <a:buChar char="-"/>
                      </a:pPr>
                      <a:r>
                        <a:rPr lang="fr-FR" sz="1200" baseline="0" dirty="0" smtClean="0"/>
                        <a:t>Chercher des informations et interroger leur origine.</a:t>
                      </a:r>
                    </a:p>
                    <a:p>
                      <a:pPr algn="ctr">
                        <a:buFontTx/>
                        <a:buChar char="-"/>
                      </a:pPr>
                      <a:r>
                        <a:rPr lang="fr-FR" sz="1200" baseline="0" dirty="0" err="1" smtClean="0"/>
                        <a:t>Dév</a:t>
                      </a:r>
                      <a:r>
                        <a:rPr lang="fr-FR" sz="1200" baseline="0" dirty="0" smtClean="0"/>
                        <a:t> une autonomie dans les apprentissages et travail personnel.</a:t>
                      </a:r>
                    </a:p>
                    <a:p>
                      <a:pPr algn="ctr">
                        <a:buFontTx/>
                        <a:buChar char="-"/>
                      </a:pPr>
                      <a:r>
                        <a:rPr lang="fr-FR" sz="1200" baseline="0" dirty="0" smtClean="0"/>
                        <a:t>Construire de </a:t>
                      </a:r>
                      <a:r>
                        <a:rPr lang="fr-FR" sz="1200" baseline="0" dirty="0" err="1" smtClean="0"/>
                        <a:t>nveaux</a:t>
                      </a:r>
                      <a:r>
                        <a:rPr lang="fr-FR" sz="1200" baseline="0" dirty="0" smtClean="0"/>
                        <a:t> rapports au temps et à l’espace.</a:t>
                      </a:r>
                    </a:p>
                    <a:p>
                      <a:pPr algn="ctr">
                        <a:buFontTx/>
                        <a:buChar char="-"/>
                      </a:pPr>
                      <a:r>
                        <a:rPr lang="fr-FR" sz="1200" baseline="0" dirty="0" smtClean="0"/>
                        <a:t>Acquérir 1 première culture scientifique et technique.</a:t>
                      </a:r>
                    </a:p>
                    <a:p>
                      <a:pPr algn="ctr">
                        <a:buFontTx/>
                        <a:buChar char="-"/>
                      </a:pPr>
                      <a:r>
                        <a:rPr lang="fr-FR" sz="1200" baseline="0" dirty="0" smtClean="0"/>
                        <a:t>Acquérir 1 CC physique, sportive et artistique contribuant à la construction du citoyen.</a:t>
                      </a:r>
                    </a:p>
                    <a:p>
                      <a:pPr algn="ctr">
                        <a:buFontTx/>
                        <a:buChar char="-"/>
                      </a:pPr>
                      <a:r>
                        <a:rPr lang="fr-FR" sz="1200" baseline="0" dirty="0" smtClean="0"/>
                        <a:t>Accéder à une réflexion plus abstraite qui favorise le raisonnement et sa mise en œuvre dans des tâches complexes.</a:t>
                      </a:r>
                    </a:p>
                  </a:txBody>
                  <a:tcPr/>
                </a:tc>
                <a:tc>
                  <a:txBody>
                    <a:bodyPr/>
                    <a:lstStyle/>
                    <a:p>
                      <a:pPr algn="ctr">
                        <a:buFontTx/>
                        <a:buNone/>
                      </a:pPr>
                      <a:r>
                        <a:rPr lang="fr-FR" sz="1200" dirty="0" smtClean="0"/>
                        <a:t>L’élève vit un nouveaux rapport</a:t>
                      </a:r>
                      <a:r>
                        <a:rPr lang="fr-FR" sz="1200" baseline="0" dirty="0" smtClean="0"/>
                        <a:t> à lui-même (à son corps et aux autres). Construction de nouveaux pouvoirs d’agir sur soi, les autres et le monde. Construction de compétences par confrontation à des tâches plus complexes. Cela passe par des activités disciplinaires et interdisciplinaires dans les quelles il fait l’expérience de regards différents. Instauration d’un climat de confiance.</a:t>
                      </a:r>
                    </a:p>
                    <a:p>
                      <a:pPr algn="ctr">
                        <a:buFontTx/>
                        <a:buChar char="-"/>
                      </a:pPr>
                      <a:endParaRPr lang="fr-FR" sz="1200" baseline="0" dirty="0" smtClean="0"/>
                    </a:p>
                    <a:p>
                      <a:pPr algn="ctr">
                        <a:buFontTx/>
                        <a:buChar char="-"/>
                      </a:pPr>
                      <a:r>
                        <a:rPr lang="fr-FR" sz="1200" baseline="0" dirty="0" smtClean="0"/>
                        <a:t>Passer d’un langage à un autre et choisir le plus adapté à la situation.</a:t>
                      </a:r>
                    </a:p>
                    <a:p>
                      <a:pPr algn="ctr">
                        <a:buFontTx/>
                        <a:buChar char="-"/>
                      </a:pPr>
                      <a:r>
                        <a:rPr lang="fr-FR" sz="1200" baseline="0" dirty="0" smtClean="0"/>
                        <a:t> Apprendre à devenir un usager des médias et d’internet conscient de ses droits et devoirs. (esprit critique, recherche).</a:t>
                      </a:r>
                    </a:p>
                    <a:p>
                      <a:pPr algn="ctr">
                        <a:buFontTx/>
                        <a:buChar char="-"/>
                      </a:pPr>
                      <a:r>
                        <a:rPr lang="fr-FR" sz="1200" baseline="0" dirty="0" smtClean="0"/>
                        <a:t> Se confronter  à la dimension historique des savoirs mais aussi aux défis technologiques, sociétaux et environnementaux.</a:t>
                      </a:r>
                    </a:p>
                    <a:p>
                      <a:pPr algn="ctr">
                        <a:buFontTx/>
                        <a:buChar char="-"/>
                      </a:pPr>
                      <a:r>
                        <a:rPr lang="fr-FR" sz="1200" baseline="0" dirty="0" smtClean="0"/>
                        <a:t>L’abstraction et la modélisation sont plus présentes.</a:t>
                      </a:r>
                    </a:p>
                    <a:p>
                      <a:pPr algn="ctr">
                        <a:buFontTx/>
                        <a:buNone/>
                      </a:pPr>
                      <a:r>
                        <a:rPr lang="fr-FR" sz="1200" baseline="0" dirty="0" smtClean="0"/>
                        <a:t>- La créativité se déploie à travers la démarche de projet, le travail en groupe, la conception d’œuvres personnelles ( connaissance des grandes œuvres de l’humanité et parcours d’éducation artistique et culturelle).</a:t>
                      </a:r>
                    </a:p>
                    <a:p>
                      <a:pPr algn="ctr">
                        <a:buFontTx/>
                        <a:buChar char="-"/>
                      </a:pPr>
                      <a:r>
                        <a:rPr lang="fr-FR" sz="1200" baseline="0" dirty="0" smtClean="0"/>
                        <a:t>Développement de l’esprit de responsabilité et d’engagement (entreprendre et coopérer avec les autres), enseignement moral et civique)</a:t>
                      </a:r>
                    </a:p>
                    <a:p>
                      <a:pPr algn="ctr">
                        <a:buFontTx/>
                        <a:buChar char="-"/>
                      </a:pPr>
                      <a:r>
                        <a:rPr lang="fr-FR" sz="1200" baseline="0" dirty="0" smtClean="0"/>
                        <a:t>Conjuguer le respect des normes de la culture commune avec la pensée personnelle en construction (talents, aspirations).</a:t>
                      </a:r>
                    </a:p>
                    <a:p>
                      <a:pPr algn="ctr">
                        <a:buFontTx/>
                        <a:buChar char="-"/>
                      </a:pPr>
                      <a:r>
                        <a:rPr lang="fr-FR" sz="1200" baseline="0" dirty="0" smtClean="0"/>
                        <a:t> Le PIIODMEP permet la mise en application des C et C dans la préparation de son projet (choix progressifs).</a:t>
                      </a:r>
                      <a:endParaRPr lang="fr-FR" sz="1200" dirty="0"/>
                    </a:p>
                  </a:txBody>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arrière plan MEN.jpg"/>
          <p:cNvPicPr>
            <a:picLocks noChangeAspect="1"/>
          </p:cNvPicPr>
          <p:nvPr/>
        </p:nvPicPr>
        <p:blipFill>
          <a:blip r:embed="rId2" cstate="print"/>
          <a:stretch>
            <a:fillRect/>
          </a:stretch>
        </p:blipFill>
        <p:spPr>
          <a:xfrm>
            <a:off x="2028" y="0"/>
            <a:ext cx="9139943" cy="6858000"/>
          </a:xfrm>
          <a:prstGeom prst="rect">
            <a:avLst/>
          </a:prstGeom>
        </p:spPr>
      </p:pic>
      <p:sp>
        <p:nvSpPr>
          <p:cNvPr id="3" name="Espace réservé du pied de page 2"/>
          <p:cNvSpPr>
            <a:spLocks noGrp="1"/>
          </p:cNvSpPr>
          <p:nvPr>
            <p:ph type="ftr" sz="quarter" idx="11"/>
          </p:nvPr>
        </p:nvSpPr>
        <p:spPr/>
        <p:txBody>
          <a:bodyPr/>
          <a:lstStyle/>
          <a:p>
            <a:r>
              <a:rPr lang="fr-FR" smtClean="0"/>
              <a:t>AMATTE Lionel - CMI EPS Nouvelle-Calédonie</a:t>
            </a:r>
            <a:endParaRPr lang="fr-FR"/>
          </a:p>
        </p:txBody>
      </p:sp>
      <p:sp>
        <p:nvSpPr>
          <p:cNvPr id="4" name="Espace réservé du numéro de diapositive 3"/>
          <p:cNvSpPr>
            <a:spLocks noGrp="1"/>
          </p:cNvSpPr>
          <p:nvPr>
            <p:ph type="sldNum" sz="quarter" idx="12"/>
          </p:nvPr>
        </p:nvSpPr>
        <p:spPr/>
        <p:txBody>
          <a:bodyPr/>
          <a:lstStyle/>
          <a:p>
            <a:fld id="{1A0A4B5C-B81D-47E8-A5D6-823BCF025DBF}" type="slidenum">
              <a:rPr lang="fr-FR" smtClean="0"/>
              <a:pPr/>
              <a:t>31</a:t>
            </a:fld>
            <a:endParaRPr lang="fr-FR"/>
          </a:p>
        </p:txBody>
      </p:sp>
      <p:sp>
        <p:nvSpPr>
          <p:cNvPr id="6" name="Espace réservé du pied de page 1"/>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AMATTE Lionel - CMI EPS Nouvelle-Calédonie</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Espace réservé du numéro de diapositive 2"/>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A0A4B5C-B81D-47E8-A5D6-823BCF025DBF}"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ZoneTexte 7"/>
          <p:cNvSpPr txBox="1"/>
          <p:nvPr/>
        </p:nvSpPr>
        <p:spPr>
          <a:xfrm>
            <a:off x="0" y="0"/>
            <a:ext cx="3660489" cy="369332"/>
          </a:xfrm>
          <a:prstGeom prst="rect">
            <a:avLst/>
          </a:prstGeom>
          <a:noFill/>
        </p:spPr>
        <p:txBody>
          <a:bodyPr wrap="none" rtlCol="0">
            <a:spAutoFit/>
          </a:bodyPr>
          <a:lstStyle/>
          <a:p>
            <a:r>
              <a:rPr lang="fr-FR" b="1" u="sng" dirty="0" smtClean="0">
                <a:solidFill>
                  <a:schemeClr val="accent5">
                    <a:lumMod val="50000"/>
                  </a:schemeClr>
                </a:solidFill>
              </a:rPr>
              <a:t>Un projet de programmes pour l’EPS</a:t>
            </a:r>
            <a:endParaRPr lang="fr-FR" b="1" u="sng" dirty="0">
              <a:solidFill>
                <a:schemeClr val="accent2">
                  <a:lumMod val="60000"/>
                  <a:lumOff val="40000"/>
                </a:schemeClr>
              </a:solidFill>
            </a:endParaRPr>
          </a:p>
        </p:txBody>
      </p:sp>
      <p:sp>
        <p:nvSpPr>
          <p:cNvPr id="9" name="ZoneTexte 8"/>
          <p:cNvSpPr txBox="1"/>
          <p:nvPr/>
        </p:nvSpPr>
        <p:spPr>
          <a:xfrm>
            <a:off x="7668344" y="0"/>
            <a:ext cx="1080120" cy="461665"/>
          </a:xfrm>
          <a:prstGeom prst="rect">
            <a:avLst/>
          </a:prstGeom>
          <a:noFill/>
        </p:spPr>
        <p:txBody>
          <a:bodyPr wrap="square" rtlCol="0">
            <a:spAutoFit/>
          </a:bodyPr>
          <a:lstStyle/>
          <a:p>
            <a:pPr algn="r"/>
            <a:r>
              <a:rPr lang="fr-FR" sz="2400" b="1" u="sng" dirty="0" smtClean="0"/>
              <a:t>Volet 2</a:t>
            </a:r>
          </a:p>
        </p:txBody>
      </p:sp>
      <p:graphicFrame>
        <p:nvGraphicFramePr>
          <p:cNvPr id="10" name="Tableau 9"/>
          <p:cNvGraphicFramePr>
            <a:graphicFrameLocks noGrp="1"/>
          </p:cNvGraphicFramePr>
          <p:nvPr/>
        </p:nvGraphicFramePr>
        <p:xfrm>
          <a:off x="179512" y="470310"/>
          <a:ext cx="8784976" cy="6199050"/>
        </p:xfrm>
        <a:graphic>
          <a:graphicData uri="http://schemas.openxmlformats.org/drawingml/2006/table">
            <a:tbl>
              <a:tblPr firstRow="1" bandRow="1">
                <a:tableStyleId>{5C22544A-7EE6-4342-B048-85BDC9FD1C3A}</a:tableStyleId>
              </a:tblPr>
              <a:tblGrid>
                <a:gridCol w="1080120"/>
                <a:gridCol w="3888432"/>
                <a:gridCol w="3816424"/>
              </a:tblGrid>
              <a:tr h="530714">
                <a:tc>
                  <a:txBody>
                    <a:bodyPr/>
                    <a:lstStyle/>
                    <a:p>
                      <a:pPr algn="ctr"/>
                      <a:r>
                        <a:rPr lang="fr-FR" sz="1400" dirty="0" smtClean="0"/>
                        <a:t>Domaines</a:t>
                      </a:r>
                      <a:r>
                        <a:rPr lang="fr-FR" sz="1400" baseline="0" dirty="0" smtClean="0"/>
                        <a:t> du socle</a:t>
                      </a:r>
                      <a:endParaRPr lang="fr-FR" sz="1400" dirty="0"/>
                    </a:p>
                  </a:txBody>
                  <a:tcPr/>
                </a:tc>
                <a:tc>
                  <a:txBody>
                    <a:bodyPr/>
                    <a:lstStyle/>
                    <a:p>
                      <a:pPr algn="ctr"/>
                      <a:r>
                        <a:rPr lang="fr-FR" sz="1400" dirty="0" smtClean="0"/>
                        <a:t>Cycle 3</a:t>
                      </a:r>
                    </a:p>
                    <a:p>
                      <a:pPr algn="ctr"/>
                      <a:r>
                        <a:rPr lang="fr-FR" sz="1400" dirty="0" smtClean="0"/>
                        <a:t>Contribution</a:t>
                      </a:r>
                      <a:r>
                        <a:rPr lang="fr-FR" sz="1400" baseline="0" dirty="0" smtClean="0"/>
                        <a:t> de l’EPS</a:t>
                      </a:r>
                      <a:endParaRPr lang="fr-FR" sz="1400" dirty="0"/>
                    </a:p>
                  </a:txBody>
                  <a:tcPr/>
                </a:tc>
                <a:tc>
                  <a:txBody>
                    <a:bodyPr/>
                    <a:lstStyle/>
                    <a:p>
                      <a:pPr algn="ctr"/>
                      <a:r>
                        <a:rPr lang="fr-FR" sz="1400" dirty="0" smtClean="0"/>
                        <a:t>Cycle</a:t>
                      </a:r>
                      <a:r>
                        <a:rPr lang="fr-FR" sz="1400" baseline="0" dirty="0" smtClean="0"/>
                        <a:t> 4</a:t>
                      </a:r>
                    </a:p>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t>Contribution</a:t>
                      </a:r>
                      <a:r>
                        <a:rPr lang="fr-FR" sz="1400" baseline="0" dirty="0" smtClean="0"/>
                        <a:t> de l’EPS</a:t>
                      </a:r>
                      <a:endParaRPr lang="fr-FR" sz="1400" dirty="0" smtClean="0"/>
                    </a:p>
                  </a:txBody>
                  <a:tcPr/>
                </a:tc>
              </a:tr>
              <a:tr h="12955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kern="1200" baseline="0" dirty="0" smtClean="0">
                          <a:solidFill>
                            <a:schemeClr val="dk1"/>
                          </a:solidFill>
                          <a:latin typeface="+mn-lt"/>
                          <a:ea typeface="+mn-ea"/>
                          <a:cs typeface="+mn-cs"/>
                        </a:rPr>
                        <a:t>Les langages pour penser et communiquer</a:t>
                      </a:r>
                      <a:endParaRPr lang="fr-FR" sz="1200" dirty="0" smtClean="0"/>
                    </a:p>
                  </a:txBody>
                  <a:tcPr anchor="ctr"/>
                </a:tc>
                <a:tc>
                  <a:txBody>
                    <a:bodyPr/>
                    <a:lstStyle/>
                    <a:p>
                      <a:r>
                        <a:rPr lang="fr-FR" sz="1100" b="0" kern="1200" baseline="0" dirty="0" smtClean="0">
                          <a:solidFill>
                            <a:schemeClr val="dk1"/>
                          </a:solidFill>
                          <a:latin typeface="+mn-lt"/>
                          <a:ea typeface="+mn-ea"/>
                          <a:cs typeface="+mn-cs"/>
                        </a:rPr>
                        <a:t>L’EPS permet de donner un sens concret aux données math en travaillant sur temps, distance et vitesse. </a:t>
                      </a:r>
                      <a:endParaRPr lang="fr-FR" sz="1800" kern="1200" baseline="0" dirty="0" smtClean="0">
                        <a:solidFill>
                          <a:schemeClr val="dk1"/>
                        </a:solidFill>
                        <a:latin typeface="+mn-lt"/>
                        <a:ea typeface="+mn-ea"/>
                        <a:cs typeface="+mn-cs"/>
                      </a:endParaRPr>
                    </a:p>
                    <a:p>
                      <a:r>
                        <a:rPr lang="fr-FR" sz="1100" b="0" kern="1200" baseline="0" dirty="0" smtClean="0">
                          <a:solidFill>
                            <a:schemeClr val="dk1"/>
                          </a:solidFill>
                          <a:latin typeface="+mn-lt"/>
                          <a:ea typeface="+mn-ea"/>
                          <a:cs typeface="+mn-cs"/>
                        </a:rPr>
                        <a:t>Elle apprend aux élèves à s’exprimer en utilisant des codes non verbaux, gestuels et corporels originaux. Ils communiquent aux autres des sentiments ou des émotions par la réalisation d’actions gym ou </a:t>
                      </a:r>
                      <a:r>
                        <a:rPr lang="fr-FR" sz="1100" b="0" kern="1200" baseline="0" dirty="0" err="1" smtClean="0">
                          <a:solidFill>
                            <a:schemeClr val="dk1"/>
                          </a:solidFill>
                          <a:latin typeface="+mn-lt"/>
                          <a:ea typeface="+mn-ea"/>
                          <a:cs typeface="+mn-cs"/>
                        </a:rPr>
                        <a:t>acro</a:t>
                      </a:r>
                      <a:r>
                        <a:rPr lang="fr-FR" sz="1100" b="0" kern="1200" baseline="0" dirty="0" smtClean="0">
                          <a:solidFill>
                            <a:schemeClr val="dk1"/>
                          </a:solidFill>
                          <a:latin typeface="+mn-lt"/>
                          <a:ea typeface="+mn-ea"/>
                          <a:cs typeface="+mn-cs"/>
                        </a:rPr>
                        <a:t>, de représentations à visée expressive, artistique, esthétique. Ils en justifient les choix et les intentions. </a:t>
                      </a:r>
                    </a:p>
                  </a:txBody>
                  <a:tcPr/>
                </a:tc>
                <a:tc>
                  <a:txBody>
                    <a:bodyPr/>
                    <a:lstStyle/>
                    <a:p>
                      <a:r>
                        <a:rPr lang="fr-FR" sz="1100" kern="1200" baseline="0" dirty="0" smtClean="0">
                          <a:solidFill>
                            <a:schemeClr val="dk1"/>
                          </a:solidFill>
                          <a:latin typeface="+mn-lt"/>
                          <a:ea typeface="+mn-ea"/>
                          <a:cs typeface="+mn-cs"/>
                        </a:rPr>
                        <a:t>Construire des systèmes de communication dans et par l’action: se doter de langages communs pour pouvoir mettre en œuvre des techniques efficaces, prendre des décisions, comprendre l’activité des autres dans le contexte de prestations sportives ou artistiques, individuelles ou collectives.</a:t>
                      </a:r>
                      <a:endParaRPr lang="fr-FR" sz="1100" dirty="0" smtClean="0"/>
                    </a:p>
                  </a:txBody>
                  <a:tcPr/>
                </a:tc>
              </a:tr>
              <a:tr h="1123865">
                <a:tc>
                  <a:txBody>
                    <a:bodyPr/>
                    <a:lstStyle/>
                    <a:p>
                      <a:pPr algn="ctr"/>
                      <a:r>
                        <a:rPr lang="fr-FR" sz="1200" b="1" kern="1200" baseline="0" dirty="0" smtClean="0">
                          <a:solidFill>
                            <a:schemeClr val="dk1"/>
                          </a:solidFill>
                          <a:latin typeface="+mn-lt"/>
                          <a:ea typeface="+mn-ea"/>
                          <a:cs typeface="+mn-cs"/>
                        </a:rPr>
                        <a:t>Les méthodes et outils pour apprendre</a:t>
                      </a:r>
                      <a:endParaRPr lang="fr-FR" sz="1200" dirty="0"/>
                    </a:p>
                  </a:txBody>
                  <a:tcPr anchor="ctr"/>
                </a:tc>
                <a:tc>
                  <a:txBody>
                    <a:bodyPr/>
                    <a:lstStyle/>
                    <a:p>
                      <a:r>
                        <a:rPr lang="fr-FR" sz="1100" b="0" i="0" kern="1200" baseline="0" dirty="0" err="1" smtClean="0">
                          <a:solidFill>
                            <a:schemeClr val="dk1"/>
                          </a:solidFill>
                          <a:latin typeface="+mn-lt"/>
                          <a:ea typeface="+mn-ea"/>
                          <a:cs typeface="+mn-cs"/>
                        </a:rPr>
                        <a:t>Ts</a:t>
                      </a:r>
                      <a:r>
                        <a:rPr lang="fr-FR" sz="1100" b="0" i="0" kern="1200" baseline="0" dirty="0" smtClean="0">
                          <a:solidFill>
                            <a:schemeClr val="dk1"/>
                          </a:solidFill>
                          <a:latin typeface="+mn-lt"/>
                          <a:ea typeface="+mn-ea"/>
                          <a:cs typeface="+mn-cs"/>
                        </a:rPr>
                        <a:t> les </a:t>
                      </a:r>
                      <a:r>
                        <a:rPr lang="fr-FR" sz="1100" b="0" i="0" kern="1200" baseline="0" dirty="0" err="1" smtClean="0">
                          <a:solidFill>
                            <a:schemeClr val="dk1"/>
                          </a:solidFill>
                          <a:latin typeface="+mn-lt"/>
                          <a:ea typeface="+mn-ea"/>
                          <a:cs typeface="+mn-cs"/>
                        </a:rPr>
                        <a:t>chps</a:t>
                      </a:r>
                      <a:r>
                        <a:rPr lang="fr-FR" sz="1100" b="0" i="0" kern="1200" baseline="0" dirty="0" smtClean="0">
                          <a:solidFill>
                            <a:schemeClr val="dk1"/>
                          </a:solidFill>
                          <a:latin typeface="+mn-lt"/>
                          <a:ea typeface="+mn-ea"/>
                          <a:cs typeface="+mn-cs"/>
                        </a:rPr>
                        <a:t> disciplinaires doivent </a:t>
                      </a:r>
                      <a:r>
                        <a:rPr lang="fr-FR" sz="1100" b="0" i="0" kern="1200" baseline="0" dirty="0" err="1" smtClean="0">
                          <a:solidFill>
                            <a:schemeClr val="dk1"/>
                          </a:solidFill>
                          <a:latin typeface="+mn-lt"/>
                          <a:ea typeface="+mn-ea"/>
                          <a:cs typeface="+mn-cs"/>
                        </a:rPr>
                        <a:t>app</a:t>
                      </a:r>
                      <a:r>
                        <a:rPr lang="fr-FR" sz="1100" b="0" i="0" kern="1200" baseline="0" dirty="0" smtClean="0">
                          <a:solidFill>
                            <a:schemeClr val="dk1"/>
                          </a:solidFill>
                          <a:latin typeface="+mn-lt"/>
                          <a:ea typeface="+mn-ea"/>
                          <a:cs typeface="+mn-cs"/>
                        </a:rPr>
                        <a:t> aux </a:t>
                      </a:r>
                      <a:r>
                        <a:rPr lang="fr-FR" sz="1100" b="0" i="0" kern="1200" baseline="0" dirty="0" err="1" smtClean="0">
                          <a:solidFill>
                            <a:schemeClr val="dk1"/>
                          </a:solidFill>
                          <a:latin typeface="+mn-lt"/>
                          <a:ea typeface="+mn-ea"/>
                          <a:cs typeface="+mn-cs"/>
                        </a:rPr>
                        <a:t>él</a:t>
                      </a:r>
                      <a:r>
                        <a:rPr lang="fr-FR" sz="1100" b="0" i="0" kern="1200" baseline="0" dirty="0" smtClean="0">
                          <a:solidFill>
                            <a:schemeClr val="dk1"/>
                          </a:solidFill>
                          <a:latin typeface="+mn-lt"/>
                          <a:ea typeface="+mn-ea"/>
                          <a:cs typeface="+mn-cs"/>
                        </a:rPr>
                        <a:t> à organiser leur W pour améliorer l’efficacité des </a:t>
                      </a:r>
                      <a:r>
                        <a:rPr lang="fr-FR" sz="1100" b="0" i="0" kern="1200" baseline="0" dirty="0" err="1" smtClean="0">
                          <a:solidFill>
                            <a:schemeClr val="dk1"/>
                          </a:solidFill>
                          <a:latin typeface="+mn-lt"/>
                          <a:ea typeface="+mn-ea"/>
                          <a:cs typeface="+mn-cs"/>
                        </a:rPr>
                        <a:t>apprges</a:t>
                      </a:r>
                      <a:r>
                        <a:rPr lang="fr-FR" sz="1100" b="0" i="0" kern="1200" baseline="0" dirty="0" smtClean="0">
                          <a:solidFill>
                            <a:schemeClr val="dk1"/>
                          </a:solidFill>
                          <a:latin typeface="+mn-lt"/>
                          <a:ea typeface="+mn-ea"/>
                          <a:cs typeface="+mn-cs"/>
                        </a:rPr>
                        <a:t>. Elles doivent également </a:t>
                      </a:r>
                      <a:r>
                        <a:rPr lang="fr-FR" sz="1100" b="0" i="0" kern="1200" baseline="0" dirty="0" err="1" smtClean="0">
                          <a:solidFill>
                            <a:schemeClr val="dk1"/>
                          </a:solidFill>
                          <a:latin typeface="+mn-lt"/>
                          <a:ea typeface="+mn-ea"/>
                          <a:cs typeface="+mn-cs"/>
                        </a:rPr>
                        <a:t>contrib</a:t>
                      </a:r>
                      <a:r>
                        <a:rPr lang="fr-FR" sz="1100" b="0" i="0" kern="1200" baseline="0" dirty="0" smtClean="0">
                          <a:solidFill>
                            <a:schemeClr val="dk1"/>
                          </a:solidFill>
                          <a:latin typeface="+mn-lt"/>
                          <a:ea typeface="+mn-ea"/>
                          <a:cs typeface="+mn-cs"/>
                        </a:rPr>
                        <a:t> à faire acquérir la capa de coopérer en développant le W en </a:t>
                      </a:r>
                      <a:r>
                        <a:rPr lang="fr-FR" sz="1100" b="0" i="0" kern="1200" baseline="0" dirty="0" err="1" smtClean="0">
                          <a:solidFill>
                            <a:schemeClr val="dk1"/>
                          </a:solidFill>
                          <a:latin typeface="+mn-lt"/>
                          <a:ea typeface="+mn-ea"/>
                          <a:cs typeface="+mn-cs"/>
                        </a:rPr>
                        <a:t>gpe</a:t>
                      </a:r>
                      <a:r>
                        <a:rPr lang="fr-FR" sz="1100" b="0" i="0" kern="1200" baseline="0" dirty="0" smtClean="0">
                          <a:solidFill>
                            <a:schemeClr val="dk1"/>
                          </a:solidFill>
                          <a:latin typeface="+mn-lt"/>
                          <a:ea typeface="+mn-ea"/>
                          <a:cs typeface="+mn-cs"/>
                        </a:rPr>
                        <a:t> et le W collaboratif à l’aide des O.N., ainsi que la capa de réaliser des projets. Au moins 1 projet </a:t>
                      </a:r>
                      <a:r>
                        <a:rPr lang="fr-FR" sz="1100" b="0" i="0" kern="1200" baseline="0" dirty="0" err="1" smtClean="0">
                          <a:solidFill>
                            <a:schemeClr val="dk1"/>
                          </a:solidFill>
                          <a:latin typeface="+mn-lt"/>
                          <a:ea typeface="+mn-ea"/>
                          <a:cs typeface="+mn-cs"/>
                        </a:rPr>
                        <a:t>interdiscipli</a:t>
                      </a:r>
                      <a:r>
                        <a:rPr lang="fr-FR" sz="1100" b="0" i="0" kern="1200" baseline="0" dirty="0" smtClean="0">
                          <a:solidFill>
                            <a:schemeClr val="dk1"/>
                          </a:solidFill>
                          <a:latin typeface="+mn-lt"/>
                          <a:ea typeface="+mn-ea"/>
                          <a:cs typeface="+mn-cs"/>
                        </a:rPr>
                        <a:t> sera réalisé chaque année du cycle, dont un en lien avec le PEAC. </a:t>
                      </a:r>
                    </a:p>
                  </a:txBody>
                  <a:tcPr/>
                </a:tc>
                <a:tc>
                  <a:txBody>
                    <a:bodyPr/>
                    <a:lstStyle/>
                    <a:p>
                      <a:r>
                        <a:rPr lang="fr-FR" sz="1100" kern="1200" baseline="0" dirty="0" smtClean="0">
                          <a:solidFill>
                            <a:schemeClr val="dk1"/>
                          </a:solidFill>
                          <a:latin typeface="+mn-lt"/>
                          <a:ea typeface="+mn-ea"/>
                          <a:cs typeface="+mn-cs"/>
                        </a:rPr>
                        <a:t>S’inscrire dans un projet de transformation motrice ou corporelle, travailler avec d’autres élèves.</a:t>
                      </a:r>
                    </a:p>
                    <a:p>
                      <a:r>
                        <a:rPr lang="fr-FR" sz="1100" kern="1200" baseline="0" dirty="0" smtClean="0">
                          <a:solidFill>
                            <a:schemeClr val="dk1"/>
                          </a:solidFill>
                          <a:latin typeface="+mn-lt"/>
                          <a:ea typeface="+mn-ea"/>
                          <a:cs typeface="+mn-cs"/>
                        </a:rPr>
                        <a:t>Apprendre l'intérêt de l'entraînement, des répétitions, de la réduction ou de l’augmentation de la complexité des tâches, de la concentration, de la compréhension de ses erreurs.</a:t>
                      </a:r>
                      <a:endParaRPr lang="fr-FR" sz="1100" dirty="0"/>
                    </a:p>
                  </a:txBody>
                  <a:tcPr/>
                </a:tc>
              </a:tr>
              <a:tr h="1152271">
                <a:tc>
                  <a:txBody>
                    <a:bodyPr/>
                    <a:lstStyle/>
                    <a:p>
                      <a:pPr algn="ctr"/>
                      <a:r>
                        <a:rPr lang="fr-FR" sz="1200" b="1" kern="1200" baseline="0" dirty="0" smtClean="0">
                          <a:solidFill>
                            <a:schemeClr val="dk1"/>
                          </a:solidFill>
                          <a:latin typeface="+mn-lt"/>
                          <a:ea typeface="+mn-ea"/>
                          <a:cs typeface="+mn-cs"/>
                        </a:rPr>
                        <a:t>La formation de la personne et du citoyen</a:t>
                      </a:r>
                      <a:endParaRPr lang="fr-FR" sz="1200" dirty="0"/>
                    </a:p>
                  </a:txBody>
                  <a:tcPr anchor="ctr"/>
                </a:tc>
                <a:tc>
                  <a:txBody>
                    <a:bodyPr/>
                    <a:lstStyle/>
                    <a:p>
                      <a:r>
                        <a:rPr lang="fr-FR" sz="1100" b="0" kern="1200" baseline="0" dirty="0" smtClean="0">
                          <a:solidFill>
                            <a:schemeClr val="dk1"/>
                          </a:solidFill>
                          <a:latin typeface="+mn-lt"/>
                          <a:ea typeface="+mn-ea"/>
                          <a:cs typeface="+mn-cs"/>
                        </a:rPr>
                        <a:t>L’EPS permet tout particulièrement de travailler sur ce respect, sur le refus des discriminations et l’application des principes de l’égalité fille/garçon. </a:t>
                      </a:r>
                      <a:endParaRPr lang="fr-FR" sz="1800" kern="1200" baseline="0" dirty="0" smtClean="0">
                        <a:solidFill>
                          <a:schemeClr val="dk1"/>
                        </a:solidFill>
                        <a:latin typeface="+mn-lt"/>
                        <a:ea typeface="+mn-ea"/>
                        <a:cs typeface="+mn-cs"/>
                      </a:endParaRPr>
                    </a:p>
                    <a:p>
                      <a:r>
                        <a:rPr lang="fr-FR" sz="1100" b="0" i="0" kern="1200" baseline="0" dirty="0" smtClean="0">
                          <a:solidFill>
                            <a:schemeClr val="dk1"/>
                          </a:solidFill>
                          <a:latin typeface="+mn-lt"/>
                          <a:ea typeface="+mn-ea"/>
                          <a:cs typeface="+mn-cs"/>
                        </a:rPr>
                        <a:t>Tous les champs disciplinaires contribuent à la formation du jugement.</a:t>
                      </a:r>
                    </a:p>
                  </a:txBody>
                  <a:tcPr/>
                </a:tc>
                <a:tc>
                  <a:txBody>
                    <a:bodyPr/>
                    <a:lstStyle/>
                    <a:p>
                      <a:r>
                        <a:rPr lang="fr-FR" sz="1100" kern="1200" baseline="0" dirty="0" smtClean="0">
                          <a:solidFill>
                            <a:schemeClr val="dk1"/>
                          </a:solidFill>
                          <a:latin typeface="+mn-lt"/>
                          <a:ea typeface="+mn-ea"/>
                          <a:cs typeface="+mn-cs"/>
                        </a:rPr>
                        <a:t>Comprendre la fonction des règles des </a:t>
                      </a:r>
                      <a:r>
                        <a:rPr lang="fr-FR" sz="1100" kern="1200" baseline="0" dirty="0" err="1" smtClean="0">
                          <a:solidFill>
                            <a:schemeClr val="dk1"/>
                          </a:solidFill>
                          <a:latin typeface="+mn-lt"/>
                          <a:ea typeface="+mn-ea"/>
                          <a:cs typeface="+mn-cs"/>
                        </a:rPr>
                        <a:t>pratiq</a:t>
                      </a:r>
                      <a:r>
                        <a:rPr lang="fr-FR" sz="1100" kern="1200" baseline="0" dirty="0" smtClean="0">
                          <a:solidFill>
                            <a:schemeClr val="dk1"/>
                          </a:solidFill>
                          <a:latin typeface="+mn-lt"/>
                          <a:ea typeface="+mn-ea"/>
                          <a:cs typeface="+mn-cs"/>
                        </a:rPr>
                        <a:t> </a:t>
                      </a:r>
                      <a:r>
                        <a:rPr lang="fr-FR" sz="1100" kern="1200" baseline="0" dirty="0" err="1" smtClean="0">
                          <a:solidFill>
                            <a:schemeClr val="dk1"/>
                          </a:solidFill>
                          <a:latin typeface="+mn-lt"/>
                          <a:ea typeface="+mn-ea"/>
                          <a:cs typeface="+mn-cs"/>
                        </a:rPr>
                        <a:t>phys</a:t>
                      </a:r>
                      <a:r>
                        <a:rPr lang="fr-FR" sz="1100" kern="1200" baseline="0" dirty="0" smtClean="0">
                          <a:solidFill>
                            <a:schemeClr val="dk1"/>
                          </a:solidFill>
                          <a:latin typeface="+mn-lt"/>
                          <a:ea typeface="+mn-ea"/>
                          <a:cs typeface="+mn-cs"/>
                        </a:rPr>
                        <a:t> sport et </a:t>
                      </a:r>
                      <a:r>
                        <a:rPr lang="fr-FR" sz="1100" kern="1200" baseline="0" dirty="0" err="1" smtClean="0">
                          <a:solidFill>
                            <a:schemeClr val="dk1"/>
                          </a:solidFill>
                          <a:latin typeface="+mn-lt"/>
                          <a:ea typeface="+mn-ea"/>
                          <a:cs typeface="+mn-cs"/>
                        </a:rPr>
                        <a:t>artis</a:t>
                      </a:r>
                      <a:r>
                        <a:rPr lang="fr-FR" sz="1100" kern="1200" baseline="0" dirty="0" smtClean="0">
                          <a:solidFill>
                            <a:schemeClr val="dk1"/>
                          </a:solidFill>
                          <a:latin typeface="+mn-lt"/>
                          <a:ea typeface="+mn-ea"/>
                          <a:cs typeface="+mn-cs"/>
                        </a:rPr>
                        <a:t> permettant de construire des rapports aux autres positifs, en particulier avec les camarades de l’autre sexe.</a:t>
                      </a:r>
                    </a:p>
                    <a:p>
                      <a:r>
                        <a:rPr lang="fr-FR" sz="1100" kern="1200" baseline="0" dirty="0" smtClean="0">
                          <a:solidFill>
                            <a:schemeClr val="dk1"/>
                          </a:solidFill>
                          <a:latin typeface="+mn-lt"/>
                          <a:ea typeface="+mn-ea"/>
                          <a:cs typeface="+mn-cs"/>
                        </a:rPr>
                        <a:t>Identifier la règle comme source d’inventions techniques, de liberté, de sécurité.</a:t>
                      </a:r>
                    </a:p>
                    <a:p>
                      <a:r>
                        <a:rPr lang="fr-FR" sz="1100" kern="1200" baseline="0" dirty="0" smtClean="0">
                          <a:solidFill>
                            <a:schemeClr val="dk1"/>
                          </a:solidFill>
                          <a:latin typeface="+mn-lt"/>
                          <a:ea typeface="+mn-ea"/>
                          <a:cs typeface="+mn-cs"/>
                        </a:rPr>
                        <a:t>Construire des codes pour évaluer.</a:t>
                      </a:r>
                      <a:endParaRPr lang="fr-FR" sz="1100" dirty="0"/>
                    </a:p>
                  </a:txBody>
                  <a:tcPr/>
                </a:tc>
              </a:tr>
              <a:tr h="958785">
                <a:tc>
                  <a:txBody>
                    <a:bodyPr/>
                    <a:lstStyle/>
                    <a:p>
                      <a:pPr algn="ctr"/>
                      <a:r>
                        <a:rPr lang="fr-FR" sz="1200" b="1" kern="1200" baseline="0" dirty="0" smtClean="0">
                          <a:solidFill>
                            <a:schemeClr val="dk1"/>
                          </a:solidFill>
                          <a:latin typeface="+mn-lt"/>
                          <a:ea typeface="+mn-ea"/>
                          <a:cs typeface="+mn-cs"/>
                        </a:rPr>
                        <a:t>Les systèmes naturels et les systèmes techniques</a:t>
                      </a:r>
                      <a:endParaRPr lang="fr-FR" sz="1200" dirty="0"/>
                    </a:p>
                  </a:txBody>
                  <a:tcPr anchor="ctr"/>
                </a:tc>
                <a:tc>
                  <a:txBody>
                    <a:bodyPr/>
                    <a:lstStyle/>
                    <a:p>
                      <a:r>
                        <a:rPr lang="fr-FR" sz="1100" b="0" i="0" kern="1200" baseline="0" dirty="0" smtClean="0">
                          <a:solidFill>
                            <a:schemeClr val="dk1"/>
                          </a:solidFill>
                          <a:latin typeface="+mn-lt"/>
                          <a:ea typeface="+mn-ea"/>
                          <a:cs typeface="+mn-cs"/>
                        </a:rPr>
                        <a:t>En EPS, par la pratique physique, les élèves s’approprient des principes de santé, d’hygiène de vie, de préparation à l’effort (principes physiologiques) et comprennent les phénomènes qui régissent le mouvement (principes biomécaniques). </a:t>
                      </a:r>
                    </a:p>
                  </a:txBody>
                  <a:tcPr/>
                </a:tc>
                <a:tc>
                  <a:txBody>
                    <a:bodyPr/>
                    <a:lstStyle/>
                    <a:p>
                      <a:r>
                        <a:rPr lang="fr-FR" sz="1100" kern="1200" baseline="0" dirty="0" smtClean="0">
                          <a:solidFill>
                            <a:schemeClr val="dk1"/>
                          </a:solidFill>
                          <a:latin typeface="+mn-lt"/>
                          <a:ea typeface="+mn-ea"/>
                          <a:cs typeface="+mn-cs"/>
                        </a:rPr>
                        <a:t>Comprendre les phénomènes qui régissent le mouvement (principes bio mécaniques) et l’effort (principes physiologiques).</a:t>
                      </a:r>
                    </a:p>
                    <a:p>
                      <a:r>
                        <a:rPr lang="fr-FR" sz="1100" kern="1200" baseline="0" dirty="0" smtClean="0">
                          <a:solidFill>
                            <a:schemeClr val="dk1"/>
                          </a:solidFill>
                          <a:latin typeface="+mn-lt"/>
                          <a:ea typeface="+mn-ea"/>
                          <a:cs typeface="+mn-cs"/>
                        </a:rPr>
                        <a:t>Identifier l’impact de ses émotions et de l’effort sur la pensée et l’habileté gestuelle.</a:t>
                      </a:r>
                    </a:p>
                    <a:p>
                      <a:r>
                        <a:rPr lang="fr-FR" sz="1100" kern="1200" baseline="0" dirty="0" smtClean="0">
                          <a:solidFill>
                            <a:schemeClr val="dk1"/>
                          </a:solidFill>
                          <a:latin typeface="+mn-lt"/>
                          <a:ea typeface="+mn-ea"/>
                          <a:cs typeface="+mn-cs"/>
                        </a:rPr>
                        <a:t>Construire par la pratique physique des principes de santé.</a:t>
                      </a:r>
                      <a:endParaRPr lang="fr-FR" sz="1100" dirty="0"/>
                    </a:p>
                  </a:txBody>
                  <a:tcPr/>
                </a:tc>
              </a:tr>
              <a:tr h="1137848">
                <a:tc>
                  <a:txBody>
                    <a:bodyPr/>
                    <a:lstStyle/>
                    <a:p>
                      <a:pPr algn="ctr"/>
                      <a:r>
                        <a:rPr lang="fr-FR" sz="1200" b="1" kern="1200" baseline="0" dirty="0" smtClean="0">
                          <a:solidFill>
                            <a:schemeClr val="dk1"/>
                          </a:solidFill>
                          <a:latin typeface="+mn-lt"/>
                          <a:ea typeface="+mn-ea"/>
                          <a:cs typeface="+mn-cs"/>
                        </a:rPr>
                        <a:t>Les représentations du monde et l’activité humaine</a:t>
                      </a:r>
                      <a:endParaRPr lang="fr-FR" sz="1200" dirty="0"/>
                    </a:p>
                  </a:txBody>
                  <a:tcPr anchor="ctr"/>
                </a:tc>
                <a:tc>
                  <a:txBody>
                    <a:bodyPr/>
                    <a:lstStyle/>
                    <a:p>
                      <a:r>
                        <a:rPr lang="fr-FR" sz="1100" b="0" kern="1200" baseline="0" dirty="0" smtClean="0">
                          <a:solidFill>
                            <a:schemeClr val="dk1"/>
                          </a:solidFill>
                          <a:latin typeface="+mn-lt"/>
                          <a:ea typeface="+mn-ea"/>
                          <a:cs typeface="+mn-cs"/>
                        </a:rPr>
                        <a:t>En EPS, les élèves se construisent une culture sportive. Ils découvrent le sens et l’intérêt de quelques grandes œuvres du patrimoine national et mondial, notamment dans le domaine de la danse.</a:t>
                      </a:r>
                    </a:p>
                  </a:txBody>
                  <a:tcPr/>
                </a:tc>
                <a:tc>
                  <a:txBody>
                    <a:bodyPr/>
                    <a:lstStyle/>
                    <a:p>
                      <a:r>
                        <a:rPr lang="fr-FR" sz="1100" kern="1200" baseline="0" dirty="0" smtClean="0">
                          <a:solidFill>
                            <a:schemeClr val="dk1"/>
                          </a:solidFill>
                          <a:latin typeface="+mn-lt"/>
                          <a:ea typeface="+mn-ea"/>
                          <a:cs typeface="+mn-cs"/>
                        </a:rPr>
                        <a:t>S’inscrire et se perfectionner dans des jeux, des défis, des épreuves des rencontres caractéristiques des pratiques physiques sportives et artistiques.</a:t>
                      </a:r>
                    </a:p>
                    <a:p>
                      <a:r>
                        <a:rPr lang="fr-FR" sz="1100" kern="1200" baseline="0" dirty="0" smtClean="0">
                          <a:solidFill>
                            <a:schemeClr val="dk1"/>
                          </a:solidFill>
                          <a:latin typeface="+mn-lt"/>
                          <a:ea typeface="+mn-ea"/>
                          <a:cs typeface="+mn-cs"/>
                        </a:rPr>
                        <a:t>Apprendre la combinaison originale des ressources que nécessite chaque activité étudiée et les mobiliser pour devenir de plus en plus autonome.</a:t>
                      </a:r>
                      <a:endParaRPr lang="fr-FR" sz="1100" dirty="0"/>
                    </a:p>
                  </a:txBody>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arrière plan MEN.jpg"/>
          <p:cNvPicPr>
            <a:picLocks noChangeAspect="1"/>
          </p:cNvPicPr>
          <p:nvPr/>
        </p:nvPicPr>
        <p:blipFill>
          <a:blip r:embed="rId2" cstate="print"/>
          <a:stretch>
            <a:fillRect/>
          </a:stretch>
        </p:blipFill>
        <p:spPr>
          <a:xfrm>
            <a:off x="2028" y="0"/>
            <a:ext cx="9139943" cy="6858000"/>
          </a:xfrm>
          <a:prstGeom prst="rect">
            <a:avLst/>
          </a:prstGeom>
        </p:spPr>
      </p:pic>
      <p:sp>
        <p:nvSpPr>
          <p:cNvPr id="3" name="Espace réservé du pied de page 2"/>
          <p:cNvSpPr>
            <a:spLocks noGrp="1"/>
          </p:cNvSpPr>
          <p:nvPr>
            <p:ph type="ftr" sz="quarter" idx="11"/>
          </p:nvPr>
        </p:nvSpPr>
        <p:spPr/>
        <p:txBody>
          <a:bodyPr/>
          <a:lstStyle/>
          <a:p>
            <a:r>
              <a:rPr lang="fr-FR" smtClean="0"/>
              <a:t>AMATTE Lionel - CMI EPS Nouvelle-Calédonie</a:t>
            </a:r>
            <a:endParaRPr lang="fr-FR"/>
          </a:p>
        </p:txBody>
      </p:sp>
      <p:sp>
        <p:nvSpPr>
          <p:cNvPr id="4" name="Espace réservé du numéro de diapositive 3"/>
          <p:cNvSpPr>
            <a:spLocks noGrp="1"/>
          </p:cNvSpPr>
          <p:nvPr>
            <p:ph type="sldNum" sz="quarter" idx="12"/>
          </p:nvPr>
        </p:nvSpPr>
        <p:spPr/>
        <p:txBody>
          <a:bodyPr/>
          <a:lstStyle/>
          <a:p>
            <a:fld id="{1A0A4B5C-B81D-47E8-A5D6-823BCF025DBF}" type="slidenum">
              <a:rPr lang="fr-FR" smtClean="0"/>
              <a:pPr/>
              <a:t>32</a:t>
            </a:fld>
            <a:endParaRPr lang="fr-FR"/>
          </a:p>
        </p:txBody>
      </p:sp>
      <p:sp>
        <p:nvSpPr>
          <p:cNvPr id="6" name="Espace réservé du pied de page 1"/>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AMATTE Lionel - CMI EPS Nouvelle-Calédonie</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Espace réservé du numéro de diapositive 2"/>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A0A4B5C-B81D-47E8-A5D6-823BCF025DBF}"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ZoneTexte 7"/>
          <p:cNvSpPr txBox="1"/>
          <p:nvPr/>
        </p:nvSpPr>
        <p:spPr>
          <a:xfrm>
            <a:off x="0" y="0"/>
            <a:ext cx="3660489" cy="369332"/>
          </a:xfrm>
          <a:prstGeom prst="rect">
            <a:avLst/>
          </a:prstGeom>
          <a:noFill/>
        </p:spPr>
        <p:txBody>
          <a:bodyPr wrap="none" rtlCol="0">
            <a:spAutoFit/>
          </a:bodyPr>
          <a:lstStyle/>
          <a:p>
            <a:r>
              <a:rPr lang="fr-FR" b="1" u="sng" dirty="0" smtClean="0">
                <a:solidFill>
                  <a:schemeClr val="accent5">
                    <a:lumMod val="50000"/>
                  </a:schemeClr>
                </a:solidFill>
              </a:rPr>
              <a:t>Un projet de programmes pour l’EPS</a:t>
            </a:r>
            <a:endParaRPr lang="fr-FR" b="1" u="sng" dirty="0">
              <a:solidFill>
                <a:schemeClr val="accent2">
                  <a:lumMod val="60000"/>
                  <a:lumOff val="40000"/>
                </a:schemeClr>
              </a:solidFill>
            </a:endParaRPr>
          </a:p>
        </p:txBody>
      </p:sp>
      <p:sp>
        <p:nvSpPr>
          <p:cNvPr id="9" name="ZoneTexte 8"/>
          <p:cNvSpPr txBox="1"/>
          <p:nvPr/>
        </p:nvSpPr>
        <p:spPr>
          <a:xfrm>
            <a:off x="7775848" y="0"/>
            <a:ext cx="1368152" cy="461665"/>
          </a:xfrm>
          <a:prstGeom prst="rect">
            <a:avLst/>
          </a:prstGeom>
          <a:noFill/>
        </p:spPr>
        <p:txBody>
          <a:bodyPr wrap="square" rtlCol="0">
            <a:spAutoFit/>
          </a:bodyPr>
          <a:lstStyle/>
          <a:p>
            <a:pPr algn="ctr"/>
            <a:r>
              <a:rPr lang="fr-FR" sz="2400" b="1" u="sng" dirty="0" smtClean="0"/>
              <a:t>Volet 3</a:t>
            </a:r>
          </a:p>
        </p:txBody>
      </p:sp>
      <p:graphicFrame>
        <p:nvGraphicFramePr>
          <p:cNvPr id="10" name="Tableau 9"/>
          <p:cNvGraphicFramePr>
            <a:graphicFrameLocks noGrp="1"/>
          </p:cNvGraphicFramePr>
          <p:nvPr/>
        </p:nvGraphicFramePr>
        <p:xfrm>
          <a:off x="251520" y="476672"/>
          <a:ext cx="8712968" cy="6040120"/>
        </p:xfrm>
        <a:graphic>
          <a:graphicData uri="http://schemas.openxmlformats.org/drawingml/2006/table">
            <a:tbl>
              <a:tblPr firstRow="1" bandRow="1">
                <a:tableStyleId>{5C22544A-7EE6-4342-B048-85BDC9FD1C3A}</a:tableStyleId>
              </a:tblPr>
              <a:tblGrid>
                <a:gridCol w="4356484"/>
                <a:gridCol w="4356484"/>
              </a:tblGrid>
              <a:tr h="370840">
                <a:tc>
                  <a:txBody>
                    <a:bodyPr/>
                    <a:lstStyle/>
                    <a:p>
                      <a:pPr algn="ctr"/>
                      <a:r>
                        <a:rPr lang="fr-FR" dirty="0" smtClean="0"/>
                        <a:t>Cycle 3</a:t>
                      </a:r>
                      <a:endParaRPr lang="fr-FR" dirty="0"/>
                    </a:p>
                  </a:txBody>
                  <a:tcPr/>
                </a:tc>
                <a:tc>
                  <a:txBody>
                    <a:bodyPr/>
                    <a:lstStyle/>
                    <a:p>
                      <a:pPr algn="ctr"/>
                      <a:r>
                        <a:rPr lang="fr-FR" dirty="0" smtClean="0"/>
                        <a:t>Cycle</a:t>
                      </a:r>
                      <a:r>
                        <a:rPr lang="fr-FR" baseline="0" dirty="0" smtClean="0"/>
                        <a:t> 4</a:t>
                      </a:r>
                      <a:endParaRPr lang="fr-FR" dirty="0"/>
                    </a:p>
                  </a:txBody>
                  <a:tcPr/>
                </a:tc>
              </a:tr>
              <a:tr h="370840">
                <a:tc>
                  <a:txBody>
                    <a:bodyPr/>
                    <a:lstStyle/>
                    <a:p>
                      <a:pPr algn="just"/>
                      <a:r>
                        <a:rPr lang="fr-FR" sz="1200" b="0" kern="1200" baseline="0" dirty="0" smtClean="0">
                          <a:solidFill>
                            <a:schemeClr val="dk1"/>
                          </a:solidFill>
                          <a:latin typeface="+mn-lt"/>
                          <a:ea typeface="+mn-ea"/>
                          <a:cs typeface="+mn-cs"/>
                        </a:rPr>
                        <a:t>L’enseignement de l’EPS, à tous les niveaux de la scolarité, se structure autour : </a:t>
                      </a:r>
                    </a:p>
                    <a:p>
                      <a:pPr algn="just"/>
                      <a:endParaRPr lang="fr-FR" sz="1200" b="0" kern="1200" baseline="0" dirty="0" smtClean="0">
                        <a:solidFill>
                          <a:schemeClr val="dk1"/>
                        </a:solidFill>
                        <a:latin typeface="+mn-lt"/>
                        <a:ea typeface="+mn-ea"/>
                        <a:cs typeface="+mn-cs"/>
                      </a:endParaRPr>
                    </a:p>
                    <a:p>
                      <a:pPr algn="just"/>
                      <a:r>
                        <a:rPr lang="fr-FR" sz="1200" b="1" u="sng" kern="1200" baseline="0" dirty="0" smtClean="0">
                          <a:solidFill>
                            <a:srgbClr val="FF0000"/>
                          </a:solidFill>
                          <a:latin typeface="+mn-lt"/>
                          <a:ea typeface="+mn-ea"/>
                          <a:cs typeface="+mn-cs"/>
                        </a:rPr>
                        <a:t>D’une finalité</a:t>
                      </a:r>
                      <a:r>
                        <a:rPr lang="fr-FR" sz="1200" b="0" kern="1200" baseline="0" dirty="0" smtClean="0">
                          <a:solidFill>
                            <a:srgbClr val="FF0000"/>
                          </a:solidFill>
                          <a:latin typeface="+mn-lt"/>
                          <a:ea typeface="+mn-ea"/>
                          <a:cs typeface="+mn-cs"/>
                        </a:rPr>
                        <a:t> : Contribue à la formation d’un citoyen, cultivé, lucide, autonome, physiquement et socialement éduqué, répondant ainsi, aux missions essentielles de l’école. </a:t>
                      </a:r>
                    </a:p>
                    <a:p>
                      <a:pPr algn="just"/>
                      <a:endParaRPr lang="fr-FR" sz="1200" b="0" kern="1200" baseline="0" dirty="0" smtClean="0">
                        <a:solidFill>
                          <a:schemeClr val="dk1"/>
                        </a:solidFill>
                        <a:latin typeface="+mn-lt"/>
                        <a:ea typeface="+mn-ea"/>
                        <a:cs typeface="+mn-cs"/>
                      </a:endParaRPr>
                    </a:p>
                    <a:p>
                      <a:pPr algn="just"/>
                      <a:r>
                        <a:rPr lang="fr-FR" sz="1200" b="1" u="sng" kern="1200" baseline="0" dirty="0" smtClean="0">
                          <a:solidFill>
                            <a:srgbClr val="FF0000"/>
                          </a:solidFill>
                          <a:latin typeface="+mn-lt"/>
                          <a:ea typeface="+mn-ea"/>
                          <a:cs typeface="+mn-cs"/>
                        </a:rPr>
                        <a:t>De trois objectifs :</a:t>
                      </a:r>
                      <a:r>
                        <a:rPr lang="fr-FR" sz="1200" b="1" u="sng" kern="1200" baseline="0" dirty="0" smtClean="0">
                          <a:solidFill>
                            <a:schemeClr val="dk1"/>
                          </a:solidFill>
                          <a:latin typeface="+mn-lt"/>
                          <a:ea typeface="+mn-ea"/>
                          <a:cs typeface="+mn-cs"/>
                        </a:rPr>
                        <a:t> </a:t>
                      </a:r>
                    </a:p>
                    <a:p>
                      <a:pPr algn="just"/>
                      <a:r>
                        <a:rPr lang="fr-FR" sz="1200" b="0" kern="1200" baseline="0" dirty="0" smtClean="0">
                          <a:solidFill>
                            <a:schemeClr val="dk1"/>
                          </a:solidFill>
                          <a:latin typeface="+mn-lt"/>
                          <a:ea typeface="+mn-ea"/>
                          <a:cs typeface="+mn-cs"/>
                        </a:rPr>
                        <a:t>- accéder au patrimoine de la culture physique et sportive, </a:t>
                      </a:r>
                    </a:p>
                    <a:p>
                      <a:pPr algn="just"/>
                      <a:r>
                        <a:rPr lang="fr-FR" sz="1200" b="0" kern="1200" baseline="0" dirty="0" smtClean="0">
                          <a:solidFill>
                            <a:schemeClr val="dk1"/>
                          </a:solidFill>
                          <a:latin typeface="+mn-lt"/>
                          <a:ea typeface="+mn-ea"/>
                          <a:cs typeface="+mn-cs"/>
                        </a:rPr>
                        <a:t>- développer et mobiliser des ressources individuelles favorisant l’enrichissement de la motricité, </a:t>
                      </a:r>
                    </a:p>
                    <a:p>
                      <a:pPr algn="just"/>
                      <a:r>
                        <a:rPr lang="fr-FR" sz="1200" b="0" kern="1200" baseline="0" dirty="0" smtClean="0">
                          <a:solidFill>
                            <a:schemeClr val="dk1"/>
                          </a:solidFill>
                          <a:latin typeface="+mn-lt"/>
                          <a:ea typeface="+mn-ea"/>
                          <a:cs typeface="+mn-cs"/>
                        </a:rPr>
                        <a:t>- éduquer à la santé et à la gestion de la vie physique et sociale. </a:t>
                      </a:r>
                    </a:p>
                    <a:p>
                      <a:pPr algn="just"/>
                      <a:endParaRPr lang="fr-FR" sz="1200" b="0" kern="1200" baseline="0" dirty="0" smtClean="0">
                        <a:solidFill>
                          <a:schemeClr val="dk1"/>
                        </a:solidFill>
                        <a:latin typeface="+mn-lt"/>
                        <a:ea typeface="+mn-ea"/>
                        <a:cs typeface="+mn-cs"/>
                      </a:endParaRPr>
                    </a:p>
                    <a:p>
                      <a:pPr algn="just"/>
                      <a:r>
                        <a:rPr lang="fr-FR" sz="1200" b="0" kern="1200" baseline="0" dirty="0" smtClean="0">
                          <a:solidFill>
                            <a:srgbClr val="FF0000"/>
                          </a:solidFill>
                          <a:latin typeface="+mn-lt"/>
                          <a:ea typeface="+mn-ea"/>
                          <a:cs typeface="+mn-cs"/>
                        </a:rPr>
                        <a:t>Le cycle 3 cible prioritairement la construction de projets d’action adaptés à l’âge et au développement des élèves. </a:t>
                      </a:r>
                    </a:p>
                    <a:p>
                      <a:pPr algn="just"/>
                      <a:endParaRPr lang="fr-FR" sz="1200" b="0" kern="1200" baseline="0" dirty="0" smtClean="0">
                        <a:solidFill>
                          <a:schemeClr val="dk1"/>
                        </a:solidFill>
                        <a:latin typeface="+mn-lt"/>
                        <a:ea typeface="+mn-ea"/>
                        <a:cs typeface="+mn-cs"/>
                      </a:endParaRPr>
                    </a:p>
                    <a:p>
                      <a:pPr algn="just"/>
                      <a:r>
                        <a:rPr lang="fr-FR" sz="1200" b="0" kern="1200" baseline="0" dirty="0" smtClean="0">
                          <a:solidFill>
                            <a:schemeClr val="dk1"/>
                          </a:solidFill>
                          <a:latin typeface="+mn-lt"/>
                          <a:ea typeface="+mn-ea"/>
                          <a:cs typeface="+mn-cs"/>
                        </a:rPr>
                        <a:t>Les compétences à acquérir au cycle 3 : Les compétences représentent la capacité pour un élève à mobiliser des ressources (savoirs, savoirs faire, et savoirs être) devant une tâche, ou situation complexe. </a:t>
                      </a:r>
                    </a:p>
                    <a:p>
                      <a:pPr algn="just"/>
                      <a:r>
                        <a:rPr lang="fr-FR" sz="1200" b="0" kern="1200" baseline="0" dirty="0" smtClean="0">
                          <a:solidFill>
                            <a:schemeClr val="dk1"/>
                          </a:solidFill>
                          <a:latin typeface="+mn-lt"/>
                          <a:ea typeface="+mn-ea"/>
                          <a:cs typeface="+mn-cs"/>
                        </a:rPr>
                        <a:t>Compte tenu des caractéristiques et des spécificités du cycle 3 (360 heures d’EPS sur le cycle, dont 144 en 6ème), </a:t>
                      </a:r>
                      <a:r>
                        <a:rPr lang="fr-FR" sz="1200" b="0" kern="1200" baseline="0" dirty="0" smtClean="0">
                          <a:solidFill>
                            <a:srgbClr val="FF0000"/>
                          </a:solidFill>
                          <a:latin typeface="+mn-lt"/>
                          <a:ea typeface="+mn-ea"/>
                          <a:cs typeface="+mn-cs"/>
                        </a:rPr>
                        <a:t>sept compétences disciplinaires et une compétence interdisciplinaire </a:t>
                      </a:r>
                      <a:r>
                        <a:rPr lang="fr-FR" sz="1200" b="0" kern="1200" baseline="0" dirty="0" smtClean="0">
                          <a:solidFill>
                            <a:schemeClr val="dk1"/>
                          </a:solidFill>
                          <a:latin typeface="+mn-lt"/>
                          <a:ea typeface="+mn-ea"/>
                          <a:cs typeface="+mn-cs"/>
                        </a:rPr>
                        <a:t>sont retenues. Les sept compétences disciplinaires représentent les champs d’expériences motrices qui balisent et construisent un parcours de formation complet en EPS. Le tableau ci-dessous précise « ce qu’il y a à acquérir en EPS », pour chaque compétence, au cycle 3 : </a:t>
                      </a:r>
                      <a:endParaRPr lang="fr-FR" sz="1200" b="0" dirty="0"/>
                    </a:p>
                  </a:txBody>
                  <a:tcPr/>
                </a:tc>
                <a:tc>
                  <a:txBody>
                    <a:bodyPr/>
                    <a:lstStyle/>
                    <a:p>
                      <a:pPr algn="just"/>
                      <a:r>
                        <a:rPr lang="fr-FR" sz="1200" kern="1200" baseline="0" dirty="0" smtClean="0">
                          <a:solidFill>
                            <a:schemeClr val="dk1"/>
                          </a:solidFill>
                          <a:latin typeface="+mn-lt"/>
                          <a:ea typeface="+mn-ea"/>
                          <a:cs typeface="+mn-cs"/>
                        </a:rPr>
                        <a:t>L’Éducation physique et sportive garantit à chacun l’accès à une </a:t>
                      </a:r>
                      <a:r>
                        <a:rPr lang="fr-FR" sz="1200" b="1" kern="1200" baseline="0" dirty="0" smtClean="0">
                          <a:solidFill>
                            <a:srgbClr val="FF0000"/>
                          </a:solidFill>
                          <a:latin typeface="+mn-lt"/>
                          <a:ea typeface="+mn-ea"/>
                          <a:cs typeface="+mn-cs"/>
                        </a:rPr>
                        <a:t>culture sportive et artistique raisonnée </a:t>
                      </a:r>
                      <a:r>
                        <a:rPr lang="fr-FR" sz="1200" kern="1200" baseline="0" dirty="0" smtClean="0">
                          <a:solidFill>
                            <a:schemeClr val="dk1"/>
                          </a:solidFill>
                          <a:latin typeface="+mn-lt"/>
                          <a:ea typeface="+mn-ea"/>
                          <a:cs typeface="+mn-cs"/>
                        </a:rPr>
                        <a:t>participant à une culture universelle. Elle propose un champ suffisamment diversifié de pratiques (</a:t>
                      </a:r>
                      <a:r>
                        <a:rPr lang="fr-FR" sz="1200" kern="1200" baseline="0" dirty="0" smtClean="0">
                          <a:solidFill>
                            <a:srgbClr val="FF0000"/>
                          </a:solidFill>
                          <a:latin typeface="+mn-lt"/>
                          <a:ea typeface="+mn-ea"/>
                          <a:cs typeface="+mn-cs"/>
                        </a:rPr>
                        <a:t>regroupées en 8 catégories</a:t>
                      </a:r>
                      <a:r>
                        <a:rPr lang="fr-FR" sz="1200" kern="1200" baseline="0" dirty="0" smtClean="0">
                          <a:solidFill>
                            <a:schemeClr val="dk1"/>
                          </a:solidFill>
                          <a:latin typeface="+mn-lt"/>
                          <a:ea typeface="+mn-ea"/>
                          <a:cs typeface="+mn-cs"/>
                        </a:rPr>
                        <a:t>) pour que filles et garçons construisent, ensemble et à égalité, les mêmes compétences et des savoirs variés et complémentaires dans le cadre d'une culture physique et sportive commune. L’EPS permet aussi, par la pratique, </a:t>
                      </a:r>
                      <a:r>
                        <a:rPr lang="fr-FR" sz="1200" kern="1200" baseline="0" dirty="0" smtClean="0">
                          <a:solidFill>
                            <a:srgbClr val="FF0000"/>
                          </a:solidFill>
                          <a:latin typeface="+mn-lt"/>
                          <a:ea typeface="+mn-ea"/>
                          <a:cs typeface="+mn-cs"/>
                        </a:rPr>
                        <a:t>de développer des capacités d’observation et d’analyse, de construire des méthodes d’apprentissage efficaces. </a:t>
                      </a:r>
                      <a:r>
                        <a:rPr lang="fr-FR" sz="1200" kern="1200" baseline="0" dirty="0" smtClean="0">
                          <a:solidFill>
                            <a:schemeClr val="dk1"/>
                          </a:solidFill>
                          <a:latin typeface="+mn-lt"/>
                          <a:ea typeface="+mn-ea"/>
                          <a:cs typeface="+mn-cs"/>
                        </a:rPr>
                        <a:t>Par l’étude</a:t>
                      </a:r>
                    </a:p>
                    <a:p>
                      <a:pPr algn="just"/>
                      <a:r>
                        <a:rPr lang="fr-FR" sz="1200" kern="1200" baseline="0" dirty="0" smtClean="0">
                          <a:solidFill>
                            <a:schemeClr val="dk1"/>
                          </a:solidFill>
                          <a:latin typeface="+mn-lt"/>
                          <a:ea typeface="+mn-ea"/>
                          <a:cs typeface="+mn-cs"/>
                        </a:rPr>
                        <a:t>des activités artistiques et des activités sportives, par l’expérience de la coopération et de la confrontation dans un cadre réglementaire et codifié, </a:t>
                      </a:r>
                      <a:r>
                        <a:rPr lang="fr-FR" sz="1200" kern="1200" baseline="0" dirty="0" smtClean="0">
                          <a:solidFill>
                            <a:srgbClr val="FF0000"/>
                          </a:solidFill>
                          <a:latin typeface="+mn-lt"/>
                          <a:ea typeface="+mn-ea"/>
                          <a:cs typeface="+mn-cs"/>
                        </a:rPr>
                        <a:t>l’EPS offre des expériences concrètes de socialisation et</a:t>
                      </a:r>
                      <a:r>
                        <a:rPr lang="fr-FR" sz="1800" kern="1200" baseline="0" dirty="0" smtClean="0">
                          <a:solidFill>
                            <a:srgbClr val="FF0000"/>
                          </a:solidFill>
                          <a:latin typeface="+mn-lt"/>
                          <a:ea typeface="+mn-ea"/>
                          <a:cs typeface="+mn-cs"/>
                        </a:rPr>
                        <a:t> </a:t>
                      </a:r>
                      <a:r>
                        <a:rPr lang="fr-FR" sz="1200" kern="1200" baseline="0" dirty="0" smtClean="0">
                          <a:solidFill>
                            <a:srgbClr val="FF0000"/>
                          </a:solidFill>
                          <a:latin typeface="+mn-lt"/>
                          <a:ea typeface="+mn-ea"/>
                          <a:cs typeface="+mn-cs"/>
                        </a:rPr>
                        <a:t>de citoyenneté</a:t>
                      </a:r>
                      <a:r>
                        <a:rPr lang="fr-FR" sz="1200" kern="1200" baseline="0" dirty="0" smtClean="0">
                          <a:solidFill>
                            <a:schemeClr val="dk1"/>
                          </a:solidFill>
                          <a:latin typeface="+mn-lt"/>
                          <a:ea typeface="+mn-ea"/>
                          <a:cs typeface="+mn-cs"/>
                        </a:rPr>
                        <a:t>. L'ensemble des compétences et des groupes d'activité sont abordés pendant le cycle. Il revient à l'équipe pédagogique d'en </a:t>
                      </a:r>
                      <a:r>
                        <a:rPr lang="fr-FR" sz="1200" kern="1200" baseline="0" dirty="0" smtClean="0">
                          <a:solidFill>
                            <a:srgbClr val="FF0000"/>
                          </a:solidFill>
                          <a:latin typeface="+mn-lt"/>
                          <a:ea typeface="+mn-ea"/>
                          <a:cs typeface="+mn-cs"/>
                        </a:rPr>
                        <a:t>planifier le choix et la progression en fixant ce qui est de l'ordre de la découverte et ce qui peut être approfondi.</a:t>
                      </a:r>
                      <a:r>
                        <a:rPr lang="fr-FR" sz="1200" kern="1200" baseline="0" dirty="0" smtClean="0">
                          <a:solidFill>
                            <a:schemeClr val="dk1"/>
                          </a:solidFill>
                          <a:latin typeface="+mn-lt"/>
                          <a:ea typeface="+mn-ea"/>
                          <a:cs typeface="+mn-cs"/>
                        </a:rPr>
                        <a:t> En contribuant à l’équilibre du temps scolaire, en s’appuyant </a:t>
                      </a:r>
                      <a:r>
                        <a:rPr lang="fr-FR" sz="1200" kern="1200" baseline="0" dirty="0" smtClean="0">
                          <a:solidFill>
                            <a:srgbClr val="FF0000"/>
                          </a:solidFill>
                          <a:latin typeface="+mn-lt"/>
                          <a:ea typeface="+mn-ea"/>
                          <a:cs typeface="+mn-cs"/>
                        </a:rPr>
                        <a:t>sur le plaisir de pratiquer et sur le sentiment de compétence éprouvé</a:t>
                      </a:r>
                      <a:r>
                        <a:rPr lang="fr-FR" sz="1200" kern="1200" baseline="0" dirty="0" smtClean="0">
                          <a:solidFill>
                            <a:schemeClr val="dk1"/>
                          </a:solidFill>
                          <a:latin typeface="+mn-lt"/>
                          <a:ea typeface="+mn-ea"/>
                          <a:cs typeface="+mn-cs"/>
                        </a:rPr>
                        <a:t>, l’enseignement de l’EPS contribue, par les savoirs enseignés, à </a:t>
                      </a:r>
                      <a:r>
                        <a:rPr lang="fr-FR" sz="1200" kern="1200" baseline="0" dirty="0" smtClean="0">
                          <a:solidFill>
                            <a:srgbClr val="FF0000"/>
                          </a:solidFill>
                          <a:latin typeface="+mn-lt"/>
                          <a:ea typeface="+mn-ea"/>
                          <a:cs typeface="+mn-cs"/>
                        </a:rPr>
                        <a:t>la santé </a:t>
                      </a:r>
                      <a:r>
                        <a:rPr lang="fr-FR" sz="1200" kern="1200" baseline="0" dirty="0" smtClean="0">
                          <a:solidFill>
                            <a:schemeClr val="dk1"/>
                          </a:solidFill>
                          <a:latin typeface="+mn-lt"/>
                          <a:ea typeface="+mn-ea"/>
                          <a:cs typeface="+mn-cs"/>
                        </a:rPr>
                        <a:t>des adolescents et par là même à celle des futurs adultes.</a:t>
                      </a:r>
                    </a:p>
                    <a:p>
                      <a:pPr algn="just"/>
                      <a:r>
                        <a:rPr lang="fr-FR" sz="1200" i="1" kern="1200" baseline="0" dirty="0" smtClean="0">
                          <a:solidFill>
                            <a:schemeClr val="dk1"/>
                          </a:solidFill>
                          <a:latin typeface="+mn-lt"/>
                          <a:ea typeface="+mn-ea"/>
                          <a:cs typeface="+mn-cs"/>
                        </a:rPr>
                        <a:t>L’EPS est concernée par tous les domaines du socle dans l’ensemble des connaissances et compétences qu’elle travaille ; cependant pour telle ou telle compétence certains domaines sont davantage sollicités, ils sont signalés par ordre d'importance dans la deuxième colonne. Si la relation entre compétences, attendus et groupes d'activités est forte et correspond à la logique de chacune d'entre elles, il convient cependant de prêter attention et de favoriser pour les élèves, </a:t>
                      </a:r>
                      <a:r>
                        <a:rPr lang="fr-FR" sz="1200" i="1" kern="1200" baseline="0" dirty="0" smtClean="0">
                          <a:solidFill>
                            <a:srgbClr val="FF0000"/>
                          </a:solidFill>
                          <a:latin typeface="+mn-lt"/>
                          <a:ea typeface="+mn-ea"/>
                          <a:cs typeface="+mn-cs"/>
                        </a:rPr>
                        <a:t>le transfert de certains acquis d'un groupe d'activités à l'autre.</a:t>
                      </a:r>
                      <a:endParaRPr lang="fr-FR" sz="1200" dirty="0">
                        <a:solidFill>
                          <a:srgbClr val="FF0000"/>
                        </a:solidFill>
                      </a:endParaRPr>
                    </a:p>
                  </a:txBody>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arrière plan MEN.jpg"/>
          <p:cNvPicPr>
            <a:picLocks noChangeAspect="1"/>
          </p:cNvPicPr>
          <p:nvPr/>
        </p:nvPicPr>
        <p:blipFill>
          <a:blip r:embed="rId2" cstate="print"/>
          <a:stretch>
            <a:fillRect/>
          </a:stretch>
        </p:blipFill>
        <p:spPr>
          <a:xfrm>
            <a:off x="2028" y="0"/>
            <a:ext cx="9139943" cy="6858000"/>
          </a:xfrm>
          <a:prstGeom prst="rect">
            <a:avLst/>
          </a:prstGeom>
        </p:spPr>
      </p:pic>
      <p:sp>
        <p:nvSpPr>
          <p:cNvPr id="3" name="Espace réservé du pied de page 2"/>
          <p:cNvSpPr>
            <a:spLocks noGrp="1"/>
          </p:cNvSpPr>
          <p:nvPr>
            <p:ph type="ftr" sz="quarter" idx="11"/>
          </p:nvPr>
        </p:nvSpPr>
        <p:spPr/>
        <p:txBody>
          <a:bodyPr/>
          <a:lstStyle/>
          <a:p>
            <a:r>
              <a:rPr lang="fr-FR" smtClean="0"/>
              <a:t>AMATTE Lionel - CMI EPS Nouvelle-Calédonie</a:t>
            </a:r>
            <a:endParaRPr lang="fr-FR"/>
          </a:p>
        </p:txBody>
      </p:sp>
      <p:sp>
        <p:nvSpPr>
          <p:cNvPr id="4" name="Espace réservé du numéro de diapositive 3"/>
          <p:cNvSpPr>
            <a:spLocks noGrp="1"/>
          </p:cNvSpPr>
          <p:nvPr>
            <p:ph type="sldNum" sz="quarter" idx="12"/>
          </p:nvPr>
        </p:nvSpPr>
        <p:spPr/>
        <p:txBody>
          <a:bodyPr/>
          <a:lstStyle/>
          <a:p>
            <a:fld id="{1A0A4B5C-B81D-47E8-A5D6-823BCF025DBF}" type="slidenum">
              <a:rPr lang="fr-FR" smtClean="0"/>
              <a:pPr/>
              <a:t>33</a:t>
            </a:fld>
            <a:endParaRPr lang="fr-FR"/>
          </a:p>
        </p:txBody>
      </p:sp>
      <p:sp>
        <p:nvSpPr>
          <p:cNvPr id="7" name="ZoneTexte 6"/>
          <p:cNvSpPr txBox="1"/>
          <p:nvPr/>
        </p:nvSpPr>
        <p:spPr>
          <a:xfrm>
            <a:off x="7956376" y="0"/>
            <a:ext cx="850169" cy="369332"/>
          </a:xfrm>
          <a:prstGeom prst="rect">
            <a:avLst/>
          </a:prstGeom>
          <a:noFill/>
        </p:spPr>
        <p:txBody>
          <a:bodyPr wrap="none" rtlCol="0">
            <a:spAutoFit/>
          </a:bodyPr>
          <a:lstStyle/>
          <a:p>
            <a:r>
              <a:rPr lang="fr-FR" b="1" dirty="0" smtClean="0">
                <a:solidFill>
                  <a:srgbClr val="FF0000"/>
                </a:solidFill>
              </a:rPr>
              <a:t>Cycle 3</a:t>
            </a:r>
            <a:endParaRPr lang="fr-FR" b="1" dirty="0">
              <a:solidFill>
                <a:srgbClr val="FF0000"/>
              </a:solidFill>
            </a:endParaRPr>
          </a:p>
        </p:txBody>
      </p:sp>
      <p:pic>
        <p:nvPicPr>
          <p:cNvPr id="6146" name="Picture 2"/>
          <p:cNvPicPr>
            <a:picLocks noChangeAspect="1" noChangeArrowheads="1"/>
          </p:cNvPicPr>
          <p:nvPr/>
        </p:nvPicPr>
        <p:blipFill>
          <a:blip r:embed="rId3" cstate="print"/>
          <a:srcRect/>
          <a:stretch>
            <a:fillRect/>
          </a:stretch>
        </p:blipFill>
        <p:spPr bwMode="auto">
          <a:xfrm>
            <a:off x="179512" y="628650"/>
            <a:ext cx="8784977" cy="56007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arrière plan MEN.jpg"/>
          <p:cNvPicPr>
            <a:picLocks noChangeAspect="1"/>
          </p:cNvPicPr>
          <p:nvPr/>
        </p:nvPicPr>
        <p:blipFill>
          <a:blip r:embed="rId2" cstate="print"/>
          <a:stretch>
            <a:fillRect/>
          </a:stretch>
        </p:blipFill>
        <p:spPr>
          <a:xfrm>
            <a:off x="2028" y="0"/>
            <a:ext cx="9139943" cy="6858000"/>
          </a:xfrm>
          <a:prstGeom prst="rect">
            <a:avLst/>
          </a:prstGeom>
        </p:spPr>
      </p:pic>
      <p:sp>
        <p:nvSpPr>
          <p:cNvPr id="3" name="Espace réservé du pied de page 2"/>
          <p:cNvSpPr>
            <a:spLocks noGrp="1"/>
          </p:cNvSpPr>
          <p:nvPr>
            <p:ph type="ftr" sz="quarter" idx="11"/>
          </p:nvPr>
        </p:nvSpPr>
        <p:spPr/>
        <p:txBody>
          <a:bodyPr/>
          <a:lstStyle/>
          <a:p>
            <a:r>
              <a:rPr lang="fr-FR" smtClean="0"/>
              <a:t>AMATTE Lionel - CMI EPS Nouvelle-Calédonie</a:t>
            </a:r>
            <a:endParaRPr lang="fr-FR"/>
          </a:p>
        </p:txBody>
      </p:sp>
      <p:sp>
        <p:nvSpPr>
          <p:cNvPr id="4" name="Espace réservé du numéro de diapositive 3"/>
          <p:cNvSpPr>
            <a:spLocks noGrp="1"/>
          </p:cNvSpPr>
          <p:nvPr>
            <p:ph type="sldNum" sz="quarter" idx="12"/>
          </p:nvPr>
        </p:nvSpPr>
        <p:spPr/>
        <p:txBody>
          <a:bodyPr/>
          <a:lstStyle/>
          <a:p>
            <a:fld id="{1A0A4B5C-B81D-47E8-A5D6-823BCF025DBF}" type="slidenum">
              <a:rPr lang="fr-FR" smtClean="0"/>
              <a:pPr/>
              <a:t>34</a:t>
            </a:fld>
            <a:endParaRPr lang="fr-FR"/>
          </a:p>
        </p:txBody>
      </p:sp>
      <p:sp>
        <p:nvSpPr>
          <p:cNvPr id="7" name="ZoneTexte 6"/>
          <p:cNvSpPr txBox="1"/>
          <p:nvPr/>
        </p:nvSpPr>
        <p:spPr>
          <a:xfrm>
            <a:off x="7956376" y="0"/>
            <a:ext cx="850169" cy="369332"/>
          </a:xfrm>
          <a:prstGeom prst="rect">
            <a:avLst/>
          </a:prstGeom>
          <a:noFill/>
        </p:spPr>
        <p:txBody>
          <a:bodyPr wrap="none" rtlCol="0">
            <a:spAutoFit/>
          </a:bodyPr>
          <a:lstStyle/>
          <a:p>
            <a:r>
              <a:rPr lang="fr-FR" b="1" dirty="0" smtClean="0">
                <a:solidFill>
                  <a:srgbClr val="FF0000"/>
                </a:solidFill>
              </a:rPr>
              <a:t>Cycle 3</a:t>
            </a:r>
            <a:endParaRPr lang="fr-FR" b="1" dirty="0">
              <a:solidFill>
                <a:srgbClr val="FF0000"/>
              </a:solidFill>
            </a:endParaRPr>
          </a:p>
        </p:txBody>
      </p:sp>
      <p:pic>
        <p:nvPicPr>
          <p:cNvPr id="7170" name="Picture 2"/>
          <p:cNvPicPr>
            <a:picLocks noChangeAspect="1" noChangeArrowheads="1"/>
          </p:cNvPicPr>
          <p:nvPr/>
        </p:nvPicPr>
        <p:blipFill>
          <a:blip r:embed="rId3" cstate="print"/>
          <a:srcRect/>
          <a:stretch>
            <a:fillRect/>
          </a:stretch>
        </p:blipFill>
        <p:spPr bwMode="auto">
          <a:xfrm>
            <a:off x="1" y="881063"/>
            <a:ext cx="9144000" cy="509587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arrière plan MEN.jpg"/>
          <p:cNvPicPr>
            <a:picLocks noChangeAspect="1"/>
          </p:cNvPicPr>
          <p:nvPr/>
        </p:nvPicPr>
        <p:blipFill>
          <a:blip r:embed="rId2" cstate="print"/>
          <a:stretch>
            <a:fillRect/>
          </a:stretch>
        </p:blipFill>
        <p:spPr>
          <a:xfrm>
            <a:off x="2028" y="0"/>
            <a:ext cx="9139943" cy="6858000"/>
          </a:xfrm>
          <a:prstGeom prst="rect">
            <a:avLst/>
          </a:prstGeom>
        </p:spPr>
      </p:pic>
      <p:sp>
        <p:nvSpPr>
          <p:cNvPr id="3" name="Espace réservé du pied de page 2"/>
          <p:cNvSpPr>
            <a:spLocks noGrp="1"/>
          </p:cNvSpPr>
          <p:nvPr>
            <p:ph type="ftr" sz="quarter" idx="11"/>
          </p:nvPr>
        </p:nvSpPr>
        <p:spPr/>
        <p:txBody>
          <a:bodyPr/>
          <a:lstStyle/>
          <a:p>
            <a:r>
              <a:rPr lang="fr-FR" smtClean="0"/>
              <a:t>AMATTE Lionel - CMI EPS Nouvelle-Calédonie</a:t>
            </a:r>
            <a:endParaRPr lang="fr-FR"/>
          </a:p>
        </p:txBody>
      </p:sp>
      <p:sp>
        <p:nvSpPr>
          <p:cNvPr id="4" name="Espace réservé du numéro de diapositive 3"/>
          <p:cNvSpPr>
            <a:spLocks noGrp="1"/>
          </p:cNvSpPr>
          <p:nvPr>
            <p:ph type="sldNum" sz="quarter" idx="12"/>
          </p:nvPr>
        </p:nvSpPr>
        <p:spPr/>
        <p:txBody>
          <a:bodyPr/>
          <a:lstStyle/>
          <a:p>
            <a:fld id="{1A0A4B5C-B81D-47E8-A5D6-823BCF025DBF}" type="slidenum">
              <a:rPr lang="fr-FR" smtClean="0"/>
              <a:pPr/>
              <a:t>35</a:t>
            </a:fld>
            <a:endParaRPr lang="fr-FR"/>
          </a:p>
        </p:txBody>
      </p:sp>
      <p:sp>
        <p:nvSpPr>
          <p:cNvPr id="7" name="ZoneTexte 6"/>
          <p:cNvSpPr txBox="1"/>
          <p:nvPr/>
        </p:nvSpPr>
        <p:spPr>
          <a:xfrm>
            <a:off x="7956376" y="0"/>
            <a:ext cx="850169" cy="369332"/>
          </a:xfrm>
          <a:prstGeom prst="rect">
            <a:avLst/>
          </a:prstGeom>
          <a:noFill/>
        </p:spPr>
        <p:txBody>
          <a:bodyPr wrap="none" rtlCol="0">
            <a:spAutoFit/>
          </a:bodyPr>
          <a:lstStyle/>
          <a:p>
            <a:r>
              <a:rPr lang="fr-FR" b="1" dirty="0" smtClean="0">
                <a:solidFill>
                  <a:srgbClr val="FF0000"/>
                </a:solidFill>
              </a:rPr>
              <a:t>Cycle 3</a:t>
            </a:r>
            <a:endParaRPr lang="fr-FR" b="1" dirty="0">
              <a:solidFill>
                <a:srgbClr val="FF0000"/>
              </a:solidFill>
            </a:endParaRPr>
          </a:p>
        </p:txBody>
      </p:sp>
      <p:pic>
        <p:nvPicPr>
          <p:cNvPr id="8194" name="Picture 2"/>
          <p:cNvPicPr>
            <a:picLocks noChangeAspect="1" noChangeArrowheads="1"/>
          </p:cNvPicPr>
          <p:nvPr/>
        </p:nvPicPr>
        <p:blipFill>
          <a:blip r:embed="rId3" cstate="print"/>
          <a:srcRect/>
          <a:stretch>
            <a:fillRect/>
          </a:stretch>
        </p:blipFill>
        <p:spPr bwMode="auto">
          <a:xfrm>
            <a:off x="1" y="942975"/>
            <a:ext cx="9144000" cy="497205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arrière plan MEN.jpg"/>
          <p:cNvPicPr>
            <a:picLocks noChangeAspect="1"/>
          </p:cNvPicPr>
          <p:nvPr/>
        </p:nvPicPr>
        <p:blipFill>
          <a:blip r:embed="rId2" cstate="print"/>
          <a:stretch>
            <a:fillRect/>
          </a:stretch>
        </p:blipFill>
        <p:spPr>
          <a:xfrm>
            <a:off x="2028" y="0"/>
            <a:ext cx="9139943" cy="6858000"/>
          </a:xfrm>
          <a:prstGeom prst="rect">
            <a:avLst/>
          </a:prstGeom>
        </p:spPr>
      </p:pic>
      <p:sp>
        <p:nvSpPr>
          <p:cNvPr id="3" name="Espace réservé du pied de page 2"/>
          <p:cNvSpPr>
            <a:spLocks noGrp="1"/>
          </p:cNvSpPr>
          <p:nvPr>
            <p:ph type="ftr" sz="quarter" idx="11"/>
          </p:nvPr>
        </p:nvSpPr>
        <p:spPr/>
        <p:txBody>
          <a:bodyPr/>
          <a:lstStyle/>
          <a:p>
            <a:r>
              <a:rPr lang="fr-FR" smtClean="0"/>
              <a:t>AMATTE Lionel - CMI EPS Nouvelle-Calédonie</a:t>
            </a:r>
            <a:endParaRPr lang="fr-FR"/>
          </a:p>
        </p:txBody>
      </p:sp>
      <p:sp>
        <p:nvSpPr>
          <p:cNvPr id="4" name="Espace réservé du numéro de diapositive 3"/>
          <p:cNvSpPr>
            <a:spLocks noGrp="1"/>
          </p:cNvSpPr>
          <p:nvPr>
            <p:ph type="sldNum" sz="quarter" idx="12"/>
          </p:nvPr>
        </p:nvSpPr>
        <p:spPr/>
        <p:txBody>
          <a:bodyPr/>
          <a:lstStyle/>
          <a:p>
            <a:fld id="{1A0A4B5C-B81D-47E8-A5D6-823BCF025DBF}" type="slidenum">
              <a:rPr lang="fr-FR" smtClean="0"/>
              <a:pPr/>
              <a:t>36</a:t>
            </a:fld>
            <a:endParaRPr lang="fr-FR"/>
          </a:p>
        </p:txBody>
      </p:sp>
      <p:sp>
        <p:nvSpPr>
          <p:cNvPr id="7" name="ZoneTexte 6"/>
          <p:cNvSpPr txBox="1"/>
          <p:nvPr/>
        </p:nvSpPr>
        <p:spPr>
          <a:xfrm>
            <a:off x="7956376" y="0"/>
            <a:ext cx="850169" cy="369332"/>
          </a:xfrm>
          <a:prstGeom prst="rect">
            <a:avLst/>
          </a:prstGeom>
          <a:noFill/>
        </p:spPr>
        <p:txBody>
          <a:bodyPr wrap="none" rtlCol="0">
            <a:spAutoFit/>
          </a:bodyPr>
          <a:lstStyle/>
          <a:p>
            <a:r>
              <a:rPr lang="fr-FR" b="1" dirty="0" smtClean="0">
                <a:solidFill>
                  <a:srgbClr val="FF0000"/>
                </a:solidFill>
              </a:rPr>
              <a:t>Cycle 3</a:t>
            </a:r>
            <a:endParaRPr lang="fr-FR" b="1" dirty="0">
              <a:solidFill>
                <a:srgbClr val="FF0000"/>
              </a:solidFill>
            </a:endParaRPr>
          </a:p>
        </p:txBody>
      </p:sp>
      <p:pic>
        <p:nvPicPr>
          <p:cNvPr id="9218" name="Picture 2"/>
          <p:cNvPicPr>
            <a:picLocks noChangeAspect="1" noChangeArrowheads="1"/>
          </p:cNvPicPr>
          <p:nvPr/>
        </p:nvPicPr>
        <p:blipFill>
          <a:blip r:embed="rId3" cstate="print"/>
          <a:srcRect/>
          <a:stretch>
            <a:fillRect/>
          </a:stretch>
        </p:blipFill>
        <p:spPr bwMode="auto">
          <a:xfrm>
            <a:off x="0" y="1271588"/>
            <a:ext cx="9144000" cy="431482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arrière plan MEN.jpg"/>
          <p:cNvPicPr>
            <a:picLocks noChangeAspect="1"/>
          </p:cNvPicPr>
          <p:nvPr/>
        </p:nvPicPr>
        <p:blipFill>
          <a:blip r:embed="rId2" cstate="print"/>
          <a:stretch>
            <a:fillRect/>
          </a:stretch>
        </p:blipFill>
        <p:spPr>
          <a:xfrm>
            <a:off x="2028" y="0"/>
            <a:ext cx="9139943" cy="6858000"/>
          </a:xfrm>
          <a:prstGeom prst="rect">
            <a:avLst/>
          </a:prstGeom>
        </p:spPr>
      </p:pic>
      <p:sp>
        <p:nvSpPr>
          <p:cNvPr id="3" name="Espace réservé du pied de page 2"/>
          <p:cNvSpPr>
            <a:spLocks noGrp="1"/>
          </p:cNvSpPr>
          <p:nvPr>
            <p:ph type="ftr" sz="quarter" idx="11"/>
          </p:nvPr>
        </p:nvSpPr>
        <p:spPr/>
        <p:txBody>
          <a:bodyPr/>
          <a:lstStyle/>
          <a:p>
            <a:r>
              <a:rPr lang="fr-FR" smtClean="0"/>
              <a:t>AMATTE Lionel - CMI EPS Nouvelle-Calédonie</a:t>
            </a:r>
            <a:endParaRPr lang="fr-FR"/>
          </a:p>
        </p:txBody>
      </p:sp>
      <p:sp>
        <p:nvSpPr>
          <p:cNvPr id="4" name="Espace réservé du numéro de diapositive 3"/>
          <p:cNvSpPr>
            <a:spLocks noGrp="1"/>
          </p:cNvSpPr>
          <p:nvPr>
            <p:ph type="sldNum" sz="quarter" idx="12"/>
          </p:nvPr>
        </p:nvSpPr>
        <p:spPr/>
        <p:txBody>
          <a:bodyPr/>
          <a:lstStyle/>
          <a:p>
            <a:fld id="{1A0A4B5C-B81D-47E8-A5D6-823BCF025DBF}" type="slidenum">
              <a:rPr lang="fr-FR" smtClean="0"/>
              <a:pPr/>
              <a:t>37</a:t>
            </a:fld>
            <a:endParaRPr lang="fr-FR"/>
          </a:p>
        </p:txBody>
      </p:sp>
      <p:sp>
        <p:nvSpPr>
          <p:cNvPr id="7" name="ZoneTexte 6"/>
          <p:cNvSpPr txBox="1"/>
          <p:nvPr/>
        </p:nvSpPr>
        <p:spPr>
          <a:xfrm>
            <a:off x="7956376" y="0"/>
            <a:ext cx="850169" cy="369332"/>
          </a:xfrm>
          <a:prstGeom prst="rect">
            <a:avLst/>
          </a:prstGeom>
          <a:noFill/>
        </p:spPr>
        <p:txBody>
          <a:bodyPr wrap="none" rtlCol="0">
            <a:spAutoFit/>
          </a:bodyPr>
          <a:lstStyle/>
          <a:p>
            <a:r>
              <a:rPr lang="fr-FR" b="1" dirty="0" smtClean="0">
                <a:solidFill>
                  <a:srgbClr val="FF0000"/>
                </a:solidFill>
              </a:rPr>
              <a:t>Cycle 3</a:t>
            </a:r>
            <a:endParaRPr lang="fr-FR" b="1" dirty="0">
              <a:solidFill>
                <a:srgbClr val="FF0000"/>
              </a:solidFill>
            </a:endParaRPr>
          </a:p>
        </p:txBody>
      </p:sp>
      <p:pic>
        <p:nvPicPr>
          <p:cNvPr id="10242" name="Picture 2"/>
          <p:cNvPicPr>
            <a:picLocks noChangeAspect="1" noChangeArrowheads="1"/>
          </p:cNvPicPr>
          <p:nvPr/>
        </p:nvPicPr>
        <p:blipFill>
          <a:blip r:embed="rId3" cstate="print"/>
          <a:srcRect/>
          <a:stretch>
            <a:fillRect/>
          </a:stretch>
        </p:blipFill>
        <p:spPr bwMode="auto">
          <a:xfrm>
            <a:off x="1" y="1843088"/>
            <a:ext cx="9144000" cy="317182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arrière plan MEN.jpg"/>
          <p:cNvPicPr>
            <a:picLocks noChangeAspect="1"/>
          </p:cNvPicPr>
          <p:nvPr/>
        </p:nvPicPr>
        <p:blipFill>
          <a:blip r:embed="rId2" cstate="print"/>
          <a:stretch>
            <a:fillRect/>
          </a:stretch>
        </p:blipFill>
        <p:spPr>
          <a:xfrm>
            <a:off x="2028" y="0"/>
            <a:ext cx="9139943" cy="6858000"/>
          </a:xfrm>
          <a:prstGeom prst="rect">
            <a:avLst/>
          </a:prstGeom>
        </p:spPr>
      </p:pic>
      <p:sp>
        <p:nvSpPr>
          <p:cNvPr id="3" name="Espace réservé du pied de page 2"/>
          <p:cNvSpPr>
            <a:spLocks noGrp="1"/>
          </p:cNvSpPr>
          <p:nvPr>
            <p:ph type="ftr" sz="quarter" idx="11"/>
          </p:nvPr>
        </p:nvSpPr>
        <p:spPr/>
        <p:txBody>
          <a:bodyPr/>
          <a:lstStyle/>
          <a:p>
            <a:r>
              <a:rPr lang="fr-FR" smtClean="0"/>
              <a:t>AMATTE Lionel - CMI EPS Nouvelle-Calédonie</a:t>
            </a:r>
            <a:endParaRPr lang="fr-FR"/>
          </a:p>
        </p:txBody>
      </p:sp>
      <p:sp>
        <p:nvSpPr>
          <p:cNvPr id="4" name="Espace réservé du numéro de diapositive 3"/>
          <p:cNvSpPr>
            <a:spLocks noGrp="1"/>
          </p:cNvSpPr>
          <p:nvPr>
            <p:ph type="sldNum" sz="quarter" idx="12"/>
          </p:nvPr>
        </p:nvSpPr>
        <p:spPr/>
        <p:txBody>
          <a:bodyPr/>
          <a:lstStyle/>
          <a:p>
            <a:fld id="{1A0A4B5C-B81D-47E8-A5D6-823BCF025DBF}" type="slidenum">
              <a:rPr lang="fr-FR" smtClean="0"/>
              <a:pPr/>
              <a:t>38</a:t>
            </a:fld>
            <a:endParaRPr lang="fr-FR"/>
          </a:p>
        </p:txBody>
      </p:sp>
      <p:sp>
        <p:nvSpPr>
          <p:cNvPr id="7" name="ZoneTexte 6"/>
          <p:cNvSpPr txBox="1"/>
          <p:nvPr/>
        </p:nvSpPr>
        <p:spPr>
          <a:xfrm>
            <a:off x="7956376" y="0"/>
            <a:ext cx="850169" cy="369332"/>
          </a:xfrm>
          <a:prstGeom prst="rect">
            <a:avLst/>
          </a:prstGeom>
          <a:noFill/>
        </p:spPr>
        <p:txBody>
          <a:bodyPr wrap="none" rtlCol="0">
            <a:spAutoFit/>
          </a:bodyPr>
          <a:lstStyle/>
          <a:p>
            <a:r>
              <a:rPr lang="fr-FR" b="1" dirty="0" smtClean="0">
                <a:solidFill>
                  <a:srgbClr val="FF0000"/>
                </a:solidFill>
              </a:rPr>
              <a:t>Cycle 3</a:t>
            </a:r>
            <a:endParaRPr lang="fr-FR" b="1" dirty="0">
              <a:solidFill>
                <a:srgbClr val="FF0000"/>
              </a:solidFill>
            </a:endParaRPr>
          </a:p>
        </p:txBody>
      </p:sp>
      <p:pic>
        <p:nvPicPr>
          <p:cNvPr id="11266" name="Picture 2"/>
          <p:cNvPicPr>
            <a:picLocks noChangeAspect="1" noChangeArrowheads="1"/>
          </p:cNvPicPr>
          <p:nvPr/>
        </p:nvPicPr>
        <p:blipFill>
          <a:blip r:embed="rId3" cstate="print"/>
          <a:srcRect/>
          <a:stretch>
            <a:fillRect/>
          </a:stretch>
        </p:blipFill>
        <p:spPr bwMode="auto">
          <a:xfrm>
            <a:off x="1" y="1385888"/>
            <a:ext cx="9144000" cy="408622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arrière plan MEN.jpg"/>
          <p:cNvPicPr>
            <a:picLocks noChangeAspect="1"/>
          </p:cNvPicPr>
          <p:nvPr/>
        </p:nvPicPr>
        <p:blipFill>
          <a:blip r:embed="rId2" cstate="print"/>
          <a:stretch>
            <a:fillRect/>
          </a:stretch>
        </p:blipFill>
        <p:spPr>
          <a:xfrm>
            <a:off x="2028" y="0"/>
            <a:ext cx="9139943" cy="6858000"/>
          </a:xfrm>
          <a:prstGeom prst="rect">
            <a:avLst/>
          </a:prstGeom>
        </p:spPr>
      </p:pic>
      <p:sp>
        <p:nvSpPr>
          <p:cNvPr id="3" name="Espace réservé du pied de page 2"/>
          <p:cNvSpPr>
            <a:spLocks noGrp="1"/>
          </p:cNvSpPr>
          <p:nvPr>
            <p:ph type="ftr" sz="quarter" idx="11"/>
          </p:nvPr>
        </p:nvSpPr>
        <p:spPr/>
        <p:txBody>
          <a:bodyPr/>
          <a:lstStyle/>
          <a:p>
            <a:r>
              <a:rPr lang="fr-FR" smtClean="0"/>
              <a:t>AMATTE Lionel - CMI EPS Nouvelle-Calédonie</a:t>
            </a:r>
            <a:endParaRPr lang="fr-FR"/>
          </a:p>
        </p:txBody>
      </p:sp>
      <p:sp>
        <p:nvSpPr>
          <p:cNvPr id="4" name="Espace réservé du numéro de diapositive 3"/>
          <p:cNvSpPr>
            <a:spLocks noGrp="1"/>
          </p:cNvSpPr>
          <p:nvPr>
            <p:ph type="sldNum" sz="quarter" idx="12"/>
          </p:nvPr>
        </p:nvSpPr>
        <p:spPr/>
        <p:txBody>
          <a:bodyPr/>
          <a:lstStyle/>
          <a:p>
            <a:fld id="{1A0A4B5C-B81D-47E8-A5D6-823BCF025DBF}" type="slidenum">
              <a:rPr lang="fr-FR" smtClean="0"/>
              <a:pPr/>
              <a:t>39</a:t>
            </a:fld>
            <a:endParaRPr lang="fr-FR"/>
          </a:p>
        </p:txBody>
      </p:sp>
      <p:sp>
        <p:nvSpPr>
          <p:cNvPr id="7" name="ZoneTexte 6"/>
          <p:cNvSpPr txBox="1"/>
          <p:nvPr/>
        </p:nvSpPr>
        <p:spPr>
          <a:xfrm>
            <a:off x="7956376" y="0"/>
            <a:ext cx="850169" cy="369332"/>
          </a:xfrm>
          <a:prstGeom prst="rect">
            <a:avLst/>
          </a:prstGeom>
          <a:noFill/>
        </p:spPr>
        <p:txBody>
          <a:bodyPr wrap="none" rtlCol="0">
            <a:spAutoFit/>
          </a:bodyPr>
          <a:lstStyle/>
          <a:p>
            <a:r>
              <a:rPr lang="fr-FR" b="1" dirty="0" smtClean="0">
                <a:solidFill>
                  <a:srgbClr val="FF0000"/>
                </a:solidFill>
              </a:rPr>
              <a:t>Cycle 3</a:t>
            </a:r>
            <a:endParaRPr lang="fr-FR" b="1" dirty="0">
              <a:solidFill>
                <a:srgbClr val="FF0000"/>
              </a:solidFill>
            </a:endParaRPr>
          </a:p>
        </p:txBody>
      </p:sp>
      <p:pic>
        <p:nvPicPr>
          <p:cNvPr id="12290" name="Picture 2"/>
          <p:cNvPicPr>
            <a:picLocks noChangeAspect="1" noChangeArrowheads="1"/>
          </p:cNvPicPr>
          <p:nvPr/>
        </p:nvPicPr>
        <p:blipFill>
          <a:blip r:embed="rId3" cstate="print"/>
          <a:srcRect/>
          <a:stretch>
            <a:fillRect/>
          </a:stretch>
        </p:blipFill>
        <p:spPr bwMode="auto">
          <a:xfrm>
            <a:off x="0" y="947738"/>
            <a:ext cx="9144000" cy="49625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arrière plan MEN.jpg"/>
          <p:cNvPicPr>
            <a:picLocks noChangeAspect="1"/>
          </p:cNvPicPr>
          <p:nvPr/>
        </p:nvPicPr>
        <p:blipFill>
          <a:blip r:embed="rId2" cstate="print"/>
          <a:stretch>
            <a:fillRect/>
          </a:stretch>
        </p:blipFill>
        <p:spPr>
          <a:xfrm>
            <a:off x="2028" y="0"/>
            <a:ext cx="9139943" cy="6858000"/>
          </a:xfrm>
          <a:prstGeom prst="rect">
            <a:avLst/>
          </a:prstGeom>
        </p:spPr>
      </p:pic>
      <p:sp>
        <p:nvSpPr>
          <p:cNvPr id="3" name="Espace réservé du pied de page 2"/>
          <p:cNvSpPr>
            <a:spLocks noGrp="1"/>
          </p:cNvSpPr>
          <p:nvPr>
            <p:ph type="ftr" sz="quarter" idx="11"/>
          </p:nvPr>
        </p:nvSpPr>
        <p:spPr/>
        <p:txBody>
          <a:bodyPr/>
          <a:lstStyle/>
          <a:p>
            <a:r>
              <a:rPr lang="fr-FR" smtClean="0"/>
              <a:t>AMATTE Lionel - CMI EPS Nouvelle-Calédonie</a:t>
            </a:r>
            <a:endParaRPr lang="fr-FR"/>
          </a:p>
        </p:txBody>
      </p:sp>
      <p:sp>
        <p:nvSpPr>
          <p:cNvPr id="4" name="Espace réservé du numéro de diapositive 3"/>
          <p:cNvSpPr>
            <a:spLocks noGrp="1"/>
          </p:cNvSpPr>
          <p:nvPr>
            <p:ph type="sldNum" sz="quarter" idx="12"/>
          </p:nvPr>
        </p:nvSpPr>
        <p:spPr/>
        <p:txBody>
          <a:bodyPr/>
          <a:lstStyle/>
          <a:p>
            <a:fld id="{1A0A4B5C-B81D-47E8-A5D6-823BCF025DBF}" type="slidenum">
              <a:rPr lang="fr-FR" smtClean="0"/>
              <a:pPr/>
              <a:t>4</a:t>
            </a:fld>
            <a:endParaRPr lang="fr-FR"/>
          </a:p>
        </p:txBody>
      </p:sp>
      <p:sp>
        <p:nvSpPr>
          <p:cNvPr id="6" name="Titre 1"/>
          <p:cNvSpPr>
            <a:spLocks noGrp="1"/>
          </p:cNvSpPr>
          <p:nvPr>
            <p:ph type="title"/>
          </p:nvPr>
        </p:nvSpPr>
        <p:spPr>
          <a:xfrm>
            <a:off x="395536" y="2708920"/>
            <a:ext cx="8229600" cy="1143000"/>
          </a:xfrm>
        </p:spPr>
        <p:txBody>
          <a:bodyPr>
            <a:normAutofit fontScale="90000"/>
          </a:bodyPr>
          <a:lstStyle/>
          <a:p>
            <a:r>
              <a:rPr lang="fr-FR" dirty="0" smtClean="0"/>
              <a:t>Loi de refondation de l’École </a:t>
            </a:r>
            <a:br>
              <a:rPr lang="fr-FR" dirty="0" smtClean="0"/>
            </a:br>
            <a:r>
              <a:rPr lang="fr-FR" sz="2700" dirty="0" smtClean="0"/>
              <a:t>(Loi du 8 juillet 2013, publié le 09 juillet 2013 au J.O.)</a:t>
            </a:r>
            <a:br>
              <a:rPr lang="fr-FR" sz="2700" dirty="0" smtClean="0"/>
            </a:br>
            <a:r>
              <a:rPr lang="fr-FR" dirty="0" smtClean="0"/>
              <a:t/>
            </a:r>
            <a:br>
              <a:rPr lang="fr-FR" dirty="0" smtClean="0"/>
            </a:br>
            <a:r>
              <a:rPr lang="fr-FR" dirty="0" smtClean="0"/>
              <a:t>Nouveau Socle Commun de CCC</a:t>
            </a:r>
            <a:br>
              <a:rPr lang="fr-FR" dirty="0" smtClean="0"/>
            </a:br>
            <a:r>
              <a:rPr lang="fr-FR" sz="2700" dirty="0" smtClean="0"/>
              <a:t>(décret du 31 mars 2015, publié le 02 avril 2015 au J.O)</a:t>
            </a:r>
            <a:br>
              <a:rPr lang="fr-FR" sz="2700" dirty="0" smtClean="0"/>
            </a:br>
            <a:r>
              <a:rPr lang="fr-FR" sz="2700" dirty="0" smtClean="0"/>
              <a:t/>
            </a:r>
            <a:br>
              <a:rPr lang="fr-FR" sz="2700" dirty="0" smtClean="0"/>
            </a:br>
            <a:r>
              <a:rPr lang="fr-FR" dirty="0" smtClean="0"/>
              <a:t>Nouveau Collège</a:t>
            </a:r>
            <a:br>
              <a:rPr lang="fr-FR" dirty="0" smtClean="0"/>
            </a:br>
            <a:r>
              <a:rPr lang="fr-FR" sz="2700" dirty="0" smtClean="0"/>
              <a:t>(Adopté par le CSP le 10 avril 2015)</a:t>
            </a:r>
            <a:br>
              <a:rPr lang="fr-FR" sz="2700" dirty="0" smtClean="0"/>
            </a:br>
            <a:r>
              <a:rPr lang="fr-FR" dirty="0" smtClean="0"/>
              <a:t/>
            </a:r>
            <a:br>
              <a:rPr lang="fr-FR" dirty="0" smtClean="0"/>
            </a:br>
            <a:r>
              <a:rPr lang="fr-FR" dirty="0" smtClean="0"/>
              <a:t>Projets de Programmes 2015 </a:t>
            </a:r>
            <a:br>
              <a:rPr lang="fr-FR" dirty="0" smtClean="0"/>
            </a:br>
            <a:r>
              <a:rPr lang="fr-FR" sz="2700" dirty="0" smtClean="0"/>
              <a:t>(Avis favorable du CSP le 10 avril, rendus public le 13 avril 2015)</a:t>
            </a:r>
            <a:endParaRPr lang="fr-FR" sz="27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arrière plan MEN.jpg"/>
          <p:cNvPicPr>
            <a:picLocks noChangeAspect="1"/>
          </p:cNvPicPr>
          <p:nvPr/>
        </p:nvPicPr>
        <p:blipFill>
          <a:blip r:embed="rId2" cstate="print"/>
          <a:stretch>
            <a:fillRect/>
          </a:stretch>
        </p:blipFill>
        <p:spPr>
          <a:xfrm>
            <a:off x="2028" y="0"/>
            <a:ext cx="9139943" cy="6858000"/>
          </a:xfrm>
          <a:prstGeom prst="rect">
            <a:avLst/>
          </a:prstGeom>
        </p:spPr>
      </p:pic>
      <p:sp>
        <p:nvSpPr>
          <p:cNvPr id="3" name="Espace réservé du pied de page 2"/>
          <p:cNvSpPr>
            <a:spLocks noGrp="1"/>
          </p:cNvSpPr>
          <p:nvPr>
            <p:ph type="ftr" sz="quarter" idx="11"/>
          </p:nvPr>
        </p:nvSpPr>
        <p:spPr/>
        <p:txBody>
          <a:bodyPr/>
          <a:lstStyle/>
          <a:p>
            <a:r>
              <a:rPr lang="fr-FR" smtClean="0"/>
              <a:t>AMATTE Lionel - CMI EPS Nouvelle-Calédonie</a:t>
            </a:r>
            <a:endParaRPr lang="fr-FR"/>
          </a:p>
        </p:txBody>
      </p:sp>
      <p:sp>
        <p:nvSpPr>
          <p:cNvPr id="4" name="Espace réservé du numéro de diapositive 3"/>
          <p:cNvSpPr>
            <a:spLocks noGrp="1"/>
          </p:cNvSpPr>
          <p:nvPr>
            <p:ph type="sldNum" sz="quarter" idx="12"/>
          </p:nvPr>
        </p:nvSpPr>
        <p:spPr/>
        <p:txBody>
          <a:bodyPr/>
          <a:lstStyle/>
          <a:p>
            <a:fld id="{1A0A4B5C-B81D-47E8-A5D6-823BCF025DBF}" type="slidenum">
              <a:rPr lang="fr-FR" smtClean="0"/>
              <a:pPr/>
              <a:t>40</a:t>
            </a:fld>
            <a:endParaRPr lang="fr-FR"/>
          </a:p>
        </p:txBody>
      </p:sp>
      <p:sp>
        <p:nvSpPr>
          <p:cNvPr id="7" name="ZoneTexte 6"/>
          <p:cNvSpPr txBox="1"/>
          <p:nvPr/>
        </p:nvSpPr>
        <p:spPr>
          <a:xfrm>
            <a:off x="7956376" y="0"/>
            <a:ext cx="850169" cy="369332"/>
          </a:xfrm>
          <a:prstGeom prst="rect">
            <a:avLst/>
          </a:prstGeom>
          <a:noFill/>
        </p:spPr>
        <p:txBody>
          <a:bodyPr wrap="none" rtlCol="0">
            <a:spAutoFit/>
          </a:bodyPr>
          <a:lstStyle/>
          <a:p>
            <a:r>
              <a:rPr lang="fr-FR" b="1" dirty="0" smtClean="0">
                <a:solidFill>
                  <a:srgbClr val="FF0000"/>
                </a:solidFill>
              </a:rPr>
              <a:t>Cycle 3</a:t>
            </a:r>
            <a:endParaRPr lang="fr-FR" b="1" dirty="0">
              <a:solidFill>
                <a:srgbClr val="FF0000"/>
              </a:solidFill>
            </a:endParaRPr>
          </a:p>
        </p:txBody>
      </p:sp>
      <p:pic>
        <p:nvPicPr>
          <p:cNvPr id="13315" name="Picture 3"/>
          <p:cNvPicPr>
            <a:picLocks noChangeAspect="1" noChangeArrowheads="1"/>
          </p:cNvPicPr>
          <p:nvPr/>
        </p:nvPicPr>
        <p:blipFill>
          <a:blip r:embed="rId3" cstate="print"/>
          <a:srcRect/>
          <a:stretch>
            <a:fillRect/>
          </a:stretch>
        </p:blipFill>
        <p:spPr bwMode="auto">
          <a:xfrm>
            <a:off x="0" y="404664"/>
            <a:ext cx="9143999" cy="6453336"/>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arrière plan MEN.jpg"/>
          <p:cNvPicPr>
            <a:picLocks noChangeAspect="1"/>
          </p:cNvPicPr>
          <p:nvPr/>
        </p:nvPicPr>
        <p:blipFill>
          <a:blip r:embed="rId2" cstate="print"/>
          <a:stretch>
            <a:fillRect/>
          </a:stretch>
        </p:blipFill>
        <p:spPr>
          <a:xfrm>
            <a:off x="2028" y="0"/>
            <a:ext cx="9139943" cy="6858000"/>
          </a:xfrm>
          <a:prstGeom prst="rect">
            <a:avLst/>
          </a:prstGeom>
        </p:spPr>
      </p:pic>
      <p:sp>
        <p:nvSpPr>
          <p:cNvPr id="3" name="Espace réservé du pied de page 2"/>
          <p:cNvSpPr>
            <a:spLocks noGrp="1"/>
          </p:cNvSpPr>
          <p:nvPr>
            <p:ph type="ftr" sz="quarter" idx="11"/>
          </p:nvPr>
        </p:nvSpPr>
        <p:spPr/>
        <p:txBody>
          <a:bodyPr/>
          <a:lstStyle/>
          <a:p>
            <a:r>
              <a:rPr lang="fr-FR" smtClean="0"/>
              <a:t>AMATTE Lionel - CMI EPS Nouvelle-Calédonie</a:t>
            </a:r>
            <a:endParaRPr lang="fr-FR"/>
          </a:p>
        </p:txBody>
      </p:sp>
      <p:sp>
        <p:nvSpPr>
          <p:cNvPr id="4" name="Espace réservé du numéro de diapositive 3"/>
          <p:cNvSpPr>
            <a:spLocks noGrp="1"/>
          </p:cNvSpPr>
          <p:nvPr>
            <p:ph type="sldNum" sz="quarter" idx="12"/>
          </p:nvPr>
        </p:nvSpPr>
        <p:spPr/>
        <p:txBody>
          <a:bodyPr/>
          <a:lstStyle/>
          <a:p>
            <a:fld id="{1A0A4B5C-B81D-47E8-A5D6-823BCF025DBF}" type="slidenum">
              <a:rPr lang="fr-FR" smtClean="0"/>
              <a:pPr/>
              <a:t>41</a:t>
            </a:fld>
            <a:endParaRPr lang="fr-FR"/>
          </a:p>
        </p:txBody>
      </p:sp>
      <p:pic>
        <p:nvPicPr>
          <p:cNvPr id="6" name="Picture 2"/>
          <p:cNvPicPr>
            <a:picLocks noChangeAspect="1" noChangeArrowheads="1"/>
          </p:cNvPicPr>
          <p:nvPr/>
        </p:nvPicPr>
        <p:blipFill>
          <a:blip r:embed="rId3" cstate="print"/>
          <a:srcRect/>
          <a:stretch>
            <a:fillRect/>
          </a:stretch>
        </p:blipFill>
        <p:spPr bwMode="auto">
          <a:xfrm>
            <a:off x="179512" y="235957"/>
            <a:ext cx="8784976" cy="6516580"/>
          </a:xfrm>
          <a:prstGeom prst="rect">
            <a:avLst/>
          </a:prstGeom>
          <a:noFill/>
          <a:ln w="9525">
            <a:noFill/>
            <a:miter lim="800000"/>
            <a:headEnd/>
            <a:tailEnd/>
          </a:ln>
        </p:spPr>
      </p:pic>
      <p:sp>
        <p:nvSpPr>
          <p:cNvPr id="7" name="ZoneTexte 6"/>
          <p:cNvSpPr txBox="1"/>
          <p:nvPr/>
        </p:nvSpPr>
        <p:spPr>
          <a:xfrm>
            <a:off x="7956376" y="0"/>
            <a:ext cx="845360" cy="369332"/>
          </a:xfrm>
          <a:prstGeom prst="rect">
            <a:avLst/>
          </a:prstGeom>
          <a:noFill/>
        </p:spPr>
        <p:txBody>
          <a:bodyPr wrap="none" rtlCol="0">
            <a:spAutoFit/>
          </a:bodyPr>
          <a:lstStyle/>
          <a:p>
            <a:r>
              <a:rPr lang="fr-FR" b="1" dirty="0" smtClean="0">
                <a:solidFill>
                  <a:srgbClr val="FF0000"/>
                </a:solidFill>
              </a:rPr>
              <a:t>Cycle 4</a:t>
            </a:r>
            <a:endParaRPr lang="fr-FR" b="1" dirty="0">
              <a:solidFill>
                <a:srgbClr val="FF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arrière plan MEN.jpg"/>
          <p:cNvPicPr>
            <a:picLocks noChangeAspect="1"/>
          </p:cNvPicPr>
          <p:nvPr/>
        </p:nvPicPr>
        <p:blipFill>
          <a:blip r:embed="rId2" cstate="print"/>
          <a:stretch>
            <a:fillRect/>
          </a:stretch>
        </p:blipFill>
        <p:spPr>
          <a:xfrm>
            <a:off x="2028" y="0"/>
            <a:ext cx="9139943" cy="6858000"/>
          </a:xfrm>
          <a:prstGeom prst="rect">
            <a:avLst/>
          </a:prstGeom>
        </p:spPr>
      </p:pic>
      <p:sp>
        <p:nvSpPr>
          <p:cNvPr id="3" name="Espace réservé du pied de page 2"/>
          <p:cNvSpPr>
            <a:spLocks noGrp="1"/>
          </p:cNvSpPr>
          <p:nvPr>
            <p:ph type="ftr" sz="quarter" idx="11"/>
          </p:nvPr>
        </p:nvSpPr>
        <p:spPr/>
        <p:txBody>
          <a:bodyPr/>
          <a:lstStyle/>
          <a:p>
            <a:r>
              <a:rPr lang="fr-FR" smtClean="0"/>
              <a:t>AMATTE Lionel - CMI EPS Nouvelle-Calédonie</a:t>
            </a:r>
            <a:endParaRPr lang="fr-FR"/>
          </a:p>
        </p:txBody>
      </p:sp>
      <p:sp>
        <p:nvSpPr>
          <p:cNvPr id="4" name="Espace réservé du numéro de diapositive 3"/>
          <p:cNvSpPr>
            <a:spLocks noGrp="1"/>
          </p:cNvSpPr>
          <p:nvPr>
            <p:ph type="sldNum" sz="quarter" idx="12"/>
          </p:nvPr>
        </p:nvSpPr>
        <p:spPr/>
        <p:txBody>
          <a:bodyPr/>
          <a:lstStyle/>
          <a:p>
            <a:fld id="{1A0A4B5C-B81D-47E8-A5D6-823BCF025DBF}" type="slidenum">
              <a:rPr lang="fr-FR" smtClean="0"/>
              <a:pPr/>
              <a:t>42</a:t>
            </a:fld>
            <a:endParaRPr lang="fr-FR"/>
          </a:p>
        </p:txBody>
      </p:sp>
      <p:pic>
        <p:nvPicPr>
          <p:cNvPr id="6" name="Picture 2"/>
          <p:cNvPicPr>
            <a:picLocks noChangeAspect="1" noChangeArrowheads="1"/>
          </p:cNvPicPr>
          <p:nvPr/>
        </p:nvPicPr>
        <p:blipFill>
          <a:blip r:embed="rId3" cstate="print"/>
          <a:srcRect/>
          <a:stretch>
            <a:fillRect/>
          </a:stretch>
        </p:blipFill>
        <p:spPr bwMode="auto">
          <a:xfrm>
            <a:off x="179512" y="332656"/>
            <a:ext cx="8784974" cy="6192687"/>
          </a:xfrm>
          <a:prstGeom prst="rect">
            <a:avLst/>
          </a:prstGeom>
          <a:noFill/>
          <a:ln w="9525">
            <a:noFill/>
            <a:miter lim="800000"/>
            <a:headEnd/>
            <a:tailEnd/>
          </a:ln>
        </p:spPr>
      </p:pic>
      <p:sp>
        <p:nvSpPr>
          <p:cNvPr id="7" name="ZoneTexte 6"/>
          <p:cNvSpPr txBox="1"/>
          <p:nvPr/>
        </p:nvSpPr>
        <p:spPr>
          <a:xfrm>
            <a:off x="7956376" y="0"/>
            <a:ext cx="845360" cy="369332"/>
          </a:xfrm>
          <a:prstGeom prst="rect">
            <a:avLst/>
          </a:prstGeom>
          <a:noFill/>
        </p:spPr>
        <p:txBody>
          <a:bodyPr wrap="none" rtlCol="0">
            <a:spAutoFit/>
          </a:bodyPr>
          <a:lstStyle/>
          <a:p>
            <a:r>
              <a:rPr lang="fr-FR" b="1" dirty="0" smtClean="0">
                <a:solidFill>
                  <a:srgbClr val="FF0000"/>
                </a:solidFill>
              </a:rPr>
              <a:t>Cycle 4</a:t>
            </a:r>
            <a:endParaRPr lang="fr-FR" b="1" dirty="0">
              <a:solidFill>
                <a:srgbClr val="FF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arrière plan MEN.jpg"/>
          <p:cNvPicPr>
            <a:picLocks noChangeAspect="1"/>
          </p:cNvPicPr>
          <p:nvPr/>
        </p:nvPicPr>
        <p:blipFill>
          <a:blip r:embed="rId2" cstate="print"/>
          <a:stretch>
            <a:fillRect/>
          </a:stretch>
        </p:blipFill>
        <p:spPr>
          <a:xfrm>
            <a:off x="2028" y="0"/>
            <a:ext cx="9139943" cy="6858000"/>
          </a:xfrm>
          <a:prstGeom prst="rect">
            <a:avLst/>
          </a:prstGeom>
        </p:spPr>
      </p:pic>
      <p:sp>
        <p:nvSpPr>
          <p:cNvPr id="3" name="Espace réservé du pied de page 2"/>
          <p:cNvSpPr>
            <a:spLocks noGrp="1"/>
          </p:cNvSpPr>
          <p:nvPr>
            <p:ph type="ftr" sz="quarter" idx="11"/>
          </p:nvPr>
        </p:nvSpPr>
        <p:spPr/>
        <p:txBody>
          <a:bodyPr/>
          <a:lstStyle/>
          <a:p>
            <a:r>
              <a:rPr lang="fr-FR" smtClean="0"/>
              <a:t>AMATTE Lionel - CMI EPS Nouvelle-Calédonie</a:t>
            </a:r>
            <a:endParaRPr lang="fr-FR"/>
          </a:p>
        </p:txBody>
      </p:sp>
      <p:sp>
        <p:nvSpPr>
          <p:cNvPr id="4" name="Espace réservé du numéro de diapositive 3"/>
          <p:cNvSpPr>
            <a:spLocks noGrp="1"/>
          </p:cNvSpPr>
          <p:nvPr>
            <p:ph type="sldNum" sz="quarter" idx="12"/>
          </p:nvPr>
        </p:nvSpPr>
        <p:spPr/>
        <p:txBody>
          <a:bodyPr/>
          <a:lstStyle/>
          <a:p>
            <a:fld id="{1A0A4B5C-B81D-47E8-A5D6-823BCF025DBF}" type="slidenum">
              <a:rPr lang="fr-FR" smtClean="0"/>
              <a:pPr/>
              <a:t>43</a:t>
            </a:fld>
            <a:endParaRPr lang="fr-FR"/>
          </a:p>
        </p:txBody>
      </p:sp>
      <p:pic>
        <p:nvPicPr>
          <p:cNvPr id="3074" name="Picture 2"/>
          <p:cNvPicPr>
            <a:picLocks noChangeAspect="1" noChangeArrowheads="1"/>
          </p:cNvPicPr>
          <p:nvPr/>
        </p:nvPicPr>
        <p:blipFill>
          <a:blip r:embed="rId3" cstate="print"/>
          <a:srcRect/>
          <a:stretch>
            <a:fillRect/>
          </a:stretch>
        </p:blipFill>
        <p:spPr bwMode="auto">
          <a:xfrm>
            <a:off x="323528" y="404664"/>
            <a:ext cx="8519552" cy="5760640"/>
          </a:xfrm>
          <a:prstGeom prst="rect">
            <a:avLst/>
          </a:prstGeom>
          <a:noFill/>
          <a:ln w="9525">
            <a:noFill/>
            <a:miter lim="800000"/>
            <a:headEnd/>
            <a:tailEnd/>
          </a:ln>
        </p:spPr>
      </p:pic>
      <p:sp>
        <p:nvSpPr>
          <p:cNvPr id="6" name="ZoneTexte 5"/>
          <p:cNvSpPr txBox="1"/>
          <p:nvPr/>
        </p:nvSpPr>
        <p:spPr>
          <a:xfrm>
            <a:off x="7956376" y="0"/>
            <a:ext cx="845360" cy="369332"/>
          </a:xfrm>
          <a:prstGeom prst="rect">
            <a:avLst/>
          </a:prstGeom>
          <a:noFill/>
        </p:spPr>
        <p:txBody>
          <a:bodyPr wrap="none" rtlCol="0">
            <a:spAutoFit/>
          </a:bodyPr>
          <a:lstStyle/>
          <a:p>
            <a:r>
              <a:rPr lang="fr-FR" b="1" dirty="0" smtClean="0">
                <a:solidFill>
                  <a:srgbClr val="FF0000"/>
                </a:solidFill>
              </a:rPr>
              <a:t>Cycle 4</a:t>
            </a:r>
            <a:endParaRPr lang="fr-FR" b="1" dirty="0">
              <a:solidFill>
                <a:srgbClr val="FF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arrière plan MEN.jpg"/>
          <p:cNvPicPr>
            <a:picLocks noChangeAspect="1"/>
          </p:cNvPicPr>
          <p:nvPr/>
        </p:nvPicPr>
        <p:blipFill>
          <a:blip r:embed="rId2" cstate="print"/>
          <a:stretch>
            <a:fillRect/>
          </a:stretch>
        </p:blipFill>
        <p:spPr>
          <a:xfrm>
            <a:off x="4057" y="0"/>
            <a:ext cx="9139943" cy="6858000"/>
          </a:xfrm>
          <a:prstGeom prst="rect">
            <a:avLst/>
          </a:prstGeom>
        </p:spPr>
      </p:pic>
      <p:sp>
        <p:nvSpPr>
          <p:cNvPr id="3" name="Espace réservé du pied de page 2"/>
          <p:cNvSpPr>
            <a:spLocks noGrp="1"/>
          </p:cNvSpPr>
          <p:nvPr>
            <p:ph type="ftr" sz="quarter" idx="11"/>
          </p:nvPr>
        </p:nvSpPr>
        <p:spPr/>
        <p:txBody>
          <a:bodyPr/>
          <a:lstStyle/>
          <a:p>
            <a:r>
              <a:rPr lang="fr-FR" smtClean="0"/>
              <a:t>AMATTE Lionel - CMI EPS Nouvelle-Calédonie</a:t>
            </a:r>
            <a:endParaRPr lang="fr-FR"/>
          </a:p>
        </p:txBody>
      </p:sp>
      <p:sp>
        <p:nvSpPr>
          <p:cNvPr id="4" name="Espace réservé du numéro de diapositive 3"/>
          <p:cNvSpPr>
            <a:spLocks noGrp="1"/>
          </p:cNvSpPr>
          <p:nvPr>
            <p:ph type="sldNum" sz="quarter" idx="12"/>
          </p:nvPr>
        </p:nvSpPr>
        <p:spPr/>
        <p:txBody>
          <a:bodyPr/>
          <a:lstStyle/>
          <a:p>
            <a:fld id="{1A0A4B5C-B81D-47E8-A5D6-823BCF025DBF}" type="slidenum">
              <a:rPr lang="fr-FR" smtClean="0"/>
              <a:pPr/>
              <a:t>44</a:t>
            </a:fld>
            <a:endParaRPr lang="fr-FR"/>
          </a:p>
        </p:txBody>
      </p:sp>
      <p:pic>
        <p:nvPicPr>
          <p:cNvPr id="4098" name="Picture 2"/>
          <p:cNvPicPr>
            <a:picLocks noChangeAspect="1" noChangeArrowheads="1"/>
          </p:cNvPicPr>
          <p:nvPr/>
        </p:nvPicPr>
        <p:blipFill>
          <a:blip r:embed="rId3" cstate="print"/>
          <a:srcRect/>
          <a:stretch>
            <a:fillRect/>
          </a:stretch>
        </p:blipFill>
        <p:spPr bwMode="auto">
          <a:xfrm>
            <a:off x="179512" y="332656"/>
            <a:ext cx="8688119" cy="6048672"/>
          </a:xfrm>
          <a:prstGeom prst="rect">
            <a:avLst/>
          </a:prstGeom>
          <a:noFill/>
          <a:ln w="9525">
            <a:noFill/>
            <a:miter lim="800000"/>
            <a:headEnd/>
            <a:tailEnd/>
          </a:ln>
        </p:spPr>
      </p:pic>
      <p:sp>
        <p:nvSpPr>
          <p:cNvPr id="6" name="ZoneTexte 5"/>
          <p:cNvSpPr txBox="1"/>
          <p:nvPr/>
        </p:nvSpPr>
        <p:spPr>
          <a:xfrm>
            <a:off x="7956376" y="0"/>
            <a:ext cx="845360" cy="369332"/>
          </a:xfrm>
          <a:prstGeom prst="rect">
            <a:avLst/>
          </a:prstGeom>
          <a:noFill/>
        </p:spPr>
        <p:txBody>
          <a:bodyPr wrap="none" rtlCol="0">
            <a:spAutoFit/>
          </a:bodyPr>
          <a:lstStyle/>
          <a:p>
            <a:r>
              <a:rPr lang="fr-FR" b="1" dirty="0" smtClean="0">
                <a:solidFill>
                  <a:srgbClr val="FF0000"/>
                </a:solidFill>
              </a:rPr>
              <a:t>Cycle 4</a:t>
            </a:r>
            <a:endParaRPr lang="fr-FR" b="1" dirty="0">
              <a:solidFill>
                <a:srgbClr val="FF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arrière plan MEN.jpg"/>
          <p:cNvPicPr>
            <a:picLocks noChangeAspect="1"/>
          </p:cNvPicPr>
          <p:nvPr/>
        </p:nvPicPr>
        <p:blipFill>
          <a:blip r:embed="rId2" cstate="print"/>
          <a:stretch>
            <a:fillRect/>
          </a:stretch>
        </p:blipFill>
        <p:spPr>
          <a:xfrm>
            <a:off x="2028" y="0"/>
            <a:ext cx="9139943" cy="6858000"/>
          </a:xfrm>
          <a:prstGeom prst="rect">
            <a:avLst/>
          </a:prstGeom>
        </p:spPr>
      </p:pic>
      <p:sp>
        <p:nvSpPr>
          <p:cNvPr id="4" name="Espace réservé du numéro de diapositive 3"/>
          <p:cNvSpPr>
            <a:spLocks noGrp="1"/>
          </p:cNvSpPr>
          <p:nvPr>
            <p:ph type="sldNum" sz="quarter" idx="12"/>
          </p:nvPr>
        </p:nvSpPr>
        <p:spPr/>
        <p:txBody>
          <a:bodyPr/>
          <a:lstStyle/>
          <a:p>
            <a:fld id="{1A0A4B5C-B81D-47E8-A5D6-823BCF025DBF}" type="slidenum">
              <a:rPr lang="fr-FR" smtClean="0"/>
              <a:pPr/>
              <a:t>45</a:t>
            </a:fld>
            <a:endParaRPr lang="fr-FR"/>
          </a:p>
        </p:txBody>
      </p:sp>
      <p:sp>
        <p:nvSpPr>
          <p:cNvPr id="5" name="Espace réservé du pied de page 4"/>
          <p:cNvSpPr>
            <a:spLocks noGrp="1"/>
          </p:cNvSpPr>
          <p:nvPr>
            <p:ph type="ftr" sz="quarter" idx="11"/>
          </p:nvPr>
        </p:nvSpPr>
        <p:spPr/>
        <p:txBody>
          <a:bodyPr/>
          <a:lstStyle/>
          <a:p>
            <a:r>
              <a:rPr lang="fr-FR" smtClean="0"/>
              <a:t>AMATTE Lionel - CMI EPS Nouvelle-Calédonie</a:t>
            </a:r>
            <a:endParaRPr lang="fr-FR"/>
          </a:p>
        </p:txBody>
      </p:sp>
      <p:pic>
        <p:nvPicPr>
          <p:cNvPr id="6" name="Picture 8" descr="2013-06-10 08"/>
          <p:cNvPicPr>
            <a:picLocks noChangeAspect="1" noChangeArrowheads="1"/>
          </p:cNvPicPr>
          <p:nvPr/>
        </p:nvPicPr>
        <p:blipFill>
          <a:blip r:embed="rId3" cstate="print"/>
          <a:srcRect/>
          <a:stretch>
            <a:fillRect/>
          </a:stretch>
        </p:blipFill>
        <p:spPr bwMode="auto">
          <a:xfrm>
            <a:off x="7019925" y="44450"/>
            <a:ext cx="2051050" cy="1579563"/>
          </a:xfrm>
          <a:prstGeom prst="rect">
            <a:avLst/>
          </a:prstGeom>
          <a:noFill/>
          <a:ln w="9525">
            <a:noFill/>
            <a:miter lim="800000"/>
            <a:headEnd/>
            <a:tailEnd/>
          </a:ln>
        </p:spPr>
      </p:pic>
      <p:sp>
        <p:nvSpPr>
          <p:cNvPr id="8" name="Text Box 4"/>
          <p:cNvSpPr txBox="1">
            <a:spLocks noChangeArrowheads="1"/>
          </p:cNvSpPr>
          <p:nvPr/>
        </p:nvSpPr>
        <p:spPr bwMode="auto">
          <a:xfrm>
            <a:off x="3059113" y="6308725"/>
            <a:ext cx="5868987" cy="369888"/>
          </a:xfrm>
          <a:prstGeom prst="rect">
            <a:avLst/>
          </a:prstGeom>
          <a:solidFill>
            <a:schemeClr val="accent1"/>
          </a:solidFill>
          <a:ln w="9525">
            <a:noFill/>
            <a:miter lim="800000"/>
            <a:headEnd/>
            <a:tailEnd/>
          </a:ln>
        </p:spPr>
        <p:txBody>
          <a:bodyPr>
            <a:spAutoFit/>
          </a:bodyPr>
          <a:lstStyle/>
          <a:p>
            <a:r>
              <a:rPr lang="fr-FR" dirty="0">
                <a:solidFill>
                  <a:schemeClr val="bg1"/>
                </a:solidFill>
                <a:latin typeface="Arial Rounded MT Bold" pitchFamily="-84" charset="0"/>
              </a:rPr>
              <a:t>Inspection Pédagogique EPS – Nouvelle-Calédonie</a:t>
            </a:r>
          </a:p>
        </p:txBody>
      </p:sp>
      <p:sp>
        <p:nvSpPr>
          <p:cNvPr id="12" name="Espace réservé du contenu 2"/>
          <p:cNvSpPr>
            <a:spLocks noGrp="1"/>
          </p:cNvSpPr>
          <p:nvPr>
            <p:ph type="subTitle" idx="1"/>
          </p:nvPr>
        </p:nvSpPr>
        <p:spPr>
          <a:xfrm>
            <a:off x="323527" y="2058454"/>
            <a:ext cx="8496944" cy="3746810"/>
          </a:xfrm>
        </p:spPr>
        <p:txBody>
          <a:bodyPr>
            <a:normAutofit lnSpcReduction="10000"/>
          </a:bodyPr>
          <a:lstStyle/>
          <a:p>
            <a:pPr marL="0" indent="0">
              <a:buNone/>
            </a:pPr>
            <a:r>
              <a:rPr lang="fr-FR" sz="8000" b="1" dirty="0" smtClean="0">
                <a:solidFill>
                  <a:srgbClr val="FF0000"/>
                </a:solidFill>
              </a:rPr>
              <a:t>La consultation : </a:t>
            </a:r>
          </a:p>
          <a:p>
            <a:pPr marL="0" indent="0">
              <a:buNone/>
            </a:pPr>
            <a:r>
              <a:rPr lang="fr-FR" sz="8000" b="1" dirty="0" smtClean="0">
                <a:solidFill>
                  <a:srgbClr val="FF0000"/>
                </a:solidFill>
              </a:rPr>
              <a:t>« l’affaire de toutes et tous »</a:t>
            </a:r>
            <a:endParaRPr lang="fr-FR" sz="8000" dirty="0"/>
          </a:p>
        </p:txBody>
      </p:sp>
    </p:spTree>
    <p:extLst>
      <p:ext uri="{BB962C8B-B14F-4D97-AF65-F5344CB8AC3E}">
        <p14:creationId xmlns:p14="http://schemas.microsoft.com/office/powerpoint/2010/main" val="1344037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arrière plan MEN.jpg"/>
          <p:cNvPicPr>
            <a:picLocks noChangeAspect="1"/>
          </p:cNvPicPr>
          <p:nvPr/>
        </p:nvPicPr>
        <p:blipFill>
          <a:blip r:embed="rId2" cstate="print"/>
          <a:stretch>
            <a:fillRect/>
          </a:stretch>
        </p:blipFill>
        <p:spPr>
          <a:xfrm>
            <a:off x="2028" y="0"/>
            <a:ext cx="9139943" cy="6858000"/>
          </a:xfrm>
          <a:prstGeom prst="rect">
            <a:avLst/>
          </a:prstGeom>
        </p:spPr>
      </p:pic>
      <p:sp>
        <p:nvSpPr>
          <p:cNvPr id="3" name="Espace réservé du pied de page 2"/>
          <p:cNvSpPr>
            <a:spLocks noGrp="1"/>
          </p:cNvSpPr>
          <p:nvPr>
            <p:ph type="ftr" sz="quarter" idx="11"/>
          </p:nvPr>
        </p:nvSpPr>
        <p:spPr/>
        <p:txBody>
          <a:bodyPr/>
          <a:lstStyle/>
          <a:p>
            <a:r>
              <a:rPr lang="fr-FR" smtClean="0"/>
              <a:t>AMATTE Lionel - CMI EPS Nouvelle-Calédonie</a:t>
            </a:r>
            <a:endParaRPr lang="fr-FR"/>
          </a:p>
        </p:txBody>
      </p:sp>
      <p:sp>
        <p:nvSpPr>
          <p:cNvPr id="4" name="Espace réservé du numéro de diapositive 3"/>
          <p:cNvSpPr>
            <a:spLocks noGrp="1"/>
          </p:cNvSpPr>
          <p:nvPr>
            <p:ph type="sldNum" sz="quarter" idx="12"/>
          </p:nvPr>
        </p:nvSpPr>
        <p:spPr/>
        <p:txBody>
          <a:bodyPr/>
          <a:lstStyle/>
          <a:p>
            <a:fld id="{1A0A4B5C-B81D-47E8-A5D6-823BCF025DBF}" type="slidenum">
              <a:rPr lang="fr-FR" smtClean="0"/>
              <a:pPr/>
              <a:t>5</a:t>
            </a:fld>
            <a:endParaRPr lang="fr-FR"/>
          </a:p>
        </p:txBody>
      </p:sp>
      <p:sp>
        <p:nvSpPr>
          <p:cNvPr id="6" name="ZoneTexte 1"/>
          <p:cNvSpPr txBox="1">
            <a:spLocks noChangeArrowheads="1"/>
          </p:cNvSpPr>
          <p:nvPr/>
        </p:nvSpPr>
        <p:spPr bwMode="auto">
          <a:xfrm>
            <a:off x="1403350" y="1125538"/>
            <a:ext cx="6192838" cy="4522787"/>
          </a:xfrm>
          <a:prstGeom prst="rect">
            <a:avLst/>
          </a:prstGeom>
          <a:noFill/>
          <a:ln w="9525">
            <a:noFill/>
            <a:miter lim="800000"/>
            <a:headEnd/>
            <a:tailEnd/>
          </a:ln>
        </p:spPr>
        <p:txBody>
          <a:bodyPr>
            <a:spAutoFit/>
          </a:bodyPr>
          <a:lstStyle/>
          <a:p>
            <a:pPr algn="ctr"/>
            <a:r>
              <a:rPr lang="fr-FR" sz="3600" b="1" dirty="0">
                <a:solidFill>
                  <a:schemeClr val="tx1"/>
                </a:solidFill>
              </a:rPr>
              <a:t>UNE ÉCOLE JUSTE, EXIGEANTE ET INCLUSIVE</a:t>
            </a:r>
          </a:p>
          <a:p>
            <a:pPr algn="ctr"/>
            <a:endParaRPr lang="fr-FR" sz="3600" dirty="0">
              <a:solidFill>
                <a:schemeClr val="tx1"/>
              </a:solidFill>
            </a:endParaRPr>
          </a:p>
          <a:p>
            <a:pPr algn="ctr"/>
            <a:r>
              <a:rPr lang="fr-FR" sz="3600" dirty="0">
                <a:solidFill>
                  <a:schemeClr val="tx1"/>
                </a:solidFill>
              </a:rPr>
              <a:t>POUR UNE RÉDUCTION DES INÉGALITÉS</a:t>
            </a:r>
          </a:p>
          <a:p>
            <a:pPr algn="ctr"/>
            <a:endParaRPr lang="fr-FR" sz="3600" dirty="0">
              <a:solidFill>
                <a:schemeClr val="tx1"/>
              </a:solidFill>
            </a:endParaRPr>
          </a:p>
          <a:p>
            <a:pPr algn="ctr"/>
            <a:r>
              <a:rPr lang="fr-FR" sz="3600" dirty="0">
                <a:solidFill>
                  <a:schemeClr val="tx1"/>
                </a:solidFill>
              </a:rPr>
              <a:t>AFIN D’ÉLEVER LE NIVEAU GÉNÉRAL</a:t>
            </a:r>
          </a:p>
        </p:txBody>
      </p:sp>
      <p:sp>
        <p:nvSpPr>
          <p:cNvPr id="7" name="ZoneTexte 6"/>
          <p:cNvSpPr txBox="1"/>
          <p:nvPr/>
        </p:nvSpPr>
        <p:spPr>
          <a:xfrm>
            <a:off x="251520" y="260648"/>
            <a:ext cx="3002553" cy="369332"/>
          </a:xfrm>
          <a:prstGeom prst="rect">
            <a:avLst/>
          </a:prstGeom>
          <a:noFill/>
        </p:spPr>
        <p:txBody>
          <a:bodyPr wrap="none" rtlCol="0">
            <a:spAutoFit/>
          </a:bodyPr>
          <a:lstStyle/>
          <a:p>
            <a:r>
              <a:rPr lang="fr-FR" b="1" u="sng" dirty="0" smtClean="0">
                <a:solidFill>
                  <a:schemeClr val="accent5">
                    <a:lumMod val="50000"/>
                  </a:schemeClr>
                </a:solidFill>
              </a:rPr>
              <a:t>Loi de Refondation de l’Ecole</a:t>
            </a:r>
            <a:r>
              <a:rPr lang="fr-FR" b="1" u="sng" dirty="0" smtClean="0">
                <a:solidFill>
                  <a:schemeClr val="accent2">
                    <a:lumMod val="60000"/>
                    <a:lumOff val="40000"/>
                  </a:schemeClr>
                </a:solidFill>
              </a:rPr>
              <a:t>.</a:t>
            </a:r>
            <a:endParaRPr lang="fr-FR" b="1" u="sng" dirty="0">
              <a:solidFill>
                <a:schemeClr val="accent2">
                  <a:lumMod val="60000"/>
                  <a:lumOff val="4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arrière plan MEN.jpg"/>
          <p:cNvPicPr>
            <a:picLocks noChangeAspect="1"/>
          </p:cNvPicPr>
          <p:nvPr/>
        </p:nvPicPr>
        <p:blipFill>
          <a:blip r:embed="rId2" cstate="print"/>
          <a:stretch>
            <a:fillRect/>
          </a:stretch>
        </p:blipFill>
        <p:spPr>
          <a:xfrm>
            <a:off x="2028" y="0"/>
            <a:ext cx="9139943" cy="6858000"/>
          </a:xfrm>
          <a:prstGeom prst="rect">
            <a:avLst/>
          </a:prstGeom>
        </p:spPr>
      </p:pic>
      <p:sp>
        <p:nvSpPr>
          <p:cNvPr id="3" name="Espace réservé du pied de page 2"/>
          <p:cNvSpPr>
            <a:spLocks noGrp="1"/>
          </p:cNvSpPr>
          <p:nvPr>
            <p:ph type="ftr" sz="quarter" idx="11"/>
          </p:nvPr>
        </p:nvSpPr>
        <p:spPr/>
        <p:txBody>
          <a:bodyPr/>
          <a:lstStyle/>
          <a:p>
            <a:r>
              <a:rPr lang="fr-FR" smtClean="0"/>
              <a:t>AMATTE Lionel - CMI EPS Nouvelle-Calédonie</a:t>
            </a:r>
            <a:endParaRPr lang="fr-FR"/>
          </a:p>
        </p:txBody>
      </p:sp>
      <p:sp>
        <p:nvSpPr>
          <p:cNvPr id="4" name="Espace réservé du numéro de diapositive 3"/>
          <p:cNvSpPr>
            <a:spLocks noGrp="1"/>
          </p:cNvSpPr>
          <p:nvPr>
            <p:ph type="sldNum" sz="quarter" idx="12"/>
          </p:nvPr>
        </p:nvSpPr>
        <p:spPr/>
        <p:txBody>
          <a:bodyPr/>
          <a:lstStyle/>
          <a:p>
            <a:fld id="{1A0A4B5C-B81D-47E8-A5D6-823BCF025DBF}" type="slidenum">
              <a:rPr lang="fr-FR" smtClean="0"/>
              <a:pPr/>
              <a:t>6</a:t>
            </a:fld>
            <a:endParaRPr lang="fr-FR"/>
          </a:p>
        </p:txBody>
      </p:sp>
      <p:sp>
        <p:nvSpPr>
          <p:cNvPr id="6" name="ZoneTexte 1"/>
          <p:cNvSpPr txBox="1">
            <a:spLocks noChangeArrowheads="1"/>
          </p:cNvSpPr>
          <p:nvPr/>
        </p:nvSpPr>
        <p:spPr bwMode="auto">
          <a:xfrm>
            <a:off x="0" y="1556792"/>
            <a:ext cx="9144000" cy="1015663"/>
          </a:xfrm>
          <a:prstGeom prst="rect">
            <a:avLst/>
          </a:prstGeom>
          <a:noFill/>
          <a:ln w="9525">
            <a:noFill/>
            <a:miter lim="800000"/>
            <a:headEnd/>
            <a:tailEnd/>
          </a:ln>
        </p:spPr>
        <p:txBody>
          <a:bodyPr>
            <a:spAutoFit/>
          </a:bodyPr>
          <a:lstStyle/>
          <a:p>
            <a:pPr algn="ctr"/>
            <a:r>
              <a:rPr lang="fr-FR" sz="3600" b="1" dirty="0">
                <a:solidFill>
                  <a:schemeClr val="tx1"/>
                </a:solidFill>
              </a:rPr>
              <a:t>L’ÉCOLE :</a:t>
            </a:r>
          </a:p>
          <a:p>
            <a:pPr algn="ctr">
              <a:buFontTx/>
              <a:buChar char="-"/>
            </a:pPr>
            <a:r>
              <a:rPr lang="fr-FR" sz="2400" dirty="0">
                <a:solidFill>
                  <a:schemeClr val="tx1"/>
                </a:solidFill>
              </a:rPr>
              <a:t>Un lieu </a:t>
            </a:r>
            <a:r>
              <a:rPr lang="fr-FR" sz="2400" b="1" dirty="0">
                <a:solidFill>
                  <a:schemeClr val="tx1"/>
                </a:solidFill>
              </a:rPr>
              <a:t>de réussite</a:t>
            </a:r>
            <a:r>
              <a:rPr lang="fr-FR" sz="2400" dirty="0">
                <a:solidFill>
                  <a:schemeClr val="tx1"/>
                </a:solidFill>
              </a:rPr>
              <a:t>, d’autonomie, d’épanouissement pour </a:t>
            </a:r>
            <a:r>
              <a:rPr lang="fr-FR" sz="2400" b="1" i="1" dirty="0">
                <a:solidFill>
                  <a:schemeClr val="tx1"/>
                </a:solidFill>
              </a:rPr>
              <a:t>TOUS</a:t>
            </a:r>
          </a:p>
        </p:txBody>
      </p:sp>
      <p:sp>
        <p:nvSpPr>
          <p:cNvPr id="7" name="ZoneTexte 2"/>
          <p:cNvSpPr txBox="1">
            <a:spLocks noChangeArrowheads="1"/>
          </p:cNvSpPr>
          <p:nvPr/>
        </p:nvSpPr>
        <p:spPr bwMode="auto">
          <a:xfrm>
            <a:off x="0" y="2708920"/>
            <a:ext cx="9144000" cy="954107"/>
          </a:xfrm>
          <a:prstGeom prst="rect">
            <a:avLst/>
          </a:prstGeom>
          <a:noFill/>
          <a:ln w="9525">
            <a:noFill/>
            <a:miter lim="800000"/>
            <a:headEnd/>
            <a:tailEnd/>
          </a:ln>
        </p:spPr>
        <p:txBody>
          <a:bodyPr>
            <a:spAutoFit/>
          </a:bodyPr>
          <a:lstStyle/>
          <a:p>
            <a:pPr algn="ctr">
              <a:buFontTx/>
              <a:buChar char="-"/>
            </a:pPr>
            <a:r>
              <a:rPr lang="fr-FR" sz="3200" dirty="0">
                <a:solidFill>
                  <a:schemeClr val="tx1"/>
                </a:solidFill>
              </a:rPr>
              <a:t> </a:t>
            </a:r>
            <a:r>
              <a:rPr lang="fr-FR" sz="2400" dirty="0">
                <a:solidFill>
                  <a:schemeClr val="tx1"/>
                </a:solidFill>
              </a:rPr>
              <a:t>Un lieu d’éveil a l’envie et </a:t>
            </a:r>
            <a:r>
              <a:rPr lang="fr-FR" sz="2400" b="1" i="1" dirty="0">
                <a:solidFill>
                  <a:schemeClr val="tx1"/>
                </a:solidFill>
              </a:rPr>
              <a:t>au plaisir d’apprendre</a:t>
            </a:r>
            <a:r>
              <a:rPr lang="fr-FR" sz="2400" dirty="0">
                <a:solidFill>
                  <a:schemeClr val="tx1"/>
                </a:solidFill>
              </a:rPr>
              <a:t>, à la curiosité intellectuelle, à l’ouverture d’esprit, à l’éducation au sensible.</a:t>
            </a:r>
          </a:p>
        </p:txBody>
      </p:sp>
      <p:sp>
        <p:nvSpPr>
          <p:cNvPr id="8" name="ZoneTexte 4"/>
          <p:cNvSpPr txBox="1">
            <a:spLocks noChangeArrowheads="1"/>
          </p:cNvSpPr>
          <p:nvPr/>
        </p:nvSpPr>
        <p:spPr bwMode="auto">
          <a:xfrm>
            <a:off x="0" y="3861048"/>
            <a:ext cx="9144000" cy="830997"/>
          </a:xfrm>
          <a:prstGeom prst="rect">
            <a:avLst/>
          </a:prstGeom>
          <a:noFill/>
          <a:ln w="9525">
            <a:noFill/>
            <a:miter lim="800000"/>
            <a:headEnd/>
            <a:tailEnd/>
          </a:ln>
        </p:spPr>
        <p:txBody>
          <a:bodyPr>
            <a:spAutoFit/>
          </a:bodyPr>
          <a:lstStyle/>
          <a:p>
            <a:pPr algn="ctr">
              <a:buFontTx/>
              <a:buChar char="-"/>
            </a:pPr>
            <a:r>
              <a:rPr lang="fr-FR" sz="2400" dirty="0">
                <a:solidFill>
                  <a:schemeClr val="tx1"/>
                </a:solidFill>
              </a:rPr>
              <a:t>Un lieu de </a:t>
            </a:r>
            <a:r>
              <a:rPr lang="fr-FR" sz="2400" dirty="0" err="1">
                <a:solidFill>
                  <a:schemeClr val="tx1"/>
                </a:solidFill>
              </a:rPr>
              <a:t>sociabilisation</a:t>
            </a:r>
            <a:r>
              <a:rPr lang="fr-FR" sz="2400" dirty="0">
                <a:solidFill>
                  <a:schemeClr val="tx1"/>
                </a:solidFill>
              </a:rPr>
              <a:t> (formation des citoyens / insertion sociale et professionnelle / orientation choisie).</a:t>
            </a:r>
          </a:p>
        </p:txBody>
      </p:sp>
      <p:sp>
        <p:nvSpPr>
          <p:cNvPr id="9" name="ZoneTexte 5"/>
          <p:cNvSpPr txBox="1">
            <a:spLocks noChangeArrowheads="1"/>
          </p:cNvSpPr>
          <p:nvPr/>
        </p:nvSpPr>
        <p:spPr bwMode="auto">
          <a:xfrm>
            <a:off x="0" y="4797152"/>
            <a:ext cx="9144000" cy="830997"/>
          </a:xfrm>
          <a:prstGeom prst="rect">
            <a:avLst/>
          </a:prstGeom>
          <a:noFill/>
          <a:ln w="9525">
            <a:noFill/>
            <a:miter lim="800000"/>
            <a:headEnd/>
            <a:tailEnd/>
          </a:ln>
        </p:spPr>
        <p:txBody>
          <a:bodyPr>
            <a:spAutoFit/>
          </a:bodyPr>
          <a:lstStyle/>
          <a:p>
            <a:pPr algn="ctr">
              <a:buFontTx/>
              <a:buChar char="-"/>
            </a:pPr>
            <a:r>
              <a:rPr lang="fr-FR" sz="2400" dirty="0">
                <a:solidFill>
                  <a:schemeClr val="tx1"/>
                </a:solidFill>
              </a:rPr>
              <a:t>Un lieu sachant transmettre et faire partager les </a:t>
            </a:r>
            <a:endParaRPr lang="fr-FR" sz="2400" dirty="0" smtClean="0">
              <a:solidFill>
                <a:schemeClr val="tx1"/>
              </a:solidFill>
            </a:endParaRPr>
          </a:p>
          <a:p>
            <a:pPr algn="ctr"/>
            <a:r>
              <a:rPr lang="fr-FR" sz="2400" b="1" i="1" dirty="0" smtClean="0">
                <a:solidFill>
                  <a:schemeClr val="tx1"/>
                </a:solidFill>
              </a:rPr>
              <a:t>Valeurs </a:t>
            </a:r>
            <a:r>
              <a:rPr lang="fr-FR" sz="2400" b="1" i="1" dirty="0">
                <a:solidFill>
                  <a:schemeClr val="tx1"/>
                </a:solidFill>
              </a:rPr>
              <a:t>de la République</a:t>
            </a:r>
          </a:p>
        </p:txBody>
      </p:sp>
      <p:sp>
        <p:nvSpPr>
          <p:cNvPr id="10" name="ZoneTexte 9"/>
          <p:cNvSpPr txBox="1"/>
          <p:nvPr/>
        </p:nvSpPr>
        <p:spPr>
          <a:xfrm>
            <a:off x="251520" y="260648"/>
            <a:ext cx="3002553" cy="369332"/>
          </a:xfrm>
          <a:prstGeom prst="rect">
            <a:avLst/>
          </a:prstGeom>
          <a:noFill/>
        </p:spPr>
        <p:txBody>
          <a:bodyPr wrap="none" rtlCol="0">
            <a:spAutoFit/>
          </a:bodyPr>
          <a:lstStyle/>
          <a:p>
            <a:r>
              <a:rPr lang="fr-FR" b="1" u="sng" dirty="0" smtClean="0">
                <a:solidFill>
                  <a:schemeClr val="accent5">
                    <a:lumMod val="50000"/>
                  </a:schemeClr>
                </a:solidFill>
              </a:rPr>
              <a:t>Loi de Refondation de l’Ecole</a:t>
            </a:r>
            <a:r>
              <a:rPr lang="fr-FR" b="1" u="sng" dirty="0" smtClean="0">
                <a:solidFill>
                  <a:schemeClr val="accent2">
                    <a:lumMod val="60000"/>
                    <a:lumOff val="40000"/>
                  </a:schemeClr>
                </a:solidFill>
              </a:rPr>
              <a:t>.</a:t>
            </a:r>
            <a:endParaRPr lang="fr-FR" b="1" u="sng" dirty="0">
              <a:solidFill>
                <a:schemeClr val="accent2">
                  <a:lumMod val="60000"/>
                  <a:lumOff val="4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arrière plan MEN.jpg"/>
          <p:cNvPicPr>
            <a:picLocks noChangeAspect="1"/>
          </p:cNvPicPr>
          <p:nvPr/>
        </p:nvPicPr>
        <p:blipFill>
          <a:blip r:embed="rId2" cstate="print"/>
          <a:stretch>
            <a:fillRect/>
          </a:stretch>
        </p:blipFill>
        <p:spPr>
          <a:xfrm>
            <a:off x="2028" y="0"/>
            <a:ext cx="9139943" cy="6858000"/>
          </a:xfrm>
          <a:prstGeom prst="rect">
            <a:avLst/>
          </a:prstGeom>
        </p:spPr>
      </p:pic>
      <p:sp>
        <p:nvSpPr>
          <p:cNvPr id="3" name="Espace réservé du pied de page 2"/>
          <p:cNvSpPr>
            <a:spLocks noGrp="1"/>
          </p:cNvSpPr>
          <p:nvPr>
            <p:ph type="ftr" sz="quarter" idx="11"/>
          </p:nvPr>
        </p:nvSpPr>
        <p:spPr/>
        <p:txBody>
          <a:bodyPr/>
          <a:lstStyle/>
          <a:p>
            <a:r>
              <a:rPr lang="fr-FR" smtClean="0"/>
              <a:t>AMATTE Lionel - CMI EPS Nouvelle-Calédonie</a:t>
            </a:r>
            <a:endParaRPr lang="fr-FR"/>
          </a:p>
        </p:txBody>
      </p:sp>
      <p:sp>
        <p:nvSpPr>
          <p:cNvPr id="4" name="Espace réservé du numéro de diapositive 3"/>
          <p:cNvSpPr>
            <a:spLocks noGrp="1"/>
          </p:cNvSpPr>
          <p:nvPr>
            <p:ph type="sldNum" sz="quarter" idx="12"/>
          </p:nvPr>
        </p:nvSpPr>
        <p:spPr/>
        <p:txBody>
          <a:bodyPr/>
          <a:lstStyle/>
          <a:p>
            <a:fld id="{1A0A4B5C-B81D-47E8-A5D6-823BCF025DBF}" type="slidenum">
              <a:rPr lang="fr-FR" smtClean="0"/>
              <a:pPr/>
              <a:t>7</a:t>
            </a:fld>
            <a:endParaRPr lang="fr-FR"/>
          </a:p>
        </p:txBody>
      </p:sp>
      <p:sp>
        <p:nvSpPr>
          <p:cNvPr id="6" name="Text Box 1"/>
          <p:cNvSpPr txBox="1">
            <a:spLocks noChangeArrowheads="1"/>
          </p:cNvSpPr>
          <p:nvPr/>
        </p:nvSpPr>
        <p:spPr bwMode="auto">
          <a:xfrm>
            <a:off x="0" y="1484784"/>
            <a:ext cx="9037638" cy="555625"/>
          </a:xfrm>
          <a:prstGeom prst="rect">
            <a:avLst/>
          </a:prstGeom>
          <a:noFill/>
          <a:ln w="9525">
            <a:noFill/>
            <a:round/>
            <a:headEnd/>
            <a:tailEnd/>
          </a:ln>
        </p:spPr>
        <p:txBody>
          <a:bodyPr lIns="90000" tIns="46800" rIns="90000" bIns="46800">
            <a:spAutoFit/>
          </a:bodyPr>
          <a:lstStyle/>
          <a:p>
            <a:pPr algn="ctr">
              <a:spcBef>
                <a:spcPts val="15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3000" b="1" u="sng" dirty="0">
                <a:solidFill>
                  <a:schemeClr val="tx1"/>
                </a:solidFill>
              </a:rPr>
              <a:t>POUR CONSTRUIRE QUOI ?</a:t>
            </a:r>
          </a:p>
        </p:txBody>
      </p:sp>
      <p:sp>
        <p:nvSpPr>
          <p:cNvPr id="7" name="Text Box 1"/>
          <p:cNvSpPr txBox="1">
            <a:spLocks noChangeArrowheads="1"/>
          </p:cNvSpPr>
          <p:nvPr/>
        </p:nvSpPr>
        <p:spPr bwMode="auto">
          <a:xfrm>
            <a:off x="0" y="908720"/>
            <a:ext cx="9144000" cy="525463"/>
          </a:xfrm>
          <a:prstGeom prst="rect">
            <a:avLst/>
          </a:prstGeom>
          <a:noFill/>
          <a:ln w="9525">
            <a:noFill/>
            <a:round/>
            <a:headEnd/>
            <a:tailEnd/>
          </a:ln>
        </p:spPr>
        <p:txBody>
          <a:bodyPr lIns="90000" tIns="46800" rIns="90000" bIns="46800">
            <a:spAutoFit/>
          </a:bodyPr>
          <a:lstStyle/>
          <a:p>
            <a:pPr algn="ctr">
              <a:spcBef>
                <a:spcPts val="15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800" b="1" dirty="0"/>
              <a:t>UNE ECOLE JUSTE, EXIGEANTE ET INCLUSIVE</a:t>
            </a:r>
          </a:p>
        </p:txBody>
      </p:sp>
      <p:sp>
        <p:nvSpPr>
          <p:cNvPr id="8" name="Text Box 1"/>
          <p:cNvSpPr txBox="1">
            <a:spLocks noChangeArrowheads="1"/>
          </p:cNvSpPr>
          <p:nvPr/>
        </p:nvSpPr>
        <p:spPr bwMode="auto">
          <a:xfrm>
            <a:off x="0" y="2276872"/>
            <a:ext cx="9037638" cy="3418501"/>
          </a:xfrm>
          <a:prstGeom prst="rect">
            <a:avLst/>
          </a:prstGeom>
          <a:noFill/>
          <a:ln w="9525">
            <a:noFill/>
            <a:round/>
            <a:headEnd/>
            <a:tailEnd/>
          </a:ln>
        </p:spPr>
        <p:txBody>
          <a:bodyPr wrap="square" lIns="90000" tIns="46800" rIns="90000" bIns="46800">
            <a:spAutoFit/>
          </a:bodyPr>
          <a:lstStyle/>
          <a:p>
            <a:pPr marL="363538" indent="-280988" algn="ctr">
              <a:lnSpc>
                <a:spcPct val="90000"/>
              </a:lnSpc>
              <a:defRPr/>
            </a:pPr>
            <a:r>
              <a:rPr lang="fr-FR" sz="2400" b="1" dirty="0">
                <a:solidFill>
                  <a:schemeClr val="tx1">
                    <a:lumMod val="95000"/>
                    <a:lumOff val="5000"/>
                  </a:schemeClr>
                </a:solidFill>
                <a:cs typeface="Arial" pitchFamily="34" charset="0"/>
              </a:rPr>
              <a:t>La formation d’un </a:t>
            </a:r>
            <a:r>
              <a:rPr lang="en-US" sz="2400" b="1" dirty="0">
                <a:solidFill>
                  <a:schemeClr val="tx1">
                    <a:lumMod val="95000"/>
                    <a:lumOff val="5000"/>
                  </a:schemeClr>
                </a:solidFill>
                <a:cs typeface="Arial" pitchFamily="34" charset="0"/>
              </a:rPr>
              <a:t>"</a:t>
            </a:r>
            <a:r>
              <a:rPr lang="fr-FR" sz="2400" b="1" dirty="0">
                <a:solidFill>
                  <a:schemeClr val="tx1">
                    <a:lumMod val="95000"/>
                    <a:lumOff val="5000"/>
                  </a:schemeClr>
                </a:solidFill>
                <a:cs typeface="Arial" pitchFamily="34" charset="0"/>
              </a:rPr>
              <a:t>élève intellectuellement, physiquement et socialement, émotionnellement…. Éduqué.</a:t>
            </a:r>
          </a:p>
          <a:p>
            <a:pPr marL="363538" indent="-280988" algn="ctr">
              <a:lnSpc>
                <a:spcPct val="90000"/>
              </a:lnSpc>
              <a:defRPr/>
            </a:pPr>
            <a:endParaRPr lang="fr-FR" sz="2400" dirty="0">
              <a:solidFill>
                <a:schemeClr val="tx1">
                  <a:lumMod val="95000"/>
                  <a:lumOff val="5000"/>
                </a:schemeClr>
              </a:solidFill>
              <a:cs typeface="Arial" pitchFamily="34" charset="0"/>
            </a:endParaRPr>
          </a:p>
          <a:p>
            <a:pPr marL="363538" indent="-280988" algn="ctr">
              <a:lnSpc>
                <a:spcPct val="90000"/>
              </a:lnSpc>
              <a:buFont typeface="Wingdings" pitchFamily="2" charset="2"/>
              <a:buChar char="Ø"/>
              <a:defRPr/>
            </a:pPr>
            <a:r>
              <a:rPr lang="fr-FR" sz="2400" dirty="0">
                <a:solidFill>
                  <a:schemeClr val="tx1">
                    <a:lumMod val="95000"/>
                    <a:lumOff val="5000"/>
                  </a:schemeClr>
                </a:solidFill>
                <a:cs typeface="Arial" pitchFamily="34" charset="0"/>
              </a:rPr>
              <a:t>Aptitude d’un élève à agir dans le temps présent, à s’ouvrir au temps présent.</a:t>
            </a:r>
          </a:p>
          <a:p>
            <a:pPr marL="363538" indent="-280988" algn="ctr">
              <a:lnSpc>
                <a:spcPct val="90000"/>
              </a:lnSpc>
              <a:buFont typeface="Wingdings" pitchFamily="2" charset="2"/>
              <a:buChar char="Ø"/>
              <a:defRPr/>
            </a:pPr>
            <a:endParaRPr lang="fr-FR" sz="2400" dirty="0">
              <a:solidFill>
                <a:schemeClr val="tx1">
                  <a:lumMod val="95000"/>
                  <a:lumOff val="5000"/>
                </a:schemeClr>
              </a:solidFill>
              <a:cs typeface="Arial" pitchFamily="34" charset="0"/>
            </a:endParaRPr>
          </a:p>
          <a:p>
            <a:pPr marL="363538" indent="-280988" algn="ctr">
              <a:lnSpc>
                <a:spcPct val="90000"/>
              </a:lnSpc>
              <a:buFont typeface="Wingdings" pitchFamily="2" charset="2"/>
              <a:buChar char="Ø"/>
              <a:defRPr/>
            </a:pPr>
            <a:r>
              <a:rPr lang="fr-FR" sz="2400" dirty="0">
                <a:solidFill>
                  <a:schemeClr val="tx1">
                    <a:lumMod val="95000"/>
                    <a:lumOff val="5000"/>
                  </a:schemeClr>
                </a:solidFill>
                <a:cs typeface="Arial" pitchFamily="34" charset="0"/>
              </a:rPr>
              <a:t>Ses capacités d’adaptation à un contexte = mobilisation de connaissances dans un système inédit et complexe… la compétence.</a:t>
            </a:r>
          </a:p>
          <a:p>
            <a:pPr marL="363538" indent="-280988" algn="ctr">
              <a:lnSpc>
                <a:spcPct val="90000"/>
              </a:lnSpc>
              <a:buFont typeface="Wingdings" pitchFamily="2" charset="2"/>
              <a:buChar char="Ø"/>
              <a:defRPr/>
            </a:pPr>
            <a:endParaRPr lang="fr-FR" sz="2400" dirty="0">
              <a:solidFill>
                <a:schemeClr val="tx1">
                  <a:lumMod val="95000"/>
                  <a:lumOff val="5000"/>
                </a:schemeClr>
              </a:solidFill>
              <a:cs typeface="Arial" pitchFamily="34" charset="0"/>
            </a:endParaRPr>
          </a:p>
          <a:p>
            <a:pPr marL="363538" indent="-280988" algn="ctr">
              <a:lnSpc>
                <a:spcPct val="90000"/>
              </a:lnSpc>
              <a:buFont typeface="Wingdings" pitchFamily="2" charset="2"/>
              <a:buChar char="Ø"/>
              <a:defRPr/>
            </a:pPr>
            <a:r>
              <a:rPr lang="fr-FR" sz="2400" dirty="0">
                <a:solidFill>
                  <a:schemeClr val="tx1">
                    <a:lumMod val="95000"/>
                    <a:lumOff val="5000"/>
                  </a:schemeClr>
                </a:solidFill>
                <a:cs typeface="Arial" pitchFamily="34" charset="0"/>
              </a:rPr>
              <a:t>Sa valeur citoyenne, la qualité de ses relations aux autres.</a:t>
            </a:r>
          </a:p>
        </p:txBody>
      </p:sp>
      <p:sp>
        <p:nvSpPr>
          <p:cNvPr id="9" name="ZoneTexte 8"/>
          <p:cNvSpPr txBox="1"/>
          <p:nvPr/>
        </p:nvSpPr>
        <p:spPr>
          <a:xfrm>
            <a:off x="251520" y="260648"/>
            <a:ext cx="3002553" cy="369332"/>
          </a:xfrm>
          <a:prstGeom prst="rect">
            <a:avLst/>
          </a:prstGeom>
          <a:noFill/>
        </p:spPr>
        <p:txBody>
          <a:bodyPr wrap="none" rtlCol="0">
            <a:spAutoFit/>
          </a:bodyPr>
          <a:lstStyle/>
          <a:p>
            <a:r>
              <a:rPr lang="fr-FR" b="1" u="sng" dirty="0" smtClean="0">
                <a:solidFill>
                  <a:schemeClr val="accent5">
                    <a:lumMod val="50000"/>
                  </a:schemeClr>
                </a:solidFill>
              </a:rPr>
              <a:t>Loi de Refondation de l’Ecole</a:t>
            </a:r>
            <a:r>
              <a:rPr lang="fr-FR" b="1" u="sng" dirty="0" smtClean="0">
                <a:solidFill>
                  <a:schemeClr val="accent2">
                    <a:lumMod val="60000"/>
                    <a:lumOff val="40000"/>
                  </a:schemeClr>
                </a:solidFill>
              </a:rPr>
              <a:t>.</a:t>
            </a:r>
            <a:endParaRPr lang="fr-FR" b="1" u="sng" dirty="0">
              <a:solidFill>
                <a:schemeClr val="accent2">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arrière plan MEN.jpg"/>
          <p:cNvPicPr>
            <a:picLocks noChangeAspect="1"/>
          </p:cNvPicPr>
          <p:nvPr/>
        </p:nvPicPr>
        <p:blipFill>
          <a:blip r:embed="rId2" cstate="print"/>
          <a:stretch>
            <a:fillRect/>
          </a:stretch>
        </p:blipFill>
        <p:spPr>
          <a:xfrm>
            <a:off x="2028" y="0"/>
            <a:ext cx="9139943" cy="6858000"/>
          </a:xfrm>
          <a:prstGeom prst="rect">
            <a:avLst/>
          </a:prstGeom>
        </p:spPr>
      </p:pic>
      <p:sp>
        <p:nvSpPr>
          <p:cNvPr id="4" name="Espace réservé du numéro de diapositive 3"/>
          <p:cNvSpPr>
            <a:spLocks noGrp="1"/>
          </p:cNvSpPr>
          <p:nvPr>
            <p:ph type="sldNum" sz="quarter" idx="12"/>
          </p:nvPr>
        </p:nvSpPr>
        <p:spPr/>
        <p:txBody>
          <a:bodyPr/>
          <a:lstStyle/>
          <a:p>
            <a:fld id="{1A0A4B5C-B81D-47E8-A5D6-823BCF025DBF}" type="slidenum">
              <a:rPr lang="fr-FR" smtClean="0"/>
              <a:pPr/>
              <a:t>8</a:t>
            </a:fld>
            <a:endParaRPr lang="fr-FR"/>
          </a:p>
        </p:txBody>
      </p:sp>
      <p:sp>
        <p:nvSpPr>
          <p:cNvPr id="5" name="Espace réservé du pied de page 4"/>
          <p:cNvSpPr>
            <a:spLocks noGrp="1"/>
          </p:cNvSpPr>
          <p:nvPr>
            <p:ph type="ftr" sz="quarter" idx="11"/>
          </p:nvPr>
        </p:nvSpPr>
        <p:spPr/>
        <p:txBody>
          <a:bodyPr/>
          <a:lstStyle/>
          <a:p>
            <a:r>
              <a:rPr lang="fr-FR" smtClean="0"/>
              <a:t>AMATTE Lionel - CMI EPS Nouvelle-Calédonie</a:t>
            </a:r>
            <a:endParaRPr lang="fr-FR"/>
          </a:p>
        </p:txBody>
      </p:sp>
      <p:pic>
        <p:nvPicPr>
          <p:cNvPr id="6" name="Picture 8" descr="2013-06-10 08"/>
          <p:cNvPicPr>
            <a:picLocks noChangeAspect="1" noChangeArrowheads="1"/>
          </p:cNvPicPr>
          <p:nvPr/>
        </p:nvPicPr>
        <p:blipFill>
          <a:blip r:embed="rId3" cstate="print"/>
          <a:srcRect/>
          <a:stretch>
            <a:fillRect/>
          </a:stretch>
        </p:blipFill>
        <p:spPr bwMode="auto">
          <a:xfrm>
            <a:off x="7019925" y="44450"/>
            <a:ext cx="2051050" cy="1579563"/>
          </a:xfrm>
          <a:prstGeom prst="rect">
            <a:avLst/>
          </a:prstGeom>
          <a:noFill/>
          <a:ln w="9525">
            <a:noFill/>
            <a:miter lim="800000"/>
            <a:headEnd/>
            <a:tailEnd/>
          </a:ln>
        </p:spPr>
      </p:pic>
      <p:sp>
        <p:nvSpPr>
          <p:cNvPr id="8" name="Text Box 4"/>
          <p:cNvSpPr txBox="1">
            <a:spLocks noChangeArrowheads="1"/>
          </p:cNvSpPr>
          <p:nvPr/>
        </p:nvSpPr>
        <p:spPr bwMode="auto">
          <a:xfrm>
            <a:off x="3059113" y="6308725"/>
            <a:ext cx="5868987" cy="369888"/>
          </a:xfrm>
          <a:prstGeom prst="rect">
            <a:avLst/>
          </a:prstGeom>
          <a:solidFill>
            <a:schemeClr val="accent1"/>
          </a:solidFill>
          <a:ln w="9525">
            <a:noFill/>
            <a:miter lim="800000"/>
            <a:headEnd/>
            <a:tailEnd/>
          </a:ln>
        </p:spPr>
        <p:txBody>
          <a:bodyPr>
            <a:spAutoFit/>
          </a:bodyPr>
          <a:lstStyle/>
          <a:p>
            <a:r>
              <a:rPr lang="fr-FR" dirty="0">
                <a:solidFill>
                  <a:schemeClr val="bg1"/>
                </a:solidFill>
                <a:latin typeface="Arial Rounded MT Bold" pitchFamily="-84" charset="0"/>
              </a:rPr>
              <a:t>Inspection Pédagogique EPS – Nouvelle-Calédonie</a:t>
            </a:r>
          </a:p>
        </p:txBody>
      </p:sp>
      <p:sp>
        <p:nvSpPr>
          <p:cNvPr id="12" name="Espace réservé du contenu 2"/>
          <p:cNvSpPr>
            <a:spLocks noGrp="1"/>
          </p:cNvSpPr>
          <p:nvPr>
            <p:ph type="subTitle" idx="1"/>
          </p:nvPr>
        </p:nvSpPr>
        <p:spPr>
          <a:xfrm>
            <a:off x="323527" y="2058454"/>
            <a:ext cx="8496944" cy="2741091"/>
          </a:xfrm>
        </p:spPr>
        <p:txBody>
          <a:bodyPr>
            <a:normAutofit fontScale="92500"/>
          </a:bodyPr>
          <a:lstStyle/>
          <a:p>
            <a:pPr marL="0" indent="0">
              <a:buNone/>
            </a:pPr>
            <a:r>
              <a:rPr lang="fr-FR" sz="8000" b="1" dirty="0" smtClean="0">
                <a:solidFill>
                  <a:srgbClr val="FF0000"/>
                </a:solidFill>
              </a:rPr>
              <a:t>Philosophie générale du nouveau socle</a:t>
            </a:r>
            <a:endParaRPr lang="fr-FR" sz="8000" dirty="0"/>
          </a:p>
        </p:txBody>
      </p:sp>
    </p:spTree>
    <p:extLst>
      <p:ext uri="{BB962C8B-B14F-4D97-AF65-F5344CB8AC3E}">
        <p14:creationId xmlns:p14="http://schemas.microsoft.com/office/powerpoint/2010/main" val="794467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arrière plan MEN.jpg"/>
          <p:cNvPicPr>
            <a:picLocks noChangeAspect="1"/>
          </p:cNvPicPr>
          <p:nvPr/>
        </p:nvPicPr>
        <p:blipFill>
          <a:blip r:embed="rId2" cstate="print"/>
          <a:stretch>
            <a:fillRect/>
          </a:stretch>
        </p:blipFill>
        <p:spPr>
          <a:xfrm>
            <a:off x="2028" y="0"/>
            <a:ext cx="9139943" cy="6858000"/>
          </a:xfrm>
          <a:prstGeom prst="rect">
            <a:avLst/>
          </a:prstGeom>
        </p:spPr>
      </p:pic>
      <p:sp>
        <p:nvSpPr>
          <p:cNvPr id="4" name="Espace réservé du numéro de diapositive 3"/>
          <p:cNvSpPr>
            <a:spLocks noGrp="1"/>
          </p:cNvSpPr>
          <p:nvPr>
            <p:ph type="sldNum" sz="quarter" idx="12"/>
          </p:nvPr>
        </p:nvSpPr>
        <p:spPr/>
        <p:txBody>
          <a:bodyPr/>
          <a:lstStyle/>
          <a:p>
            <a:fld id="{1A0A4B5C-B81D-47E8-A5D6-823BCF025DBF}" type="slidenum">
              <a:rPr lang="fr-FR" smtClean="0"/>
              <a:pPr/>
              <a:t>9</a:t>
            </a:fld>
            <a:endParaRPr lang="fr-FR"/>
          </a:p>
        </p:txBody>
      </p:sp>
      <p:sp>
        <p:nvSpPr>
          <p:cNvPr id="5" name="Espace réservé du pied de page 4"/>
          <p:cNvSpPr>
            <a:spLocks noGrp="1"/>
          </p:cNvSpPr>
          <p:nvPr>
            <p:ph type="ftr" sz="quarter" idx="11"/>
          </p:nvPr>
        </p:nvSpPr>
        <p:spPr/>
        <p:txBody>
          <a:bodyPr/>
          <a:lstStyle/>
          <a:p>
            <a:r>
              <a:rPr lang="fr-FR" smtClean="0"/>
              <a:t>AMATTE Lionel - CMI EPS Nouvelle-Calédonie</a:t>
            </a:r>
            <a:endParaRPr lang="fr-FR"/>
          </a:p>
        </p:txBody>
      </p:sp>
      <p:pic>
        <p:nvPicPr>
          <p:cNvPr id="6" name="Picture 8" descr="2013-06-10 08"/>
          <p:cNvPicPr>
            <a:picLocks noChangeAspect="1" noChangeArrowheads="1"/>
          </p:cNvPicPr>
          <p:nvPr/>
        </p:nvPicPr>
        <p:blipFill>
          <a:blip r:embed="rId3" cstate="print"/>
          <a:srcRect/>
          <a:stretch>
            <a:fillRect/>
          </a:stretch>
        </p:blipFill>
        <p:spPr bwMode="auto">
          <a:xfrm>
            <a:off x="7019925" y="44450"/>
            <a:ext cx="2051050" cy="1579563"/>
          </a:xfrm>
          <a:prstGeom prst="rect">
            <a:avLst/>
          </a:prstGeom>
          <a:noFill/>
          <a:ln w="9525">
            <a:noFill/>
            <a:miter lim="800000"/>
            <a:headEnd/>
            <a:tailEnd/>
          </a:ln>
        </p:spPr>
      </p:pic>
      <p:sp>
        <p:nvSpPr>
          <p:cNvPr id="8" name="Text Box 4"/>
          <p:cNvSpPr txBox="1">
            <a:spLocks noChangeArrowheads="1"/>
          </p:cNvSpPr>
          <p:nvPr/>
        </p:nvSpPr>
        <p:spPr bwMode="auto">
          <a:xfrm>
            <a:off x="3059113" y="6308725"/>
            <a:ext cx="5868987" cy="369888"/>
          </a:xfrm>
          <a:prstGeom prst="rect">
            <a:avLst/>
          </a:prstGeom>
          <a:solidFill>
            <a:schemeClr val="accent1"/>
          </a:solidFill>
          <a:ln w="9525">
            <a:noFill/>
            <a:miter lim="800000"/>
            <a:headEnd/>
            <a:tailEnd/>
          </a:ln>
        </p:spPr>
        <p:txBody>
          <a:bodyPr>
            <a:spAutoFit/>
          </a:bodyPr>
          <a:lstStyle/>
          <a:p>
            <a:r>
              <a:rPr lang="fr-FR" dirty="0">
                <a:solidFill>
                  <a:schemeClr val="bg1"/>
                </a:solidFill>
                <a:latin typeface="Arial Rounded MT Bold" pitchFamily="-84" charset="0"/>
              </a:rPr>
              <a:t>Inspection Pédagogique EPS – Nouvelle-Calédonie</a:t>
            </a:r>
          </a:p>
        </p:txBody>
      </p:sp>
      <p:sp>
        <p:nvSpPr>
          <p:cNvPr id="9" name="Rectangle 8"/>
          <p:cNvSpPr/>
          <p:nvPr/>
        </p:nvSpPr>
        <p:spPr>
          <a:xfrm>
            <a:off x="455069" y="2918746"/>
            <a:ext cx="2219773" cy="1158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99"/>
              </a:solidFill>
            </a:endParaRPr>
          </a:p>
        </p:txBody>
      </p:sp>
      <p:sp>
        <p:nvSpPr>
          <p:cNvPr id="10" name="Rectangle 9"/>
          <p:cNvSpPr/>
          <p:nvPr/>
        </p:nvSpPr>
        <p:spPr>
          <a:xfrm>
            <a:off x="6444208" y="2793818"/>
            <a:ext cx="2304256" cy="1521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Double flèche horizontale 10"/>
          <p:cNvSpPr/>
          <p:nvPr/>
        </p:nvSpPr>
        <p:spPr>
          <a:xfrm>
            <a:off x="2699792" y="3053511"/>
            <a:ext cx="3672408" cy="807537"/>
          </a:xfrm>
          <a:prstGeom prst="leftRightArrow">
            <a:avLst/>
          </a:pr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13" name="Rectangle à coins arrondis 12"/>
          <p:cNvSpPr/>
          <p:nvPr/>
        </p:nvSpPr>
        <p:spPr>
          <a:xfrm>
            <a:off x="3492751" y="544727"/>
            <a:ext cx="2088232"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à coins arrondis 13"/>
          <p:cNvSpPr/>
          <p:nvPr/>
        </p:nvSpPr>
        <p:spPr>
          <a:xfrm>
            <a:off x="3419872" y="4981012"/>
            <a:ext cx="237626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Double flèche verticale 14"/>
          <p:cNvSpPr/>
          <p:nvPr/>
        </p:nvSpPr>
        <p:spPr>
          <a:xfrm>
            <a:off x="4139952" y="1916832"/>
            <a:ext cx="792088" cy="3240360"/>
          </a:xfrm>
          <a:prstGeom prst="upDown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467544" y="2991986"/>
            <a:ext cx="2207298" cy="1015663"/>
          </a:xfrm>
          <a:prstGeom prst="rect">
            <a:avLst/>
          </a:prstGeom>
          <a:noFill/>
        </p:spPr>
        <p:txBody>
          <a:bodyPr wrap="square" rtlCol="0">
            <a:spAutoFit/>
          </a:bodyPr>
          <a:lstStyle/>
          <a:p>
            <a:pPr algn="ctr"/>
            <a:r>
              <a:rPr lang="fr-FR" sz="2000" b="1" dirty="0" smtClean="0"/>
              <a:t>FINALITES/VISEES</a:t>
            </a:r>
          </a:p>
          <a:p>
            <a:pPr marL="285750" indent="-285750">
              <a:buFont typeface="Arial" pitchFamily="34" charset="0"/>
              <a:buChar char="•"/>
            </a:pPr>
            <a:r>
              <a:rPr lang="fr-FR" sz="2000" b="1" dirty="0" smtClean="0"/>
              <a:t>Une culture équilibrée</a:t>
            </a:r>
          </a:p>
        </p:txBody>
      </p:sp>
      <p:sp>
        <p:nvSpPr>
          <p:cNvPr id="17" name="ZoneTexte 16"/>
          <p:cNvSpPr txBox="1"/>
          <p:nvPr/>
        </p:nvSpPr>
        <p:spPr>
          <a:xfrm>
            <a:off x="6520307" y="3053511"/>
            <a:ext cx="2152058" cy="1261884"/>
          </a:xfrm>
          <a:prstGeom prst="rect">
            <a:avLst/>
          </a:prstGeom>
          <a:noFill/>
        </p:spPr>
        <p:txBody>
          <a:bodyPr wrap="square" rtlCol="0">
            <a:spAutoFit/>
          </a:bodyPr>
          <a:lstStyle/>
          <a:p>
            <a:pPr algn="ctr"/>
            <a:r>
              <a:rPr lang="fr-FR" b="1" dirty="0" smtClean="0"/>
              <a:t>5 DOMAINES de FORMATION</a:t>
            </a:r>
          </a:p>
          <a:p>
            <a:pPr algn="ctr"/>
            <a:r>
              <a:rPr lang="fr-FR" sz="1400" b="1" dirty="0" smtClean="0"/>
              <a:t>Composantes de </a:t>
            </a:r>
            <a:r>
              <a:rPr lang="fr-FR" sz="2000" b="1" dirty="0" smtClean="0"/>
              <a:t>la culture</a:t>
            </a:r>
            <a:endParaRPr lang="fr-FR" sz="2000" b="1" dirty="0"/>
          </a:p>
        </p:txBody>
      </p:sp>
      <p:sp>
        <p:nvSpPr>
          <p:cNvPr id="18" name="ZoneTexte 17"/>
          <p:cNvSpPr txBox="1"/>
          <p:nvPr/>
        </p:nvSpPr>
        <p:spPr>
          <a:xfrm>
            <a:off x="3491880" y="700646"/>
            <a:ext cx="2088232" cy="1200329"/>
          </a:xfrm>
          <a:prstGeom prst="rect">
            <a:avLst/>
          </a:prstGeom>
          <a:noFill/>
        </p:spPr>
        <p:txBody>
          <a:bodyPr wrap="square" rtlCol="0">
            <a:spAutoFit/>
          </a:bodyPr>
          <a:lstStyle/>
          <a:p>
            <a:pPr algn="ctr"/>
            <a:r>
              <a:rPr lang="fr-FR" b="1" dirty="0" smtClean="0"/>
              <a:t>OBJECTIFS </a:t>
            </a:r>
          </a:p>
          <a:p>
            <a:pPr algn="ctr"/>
            <a:r>
              <a:rPr lang="fr-FR" b="1" dirty="0" smtClean="0"/>
              <a:t>de </a:t>
            </a:r>
          </a:p>
          <a:p>
            <a:pPr algn="ctr"/>
            <a:r>
              <a:rPr lang="fr-FR" b="1" dirty="0"/>
              <a:t>c</a:t>
            </a:r>
            <a:r>
              <a:rPr lang="fr-FR" b="1" dirty="0" smtClean="0"/>
              <a:t>onnaissances et de </a:t>
            </a:r>
          </a:p>
          <a:p>
            <a:pPr algn="ctr"/>
            <a:r>
              <a:rPr lang="fr-FR" b="1" dirty="0" smtClean="0"/>
              <a:t>compétences </a:t>
            </a:r>
            <a:endParaRPr lang="fr-FR" b="1" dirty="0"/>
          </a:p>
        </p:txBody>
      </p:sp>
      <p:sp>
        <p:nvSpPr>
          <p:cNvPr id="19" name="ZoneTexte 18"/>
          <p:cNvSpPr txBox="1"/>
          <p:nvPr/>
        </p:nvSpPr>
        <p:spPr>
          <a:xfrm>
            <a:off x="3494783" y="5233910"/>
            <a:ext cx="2232248" cy="646331"/>
          </a:xfrm>
          <a:prstGeom prst="rect">
            <a:avLst/>
          </a:prstGeom>
          <a:noFill/>
        </p:spPr>
        <p:txBody>
          <a:bodyPr wrap="square" rtlCol="0">
            <a:spAutoFit/>
          </a:bodyPr>
          <a:lstStyle/>
          <a:p>
            <a:pPr algn="ctr"/>
            <a:r>
              <a:rPr lang="fr-FR" b="1" dirty="0" smtClean="0"/>
              <a:t>DECLINAISON PROGRAMMATIQUE</a:t>
            </a:r>
            <a:endParaRPr lang="fr-FR" b="1" dirty="0"/>
          </a:p>
        </p:txBody>
      </p:sp>
      <p:sp>
        <p:nvSpPr>
          <p:cNvPr id="20" name="ZoneTexte 19"/>
          <p:cNvSpPr txBox="1"/>
          <p:nvPr/>
        </p:nvSpPr>
        <p:spPr>
          <a:xfrm>
            <a:off x="2915816" y="3299762"/>
            <a:ext cx="3096344" cy="338554"/>
          </a:xfrm>
          <a:prstGeom prst="rect">
            <a:avLst/>
          </a:prstGeom>
          <a:noFill/>
        </p:spPr>
        <p:txBody>
          <a:bodyPr wrap="square" rtlCol="0">
            <a:spAutoFit/>
          </a:bodyPr>
          <a:lstStyle/>
          <a:p>
            <a:r>
              <a:rPr lang="fr-FR" sz="1600" dirty="0" smtClean="0"/>
              <a:t>AXIOLOGIQUE</a:t>
            </a:r>
            <a:endParaRPr lang="fr-FR" sz="1600" dirty="0"/>
          </a:p>
        </p:txBody>
      </p:sp>
      <p:sp>
        <p:nvSpPr>
          <p:cNvPr id="21" name="ZoneTexte 20"/>
          <p:cNvSpPr txBox="1"/>
          <p:nvPr/>
        </p:nvSpPr>
        <p:spPr>
          <a:xfrm>
            <a:off x="4355976" y="2056895"/>
            <a:ext cx="360040" cy="2800767"/>
          </a:xfrm>
          <a:prstGeom prst="rect">
            <a:avLst/>
          </a:prstGeom>
          <a:noFill/>
        </p:spPr>
        <p:txBody>
          <a:bodyPr wrap="square" rtlCol="0">
            <a:spAutoFit/>
          </a:bodyPr>
          <a:lstStyle/>
          <a:p>
            <a:pPr algn="ctr"/>
            <a:r>
              <a:rPr lang="fr-FR" sz="1600" dirty="0" smtClean="0"/>
              <a:t>F</a:t>
            </a:r>
          </a:p>
          <a:p>
            <a:pPr algn="ctr"/>
            <a:r>
              <a:rPr lang="fr-FR" sz="1600" dirty="0" smtClean="0"/>
              <a:t>O</a:t>
            </a:r>
          </a:p>
          <a:p>
            <a:pPr algn="ctr"/>
            <a:r>
              <a:rPr lang="fr-FR" sz="1600" dirty="0" smtClean="0"/>
              <a:t>N</a:t>
            </a:r>
          </a:p>
          <a:p>
            <a:pPr algn="ctr"/>
            <a:r>
              <a:rPr lang="fr-FR" sz="1600" dirty="0" smtClean="0"/>
              <a:t>C</a:t>
            </a:r>
          </a:p>
          <a:p>
            <a:pPr algn="ctr"/>
            <a:r>
              <a:rPr lang="fr-FR" sz="1600" dirty="0" smtClean="0"/>
              <a:t>T</a:t>
            </a:r>
          </a:p>
          <a:p>
            <a:pPr algn="ctr"/>
            <a:r>
              <a:rPr lang="fr-FR" sz="1600" dirty="0" smtClean="0"/>
              <a:t>I</a:t>
            </a:r>
          </a:p>
          <a:p>
            <a:pPr algn="ctr"/>
            <a:r>
              <a:rPr lang="fr-FR" sz="1600" dirty="0" smtClean="0"/>
              <a:t>O</a:t>
            </a:r>
          </a:p>
          <a:p>
            <a:pPr algn="ctr"/>
            <a:r>
              <a:rPr lang="fr-FR" sz="1600" dirty="0" smtClean="0"/>
              <a:t>N</a:t>
            </a:r>
          </a:p>
          <a:p>
            <a:pPr algn="ctr"/>
            <a:r>
              <a:rPr lang="fr-FR" sz="1600" dirty="0" smtClean="0"/>
              <a:t>NEL</a:t>
            </a:r>
            <a:endParaRPr lang="fr-FR" sz="1600" dirty="0"/>
          </a:p>
        </p:txBody>
      </p:sp>
      <p:sp>
        <p:nvSpPr>
          <p:cNvPr id="22" name="ZoneTexte 21"/>
          <p:cNvSpPr txBox="1"/>
          <p:nvPr/>
        </p:nvSpPr>
        <p:spPr>
          <a:xfrm>
            <a:off x="4788024" y="3238206"/>
            <a:ext cx="1368152" cy="400110"/>
          </a:xfrm>
          <a:prstGeom prst="rect">
            <a:avLst/>
          </a:prstGeom>
          <a:noFill/>
        </p:spPr>
        <p:txBody>
          <a:bodyPr wrap="square" rtlCol="0">
            <a:spAutoFit/>
          </a:bodyPr>
          <a:lstStyle/>
          <a:p>
            <a:r>
              <a:rPr lang="fr-FR" sz="1000" dirty="0" smtClean="0"/>
              <a:t>Valeurs </a:t>
            </a:r>
            <a:r>
              <a:rPr lang="fr-FR" sz="1000" dirty="0" err="1"/>
              <a:t>p</a:t>
            </a:r>
            <a:r>
              <a:rPr lang="fr-FR" sz="1000" dirty="0" err="1" smtClean="0"/>
              <a:t>hilo,morales</a:t>
            </a:r>
            <a:r>
              <a:rPr lang="fr-FR" sz="1000" dirty="0" smtClean="0"/>
              <a:t>, métaphysiques</a:t>
            </a:r>
            <a:endParaRPr lang="fr-FR" sz="1000" dirty="0"/>
          </a:p>
        </p:txBody>
      </p:sp>
    </p:spTree>
    <p:extLst>
      <p:ext uri="{BB962C8B-B14F-4D97-AF65-F5344CB8AC3E}">
        <p14:creationId xmlns:p14="http://schemas.microsoft.com/office/powerpoint/2010/main" val="213538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ppt_x"/>
                                          </p:val>
                                        </p:tav>
                                        <p:tav tm="100000">
                                          <p:val>
                                            <p:strVal val="#ppt_x"/>
                                          </p:val>
                                        </p:tav>
                                      </p:tavLst>
                                    </p:anim>
                                    <p:anim calcmode="lin" valueType="num">
                                      <p:cBhvr additive="base">
                                        <p:cTn id="5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4" grpId="0" animBg="1"/>
      <p:bldP spid="15" grpId="0" animBg="1"/>
      <p:bldP spid="16" grpId="0"/>
      <p:bldP spid="17" grpId="0"/>
      <p:bldP spid="18" grpId="0"/>
      <p:bldP spid="19"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1668</TotalTime>
  <Words>3439</Words>
  <Application>Microsoft Office PowerPoint</Application>
  <PresentationFormat>Affichage à l'écran (4:3)</PresentationFormat>
  <Paragraphs>419</Paragraphs>
  <Slides>45</Slides>
  <Notes>0</Notes>
  <HiddenSlides>0</HiddenSlides>
  <MMClips>0</MMClips>
  <ScaleCrop>false</ScaleCrop>
  <HeadingPairs>
    <vt:vector size="4" baseType="variant">
      <vt:variant>
        <vt:lpstr>Thème</vt:lpstr>
      </vt:variant>
      <vt:variant>
        <vt:i4>1</vt:i4>
      </vt:variant>
      <vt:variant>
        <vt:lpstr>Titres des diapositives</vt:lpstr>
      </vt:variant>
      <vt:variant>
        <vt:i4>45</vt:i4>
      </vt:variant>
    </vt:vector>
  </HeadingPairs>
  <TitlesOfParts>
    <vt:vector size="46" baseType="lpstr">
      <vt:lpstr>Thème Office</vt:lpstr>
      <vt:lpstr>L’École du XXIème siècle.</vt:lpstr>
      <vt:lpstr>Présentation PowerPoint</vt:lpstr>
      <vt:lpstr>Présentation PowerPoint</vt:lpstr>
      <vt:lpstr>Loi de refondation de l’École  (Loi du 8 juillet 2013, publié le 09 juillet 2013 au J.O.)  Nouveau Socle Commun de CCC (décret du 31 mars 2015, publié le 02 avril 2015 au J.O)  Nouveau Collège (Adopté par le CSP le 10 avril 2015)  Projets de Programmes 2015  (Avis favorable du CSP le 10 avril, rendus public le 13 avril 2015)</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PILOTAGE GREPSNC 2013/2014</dc:title>
  <dc:creator>Amatte</dc:creator>
  <cp:lastModifiedBy>lamatte</cp:lastModifiedBy>
  <cp:revision>84</cp:revision>
  <dcterms:created xsi:type="dcterms:W3CDTF">2013-04-07T21:32:35Z</dcterms:created>
  <dcterms:modified xsi:type="dcterms:W3CDTF">2015-05-04T04:42:54Z</dcterms:modified>
</cp:coreProperties>
</file>