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1" d="100"/>
          <a:sy n="51" d="100"/>
        </p:scale>
        <p:origin x="-14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959B-FB4F-7749-A03E-DEB8F9B4C1FB}" type="datetimeFigureOut">
              <a:rPr lang="fr-FR" smtClean="0"/>
              <a:t>06/09/2016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3268-F7F1-EA4C-A99B-CDC6BF29086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959B-FB4F-7749-A03E-DEB8F9B4C1FB}" type="datetimeFigureOut">
              <a:rPr lang="fr-FR" smtClean="0"/>
              <a:t>06/09/2016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3268-F7F1-EA4C-A99B-CDC6BF290867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959B-FB4F-7749-A03E-DEB8F9B4C1FB}" type="datetimeFigureOut">
              <a:rPr lang="fr-FR" smtClean="0"/>
              <a:t>06/09/2016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3268-F7F1-EA4C-A99B-CDC6BF29086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959B-FB4F-7749-A03E-DEB8F9B4C1FB}" type="datetimeFigureOut">
              <a:rPr lang="fr-FR" smtClean="0"/>
              <a:t>06/09/2016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3268-F7F1-EA4C-A99B-CDC6BF29086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959B-FB4F-7749-A03E-DEB8F9B4C1FB}" type="datetimeFigureOut">
              <a:rPr lang="fr-FR" smtClean="0"/>
              <a:t>06/09/2016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3268-F7F1-EA4C-A99B-CDC6BF29086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959B-FB4F-7749-A03E-DEB8F9B4C1FB}" type="datetimeFigureOut">
              <a:rPr lang="fr-FR" smtClean="0"/>
              <a:t>06/09/2016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3268-F7F1-EA4C-A99B-CDC6BF290867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959B-FB4F-7749-A03E-DEB8F9B4C1FB}" type="datetimeFigureOut">
              <a:rPr lang="fr-FR" smtClean="0"/>
              <a:t>06/09/2016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3268-F7F1-EA4C-A99B-CDC6BF29086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959B-FB4F-7749-A03E-DEB8F9B4C1FB}" type="datetimeFigureOut">
              <a:rPr lang="fr-FR" smtClean="0"/>
              <a:t>06/09/2016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3268-F7F1-EA4C-A99B-CDC6BF29086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959B-FB4F-7749-A03E-DEB8F9B4C1FB}" type="datetimeFigureOut">
              <a:rPr lang="fr-FR" smtClean="0"/>
              <a:t>06/09/2016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3268-F7F1-EA4C-A99B-CDC6BF29086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959B-FB4F-7749-A03E-DEB8F9B4C1FB}" type="datetimeFigureOut">
              <a:rPr lang="fr-FR" smtClean="0"/>
              <a:t>06/09/2016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3268-F7F1-EA4C-A99B-CDC6BF29086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959B-FB4F-7749-A03E-DEB8F9B4C1FB}" type="datetimeFigureOut">
              <a:rPr lang="fr-FR" smtClean="0"/>
              <a:t>06/09/2016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3268-F7F1-EA4C-A99B-CDC6BF29086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959B-FB4F-7749-A03E-DEB8F9B4C1FB}" type="datetimeFigureOut">
              <a:rPr lang="fr-FR" smtClean="0"/>
              <a:t>06/09/2016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3268-F7F1-EA4C-A99B-CDC6BF29086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469959B-FB4F-7749-A03E-DEB8F9B4C1FB}" type="datetimeFigureOut">
              <a:rPr lang="fr-FR" smtClean="0"/>
              <a:t>06/09/2016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A48C3268-F7F1-EA4C-A99B-CDC6BF29086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7767" y="107576"/>
            <a:ext cx="8542968" cy="1336956"/>
          </a:xfrm>
        </p:spPr>
        <p:txBody>
          <a:bodyPr>
            <a:normAutofit fontScale="90000"/>
          </a:bodyPr>
          <a:lstStyle/>
          <a:p>
            <a:r>
              <a:rPr lang="fr-FR" b="1" i="1" dirty="0" smtClean="0"/>
              <a:t>Proposition d’approche du contact et donner du sens à la règle</a:t>
            </a:r>
            <a:endParaRPr lang="fr-FR" b="1" i="1" dirty="0"/>
          </a:p>
        </p:txBody>
      </p:sp>
      <p:sp>
        <p:nvSpPr>
          <p:cNvPr id="4" name="ZoneTexte 3"/>
          <p:cNvSpPr txBox="1"/>
          <p:nvPr/>
        </p:nvSpPr>
        <p:spPr>
          <a:xfrm>
            <a:off x="2116841" y="1459650"/>
            <a:ext cx="500108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 smtClean="0">
                <a:solidFill>
                  <a:schemeClr val="accent6"/>
                </a:solidFill>
              </a:rPr>
              <a:t>1) l’apprentissage des règles</a:t>
            </a:r>
            <a:endParaRPr lang="fr-FR" sz="3200" b="1" dirty="0">
              <a:solidFill>
                <a:schemeClr val="accent6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6324" y="2075309"/>
            <a:ext cx="559451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/>
              <a:t>Le principe est de </a:t>
            </a:r>
            <a:r>
              <a:rPr lang="fr-FR" sz="2800"/>
              <a:t>laisser </a:t>
            </a:r>
            <a:r>
              <a:rPr lang="fr-FR" sz="2800" smtClean="0"/>
              <a:t>un </a:t>
            </a:r>
            <a:r>
              <a:rPr lang="fr-FR" sz="2800" dirty="0"/>
              <a:t>jeu total se dérouler et d'attendre les réactions des élèves sur les problèmes </a:t>
            </a:r>
            <a:r>
              <a:rPr lang="fr-FR" sz="2800" dirty="0" smtClean="0"/>
              <a:t>qui </a:t>
            </a:r>
            <a:r>
              <a:rPr lang="fr-FR" sz="2800" dirty="0"/>
              <a:t>peuvent se poser </a:t>
            </a:r>
            <a:r>
              <a:rPr lang="fr-FR" sz="2800" dirty="0" smtClean="0"/>
              <a:t>avec un </a:t>
            </a:r>
            <a:r>
              <a:rPr lang="fr-FR" sz="2800" dirty="0"/>
              <a:t>jeu « sans règles ».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760834" y="2656311"/>
            <a:ext cx="3269504" cy="138499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LE RUGBY « ANCESTRAL »:</a:t>
            </a:r>
          </a:p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LA SOULE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66324" y="4767463"/>
            <a:ext cx="519543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A partir de ces problèmes, on </a:t>
            </a:r>
            <a:r>
              <a:rPr lang="fr-FR" sz="2800" dirty="0" smtClean="0"/>
              <a:t>va orienter les élèves </a:t>
            </a:r>
            <a:r>
              <a:rPr lang="fr-FR" sz="2800" dirty="0"/>
              <a:t>vers un apprentissage des règles</a:t>
            </a:r>
            <a:r>
              <a:rPr lang="fr-CA" sz="2800" dirty="0"/>
              <a:t> </a:t>
            </a:r>
            <a:r>
              <a:rPr lang="fr-CA" sz="2800" dirty="0" smtClean="0"/>
              <a:t>tout en donnant du sens.</a:t>
            </a:r>
            <a:endParaRPr lang="fr-FR" sz="2800" dirty="0"/>
          </a:p>
        </p:txBody>
      </p:sp>
      <p:sp>
        <p:nvSpPr>
          <p:cNvPr id="9" name="ZoneTexte 8"/>
          <p:cNvSpPr txBox="1"/>
          <p:nvPr/>
        </p:nvSpPr>
        <p:spPr>
          <a:xfrm>
            <a:off x="5539377" y="5101754"/>
            <a:ext cx="3355174" cy="138499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« LIBERTÉ, ÉGALITÉ,</a:t>
            </a:r>
          </a:p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FRATERNITÉ »</a:t>
            </a:r>
            <a:endParaRPr lang="fr-FR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4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 animBg="1"/>
      <p:bldP spid="8" grpId="0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27325" y="120047"/>
            <a:ext cx="45465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DESCRIPTION: </a:t>
            </a:r>
            <a:r>
              <a:rPr lang="fr-FR" sz="2400" dirty="0"/>
              <a:t>Former des équipes </a:t>
            </a:r>
            <a:r>
              <a:rPr lang="fr-FR" sz="2400" b="1" u="sng" dirty="0"/>
              <a:t>mixtes</a:t>
            </a:r>
            <a:r>
              <a:rPr lang="fr-FR" sz="2400" dirty="0"/>
              <a:t> et </a:t>
            </a:r>
            <a:r>
              <a:rPr lang="fr-FR" sz="2400" b="1" u="sng" dirty="0"/>
              <a:t>affinitaires</a:t>
            </a:r>
            <a:r>
              <a:rPr lang="fr-FR" sz="2400" dirty="0"/>
              <a:t> dans la mesure du possible. 4 équipes pour une classe et 2 terrains. OU 2 équipes pour une classe et un terrain. Longueur : 30m ; </a:t>
            </a:r>
            <a:r>
              <a:rPr lang="fr-FR" sz="2400" b="1" u="sng" dirty="0"/>
              <a:t>largeur </a:t>
            </a:r>
            <a:r>
              <a:rPr lang="fr-FR" sz="2400" b="1" u="sng" dirty="0" smtClean="0"/>
              <a:t>2m par élève</a:t>
            </a:r>
            <a:endParaRPr lang="fr-CA" sz="2400" b="1" u="sng" dirty="0"/>
          </a:p>
        </p:txBody>
      </p:sp>
      <p:sp>
        <p:nvSpPr>
          <p:cNvPr id="5" name="ZoneTexte 4"/>
          <p:cNvSpPr txBox="1"/>
          <p:nvPr/>
        </p:nvSpPr>
        <p:spPr>
          <a:xfrm>
            <a:off x="5244180" y="400700"/>
            <a:ext cx="3450682" cy="8309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0000"/>
                </a:solidFill>
              </a:rPr>
              <a:t>POUR FAVORISER LA MARQUE (PLAISIR)</a:t>
            </a:r>
            <a:endParaRPr lang="fr-FR" sz="2400" dirty="0">
              <a:solidFill>
                <a:srgbClr val="00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244180" y="1565338"/>
            <a:ext cx="3450682" cy="120032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0000"/>
                </a:solidFill>
              </a:rPr>
              <a:t>POUR LIMITER LES IMPACT (RASSURER-IMPLICATION)</a:t>
            </a:r>
            <a:endParaRPr lang="fr-FR" sz="2400" dirty="0">
              <a:solidFill>
                <a:srgbClr val="00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41098" y="3099307"/>
            <a:ext cx="564396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/>
              <a:t>CONSIGNES:</a:t>
            </a:r>
            <a:r>
              <a:rPr lang="fr-CA" sz="2200" dirty="0" smtClean="0"/>
              <a:t> </a:t>
            </a:r>
            <a:r>
              <a:rPr lang="fr-FR" sz="2200" dirty="0" smtClean="0"/>
              <a:t>1</a:t>
            </a:r>
            <a:r>
              <a:rPr lang="fr-FR" sz="2200" baseline="30000" dirty="0" smtClean="0"/>
              <a:t>er</a:t>
            </a:r>
            <a:r>
              <a:rPr lang="fr-FR" sz="2200" dirty="0" smtClean="0"/>
              <a:t> </a:t>
            </a:r>
            <a:r>
              <a:rPr lang="fr-FR" sz="2200" dirty="0"/>
              <a:t>temps </a:t>
            </a:r>
            <a:r>
              <a:rPr lang="fr-FR" sz="2200" b="1" u="sng" dirty="0"/>
              <a:t>: laisser les 2 équipes </a:t>
            </a:r>
            <a:r>
              <a:rPr lang="fr-FR" sz="2200" b="1" u="sng" dirty="0" smtClean="0"/>
              <a:t>discuter </a:t>
            </a:r>
            <a:r>
              <a:rPr lang="fr-FR" sz="2200" b="1" u="sng" dirty="0"/>
              <a:t>ensemble des règles de sécurité</a:t>
            </a:r>
            <a:r>
              <a:rPr lang="fr-FR" sz="2200" dirty="0"/>
              <a:t> (on ne parle que de cela) sur chaque terrain. Puis, intervenir en leur demandant </a:t>
            </a:r>
            <a:r>
              <a:rPr lang="fr-FR" sz="2200" dirty="0" smtClean="0"/>
              <a:t>ce </a:t>
            </a:r>
            <a:r>
              <a:rPr lang="fr-FR" sz="2200" dirty="0"/>
              <a:t>qu’elles préconisent. Donc </a:t>
            </a:r>
            <a:r>
              <a:rPr lang="fr-FR" sz="2200" dirty="0" smtClean="0"/>
              <a:t>:</a:t>
            </a:r>
            <a:endParaRPr lang="fr-CA" sz="2200" dirty="0"/>
          </a:p>
          <a:p>
            <a:pPr marL="342900" indent="-342900">
              <a:buFontTx/>
              <a:buChar char="-"/>
            </a:pPr>
            <a:r>
              <a:rPr lang="fr-FR" sz="2200" dirty="0" smtClean="0"/>
              <a:t>pas </a:t>
            </a:r>
            <a:r>
              <a:rPr lang="fr-FR" sz="2200" dirty="0"/>
              <a:t>de tirage de </a:t>
            </a:r>
            <a:r>
              <a:rPr lang="fr-FR" sz="2200" dirty="0" smtClean="0"/>
              <a:t>maillot</a:t>
            </a:r>
            <a:endParaRPr lang="fr-CA" sz="2200" dirty="0"/>
          </a:p>
          <a:p>
            <a:pPr marL="342900" indent="-342900">
              <a:buFontTx/>
              <a:buChar char="-"/>
            </a:pPr>
            <a:r>
              <a:rPr lang="fr-FR" sz="2200" dirty="0" smtClean="0"/>
              <a:t>pas </a:t>
            </a:r>
            <a:r>
              <a:rPr lang="fr-FR" sz="2200" dirty="0"/>
              <a:t>de jeu déloyal : croche pied, tacle, pousser, griffer, taper, tirer les </a:t>
            </a:r>
            <a:r>
              <a:rPr lang="fr-FR" sz="2200" dirty="0" smtClean="0"/>
              <a:t>cheveux</a:t>
            </a:r>
            <a:endParaRPr lang="fr-FR" sz="2200" dirty="0"/>
          </a:p>
          <a:p>
            <a:pPr marL="342900" indent="-342900">
              <a:buFontTx/>
              <a:buChar char="-"/>
            </a:pPr>
            <a:r>
              <a:rPr lang="fr-FR" sz="2200" b="1" u="sng" dirty="0" smtClean="0"/>
              <a:t>droit </a:t>
            </a:r>
            <a:r>
              <a:rPr lang="fr-FR" sz="2200" b="1" u="sng" dirty="0"/>
              <a:t>d’attraper le joueur en dessous de la ligne des épaules.</a:t>
            </a:r>
            <a:endParaRPr lang="fr-CA" sz="2200" dirty="0"/>
          </a:p>
          <a:p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5785059" y="3501687"/>
            <a:ext cx="3182567" cy="4616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0000"/>
                </a:solidFill>
              </a:rPr>
              <a:t>DONNER DU SENS</a:t>
            </a:r>
            <a:endParaRPr lang="fr-FR" sz="2400" dirty="0">
              <a:solidFill>
                <a:srgbClr val="00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27325" y="3963352"/>
            <a:ext cx="560143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400" b="1" dirty="0"/>
              <a:t>CONSIGNES:</a:t>
            </a:r>
            <a:r>
              <a:rPr lang="fr-CA" sz="2400" dirty="0"/>
              <a:t> </a:t>
            </a:r>
            <a:r>
              <a:rPr lang="fr-FR" sz="2400" dirty="0" smtClean="0"/>
              <a:t>2</a:t>
            </a:r>
            <a:r>
              <a:rPr lang="fr-FR" sz="2400" baseline="30000" dirty="0" smtClean="0"/>
              <a:t>ème</a:t>
            </a:r>
            <a:r>
              <a:rPr lang="fr-FR" sz="2400" dirty="0" smtClean="0"/>
              <a:t> </a:t>
            </a:r>
            <a:r>
              <a:rPr lang="fr-FR" sz="2400" dirty="0"/>
              <a:t>temps : donner deux règles : </a:t>
            </a:r>
            <a:r>
              <a:rPr lang="fr-FR" sz="2400" b="1" u="sng" dirty="0"/>
              <a:t>la marque</a:t>
            </a:r>
            <a:r>
              <a:rPr lang="fr-FR" sz="2400" dirty="0"/>
              <a:t> « apporter le ballon dans le camp adverse » et </a:t>
            </a:r>
            <a:r>
              <a:rPr lang="fr-FR" sz="2400" b="1" u="sng" dirty="0"/>
              <a:t>les limites du terrain </a:t>
            </a:r>
            <a:r>
              <a:rPr lang="fr-FR" sz="2400" dirty="0"/>
              <a:t>« si j’amène le ballon après les lignes situées sur le côté du terrain, je le rends à mes adversaires ».</a:t>
            </a:r>
            <a:endParaRPr lang="fr-CA" sz="2400" dirty="0"/>
          </a:p>
          <a:p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5871286" y="4547841"/>
            <a:ext cx="2973289" cy="95698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000000"/>
                </a:solidFill>
              </a:rPr>
              <a:t>« C’EST TOUT!!!! »</a:t>
            </a:r>
            <a:endParaRPr lang="fr-FR" sz="2800" dirty="0">
              <a:solidFill>
                <a:srgbClr val="00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834943" y="2012011"/>
            <a:ext cx="7563213" cy="30469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4800" b="1" dirty="0" smtClean="0"/>
              <a:t>CONCLUSION: LE JEU SE RAPPROCHE DE </a:t>
            </a:r>
            <a:r>
              <a:rPr lang="fr-FR" sz="4800" b="1" dirty="0" smtClean="0">
                <a:solidFill>
                  <a:schemeClr val="accent6"/>
                </a:solidFill>
              </a:rPr>
              <a:t>LA SOULE</a:t>
            </a:r>
            <a:r>
              <a:rPr lang="fr-FR" sz="4800" b="1" dirty="0" smtClean="0"/>
              <a:t>, L’ASPECT VIOLENT EN MOINS.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2157295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animBg="1"/>
      <p:bldP spid="5" grpId="1" animBg="1"/>
      <p:bldP spid="7" grpId="0" animBg="1"/>
      <p:bldP spid="7" grpId="1" animBg="1"/>
      <p:bldP spid="9" grpId="0"/>
      <p:bldP spid="9" grpId="1"/>
      <p:bldP spid="10" grpId="0" animBg="1"/>
      <p:bldP spid="10" grpId="1" animBg="1"/>
      <p:bldP spid="11" grpId="0"/>
      <p:bldP spid="11" grpId="1"/>
      <p:bldP spid="12" grpId="0" animBg="1"/>
      <p:bldP spid="12" grpId="1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76265" y="195727"/>
            <a:ext cx="3590186" cy="8309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COMPORTEMENTS </a:t>
            </a:r>
            <a:r>
              <a:rPr lang="fr-FR" sz="2400" b="1" dirty="0" smtClean="0"/>
              <a:t>OBSERVÉS</a:t>
            </a:r>
            <a:endParaRPr lang="fr-CA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4640590" y="176263"/>
            <a:ext cx="4358392" cy="8309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DISCUSSIONS ET PISTES </a:t>
            </a:r>
            <a:r>
              <a:rPr lang="fr-FR" sz="2400" b="1" dirty="0" smtClean="0"/>
              <a:t>ENVISAGÉES</a:t>
            </a:r>
            <a:endParaRPr lang="fr-CA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376265" y="2116786"/>
            <a:ext cx="2956513" cy="2308324"/>
          </a:xfrm>
          <a:prstGeom prst="rect">
            <a:avLst/>
          </a:prstGeom>
          <a:ln w="76200" cmpd="sng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Le </a:t>
            </a:r>
            <a:r>
              <a:rPr lang="fr-FR" sz="2400" b="1" u="sng" dirty="0"/>
              <a:t>phénomène de « grappe »</a:t>
            </a:r>
            <a:r>
              <a:rPr lang="fr-FR" sz="2400" dirty="0"/>
              <a:t>: tous les élèves sont autour du ballon qui ne peut plus circuler.</a:t>
            </a:r>
            <a:r>
              <a:rPr lang="fr-CA" sz="2400" dirty="0"/>
              <a:t> </a:t>
            </a:r>
            <a:endParaRPr lang="fr-FR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5204167" y="1211898"/>
            <a:ext cx="3849136" cy="5170646"/>
          </a:xfrm>
          <a:prstGeom prst="rect">
            <a:avLst/>
          </a:prstGeom>
          <a:ln w="76200" cmpd="sng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200" dirty="0"/>
              <a:t>On parle avec les élèves de </a:t>
            </a:r>
            <a:r>
              <a:rPr lang="fr-FR" sz="2200" b="1" dirty="0">
                <a:solidFill>
                  <a:srgbClr val="C00000"/>
                </a:solidFill>
              </a:rPr>
              <a:t>LIBERTE du ballon</a:t>
            </a:r>
            <a:r>
              <a:rPr lang="fr-FR" sz="2200" dirty="0"/>
              <a:t>. L'équipe qui « enterre » le ballon est celle qui ne le fait plus vivre. Elle est donc pénalisée. On parle aussi d</a:t>
            </a:r>
            <a:r>
              <a:rPr lang="fr-FR" sz="2200" dirty="0">
                <a:solidFill>
                  <a:srgbClr val="C00000"/>
                </a:solidFill>
              </a:rPr>
              <a:t>' </a:t>
            </a:r>
            <a:r>
              <a:rPr lang="fr-FR" sz="2200" b="1" dirty="0">
                <a:solidFill>
                  <a:srgbClr val="C00000"/>
                </a:solidFill>
              </a:rPr>
              <a:t>EGALITE </a:t>
            </a:r>
            <a:r>
              <a:rPr lang="fr-FR" sz="2200" dirty="0"/>
              <a:t>et de la </a:t>
            </a:r>
            <a:r>
              <a:rPr lang="fr-FR" sz="2200" b="1" dirty="0">
                <a:solidFill>
                  <a:srgbClr val="C00000"/>
                </a:solidFill>
              </a:rPr>
              <a:t>règle du hors jeu</a:t>
            </a:r>
            <a:r>
              <a:rPr lang="fr-FR" sz="2200" dirty="0"/>
              <a:t>. Si je veux récupérer le ballon </a:t>
            </a:r>
            <a:r>
              <a:rPr lang="fr-FR" sz="2200" b="1" u="sng" dirty="0"/>
              <a:t>je dois être dans mon camps</a:t>
            </a:r>
            <a:r>
              <a:rPr lang="fr-FR" sz="2200" dirty="0"/>
              <a:t> et </a:t>
            </a:r>
            <a:r>
              <a:rPr lang="fr-FR" sz="2200" b="1" u="sng" dirty="0"/>
              <a:t>ne pas empêcher l'autre équipe de sortir le ballon</a:t>
            </a:r>
            <a:r>
              <a:rPr lang="fr-FR" sz="2200" dirty="0"/>
              <a:t> du regroupement</a:t>
            </a:r>
            <a:r>
              <a:rPr lang="fr-FR" sz="2200" b="1" u="sng" dirty="0"/>
              <a:t>. ON MET EN PLACE LA RÈGLE DU HORS-JEU</a:t>
            </a:r>
            <a:r>
              <a:rPr lang="fr-CA" sz="2200" dirty="0"/>
              <a:t> </a:t>
            </a:r>
            <a:endParaRPr lang="fr-FR" sz="2200" dirty="0"/>
          </a:p>
        </p:txBody>
      </p:sp>
      <p:sp>
        <p:nvSpPr>
          <p:cNvPr id="8" name="Flèche vers la droite 7"/>
          <p:cNvSpPr/>
          <p:nvPr/>
        </p:nvSpPr>
        <p:spPr>
          <a:xfrm>
            <a:off x="3377976" y="3210544"/>
            <a:ext cx="986667" cy="392193"/>
          </a:xfrm>
          <a:prstGeom prst="rightArrow">
            <a:avLst>
              <a:gd name="adj1" fmla="val 50000"/>
              <a:gd name="adj2" fmla="val 10449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57144" y="2407301"/>
            <a:ext cx="2913856" cy="2677656"/>
          </a:xfrm>
          <a:prstGeom prst="rect">
            <a:avLst/>
          </a:prstGeom>
          <a:ln w="76200" cmpd="sng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Un élève </a:t>
            </a:r>
            <a:r>
              <a:rPr lang="fr-FR" sz="2400" b="1" u="sng" dirty="0"/>
              <a:t>garde le ballon au sol</a:t>
            </a:r>
            <a:r>
              <a:rPr lang="fr-FR" sz="2400" dirty="0"/>
              <a:t> et ne le lâche plus. </a:t>
            </a:r>
            <a:r>
              <a:rPr lang="fr-CA" sz="2400" dirty="0"/>
              <a:t> </a:t>
            </a:r>
            <a:r>
              <a:rPr lang="fr-FR" sz="2400" dirty="0" smtClean="0"/>
              <a:t>Ou </a:t>
            </a:r>
            <a:r>
              <a:rPr lang="fr-FR" sz="2400" dirty="0"/>
              <a:t>une lutte pour le ballon s'engage au sol, entre plusieurs élèves.</a:t>
            </a:r>
            <a:r>
              <a:rPr lang="fr-CA" sz="2400" dirty="0"/>
              <a:t> </a:t>
            </a:r>
            <a:endParaRPr lang="fr-FR" sz="2400" dirty="0"/>
          </a:p>
        </p:txBody>
      </p:sp>
      <p:sp>
        <p:nvSpPr>
          <p:cNvPr id="10" name="ZoneTexte 9"/>
          <p:cNvSpPr txBox="1"/>
          <p:nvPr/>
        </p:nvSpPr>
        <p:spPr>
          <a:xfrm>
            <a:off x="4900049" y="1205046"/>
            <a:ext cx="3839473" cy="4154984"/>
          </a:xfrm>
          <a:prstGeom prst="rect">
            <a:avLst/>
          </a:prstGeom>
          <a:ln w="76200" cmpd="sng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On parle une nouvelle fois de </a:t>
            </a:r>
            <a:r>
              <a:rPr lang="fr-FR" sz="2400" b="1" dirty="0">
                <a:solidFill>
                  <a:srgbClr val="C00000"/>
                </a:solidFill>
              </a:rPr>
              <a:t>LIBERTE du ballon</a:t>
            </a:r>
            <a:r>
              <a:rPr lang="fr-FR" sz="2400" b="1" dirty="0"/>
              <a:t>. </a:t>
            </a:r>
            <a:r>
              <a:rPr lang="fr-FR" sz="2400" dirty="0"/>
              <a:t>On ne joue pas le ballon au sol car on essaye de le garder et donc il ne vit plus. </a:t>
            </a:r>
            <a:r>
              <a:rPr lang="fr-FR" sz="2400" b="1" u="sng" dirty="0"/>
              <a:t>ON MET EN PLACE LA RÈGLE DU JEU AU SOL.</a:t>
            </a:r>
            <a:r>
              <a:rPr lang="fr-CA" sz="2400" dirty="0"/>
              <a:t> </a:t>
            </a:r>
            <a:r>
              <a:rPr lang="fr-CA" sz="2400" dirty="0" smtClean="0"/>
              <a:t>(si je ne suis pas sur mes pieds, je ne peux pas jouer le ballon)</a:t>
            </a:r>
            <a:endParaRPr lang="fr-FR" sz="2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223314" y="2675086"/>
            <a:ext cx="2978575" cy="3046988"/>
          </a:xfrm>
          <a:prstGeom prst="rect">
            <a:avLst/>
          </a:prstGeom>
          <a:ln w="76200" cmpd="sng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Un élève </a:t>
            </a:r>
            <a:r>
              <a:rPr lang="fr-FR" sz="2400" b="1" u="sng" dirty="0"/>
              <a:t>reste devant ou dans la zone de marque</a:t>
            </a:r>
            <a:r>
              <a:rPr lang="fr-FR" sz="2400" dirty="0"/>
              <a:t> en attendant qu'on lui envoie le ballon. Ou un élève reste loin des actions de jeu.</a:t>
            </a:r>
            <a:r>
              <a:rPr lang="fr-CA" sz="2400" dirty="0"/>
              <a:t> </a:t>
            </a:r>
            <a:endParaRPr lang="fr-FR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4365875" y="1413003"/>
            <a:ext cx="4703301" cy="5170646"/>
          </a:xfrm>
          <a:prstGeom prst="rect">
            <a:avLst/>
          </a:prstGeom>
          <a:ln w="76200" cmpd="sng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200" dirty="0"/>
              <a:t>Alors que certains luttent pour avoir le ballon, un joueur reste </a:t>
            </a:r>
            <a:r>
              <a:rPr lang="fr-FR" sz="2200" b="1" u="sng" dirty="0"/>
              <a:t>au loin et attend</a:t>
            </a:r>
            <a:r>
              <a:rPr lang="fr-FR" sz="2200" dirty="0"/>
              <a:t> pour marquer → il ne participe pas au jeu (« tricheur » car il ne transpire pas). On parle de </a:t>
            </a:r>
            <a:r>
              <a:rPr lang="fr-FR" sz="2200" b="1" dirty="0">
                <a:solidFill>
                  <a:srgbClr val="C00000"/>
                </a:solidFill>
              </a:rPr>
              <a:t>FRATERNITE</a:t>
            </a:r>
            <a:r>
              <a:rPr lang="fr-FR" sz="2200" dirty="0"/>
              <a:t>, </a:t>
            </a:r>
            <a:r>
              <a:rPr lang="fr-FR" sz="2200" b="1" u="sng" dirty="0"/>
              <a:t>j'aide</a:t>
            </a:r>
            <a:r>
              <a:rPr lang="fr-FR" sz="2200" dirty="0"/>
              <a:t> mes camarades à porter le ballon et </a:t>
            </a:r>
            <a:r>
              <a:rPr lang="fr-FR" sz="2200" b="1" u="sng" dirty="0"/>
              <a:t>ON MET EN PLACE LA RÈGLE DE L’EN-AVANT DE PASSE.</a:t>
            </a:r>
            <a:endParaRPr lang="fr-CA" sz="2200" dirty="0"/>
          </a:p>
          <a:p>
            <a:pPr algn="ctr"/>
            <a:r>
              <a:rPr lang="fr-FR" sz="2200" b="1" u="sng" dirty="0"/>
              <a:t>NB : </a:t>
            </a:r>
            <a:r>
              <a:rPr lang="fr-FR" sz="2200" dirty="0"/>
              <a:t>cette règle (la + dure à intégrer) </a:t>
            </a:r>
            <a:r>
              <a:rPr lang="fr-FR" sz="2200" dirty="0" smtClean="0"/>
              <a:t>ne </a:t>
            </a:r>
            <a:r>
              <a:rPr lang="fr-FR" sz="2200" dirty="0"/>
              <a:t>doit pas être un frein dans l’investissement des élèves. C’est pourquoi il ne faut pas hésité à la supprimer lors de certaines situations.</a:t>
            </a:r>
            <a:r>
              <a:rPr lang="fr-CA" sz="2200" dirty="0"/>
              <a:t> </a:t>
            </a:r>
            <a:endParaRPr lang="fr-FR" sz="2200" dirty="0"/>
          </a:p>
        </p:txBody>
      </p:sp>
      <p:sp>
        <p:nvSpPr>
          <p:cNvPr id="13" name="Flèche vers la droite 12"/>
          <p:cNvSpPr/>
          <p:nvPr/>
        </p:nvSpPr>
        <p:spPr>
          <a:xfrm>
            <a:off x="3397681" y="3043706"/>
            <a:ext cx="839452" cy="33367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381990" y="2618544"/>
            <a:ext cx="2427344" cy="2308324"/>
          </a:xfrm>
          <a:prstGeom prst="rect">
            <a:avLst/>
          </a:prstGeom>
          <a:ln w="76200" cmpd="sng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Un élève avec </a:t>
            </a:r>
            <a:r>
              <a:rPr lang="fr-FR" sz="2400" b="1" u="sng" dirty="0"/>
              <a:t>un gabarit imposant</a:t>
            </a:r>
            <a:r>
              <a:rPr lang="fr-FR" sz="2400" dirty="0"/>
              <a:t> par tout seul et traverse le terrain.</a:t>
            </a:r>
            <a:r>
              <a:rPr lang="fr-CA" sz="2400" dirty="0"/>
              <a:t> </a:t>
            </a:r>
            <a:endParaRPr lang="fr-FR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4355589" y="1237071"/>
            <a:ext cx="4681840" cy="5566217"/>
          </a:xfrm>
          <a:prstGeom prst="rect">
            <a:avLst/>
          </a:prstGeom>
          <a:ln w="76200" cmpd="sng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On </a:t>
            </a:r>
            <a:r>
              <a:rPr lang="fr-FR" sz="2200" dirty="0"/>
              <a:t>rappelle aux élèves que le </a:t>
            </a:r>
            <a:r>
              <a:rPr lang="fr-FR" sz="2200"/>
              <a:t>rugby </a:t>
            </a:r>
            <a:r>
              <a:rPr lang="fr-FR" sz="2200" smtClean="0"/>
              <a:t>est un </a:t>
            </a:r>
            <a:r>
              <a:rPr lang="fr-FR" sz="2200" dirty="0"/>
              <a:t>sport collectif dont le but est </a:t>
            </a:r>
            <a:r>
              <a:rPr lang="fr-FR" sz="2200" b="1" u="sng" dirty="0"/>
              <a:t>d'amener le ballon à plusieurs</a:t>
            </a:r>
            <a:r>
              <a:rPr lang="fr-FR" sz="2200" dirty="0"/>
              <a:t> dans l'en-but. On parle alors de </a:t>
            </a:r>
            <a:r>
              <a:rPr lang="fr-FR" sz="2200" b="1" dirty="0">
                <a:solidFill>
                  <a:srgbClr val="C00000"/>
                </a:solidFill>
              </a:rPr>
              <a:t>FRATERNITE</a:t>
            </a:r>
            <a:r>
              <a:rPr lang="fr-FR" sz="2200" b="1" dirty="0">
                <a:solidFill>
                  <a:schemeClr val="accent6"/>
                </a:solidFill>
              </a:rPr>
              <a:t> </a:t>
            </a:r>
            <a:r>
              <a:rPr lang="fr-FR" sz="2200" dirty="0"/>
              <a:t>mais on instaure aussi la règle d' </a:t>
            </a:r>
            <a:r>
              <a:rPr lang="fr-FR" sz="2200" b="1" dirty="0">
                <a:solidFill>
                  <a:srgbClr val="C00000"/>
                </a:solidFill>
              </a:rPr>
              <a:t>EGALITE DES CHANCES</a:t>
            </a:r>
            <a:r>
              <a:rPr lang="fr-FR" sz="2200" dirty="0"/>
              <a:t>. Un garçon face à une fille (en début de cycle) devra obligatoirement faire une passe. Par contre, les filles sont protégées. Les garçons se mettent en barrage, elles s’arrêtent et donne la balle…</a:t>
            </a:r>
            <a:endParaRPr lang="fr-CA" sz="2200" dirty="0"/>
          </a:p>
          <a:p>
            <a:pPr algn="ctr"/>
            <a:r>
              <a:rPr lang="fr-FR" sz="2200" dirty="0"/>
              <a:t>N.B: par la suite, il est préférable de faire </a:t>
            </a:r>
            <a:r>
              <a:rPr lang="fr-FR" sz="2200" b="1" u="sng" dirty="0"/>
              <a:t>des groupes (3) d'engagements</a:t>
            </a:r>
            <a:r>
              <a:rPr lang="fr-CA" sz="2200" dirty="0"/>
              <a:t> </a:t>
            </a:r>
            <a:endParaRPr lang="fr-FR" sz="2200" dirty="0"/>
          </a:p>
        </p:txBody>
      </p:sp>
      <p:sp>
        <p:nvSpPr>
          <p:cNvPr id="16" name="ZoneTexte 15"/>
          <p:cNvSpPr txBox="1"/>
          <p:nvPr/>
        </p:nvSpPr>
        <p:spPr>
          <a:xfrm>
            <a:off x="948036" y="1179687"/>
            <a:ext cx="7385108" cy="560153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Ainsi, toutes ses </a:t>
            </a:r>
            <a:r>
              <a:rPr lang="fr-FR" sz="3600" b="1" u="sng" dirty="0" smtClean="0">
                <a:solidFill>
                  <a:srgbClr val="C00000"/>
                </a:solidFill>
              </a:rPr>
              <a:t>discussions</a:t>
            </a:r>
            <a:r>
              <a:rPr lang="fr-FR" sz="3600" b="1" dirty="0" smtClean="0"/>
              <a:t> , ses </a:t>
            </a:r>
            <a:r>
              <a:rPr lang="fr-FR" sz="3600" b="1" u="sng" dirty="0" smtClean="0">
                <a:solidFill>
                  <a:srgbClr val="C00000"/>
                </a:solidFill>
              </a:rPr>
              <a:t>échanges</a:t>
            </a:r>
            <a:r>
              <a:rPr lang="fr-FR" sz="3600" b="1" dirty="0" smtClean="0"/>
              <a:t> avec les élèves sur les problèmes rencontrés durant le jeu, permettent d’instaurer des règles </a:t>
            </a:r>
            <a:r>
              <a:rPr lang="fr-FR" sz="3600" b="1" u="sng" dirty="0" smtClean="0">
                <a:solidFill>
                  <a:srgbClr val="C00000"/>
                </a:solidFill>
              </a:rPr>
              <a:t>communes</a:t>
            </a:r>
            <a:r>
              <a:rPr lang="fr-FR" sz="3600" b="1" dirty="0" smtClean="0"/>
              <a:t>, élaborées </a:t>
            </a:r>
            <a:r>
              <a:rPr lang="fr-FR" sz="3600" b="1" u="sng" dirty="0" smtClean="0">
                <a:solidFill>
                  <a:srgbClr val="C00000"/>
                </a:solidFill>
              </a:rPr>
              <a:t>ensemble</a:t>
            </a:r>
          </a:p>
          <a:p>
            <a:pPr algn="ctr"/>
            <a:r>
              <a:rPr lang="fr-FR" sz="3600" b="1" dirty="0" smtClean="0"/>
              <a:t>=</a:t>
            </a:r>
          </a:p>
          <a:p>
            <a:pPr algn="ctr"/>
            <a:r>
              <a:rPr lang="fr-FR" sz="4400" b="1" dirty="0" smtClean="0">
                <a:solidFill>
                  <a:srgbClr val="C00000"/>
                </a:solidFill>
              </a:rPr>
              <a:t>DONNER DU SENS AUX APPRENTISSAGES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8979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8" grpId="2" animBg="1"/>
      <p:bldP spid="8" grpId="3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3" grpId="2" animBg="1"/>
      <p:bldP spid="13" grpId="3" animBg="1"/>
      <p:bldP spid="14" grpId="0" animBg="1"/>
      <p:bldP spid="14" grpId="1" animBg="1"/>
      <p:bldP spid="15" grpId="0" animBg="1"/>
      <p:bldP spid="15" grpId="1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843" y="157453"/>
            <a:ext cx="8740694" cy="1115457"/>
          </a:xfrm>
        </p:spPr>
        <p:txBody>
          <a:bodyPr>
            <a:normAutofit fontScale="90000"/>
          </a:bodyPr>
          <a:lstStyle/>
          <a:p>
            <a:r>
              <a:rPr lang="fr-FR" sz="4000" b="1" i="1" dirty="0"/>
              <a:t>Proposition d’approche du contact, donner du sens à la règle</a:t>
            </a:r>
            <a:endParaRPr lang="fr-FR" sz="4000" dirty="0"/>
          </a:p>
        </p:txBody>
      </p:sp>
      <p:sp>
        <p:nvSpPr>
          <p:cNvPr id="5" name="ZoneTexte 4"/>
          <p:cNvSpPr txBox="1"/>
          <p:nvPr/>
        </p:nvSpPr>
        <p:spPr>
          <a:xfrm>
            <a:off x="188628" y="1164386"/>
            <a:ext cx="90701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accent6"/>
                </a:solidFill>
              </a:rPr>
              <a:t>2</a:t>
            </a:r>
            <a:r>
              <a:rPr lang="fr-FR" sz="2800" b="1" dirty="0" smtClean="0">
                <a:solidFill>
                  <a:schemeClr val="accent6"/>
                </a:solidFill>
              </a:rPr>
              <a:t>) La mixité – les costauds, les craintifs (à raison</a:t>
            </a:r>
            <a:r>
              <a:rPr lang="fr-FR" sz="3200" b="1" dirty="0" smtClean="0">
                <a:solidFill>
                  <a:schemeClr val="accent6"/>
                </a:solidFill>
              </a:rPr>
              <a:t>…)</a:t>
            </a:r>
            <a:endParaRPr lang="fr-FR" sz="3200" b="1" dirty="0">
              <a:solidFill>
                <a:schemeClr val="accent6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9843" y="1880823"/>
            <a:ext cx="87406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 smtClean="0"/>
              <a:t>BUT: </a:t>
            </a:r>
            <a:r>
              <a:rPr lang="fr-FR" sz="2400" b="1" dirty="0" smtClean="0"/>
              <a:t>favoriser </a:t>
            </a:r>
            <a:r>
              <a:rPr lang="fr-FR" sz="2400" b="1" dirty="0"/>
              <a:t>la mixité, l’estime de soi, le respect des différences. EGALITÉ DES </a:t>
            </a:r>
            <a:r>
              <a:rPr lang="fr-FR" sz="2400" b="1" dirty="0" smtClean="0"/>
              <a:t>CHANCES</a:t>
            </a:r>
            <a:r>
              <a:rPr lang="fr-FR" sz="2400" b="1" u="sng" dirty="0" smtClean="0"/>
              <a:t> </a:t>
            </a:r>
            <a:endParaRPr lang="fr-FR" sz="2400" b="1" u="sng" dirty="0"/>
          </a:p>
        </p:txBody>
      </p:sp>
      <p:sp>
        <p:nvSpPr>
          <p:cNvPr id="7" name="ZoneTexte 6"/>
          <p:cNvSpPr txBox="1"/>
          <p:nvPr/>
        </p:nvSpPr>
        <p:spPr>
          <a:xfrm>
            <a:off x="109742" y="2810088"/>
            <a:ext cx="88507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 smtClean="0"/>
              <a:t>DESCRIPTION</a:t>
            </a:r>
            <a:r>
              <a:rPr lang="fr-FR" sz="2400" smtClean="0"/>
              <a:t>: </a:t>
            </a:r>
            <a:r>
              <a:rPr lang="fr-FR" sz="2400" smtClean="0"/>
              <a:t>Établir </a:t>
            </a:r>
            <a:r>
              <a:rPr lang="fr-FR" sz="2400" dirty="0"/>
              <a:t>3 groupes d’engagements moteurs </a:t>
            </a:r>
            <a:r>
              <a:rPr lang="fr-FR" sz="2400" b="1" u="sng" dirty="0"/>
              <a:t>suivant la volonté des élèves </a:t>
            </a:r>
            <a:r>
              <a:rPr lang="fr-FR" sz="2400" dirty="0"/>
              <a:t>à jouer et à subir le contact. </a:t>
            </a:r>
            <a:endParaRPr lang="fr-FR" sz="24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2327099" y="3850120"/>
            <a:ext cx="4463752" cy="193899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chemeClr val="tx1"/>
                </a:solidFill>
              </a:rPr>
              <a:t>Groupe 1 : « les satellites, j’ai un peu peur, moi j’aime pas toucher, attraper les autres et encore moins qu’on me le fasse… »</a:t>
            </a:r>
            <a:endParaRPr lang="fr-CA" sz="2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18212" y="3926695"/>
            <a:ext cx="5350403" cy="193899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00000"/>
                </a:solidFill>
              </a:rPr>
              <a:t>Groupe 2 : « les je sais pas trop », j’ai bien envie de m’engager mais je suis pas encore assez fou-folle pour arrêter les costaud(e)s de la classe</a:t>
            </a:r>
            <a:endParaRPr lang="fr-CA" sz="2400" b="1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18213" y="4645463"/>
            <a:ext cx="4941324" cy="8309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chemeClr val="tx1"/>
                </a:solidFill>
              </a:rPr>
              <a:t>Groupe 3 : « les même pas peur »</a:t>
            </a:r>
            <a:endParaRPr lang="fr-CA" sz="24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9843" y="2695588"/>
            <a:ext cx="8555634" cy="31700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4000" b="1" dirty="0">
                <a:solidFill>
                  <a:srgbClr val="000000"/>
                </a:solidFill>
              </a:rPr>
              <a:t>Se sont les élèves qui choisissent leur groupe et à tout moment du cycle ils </a:t>
            </a:r>
            <a:r>
              <a:rPr lang="fr-FR" sz="4000" b="1" dirty="0" smtClean="0">
                <a:solidFill>
                  <a:srgbClr val="000000"/>
                </a:solidFill>
              </a:rPr>
              <a:t>peuvent en </a:t>
            </a:r>
            <a:r>
              <a:rPr lang="fr-FR" sz="4000" b="1" dirty="0">
                <a:solidFill>
                  <a:srgbClr val="000000"/>
                </a:solidFill>
              </a:rPr>
              <a:t>changer </a:t>
            </a:r>
            <a:r>
              <a:rPr lang="fr-FR" sz="4000" b="1" dirty="0" smtClean="0">
                <a:solidFill>
                  <a:srgbClr val="000000"/>
                </a:solidFill>
              </a:rPr>
              <a:t> </a:t>
            </a:r>
            <a:r>
              <a:rPr lang="fr-FR" sz="4000" b="1" dirty="0">
                <a:solidFill>
                  <a:srgbClr val="000000"/>
                </a:solidFill>
              </a:rPr>
              <a:t>= </a:t>
            </a:r>
            <a:r>
              <a:rPr lang="fr-FR" sz="4000" b="1" u="sng" dirty="0">
                <a:solidFill>
                  <a:schemeClr val="accent6"/>
                </a:solidFill>
              </a:rPr>
              <a:t>valorisation, estime de soi, </a:t>
            </a:r>
            <a:r>
              <a:rPr lang="fr-FR" sz="4000" b="1" u="sng" dirty="0">
                <a:solidFill>
                  <a:srgbClr val="C00000"/>
                </a:solidFill>
              </a:rPr>
              <a:t>progrès.</a:t>
            </a:r>
            <a:r>
              <a:rPr lang="fr-CA" sz="4000" b="1" dirty="0">
                <a:solidFill>
                  <a:srgbClr val="C00000"/>
                </a:solidFill>
              </a:rPr>
              <a:t> </a:t>
            </a:r>
            <a:endParaRPr lang="fr-FR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332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 build="allAtOnce" animBg="1"/>
      <p:bldP spid="8" grpId="1" build="allAtOnce" animBg="1"/>
      <p:bldP spid="9" grpId="0" animBg="1"/>
      <p:bldP spid="9" grpId="1" animBg="1"/>
      <p:bldP spid="10" grpId="0" animBg="1"/>
      <p:bldP spid="10" grpId="1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35165" y="313599"/>
            <a:ext cx="85756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0000"/>
                </a:solidFill>
              </a:rPr>
              <a:t>Ces groupes sont régis par des règles :</a:t>
            </a:r>
            <a:endParaRPr lang="fr-CA" sz="2400" dirty="0">
              <a:solidFill>
                <a:srgbClr val="000000"/>
              </a:solidFill>
            </a:endParaRPr>
          </a:p>
          <a:p>
            <a:pPr algn="ctr"/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15780" y="1592743"/>
            <a:ext cx="8666992" cy="413417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fr-FR" sz="2400" b="1" dirty="0">
                <a:solidFill>
                  <a:srgbClr val="000000"/>
                </a:solidFill>
              </a:rPr>
              <a:t>Groupe 1 : les intouchables. </a:t>
            </a:r>
            <a:endParaRPr lang="fr-CA" sz="2400" dirty="0">
              <a:solidFill>
                <a:srgbClr val="000000"/>
              </a:solidFill>
            </a:endParaRPr>
          </a:p>
          <a:p>
            <a:pPr lvl="1"/>
            <a:r>
              <a:rPr lang="fr-FR" sz="2400" b="1" dirty="0">
                <a:solidFill>
                  <a:srgbClr val="000000"/>
                </a:solidFill>
              </a:rPr>
              <a:t>PB : on ne peut pas les plaquer, les ceinturer. Par contre, on peut se mettre devant eux. Dans ce cas là, ils s’arrêtent et cherchent une solution. Ils ont le temps. </a:t>
            </a:r>
            <a:endParaRPr lang="fr-CA" sz="2400" dirty="0">
              <a:solidFill>
                <a:srgbClr val="000000"/>
              </a:solidFill>
            </a:endParaRPr>
          </a:p>
          <a:p>
            <a:pPr lvl="1"/>
            <a:r>
              <a:rPr lang="fr-FR" sz="2400" b="1" dirty="0" err="1">
                <a:solidFill>
                  <a:srgbClr val="000000"/>
                </a:solidFill>
              </a:rPr>
              <a:t>Déf</a:t>
            </a:r>
            <a:r>
              <a:rPr lang="fr-FR" sz="2400" b="1" dirty="0">
                <a:solidFill>
                  <a:srgbClr val="000000"/>
                </a:solidFill>
              </a:rPr>
              <a:t> : on est </a:t>
            </a:r>
            <a:r>
              <a:rPr lang="fr-FR" sz="2400" b="1" dirty="0" smtClean="0">
                <a:solidFill>
                  <a:srgbClr val="000000"/>
                </a:solidFill>
              </a:rPr>
              <a:t>obligé</a:t>
            </a:r>
            <a:r>
              <a:rPr lang="fr-FR" sz="2400" b="1" dirty="0" smtClean="0">
                <a:solidFill>
                  <a:srgbClr val="000000"/>
                </a:solidFill>
              </a:rPr>
              <a:t> </a:t>
            </a:r>
            <a:r>
              <a:rPr lang="fr-FR" sz="2400" b="1" dirty="0">
                <a:solidFill>
                  <a:srgbClr val="000000"/>
                </a:solidFill>
              </a:rPr>
              <a:t>de s’arrêter face à eux et de passer le ballon. EGALITÉ DES CHANCES, ils s’arrêtent quand ils ont le ballon, je </a:t>
            </a:r>
            <a:r>
              <a:rPr lang="fr-FR" sz="2400" b="1" dirty="0" smtClean="0">
                <a:solidFill>
                  <a:srgbClr val="000000"/>
                </a:solidFill>
              </a:rPr>
              <a:t>m’arrête </a:t>
            </a:r>
            <a:r>
              <a:rPr lang="fr-FR" sz="2400" b="1" dirty="0">
                <a:solidFill>
                  <a:srgbClr val="000000"/>
                </a:solidFill>
              </a:rPr>
              <a:t>devant eux lorsque j’ai le ballon</a:t>
            </a:r>
            <a:endParaRPr lang="fr-CA" sz="2400" dirty="0">
              <a:solidFill>
                <a:srgbClr val="000000"/>
              </a:solidFill>
            </a:endParaRPr>
          </a:p>
          <a:p>
            <a:pPr lvl="1"/>
            <a:r>
              <a:rPr lang="fr-FR" sz="2400" b="1" dirty="0">
                <a:solidFill>
                  <a:srgbClr val="000000"/>
                </a:solidFill>
              </a:rPr>
              <a:t>Entre eux ils peuvent se ceinturer ou se dépasser.</a:t>
            </a:r>
            <a:endParaRPr lang="fr-CA" sz="2400" dirty="0">
              <a:solidFill>
                <a:srgbClr val="000000"/>
              </a:solidFill>
            </a:endParaRPr>
          </a:p>
          <a:p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9112" y="2281990"/>
            <a:ext cx="8497602" cy="230832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fr-FR" sz="2400" b="1" dirty="0">
                <a:solidFill>
                  <a:srgbClr val="000000"/>
                </a:solidFill>
              </a:rPr>
              <a:t>Groupe 2 : les semi-touchables.</a:t>
            </a:r>
            <a:endParaRPr lang="fr-CA" sz="2400" dirty="0">
              <a:solidFill>
                <a:srgbClr val="000000"/>
              </a:solidFill>
            </a:endParaRPr>
          </a:p>
          <a:p>
            <a:pPr lvl="1"/>
            <a:r>
              <a:rPr lang="fr-FR" sz="2400" b="1" dirty="0">
                <a:solidFill>
                  <a:srgbClr val="000000"/>
                </a:solidFill>
              </a:rPr>
              <a:t>PB : ils ne peuvent pas dépasser des joueurs du groupes 1 mais ils peuvent affronter des joueurs du groupes 3.</a:t>
            </a:r>
            <a:endParaRPr lang="fr-CA" sz="2400" dirty="0">
              <a:solidFill>
                <a:srgbClr val="000000"/>
              </a:solidFill>
            </a:endParaRPr>
          </a:p>
          <a:p>
            <a:pPr lvl="1"/>
            <a:r>
              <a:rPr lang="fr-FR" sz="2400" b="1" dirty="0" err="1">
                <a:solidFill>
                  <a:srgbClr val="000000"/>
                </a:solidFill>
              </a:rPr>
              <a:t>Déf</a:t>
            </a:r>
            <a:r>
              <a:rPr lang="fr-FR" sz="2400" b="1" dirty="0">
                <a:solidFill>
                  <a:srgbClr val="000000"/>
                </a:solidFill>
              </a:rPr>
              <a:t> : ils peuvent s’affronter entre eux et ceinturer-plaquer les joueurs du groupe 3.</a:t>
            </a:r>
            <a:endParaRPr lang="fr-CA" sz="240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9016" y="2466656"/>
            <a:ext cx="8377795" cy="193899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fr-FR" sz="2400" b="1" dirty="0">
                <a:solidFill>
                  <a:srgbClr val="000000"/>
                </a:solidFill>
              </a:rPr>
              <a:t>Groupe 3 : les costauds</a:t>
            </a:r>
            <a:endParaRPr lang="fr-CA" sz="2400" dirty="0">
              <a:solidFill>
                <a:srgbClr val="000000"/>
              </a:solidFill>
            </a:endParaRPr>
          </a:p>
          <a:p>
            <a:pPr lvl="1"/>
            <a:r>
              <a:rPr lang="fr-FR" sz="2400" b="1" dirty="0">
                <a:solidFill>
                  <a:srgbClr val="000000"/>
                </a:solidFill>
              </a:rPr>
              <a:t>PB : Ils ne peuvent jouer (se dépasser, s’affronter) qu’entre eux</a:t>
            </a:r>
            <a:endParaRPr lang="fr-CA" sz="2400" dirty="0">
              <a:solidFill>
                <a:srgbClr val="000000"/>
              </a:solidFill>
            </a:endParaRPr>
          </a:p>
          <a:p>
            <a:pPr lvl="1"/>
            <a:r>
              <a:rPr lang="fr-FR" sz="2400" b="1" dirty="0" err="1">
                <a:solidFill>
                  <a:srgbClr val="000000"/>
                </a:solidFill>
              </a:rPr>
              <a:t>Déf</a:t>
            </a:r>
            <a:r>
              <a:rPr lang="fr-FR" sz="2400" b="1" dirty="0">
                <a:solidFill>
                  <a:srgbClr val="000000"/>
                </a:solidFill>
              </a:rPr>
              <a:t> : ils peuvent ce plaquer et se ceinturer entre eux et bloquer les groupe 1 et 2.</a:t>
            </a:r>
            <a:endParaRPr lang="fr-CA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38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is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is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Révolution.thmx</Template>
  <TotalTime>63</TotalTime>
  <Words>691</Words>
  <Application>Microsoft Macintosh PowerPoint</Application>
  <PresentationFormat>Présentation à l'écran (4:3)</PresentationFormat>
  <Paragraphs>53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News Gothic MT</vt:lpstr>
      <vt:lpstr>Wingdings 2</vt:lpstr>
      <vt:lpstr>Brise</vt:lpstr>
      <vt:lpstr>Proposition d’approche du contact et donner du sens à la règle</vt:lpstr>
      <vt:lpstr>Présentation PowerPoint</vt:lpstr>
      <vt:lpstr>Présentation PowerPoint</vt:lpstr>
      <vt:lpstr>Proposition d’approche du contact, donner du sens à la règle</vt:lpstr>
      <vt:lpstr>Présentation PowerPoint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Proposition d’approche du contact et donner du sens à la règle</dc:title>
  <dc:creator>Le Sous-Marin</dc:creator>
  <cp:lastModifiedBy>julien mandou</cp:lastModifiedBy>
  <cp:revision>24</cp:revision>
  <dcterms:created xsi:type="dcterms:W3CDTF">2016-08-29T04:51:56Z</dcterms:created>
  <dcterms:modified xsi:type="dcterms:W3CDTF">2016-09-05T21:10:57Z</dcterms:modified>
</cp:coreProperties>
</file>