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43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68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16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1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73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759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559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11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79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24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12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41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1E145-7585-4AF5-9EAE-28C1522D2B37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3AD92-5744-4E2B-BF7E-AF7C64BC2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90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:\DCIM\101CANON\IMG_469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" y="260648"/>
            <a:ext cx="7595426" cy="569657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260648"/>
            <a:ext cx="7920880" cy="83099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Composition de Géographie / Terminales ES-L</a:t>
            </a:r>
          </a:p>
          <a:p>
            <a:pPr algn="ctr"/>
            <a:r>
              <a:rPr lang="fr-FR" sz="2400" b="1" i="1" dirty="0" smtClean="0"/>
              <a:t>L’inégale intégration des territoires dans la mondialisation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pic>
        <p:nvPicPr>
          <p:cNvPr id="1027" name="Picture 3" descr="C:\Users\sophie\Pictures\PHOTOS et FILMS\Nouvelle Calédonie\2013\Vanuatu juin 2013\sélection\IMG_198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287" y="2636231"/>
            <a:ext cx="4427983" cy="3320987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5436096" y="5877272"/>
            <a:ext cx="3600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Le port de Port Résolution sur l’île de Tanna, archipel du Vanuatu </a:t>
            </a:r>
            <a:r>
              <a:rPr lang="fr-FR" sz="1000" i="1" dirty="0" smtClean="0"/>
              <a:t>(photo de l’auteur).</a:t>
            </a:r>
            <a:endParaRPr lang="fr-FR" sz="1000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198223" y="6015545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Tokyo, quartier de </a:t>
            </a:r>
            <a:r>
              <a:rPr lang="fr-FR" b="1" dirty="0" err="1" smtClean="0"/>
              <a:t>Ginza</a:t>
            </a:r>
            <a:r>
              <a:rPr lang="fr-FR" b="1" smtClean="0"/>
              <a:t>  </a:t>
            </a:r>
            <a:r>
              <a:rPr lang="fr-FR" sz="1000" i="1" dirty="0" smtClean="0"/>
              <a:t>(photo de l’auteur).</a:t>
            </a:r>
            <a:endParaRPr lang="fr-FR" sz="1000" i="1" dirty="0"/>
          </a:p>
        </p:txBody>
      </p:sp>
    </p:spTree>
    <p:extLst>
      <p:ext uri="{BB962C8B-B14F-4D97-AF65-F5344CB8AC3E}">
        <p14:creationId xmlns:p14="http://schemas.microsoft.com/office/powerpoint/2010/main" val="208189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188640"/>
            <a:ext cx="792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	Située au Sud de Manhattan la « New York </a:t>
            </a:r>
            <a:r>
              <a:rPr lang="fr-FR" dirty="0" err="1" smtClean="0"/>
              <a:t>University</a:t>
            </a:r>
            <a:r>
              <a:rPr lang="fr-FR" dirty="0" smtClean="0"/>
              <a:t> » accueille des étudiants du monde entier et ambitionne d’attirer les élites d’autres continents malgré des frais de scolarité importants. </a:t>
            </a:r>
            <a:r>
              <a:rPr lang="fr-FR" dirty="0" smtClean="0"/>
              <a:t>À </a:t>
            </a:r>
            <a:r>
              <a:rPr lang="fr-FR" dirty="0" smtClean="0"/>
              <a:t>moins de 10 kilomètres de là, les quartiers du Bronx, du Queens ou de Harlem comportent plusieurs milliers de SDF ou de familles  ayant un niveau de revenus annuels en-dessous du seuil fédéral. </a:t>
            </a:r>
            <a:r>
              <a:rPr lang="fr-FR" b="1" dirty="0"/>
              <a:t>A</a:t>
            </a:r>
            <a:r>
              <a:rPr lang="fr-FR" b="1" dirty="0" smtClean="0"/>
              <a:t>u cœur  de New York, symbole de la puissance de la mondialisation financière tous les territoires </a:t>
            </a:r>
            <a:r>
              <a:rPr lang="fr-FR" b="1" dirty="0" smtClean="0"/>
              <a:t>ne </a:t>
            </a:r>
            <a:r>
              <a:rPr lang="fr-FR" b="1" dirty="0" smtClean="0"/>
              <a:t>se </a:t>
            </a:r>
            <a:r>
              <a:rPr lang="fr-FR" b="1" dirty="0" smtClean="0"/>
              <a:t>sentent </a:t>
            </a:r>
            <a:r>
              <a:rPr lang="fr-FR" b="1" dirty="0" smtClean="0"/>
              <a:t>pas  intégrés de la même manière à la mondialisation.</a:t>
            </a: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043608" y="2530923"/>
            <a:ext cx="7920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/>
              <a:t>L’intégration</a:t>
            </a:r>
            <a:r>
              <a:rPr lang="fr-FR" dirty="0" smtClean="0"/>
              <a:t>, c’est-à-dire la capacité d’un espace à participer activement aux échanges mondiaux quels qu’ils soient, est ainsi loin d’être uniforme dans l’espace mondial. </a:t>
            </a:r>
            <a:r>
              <a:rPr lang="fr-FR" b="1" dirty="0" smtClean="0"/>
              <a:t>La mondialisation </a:t>
            </a:r>
            <a:r>
              <a:rPr lang="fr-FR" dirty="0" smtClean="0"/>
              <a:t>met en relation les territoires par des flux de plus en plus nombreux et immédiats mais elle </a:t>
            </a:r>
            <a:r>
              <a:rPr lang="fr-FR" u="sng" dirty="0" smtClean="0"/>
              <a:t>sélectionne certains </a:t>
            </a:r>
            <a:r>
              <a:rPr lang="fr-FR" b="1" u="sng" dirty="0" smtClean="0"/>
              <a:t>espaces</a:t>
            </a:r>
            <a:r>
              <a:rPr lang="fr-FR" u="sng" dirty="0" smtClean="0"/>
              <a:t> et en marginalise d’autres engendrant des disparités socio-spatiales pas seulement entre le Nord et le Sud comme le prouve l’exemple </a:t>
            </a:r>
            <a:r>
              <a:rPr lang="fr-FR" u="sng" dirty="0" smtClean="0"/>
              <a:t>new-yorkais</a:t>
            </a:r>
            <a:r>
              <a:rPr lang="fr-FR" u="sng" dirty="0" smtClean="0"/>
              <a:t>. </a:t>
            </a:r>
            <a:endParaRPr lang="fr-FR" u="sng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4319405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Dans quelle mesure la mondialisation  hiérarchise-t-elle l’espace mondial en intégrant ou excluant des territoires? 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22637" y="5176361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L’existence de centres d’impulsions mondiaux, l’influence de territoires spécifiques à toutes les échelles et enfin les espaces marginalisés; tels seront les trois points abordés.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2939" y="208827"/>
            <a:ext cx="115212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AMORCE</a:t>
            </a:r>
            <a:endParaRPr lang="fr-FR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72939" y="2636912"/>
            <a:ext cx="104969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Définition du sujet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72939" y="4457904"/>
            <a:ext cx="1042677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Problématique</a:t>
            </a:r>
            <a:endParaRPr lang="fr-FR" sz="1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8213" y="5268694"/>
            <a:ext cx="115212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Annonce du plan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99597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6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451411"/>
            <a:ext cx="7992888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I° DES TERRITOIRES </a:t>
            </a:r>
            <a:r>
              <a:rPr lang="fr-FR" sz="2000" b="1" u="sng" dirty="0" smtClean="0"/>
              <a:t>INTÉGRÉS </a:t>
            </a:r>
            <a:r>
              <a:rPr lang="fr-FR" sz="2000" b="1" u="sng" dirty="0" smtClean="0"/>
              <a:t>QUI JOUENT UN RÔLE DE CENTRE D’IMPULSION MONDIAL</a:t>
            </a:r>
            <a:endParaRPr lang="fr-FR" sz="2000" b="1" u="sng" dirty="0"/>
          </a:p>
        </p:txBody>
      </p:sp>
      <p:sp>
        <p:nvSpPr>
          <p:cNvPr id="3" name="ZoneTexte 2"/>
          <p:cNvSpPr txBox="1"/>
          <p:nvPr/>
        </p:nvSpPr>
        <p:spPr>
          <a:xfrm>
            <a:off x="423392" y="1412776"/>
            <a:ext cx="48965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1° Une domination toujours de l’ex-Triade.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2134597"/>
            <a:ext cx="489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2</a:t>
            </a:r>
            <a:r>
              <a:rPr lang="fr-FR" b="1" dirty="0" smtClean="0"/>
              <a:t>° Des </a:t>
            </a:r>
            <a:r>
              <a:rPr lang="fr-FR" b="1" dirty="0" smtClean="0"/>
              <a:t>puissances </a:t>
            </a:r>
            <a:r>
              <a:rPr lang="fr-FR" b="1" dirty="0" smtClean="0"/>
              <a:t>émergentes qui s’intègrent et qui dessinent désormais des aires de puissances.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423392" y="3068960"/>
            <a:ext cx="489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° </a:t>
            </a:r>
            <a:r>
              <a:rPr lang="fr-FR" b="1" dirty="0" smtClean="0"/>
              <a:t>Les facteurs d’intégration à la mondialisation que possèdent ces territoires.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423392" y="4077071"/>
            <a:ext cx="8133778" cy="224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/>
              <a:t>== Ainsi</a:t>
            </a:r>
            <a:r>
              <a:rPr lang="fr-FR" sz="2000" b="1" dirty="0" smtClean="0"/>
              <a:t>, les pays du Nord possèdent une avance historique dans la maîtrise de la mondialisation</a:t>
            </a:r>
            <a:r>
              <a:rPr lang="fr-FR" sz="2000" dirty="0" smtClean="0"/>
              <a:t>. La Triade est restée longtemps le </a:t>
            </a:r>
            <a:r>
              <a:rPr lang="fr-FR" sz="2000" dirty="0" smtClean="0"/>
              <a:t>symbole </a:t>
            </a:r>
            <a:r>
              <a:rPr lang="fr-FR" sz="2000" dirty="0" smtClean="0"/>
              <a:t>de </a:t>
            </a:r>
            <a:r>
              <a:rPr lang="fr-FR" sz="2000" dirty="0" smtClean="0"/>
              <a:t>ces </a:t>
            </a:r>
            <a:r>
              <a:rPr lang="fr-FR" sz="2000" dirty="0" smtClean="0"/>
              <a:t>territoires qui cumulent des </a:t>
            </a:r>
            <a:r>
              <a:rPr lang="fr-FR" sz="2000" b="1" dirty="0" smtClean="0"/>
              <a:t>avantages spécifiques </a:t>
            </a:r>
            <a:r>
              <a:rPr lang="fr-FR" sz="2000" dirty="0" smtClean="0"/>
              <a:t>et entretiennent des </a:t>
            </a:r>
            <a:r>
              <a:rPr lang="fr-FR" sz="2000" b="1" dirty="0" smtClean="0"/>
              <a:t>relations asymétriques </a:t>
            </a:r>
            <a:r>
              <a:rPr lang="fr-FR" sz="2000" b="1" dirty="0" smtClean="0"/>
              <a:t>avec des périphéries de la mondialisation</a:t>
            </a:r>
            <a:r>
              <a:rPr lang="fr-FR" sz="2000" dirty="0" smtClean="0"/>
              <a:t>.  </a:t>
            </a:r>
            <a:r>
              <a:rPr lang="fr-FR" sz="2000" dirty="0"/>
              <a:t>D</a:t>
            </a:r>
            <a:r>
              <a:rPr lang="fr-FR" sz="2000" dirty="0" smtClean="0"/>
              <a:t>ésormais l’essor de puissances au Sud entraîne une </a:t>
            </a:r>
            <a:r>
              <a:rPr lang="fr-FR" sz="2000" b="1" dirty="0" smtClean="0"/>
              <a:t>mondialisation davantage multipolaire </a:t>
            </a:r>
            <a:r>
              <a:rPr lang="fr-FR" sz="2000" dirty="0" smtClean="0"/>
              <a:t>où l’écart Nord/Sud dans le contrôle du processus mondial s’attenue. La possession de certains types d’espace est décisive.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9172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451411"/>
            <a:ext cx="7992888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II° UNE MONDIALISATION QUI </a:t>
            </a:r>
            <a:r>
              <a:rPr lang="fr-FR" sz="2000" b="1" u="sng" dirty="0" smtClean="0"/>
              <a:t>SÉLECTIONNE </a:t>
            </a:r>
            <a:r>
              <a:rPr lang="fr-FR" sz="2000" b="1" u="sng" dirty="0" smtClean="0"/>
              <a:t>CERTAINS TYPES DE TERRITOIRES </a:t>
            </a:r>
            <a:r>
              <a:rPr lang="fr-FR" sz="2000" b="1" u="sng" dirty="0" smtClean="0"/>
              <a:t>À </a:t>
            </a:r>
            <a:r>
              <a:rPr lang="fr-FR" sz="2000" b="1" u="sng" dirty="0" smtClean="0"/>
              <a:t>TOUTES LES </a:t>
            </a:r>
            <a:r>
              <a:rPr lang="fr-FR" sz="2000" b="1" u="sng" dirty="0" smtClean="0"/>
              <a:t>ÉCHELLES</a:t>
            </a:r>
            <a:r>
              <a:rPr lang="fr-FR" sz="2000" b="1" u="sng" dirty="0" smtClean="0"/>
              <a:t>: DU LOCAL AU MONDIAL</a:t>
            </a:r>
            <a:endParaRPr lang="fr-FR" sz="2000" b="1" u="sng" dirty="0"/>
          </a:p>
        </p:txBody>
      </p:sp>
      <p:sp>
        <p:nvSpPr>
          <p:cNvPr id="3" name="ZoneTexte 2"/>
          <p:cNvSpPr txBox="1"/>
          <p:nvPr/>
        </p:nvSpPr>
        <p:spPr>
          <a:xfrm>
            <a:off x="369690" y="1484784"/>
            <a:ext cx="489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1° Au Nord comme au </a:t>
            </a:r>
            <a:r>
              <a:rPr lang="fr-FR" b="1" dirty="0" smtClean="0"/>
              <a:t>Sud : </a:t>
            </a:r>
            <a:r>
              <a:rPr lang="fr-FR" b="1" dirty="0"/>
              <a:t>l</a:t>
            </a:r>
            <a:r>
              <a:rPr lang="fr-FR" b="1" dirty="0" smtClean="0"/>
              <a:t>es </a:t>
            </a:r>
            <a:r>
              <a:rPr lang="fr-FR" b="1" dirty="0" smtClean="0"/>
              <a:t>villes mondiales: des pôles privilégiés.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69690" y="3356992"/>
            <a:ext cx="489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3</a:t>
            </a:r>
            <a:r>
              <a:rPr lang="fr-FR" b="1" dirty="0" smtClean="0"/>
              <a:t>° </a:t>
            </a:r>
            <a:r>
              <a:rPr lang="fr-FR" b="1" dirty="0" smtClean="0"/>
              <a:t>Les espaces maritimes de plus en plus convoités.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78818" y="2457762"/>
            <a:ext cx="489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2</a:t>
            </a:r>
            <a:r>
              <a:rPr lang="fr-FR" b="1" dirty="0" smtClean="0"/>
              <a:t>° Des </a:t>
            </a:r>
            <a:r>
              <a:rPr lang="fr-FR" b="1" dirty="0" smtClean="0"/>
              <a:t>espaces </a:t>
            </a:r>
            <a:r>
              <a:rPr lang="fr-FR" b="1" dirty="0" smtClean="0"/>
              <a:t>d’échanges dynamiques au niveau régional.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683568" y="4653136"/>
            <a:ext cx="7272808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/>
              <a:t>== Ainsi, </a:t>
            </a:r>
            <a:r>
              <a:rPr lang="fr-FR" sz="2000" b="1" dirty="0" smtClean="0"/>
              <a:t>la </a:t>
            </a:r>
            <a:r>
              <a:rPr lang="fr-FR" sz="2000" b="1" dirty="0" smtClean="0"/>
              <a:t>mondialisation sélectionne des </a:t>
            </a:r>
            <a:r>
              <a:rPr lang="fr-FR" sz="2000" b="1" dirty="0" smtClean="0"/>
              <a:t>territoires qui permettent une circulation efficace des flux </a:t>
            </a:r>
            <a:r>
              <a:rPr lang="fr-FR" sz="2000" dirty="0" smtClean="0"/>
              <a:t>humains, matériels et immatériels. </a:t>
            </a:r>
            <a:r>
              <a:rPr lang="fr-FR" sz="2000" b="1" dirty="0" smtClean="0"/>
              <a:t>Villes mondiales, interfaces territoriales ou maritimes fonctionnent en réseaux </a:t>
            </a:r>
            <a:r>
              <a:rPr lang="fr-FR" sz="2000" dirty="0" smtClean="0"/>
              <a:t>et </a:t>
            </a:r>
            <a:r>
              <a:rPr lang="fr-FR" sz="2000" dirty="0" smtClean="0"/>
              <a:t>font de </a:t>
            </a:r>
            <a:r>
              <a:rPr lang="fr-FR" sz="2000" dirty="0" smtClean="0"/>
              <a:t>la </a:t>
            </a:r>
            <a:r>
              <a:rPr lang="fr-FR" sz="2000" dirty="0" smtClean="0"/>
              <a:t>mondialisation un processus qui organise les </a:t>
            </a:r>
            <a:r>
              <a:rPr lang="fr-FR" sz="2000" b="1" dirty="0" smtClean="0"/>
              <a:t>territoires en « archipels »</a:t>
            </a:r>
            <a:r>
              <a:rPr lang="fr-FR" sz="2000" dirty="0" smtClean="0"/>
              <a:t>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17311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3176" y="260648"/>
            <a:ext cx="7992888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III° DES </a:t>
            </a:r>
            <a:r>
              <a:rPr lang="fr-FR" sz="2000" b="1" u="sng" dirty="0" smtClean="0"/>
              <a:t>ESPACES </a:t>
            </a:r>
            <a:r>
              <a:rPr lang="fr-FR" sz="2000" b="1" u="sng" dirty="0" smtClean="0"/>
              <a:t>PEU </a:t>
            </a:r>
            <a:r>
              <a:rPr lang="fr-FR" sz="2000" b="1" u="sng" dirty="0" smtClean="0"/>
              <a:t>VALORISÉS </a:t>
            </a:r>
            <a:r>
              <a:rPr lang="fr-FR" sz="2000" b="1" u="sng" dirty="0" smtClean="0"/>
              <a:t>PAR LA MONDIALISATION OU DONT </a:t>
            </a:r>
            <a:r>
              <a:rPr lang="fr-FR" sz="2000" b="1" u="sng" dirty="0" smtClean="0"/>
              <a:t>L’INTÉGRATION </a:t>
            </a:r>
            <a:r>
              <a:rPr lang="fr-FR" sz="2000" b="1" u="sng" dirty="0" smtClean="0"/>
              <a:t>N’EST PAS QUALITATIVE.</a:t>
            </a:r>
            <a:endParaRPr lang="fr-FR" sz="2000" b="1" u="sng" dirty="0"/>
          </a:p>
        </p:txBody>
      </p:sp>
      <p:sp>
        <p:nvSpPr>
          <p:cNvPr id="3" name="ZoneTexte 2"/>
          <p:cNvSpPr txBox="1"/>
          <p:nvPr/>
        </p:nvSpPr>
        <p:spPr>
          <a:xfrm>
            <a:off x="395536" y="1342509"/>
            <a:ext cx="48965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1°Le mal-développement un frein majeur pour les PMA. 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2299841"/>
            <a:ext cx="489654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2</a:t>
            </a:r>
            <a:r>
              <a:rPr lang="fr-FR" b="1" dirty="0" smtClean="0"/>
              <a:t>° Les zones grises de la </a:t>
            </a:r>
            <a:r>
              <a:rPr lang="fr-FR" b="1" dirty="0" smtClean="0"/>
              <a:t>mondialisation : </a:t>
            </a:r>
            <a:r>
              <a:rPr lang="fr-FR" b="1" dirty="0" smtClean="0"/>
              <a:t>des territoires qui participent à une mondialisation informelle. 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79512" y="3356992"/>
            <a:ext cx="8856984" cy="33932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950" dirty="0" smtClean="0"/>
              <a:t>Conclusion générale: </a:t>
            </a:r>
          </a:p>
          <a:p>
            <a:pPr algn="just"/>
            <a:r>
              <a:rPr lang="fr-FR" sz="1950" dirty="0" smtClean="0"/>
              <a:t>La mondialisation </a:t>
            </a:r>
            <a:r>
              <a:rPr lang="fr-FR" sz="1950" dirty="0" smtClean="0"/>
              <a:t>entraîne une </a:t>
            </a:r>
            <a:r>
              <a:rPr lang="fr-FR" sz="1950" b="1" dirty="0" smtClean="0"/>
              <a:t>mise en concurrence des territoires pour s’insérer dans la DIT.</a:t>
            </a:r>
            <a:r>
              <a:rPr lang="fr-FR" sz="1950" dirty="0" smtClean="0"/>
              <a:t> </a:t>
            </a:r>
            <a:r>
              <a:rPr lang="fr-FR" sz="1950" b="1" dirty="0" smtClean="0"/>
              <a:t>Une hiérarchie s’instaure </a:t>
            </a:r>
            <a:r>
              <a:rPr lang="fr-FR" sz="1950" dirty="0" smtClean="0"/>
              <a:t>où un </a:t>
            </a:r>
            <a:r>
              <a:rPr lang="fr-FR" sz="1950" dirty="0" smtClean="0"/>
              <a:t>HUB de</a:t>
            </a:r>
            <a:r>
              <a:rPr lang="fr-FR" sz="1950" dirty="0"/>
              <a:t> </a:t>
            </a:r>
            <a:r>
              <a:rPr lang="fr-FR" sz="1950" dirty="0" smtClean="0"/>
              <a:t>quelques </a:t>
            </a:r>
            <a:r>
              <a:rPr lang="fr-FR" sz="1950" dirty="0" smtClean="0"/>
              <a:t>hectares est davantage valorisé que des grands espaces considérés comme enclavés au cœur de l’Afrique. </a:t>
            </a:r>
            <a:r>
              <a:rPr lang="fr-FR" sz="1950" b="1" dirty="0" smtClean="0"/>
              <a:t>Pour certains territoires elle représente un atout</a:t>
            </a:r>
            <a:r>
              <a:rPr lang="fr-FR" sz="1950" dirty="0" smtClean="0"/>
              <a:t> qui a permis une amélioration des conditions de vie. </a:t>
            </a:r>
          </a:p>
          <a:p>
            <a:pPr algn="ctr"/>
            <a:r>
              <a:rPr lang="fr-FR" sz="1950" dirty="0" smtClean="0"/>
              <a:t>Ouverture du sujet</a:t>
            </a:r>
          </a:p>
          <a:p>
            <a:pPr algn="just"/>
            <a:r>
              <a:rPr lang="fr-FR" sz="1950" b="1" dirty="0" smtClean="0"/>
              <a:t>Cependant, les situations de marginalisation, présentes dans tous les </a:t>
            </a:r>
            <a:r>
              <a:rPr lang="fr-FR" sz="1950" b="1" dirty="0" smtClean="0"/>
              <a:t>États </a:t>
            </a:r>
            <a:r>
              <a:rPr lang="fr-FR" sz="1950" b="1" dirty="0" smtClean="0"/>
              <a:t>à des  degrés divers rendent compte d’inégalités sociales fortes</a:t>
            </a:r>
            <a:r>
              <a:rPr lang="fr-FR" sz="1950" dirty="0" smtClean="0"/>
              <a:t>. Ces inégalités socio-spatiales entraînent des </a:t>
            </a:r>
            <a:r>
              <a:rPr lang="fr-FR" sz="1950" b="1" dirty="0" smtClean="0"/>
              <a:t>mouvements de contestation</a:t>
            </a:r>
            <a:r>
              <a:rPr lang="fr-FR" sz="1950" dirty="0" smtClean="0"/>
              <a:t> de la mondialisation par des mouvements altermondialistes </a:t>
            </a:r>
            <a:r>
              <a:rPr lang="fr-FR" sz="1950" dirty="0" smtClean="0"/>
              <a:t>comme </a:t>
            </a:r>
            <a:r>
              <a:rPr lang="fr-FR" sz="1950" dirty="0" smtClean="0"/>
              <a:t>« </a:t>
            </a:r>
            <a:r>
              <a:rPr lang="fr-FR" sz="1950" dirty="0" err="1" smtClean="0"/>
              <a:t>Occupy</a:t>
            </a:r>
            <a:r>
              <a:rPr lang="fr-FR" sz="1950" dirty="0" smtClean="0"/>
              <a:t> Wall Street », ATTAC ou les Indignés.</a:t>
            </a:r>
            <a:endParaRPr lang="fr-FR" sz="1950" dirty="0"/>
          </a:p>
        </p:txBody>
      </p:sp>
    </p:spTree>
    <p:extLst>
      <p:ext uri="{BB962C8B-B14F-4D97-AF65-F5344CB8AC3E}">
        <p14:creationId xmlns:p14="http://schemas.microsoft.com/office/powerpoint/2010/main" val="327056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519</Words>
  <Application>Microsoft Office PowerPoint</Application>
  <PresentationFormat>Affichage à l'écran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</dc:creator>
  <cp:lastModifiedBy>Isabelle Amiot</cp:lastModifiedBy>
  <cp:revision>19</cp:revision>
  <dcterms:created xsi:type="dcterms:W3CDTF">2015-10-01T23:52:16Z</dcterms:created>
  <dcterms:modified xsi:type="dcterms:W3CDTF">2015-12-05T22:02:14Z</dcterms:modified>
</cp:coreProperties>
</file>