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altLang="ja-JP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1E700B27-DE4C-4B9E-BB11-B9027034A00F}" type="datetimeFigureOut">
              <a:rPr lang="en-US" dirty="0"/>
              <a:pPr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altLang="ja-JP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F4739-9812-4A9F-890D-2AD6BA5F6EE8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45AC5-A3F8-44AA-BA8F-596CDCC976D3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3B183-A821-4095-A363-9EC968635539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D01B4-0AA5-45E6-B2E6-5FA4078AEBCF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7335C-0450-40D7-8612-B3203BED4F28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altLang="ja-JP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altLang="ja-JP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altLang="ja-JP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6A105-2A1C-4284-B4EA-07CF89B1A393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BE609-F3F2-45E6-BD6A-E03A8C86C1AE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AD68-089C-4467-A8F3-EA2BBCA6B44E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51FCE-E4BB-4680-8E50-3C0E348D2609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073D-A903-47F8-8D16-77642FB0DF1F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1FA40-626B-4CA1-85D0-7A9016E395BA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425EA-B9DC-48A7-991E-9A82573B1B21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CB97F8-6CEB-469B-AFCC-889F2A2B1D5A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9179F-009E-4FA5-B091-7EBB82A185BD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65CEB-0076-4E37-B880-BCEA9784DE0A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altLang="ja-JP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altLang="ja-JP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49E5E-3896-4118-99A7-7B85668F1C5E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altLang="ja-JP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altLang="ja-JP"/>
              <a:t>Modifiez les styles du texte du masque</a:t>
            </a:r>
          </a:p>
          <a:p>
            <a:pPr lvl="1"/>
            <a:r>
              <a:rPr lang="fr-FR" altLang="ja-JP"/>
              <a:t>Deuxième niveau</a:t>
            </a:r>
          </a:p>
          <a:p>
            <a:pPr lvl="2"/>
            <a:r>
              <a:rPr lang="fr-FR" altLang="ja-JP"/>
              <a:t>Troisième niveau</a:t>
            </a:r>
          </a:p>
          <a:p>
            <a:pPr lvl="3"/>
            <a:r>
              <a:rPr lang="fr-FR" altLang="ja-JP"/>
              <a:t>Quatrième niveau</a:t>
            </a:r>
          </a:p>
          <a:p>
            <a:pPr lvl="4"/>
            <a:r>
              <a:rPr lang="fr-FR" altLang="ja-JP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E0D914D-B099-4142-A885-11F276715148}" type="datetimeFigureOut">
              <a:rPr lang="en-US" dirty="0"/>
              <a:t>9/18/23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64930" y="3171784"/>
            <a:ext cx="10266578" cy="1255249"/>
          </a:xfrm>
        </p:spPr>
        <p:txBody>
          <a:bodyPr/>
          <a:lstStyle/>
          <a:p>
            <a:br>
              <a:rPr lang="en-US" altLang="ja-JP" dirty="0"/>
            </a:br>
            <a:r>
              <a:rPr lang="en-US" altLang="ja-JP" dirty="0" err="1"/>
              <a:t>Particule</a:t>
            </a:r>
            <a:r>
              <a:rPr lang="en-US" altLang="ja-JP" dirty="0"/>
              <a:t> de </a:t>
            </a:r>
            <a:r>
              <a:rPr lang="en-US" altLang="ja-JP" dirty="0" err="1"/>
              <a:t>thème</a:t>
            </a:r>
            <a:r>
              <a:rPr lang="en-US" altLang="ja-JP" dirty="0"/>
              <a:t> </a:t>
            </a:r>
            <a:r>
              <a:rPr lang="ja-JP" altLang="en-US" sz="8000">
                <a:solidFill>
                  <a:schemeClr val="accent2">
                    <a:lumMod val="60000"/>
                    <a:lumOff val="40000"/>
                  </a:schemeClr>
                </a:solidFill>
              </a:rPr>
              <a:t>は</a:t>
            </a:r>
            <a:r>
              <a:rPr lang="fr-FR" altLang="ja-JP" baseline="-25000" dirty="0">
                <a:solidFill>
                  <a:schemeClr val="bg1"/>
                </a:solidFill>
              </a:rPr>
              <a:t>(</a:t>
            </a:r>
            <a:r>
              <a:rPr lang="en-US" altLang="ja-JP" baseline="-25000" dirty="0" err="1">
                <a:solidFill>
                  <a:schemeClr val="bg1"/>
                </a:solidFill>
              </a:rPr>
              <a:t>wa</a:t>
            </a:r>
            <a:r>
              <a:rPr lang="en-US" altLang="ja-JP" baseline="-25000" dirty="0">
                <a:solidFill>
                  <a:schemeClr val="bg1"/>
                </a:solidFill>
              </a:rPr>
              <a:t>)  </a:t>
            </a:r>
            <a:endParaRPr kumimoji="1" lang="ja-JP" altLang="en-US" baseline="-25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121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400" dirty="0" err="1"/>
              <a:t>Particule</a:t>
            </a:r>
            <a:r>
              <a:rPr lang="en-US" altLang="ja-JP" sz="4400" dirty="0"/>
              <a:t> de theme </a:t>
            </a:r>
            <a:r>
              <a:rPr lang="ja-JP" altLang="en-US" sz="4400">
                <a:solidFill>
                  <a:schemeClr val="accent2">
                    <a:lumMod val="60000"/>
                    <a:lumOff val="40000"/>
                  </a:schemeClr>
                </a:solidFill>
              </a:rPr>
              <a:t>は</a:t>
            </a:r>
            <a:r>
              <a:rPr lang="fr-FR" altLang="ja-JP" sz="4400" baseline="-25000" dirty="0">
                <a:solidFill>
                  <a:schemeClr val="bg1"/>
                </a:solidFill>
              </a:rPr>
              <a:t>(</a:t>
            </a:r>
            <a:r>
              <a:rPr lang="en-US" altLang="ja-JP" sz="4400" baseline="-25000" dirty="0" err="1">
                <a:solidFill>
                  <a:schemeClr val="bg1"/>
                </a:solidFill>
              </a:rPr>
              <a:t>wa</a:t>
            </a:r>
            <a:r>
              <a:rPr lang="en-US" altLang="ja-JP" sz="4400" baseline="-25000" dirty="0">
                <a:solidFill>
                  <a:schemeClr val="bg1"/>
                </a:solidFill>
              </a:rPr>
              <a:t>)</a:t>
            </a:r>
            <a:endParaRPr kumimoji="1" lang="ja-JP" altLang="en-US" sz="4400" baseline="-25000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187" y="2789499"/>
            <a:ext cx="11471772" cy="381833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altLang="ja-JP" sz="4400" b="1" dirty="0"/>
              <a:t> La </a:t>
            </a:r>
            <a:r>
              <a:rPr lang="en-US" altLang="ja-JP" sz="4400" b="1" dirty="0" err="1"/>
              <a:t>particule</a:t>
            </a:r>
            <a:r>
              <a:rPr lang="en-US" altLang="ja-JP" sz="4400" b="1" dirty="0"/>
              <a:t> </a:t>
            </a:r>
            <a:r>
              <a:rPr lang="en-US" altLang="ja-JP" sz="4400" b="1" dirty="0" err="1"/>
              <a:t>s'écrit</a:t>
            </a:r>
            <a:r>
              <a:rPr lang="en-US" altLang="ja-JP" sz="4400" b="1" dirty="0"/>
              <a:t> </a:t>
            </a:r>
            <a:r>
              <a:rPr lang="ja-JP" altLang="en-US" sz="4400" b="1" dirty="0"/>
              <a:t>は </a:t>
            </a:r>
            <a:r>
              <a:rPr lang="en-US" altLang="ja-JP" sz="4400" b="1" dirty="0"/>
              <a:t>en </a:t>
            </a:r>
            <a:r>
              <a:rPr lang="en-US" altLang="ja-JP" sz="4400" b="1" i="1" dirty="0"/>
              <a:t>hiragana</a:t>
            </a:r>
            <a:r>
              <a:rPr lang="en-US" altLang="ja-JP" sz="4400" b="1" dirty="0"/>
              <a:t> </a:t>
            </a:r>
          </a:p>
          <a:p>
            <a:pPr marL="0" indent="0">
              <a:buNone/>
            </a:pPr>
            <a:r>
              <a:rPr lang="en-US" altLang="ja-JP" sz="4400" b="1" dirty="0" err="1"/>
              <a:t>mais</a:t>
            </a:r>
            <a:r>
              <a:rPr lang="en-US" altLang="ja-JP" sz="4400" b="1" dirty="0"/>
              <a:t> se </a:t>
            </a:r>
            <a:r>
              <a:rPr lang="en-US" altLang="ja-JP" sz="4400" b="1" dirty="0" err="1"/>
              <a:t>prononce</a:t>
            </a:r>
            <a:r>
              <a:rPr lang="en-US" altLang="ja-JP" sz="4400" b="1" dirty="0"/>
              <a:t> “</a:t>
            </a:r>
            <a:r>
              <a:rPr lang="en-US" altLang="ja-JP" sz="4400" b="1" dirty="0" err="1"/>
              <a:t>wa</a:t>
            </a:r>
            <a:r>
              <a:rPr lang="en-US" altLang="ja-JP" sz="4400" b="1" dirty="0"/>
              <a:t>”.</a:t>
            </a:r>
          </a:p>
          <a:p>
            <a:pPr marL="0" indent="0">
              <a:buNone/>
            </a:pPr>
            <a:endParaRPr lang="en-US" altLang="ja-JP" sz="4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ja-JP" altLang="en-US" sz="4400" b="1" dirty="0"/>
              <a:t>は </a:t>
            </a:r>
            <a:r>
              <a:rPr lang="en-US" altLang="ja-JP" sz="4400" b="1" dirty="0" err="1"/>
              <a:t>est</a:t>
            </a:r>
            <a:r>
              <a:rPr lang="en-US" altLang="ja-JP" sz="4400" b="1" dirty="0"/>
              <a:t> le </a:t>
            </a:r>
            <a:r>
              <a:rPr lang="en-US" altLang="ja-JP" sz="4400" b="1" dirty="0" err="1"/>
              <a:t>marqueur</a:t>
            </a:r>
            <a:r>
              <a:rPr lang="en-US" altLang="ja-JP" sz="4400" b="1" dirty="0"/>
              <a:t> du </a:t>
            </a:r>
            <a:r>
              <a:rPr lang="en-US" altLang="ja-JP" sz="4400" b="1" dirty="0" err="1"/>
              <a:t>thème</a:t>
            </a:r>
            <a:r>
              <a:rPr lang="en-US" altLang="ja-JP" sz="4400" b="1" dirty="0"/>
              <a:t> de la phrase. </a:t>
            </a:r>
          </a:p>
          <a:p>
            <a:pPr marL="0" indent="0">
              <a:buNone/>
            </a:pP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121597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12274" y="3422518"/>
            <a:ext cx="108175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fr-FR" altLang="ja-JP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__</a:t>
            </a:r>
            <a:r>
              <a:rPr lang="fr-FR" altLang="ja-JP" sz="4400" u="sng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NOM</a:t>
            </a:r>
            <a:r>
              <a:rPr lang="fr-FR" altLang="ja-JP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______ </a:t>
            </a:r>
            <a:r>
              <a:rPr lang="ja-JP" altLang="en-US" sz="4400" b="1" kern="10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は</a:t>
            </a:r>
            <a:r>
              <a:rPr lang="fr-FR" altLang="ja-JP" sz="4400" b="1" kern="100" baseline="-25000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(</a:t>
            </a:r>
            <a:r>
              <a:rPr lang="fr-FR" altLang="ja-JP" sz="4400" b="1" kern="100" baseline="-25000" dirty="0" err="1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wa</a:t>
            </a:r>
            <a:r>
              <a:rPr lang="fr-FR" altLang="ja-JP" sz="4400" b="1" kern="100" baseline="-25000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)</a:t>
            </a:r>
            <a:r>
              <a:rPr lang="fr-FR" altLang="ja-JP" sz="4400" kern="100" baseline="-25000" dirty="0">
                <a:solidFill>
                  <a:srgbClr val="FF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fr-FR" altLang="ja-JP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[idée </a:t>
            </a:r>
            <a:r>
              <a:rPr lang="fr-FR" altLang="ja-JP" sz="4400" u="dbl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importante]</a:t>
            </a:r>
            <a:r>
              <a:rPr lang="ja-JP" altLang="ja-JP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。</a:t>
            </a:r>
          </a:p>
        </p:txBody>
      </p:sp>
      <p:cxnSp>
        <p:nvCxnSpPr>
          <p:cNvPr id="9" name="Connecteur droit 8"/>
          <p:cNvCxnSpPr/>
          <p:nvPr/>
        </p:nvCxnSpPr>
        <p:spPr>
          <a:xfrm>
            <a:off x="6087376" y="4191959"/>
            <a:ext cx="446848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5483525" y="5086876"/>
            <a:ext cx="491993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ja-JP" sz="2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l’élément derrière la particule </a:t>
            </a:r>
          </a:p>
          <a:p>
            <a:r>
              <a:rPr lang="fr-FR" altLang="ja-JP" sz="28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est en relation avec le NOM </a:t>
            </a:r>
            <a:endParaRPr lang="ja-JP" altLang="en-US" sz="2800" dirty="0"/>
          </a:p>
        </p:txBody>
      </p:sp>
      <p:sp>
        <p:nvSpPr>
          <p:cNvPr id="11" name="Flèche droite 10"/>
          <p:cNvSpPr/>
          <p:nvPr/>
        </p:nvSpPr>
        <p:spPr>
          <a:xfrm rot="16200000">
            <a:off x="7582698" y="4270637"/>
            <a:ext cx="819678" cy="8128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FD5F5BC-A99A-D10D-A9CC-EED1DA2DBD03}"/>
              </a:ext>
            </a:extLst>
          </p:cNvPr>
          <p:cNvSpPr txBox="1"/>
          <p:nvPr/>
        </p:nvSpPr>
        <p:spPr>
          <a:xfrm>
            <a:off x="605924" y="998020"/>
            <a:ext cx="11001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3600" dirty="0">
                <a:solidFill>
                  <a:schemeClr val="bg1"/>
                </a:solidFill>
              </a:rPr>
              <a:t>D</a:t>
            </a:r>
            <a:r>
              <a:rPr lang="fr-FR" altLang="ja-JP" sz="3600" dirty="0" err="1">
                <a:solidFill>
                  <a:schemeClr val="bg1"/>
                </a:solidFill>
              </a:rPr>
              <a:t>ésigner</a:t>
            </a:r>
            <a:r>
              <a:rPr lang="fr-FR" altLang="ja-JP" sz="3600" dirty="0">
                <a:solidFill>
                  <a:schemeClr val="bg1"/>
                </a:solidFill>
              </a:rPr>
              <a:t> le thème d’une phrase</a:t>
            </a:r>
            <a:endParaRPr lang="ja-JP" altLang="ja-JP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14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7753" y="2761532"/>
            <a:ext cx="110418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5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わたし　 </a:t>
            </a:r>
            <a:r>
              <a:rPr lang="ja-JP" altLang="en-US" sz="54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は</a:t>
            </a:r>
            <a:r>
              <a:rPr lang="fr-FR" altLang="ja-JP" sz="5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5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にほんじん  　です</a:t>
            </a:r>
            <a:r>
              <a:rPr lang="ja-JP" altLang="ja-JP" sz="5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923028" y="3621815"/>
            <a:ext cx="10886536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8000" kern="10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〇</a:t>
            </a:r>
            <a:r>
              <a:rPr lang="ja-JP" altLang="ja-JP" sz="4400" kern="10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4400" kern="10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　</a:t>
            </a:r>
            <a:r>
              <a:rPr lang="ja-JP" altLang="en-US" sz="4400" kern="1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 </a:t>
            </a:r>
            <a:r>
              <a:rPr lang="ja-JP" altLang="en-US" sz="44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は</a:t>
            </a:r>
            <a:r>
              <a:rPr lang="fr-FR" altLang="ja-JP" sz="4400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 　 </a:t>
            </a:r>
            <a:r>
              <a:rPr lang="ja-JP" altLang="ja-JP" sz="166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●</a:t>
            </a:r>
            <a:r>
              <a:rPr lang="ja-JP" altLang="ja-JP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    　です。</a:t>
            </a:r>
            <a:endParaRPr lang="ja-JP" altLang="ja-JP" sz="4400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184475" y="2424023"/>
            <a:ext cx="3605842" cy="3838917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ZoneTexte 8"/>
          <p:cNvSpPr txBox="1"/>
          <p:nvPr/>
        </p:nvSpPr>
        <p:spPr>
          <a:xfrm>
            <a:off x="5809891" y="6032107"/>
            <a:ext cx="2596550" cy="461665"/>
          </a:xfrm>
          <a:prstGeom prst="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altLang="ja-JP" sz="2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idée </a:t>
            </a:r>
            <a:r>
              <a:rPr lang="fr-FR" altLang="ja-JP" sz="2400" u="dbl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importante</a:t>
            </a:r>
            <a:endParaRPr kumimoji="1" lang="ja-JP" altLang="en-US" sz="2400" dirty="0"/>
          </a:p>
        </p:txBody>
      </p:sp>
      <p:cxnSp>
        <p:nvCxnSpPr>
          <p:cNvPr id="10" name="Connecteur droit 9"/>
          <p:cNvCxnSpPr/>
          <p:nvPr/>
        </p:nvCxnSpPr>
        <p:spPr>
          <a:xfrm flipV="1">
            <a:off x="767753" y="3527879"/>
            <a:ext cx="2225615" cy="862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039484" y="3621815"/>
            <a:ext cx="16821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>
                <a:solidFill>
                  <a:srgbClr val="92D050"/>
                </a:solidFill>
              </a:rPr>
              <a:t>NOM</a:t>
            </a:r>
            <a:endParaRPr kumimoji="1" lang="ja-JP" altLang="en-US" sz="3200" dirty="0">
              <a:solidFill>
                <a:srgbClr val="92D050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3401CE6-69AB-CE07-2679-9C2EFA4466EE}"/>
              </a:ext>
            </a:extLst>
          </p:cNvPr>
          <p:cNvSpPr txBox="1"/>
          <p:nvPr/>
        </p:nvSpPr>
        <p:spPr>
          <a:xfrm>
            <a:off x="605924" y="998020"/>
            <a:ext cx="11001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3600" dirty="0">
                <a:solidFill>
                  <a:schemeClr val="bg1"/>
                </a:solidFill>
              </a:rPr>
              <a:t>D</a:t>
            </a:r>
            <a:r>
              <a:rPr lang="fr-FR" altLang="ja-JP" sz="3600" dirty="0" err="1">
                <a:solidFill>
                  <a:schemeClr val="bg1"/>
                </a:solidFill>
              </a:rPr>
              <a:t>ésigner</a:t>
            </a:r>
            <a:r>
              <a:rPr lang="fr-FR" altLang="ja-JP" sz="3600" dirty="0">
                <a:solidFill>
                  <a:schemeClr val="bg1"/>
                </a:solidFill>
              </a:rPr>
              <a:t> le thème d’une phrase</a:t>
            </a:r>
            <a:endParaRPr lang="ja-JP" altLang="ja-JP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500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36613" y="3184880"/>
            <a:ext cx="97564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ja-JP" altLang="en-US" sz="4400" kern="100" dirty="0">
                <a:highlight>
                  <a:srgbClr val="FFFF00"/>
                </a:highligh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わたし</a:t>
            </a:r>
            <a:r>
              <a:rPr lang="ja-JP" altLang="en-US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 </a:t>
            </a:r>
            <a:r>
              <a:rPr lang="ja-JP" altLang="en-US" sz="4400" b="1" kern="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は</a:t>
            </a:r>
            <a:r>
              <a:rPr lang="fr-FR" altLang="ja-JP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altLang="en-US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4400" kern="100" dirty="0">
                <a:highlight>
                  <a:srgbClr val="00FF00"/>
                </a:highligh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にほんじん</a:t>
            </a:r>
            <a:r>
              <a:rPr lang="ja-JP" altLang="en-US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  　です</a:t>
            </a:r>
            <a:r>
              <a:rPr lang="ja-JP" altLang="ja-JP" sz="44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897716" y="4525312"/>
            <a:ext cx="920155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altLang="ja-JP" sz="2800" b="1" dirty="0">
                <a:solidFill>
                  <a:srgbClr val="0070C0"/>
                </a:solidFill>
                <a:latin typeface="游明朝" panose="02020400000000000000" pitchFamily="18" charset="-128"/>
                <a:cs typeface="Times New Roman" panose="02020603050405020304" pitchFamily="18" charset="0"/>
              </a:rPr>
              <a:t>Cette phrase donne </a:t>
            </a:r>
            <a:r>
              <a:rPr lang="fr-FR" altLang="ja-JP" sz="2800" b="1" dirty="0">
                <a:solidFill>
                  <a:srgbClr val="0070C0"/>
                </a:solidFill>
                <a:highlight>
                  <a:srgbClr val="00FF00"/>
                </a:highlight>
                <a:latin typeface="游明朝" panose="02020400000000000000" pitchFamily="18" charset="-128"/>
                <a:cs typeface="Times New Roman" panose="02020603050405020304" pitchFamily="18" charset="0"/>
              </a:rPr>
              <a:t>une caractéristique, « </a:t>
            </a:r>
            <a:r>
              <a:rPr lang="ja-JP" altLang="en-US" sz="2800" b="1">
                <a:solidFill>
                  <a:srgbClr val="0070C0"/>
                </a:solidFill>
                <a:highlight>
                  <a:srgbClr val="00FF00"/>
                </a:highlight>
                <a:latin typeface="游明朝" panose="02020400000000000000" pitchFamily="18" charset="-128"/>
                <a:cs typeface="Times New Roman" panose="02020603050405020304" pitchFamily="18" charset="0"/>
              </a:rPr>
              <a:t>にほんじん</a:t>
            </a:r>
            <a:r>
              <a:rPr lang="fr-FR" altLang="ja-JP" sz="2800" b="1" dirty="0">
                <a:solidFill>
                  <a:srgbClr val="0070C0"/>
                </a:solidFill>
                <a:highlight>
                  <a:srgbClr val="00FF00"/>
                </a:highlight>
                <a:latin typeface="游明朝" panose="02020400000000000000" pitchFamily="18" charset="-128"/>
                <a:cs typeface="Times New Roman" panose="02020603050405020304" pitchFamily="18" charset="0"/>
              </a:rPr>
              <a:t> »</a:t>
            </a:r>
            <a:r>
              <a:rPr lang="fr-FR" altLang="ja-JP" sz="2800" b="1" dirty="0">
                <a:solidFill>
                  <a:srgbClr val="0070C0"/>
                </a:solidFill>
                <a:latin typeface="游明朝" panose="02020400000000000000" pitchFamily="18" charset="-128"/>
                <a:cs typeface="Times New Roman" panose="02020603050405020304" pitchFamily="18" charset="0"/>
              </a:rPr>
              <a:t>,</a:t>
            </a:r>
          </a:p>
          <a:p>
            <a:r>
              <a:rPr lang="fr-FR" altLang="ja-JP" sz="2800" b="1" dirty="0">
                <a:solidFill>
                  <a:srgbClr val="0070C0"/>
                </a:solidFill>
                <a:latin typeface="游明朝" panose="02020400000000000000" pitchFamily="18" charset="-128"/>
                <a:cs typeface="Times New Roman" panose="02020603050405020304" pitchFamily="18" charset="0"/>
              </a:rPr>
              <a:t> </a:t>
            </a:r>
          </a:p>
          <a:p>
            <a:r>
              <a:rPr lang="fr-FR" altLang="ja-JP" sz="2800" b="1" dirty="0">
                <a:solidFill>
                  <a:srgbClr val="0070C0"/>
                </a:solidFill>
                <a:highlight>
                  <a:srgbClr val="FFFF00"/>
                </a:highlight>
                <a:latin typeface="游明朝" panose="02020400000000000000" pitchFamily="18" charset="-128"/>
                <a:cs typeface="Times New Roman" panose="02020603050405020304" pitchFamily="18" charset="0"/>
              </a:rPr>
              <a:t>au sujet du nom « </a:t>
            </a:r>
            <a:r>
              <a:rPr lang="ja-JP" altLang="en-US" sz="2800" b="1">
                <a:solidFill>
                  <a:srgbClr val="0070C0"/>
                </a:solidFill>
                <a:highlight>
                  <a:srgbClr val="FFFF00"/>
                </a:highlight>
                <a:latin typeface="游明朝" panose="02020400000000000000" pitchFamily="18" charset="-128"/>
                <a:cs typeface="Times New Roman" panose="02020603050405020304" pitchFamily="18" charset="0"/>
              </a:rPr>
              <a:t>わたし</a:t>
            </a:r>
            <a:r>
              <a:rPr lang="fr-FR" altLang="ja-JP" sz="2800" b="1" dirty="0">
                <a:solidFill>
                  <a:srgbClr val="0070C0"/>
                </a:solidFill>
                <a:highlight>
                  <a:srgbClr val="FFFF00"/>
                </a:highlight>
                <a:latin typeface="游明朝" panose="02020400000000000000" pitchFamily="18" charset="-128"/>
                <a:cs typeface="Times New Roman" panose="02020603050405020304" pitchFamily="18" charset="0"/>
              </a:rPr>
              <a:t> ».</a:t>
            </a:r>
            <a:endParaRPr lang="ja-JP" altLang="en-US" sz="2800" b="1" dirty="0">
              <a:solidFill>
                <a:srgbClr val="0070C0"/>
              </a:solidFill>
              <a:highlight>
                <a:srgbClr val="FFFF00"/>
              </a:highligh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05924" y="998020"/>
            <a:ext cx="11001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3600" dirty="0">
                <a:solidFill>
                  <a:schemeClr val="bg1"/>
                </a:solidFill>
              </a:rPr>
              <a:t>D</a:t>
            </a:r>
            <a:r>
              <a:rPr lang="fr-FR" altLang="ja-JP" sz="3600" dirty="0" err="1">
                <a:solidFill>
                  <a:schemeClr val="bg1"/>
                </a:solidFill>
              </a:rPr>
              <a:t>ésigner</a:t>
            </a:r>
            <a:r>
              <a:rPr lang="fr-FR" altLang="ja-JP" sz="3600" dirty="0">
                <a:solidFill>
                  <a:schemeClr val="bg1"/>
                </a:solidFill>
              </a:rPr>
              <a:t> le thème d’une phrase</a:t>
            </a:r>
            <a:endParaRPr lang="ja-JP" altLang="ja-JP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694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Salle Ion</Template>
  <TotalTime>111</TotalTime>
  <Words>113</Words>
  <Application>Microsoft Macintosh PowerPoint</Application>
  <PresentationFormat>Grand écran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游明朝</vt:lpstr>
      <vt:lpstr>Arial</vt:lpstr>
      <vt:lpstr>Century Gothic</vt:lpstr>
      <vt:lpstr>Wingdings</vt:lpstr>
      <vt:lpstr>Wingdings 3</vt:lpstr>
      <vt:lpstr>Direction Ion</vt:lpstr>
      <vt:lpstr> Particule de thème は(wa)  </vt:lpstr>
      <vt:lpstr>Particule de theme は(wa)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Particule de thème wa は</dc:title>
  <dc:creator>user</dc:creator>
  <cp:lastModifiedBy>Marine Depléchin</cp:lastModifiedBy>
  <cp:revision>12</cp:revision>
  <dcterms:created xsi:type="dcterms:W3CDTF">2023-09-10T02:39:24Z</dcterms:created>
  <dcterms:modified xsi:type="dcterms:W3CDTF">2023-09-18T07:47:14Z</dcterms:modified>
</cp:coreProperties>
</file>