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embeddings/oleObject1.bin" ContentType="application/vnd.openxmlformats-officedocument.oleObject"/>
  <Override PartName="/ppt/notesSlides/notesSlide8.xml" ContentType="application/vnd.openxmlformats-officedocument.presentationml.notesSlide+xml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notesSlides/notesSlide9.xml" ContentType="application/vnd.openxmlformats-officedocument.presentationml.notesSlide+xml"/>
  <Override PartName="/ppt/embeddings/oleObject4.bin" ContentType="application/vnd.openxmlformats-officedocument.oleObject"/>
  <Override PartName="/ppt/notesSlides/notesSlide10.xml" ContentType="application/vnd.openxmlformats-officedocument.presentationml.notesSlide+xml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notesSlides/notesSlide11.xml" ContentType="application/vnd.openxmlformats-officedocument.presentationml.notesSlide+xml"/>
  <Override PartName="/ppt/embeddings/oleObject7.bin" ContentType="application/vnd.openxmlformats-officedocument.oleObject"/>
  <Override PartName="/ppt/embeddings/oleObject8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950" r:id="rId1"/>
  </p:sldMasterIdLst>
  <p:notesMasterIdLst>
    <p:notesMasterId r:id="rId14"/>
  </p:notesMasterIdLst>
  <p:sldIdLst>
    <p:sldId id="256" r:id="rId2"/>
    <p:sldId id="305" r:id="rId3"/>
    <p:sldId id="306" r:id="rId4"/>
    <p:sldId id="307" r:id="rId5"/>
    <p:sldId id="308" r:id="rId6"/>
    <p:sldId id="309" r:id="rId7"/>
    <p:sldId id="297" r:id="rId8"/>
    <p:sldId id="315" r:id="rId9"/>
    <p:sldId id="316" r:id="rId10"/>
    <p:sldId id="317" r:id="rId11"/>
    <p:sldId id="318" r:id="rId12"/>
    <p:sldId id="319" r:id="rId13"/>
  </p:sldIdLst>
  <p:sldSz cx="9144000" cy="6858000" type="screen4x3"/>
  <p:notesSz cx="6858000" cy="91440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1592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Relationship Id="rId2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Relationship Id="rId2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 smtClean="0"/>
              <a:t>Cliquez pour modifier les styles du texte du masque</a:t>
            </a:r>
          </a:p>
          <a:p>
            <a:pPr lvl="1"/>
            <a:r>
              <a:rPr lang="fr-FR" altLang="fr-FR" noProof="0" smtClean="0"/>
              <a:t>Deuxième niveau</a:t>
            </a:r>
          </a:p>
          <a:p>
            <a:pPr lvl="2"/>
            <a:r>
              <a:rPr lang="fr-FR" altLang="fr-FR" noProof="0" smtClean="0"/>
              <a:t>Troisième niveau</a:t>
            </a:r>
          </a:p>
          <a:p>
            <a:pPr lvl="3"/>
            <a:r>
              <a:rPr lang="fr-FR" altLang="fr-FR" noProof="0" smtClean="0"/>
              <a:t>Quatrième niveau</a:t>
            </a:r>
          </a:p>
          <a:p>
            <a:pPr lvl="4"/>
            <a:r>
              <a:rPr lang="fr-FR" altLang="fr-FR" noProof="0" smtClean="0"/>
              <a:t>Cinquième niveau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3EBFC349-422D-4A45-AA23-2903416D695A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106863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0C56862F-E9B1-4C73-9F88-50AD86DAC08B}" type="slidenum">
              <a:rPr lang="fr-FR" altLang="fr-FR" sz="1200"/>
              <a:pPr/>
              <a:t>1</a:t>
            </a:fld>
            <a:endParaRPr lang="fr-FR" altLang="fr-FR" sz="1200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4593FC3A-58B5-406D-861F-50327612C9B5}" type="slidenum">
              <a:rPr lang="fr-FR" altLang="fr-FR" sz="1200"/>
              <a:pPr/>
              <a:t>11</a:t>
            </a:fld>
            <a:endParaRPr lang="fr-FR" altLang="fr-FR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0E7C741A-2680-4966-A5FB-09990AAB1B32}" type="slidenum">
              <a:rPr lang="fr-FR" altLang="fr-FR" sz="1200"/>
              <a:pPr/>
              <a:t>12</a:t>
            </a:fld>
            <a:endParaRPr lang="fr-FR" altLang="fr-FR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647D3AE4-2B45-46EF-A644-70D1A57E83C2}" type="slidenum">
              <a:rPr lang="fr-FR" altLang="fr-FR" sz="1200"/>
              <a:pPr/>
              <a:t>2</a:t>
            </a:fld>
            <a:endParaRPr lang="fr-FR" altLang="fr-FR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32BEB6CF-18BD-4AA2-9419-AF48F557D150}" type="slidenum">
              <a:rPr lang="fr-FR" altLang="fr-FR" sz="1200"/>
              <a:pPr/>
              <a:t>3</a:t>
            </a:fld>
            <a:endParaRPr lang="fr-FR" altLang="fr-FR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747A7AFE-7717-4E01-8CA9-C599ADB1F591}" type="slidenum">
              <a:rPr lang="fr-FR" altLang="fr-FR" sz="1200"/>
              <a:pPr/>
              <a:t>4</a:t>
            </a:fld>
            <a:endParaRPr lang="fr-FR" altLang="fr-FR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2CF79FBA-A2AC-4521-B58E-AA7BC245CB88}" type="slidenum">
              <a:rPr lang="fr-FR" altLang="fr-FR" sz="1200"/>
              <a:pPr/>
              <a:t>5</a:t>
            </a:fld>
            <a:endParaRPr lang="fr-FR" altLang="fr-FR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A50B8711-929B-498E-A1C9-5ECAEE7CE5F7}" type="slidenum">
              <a:rPr lang="fr-FR" altLang="fr-FR" sz="1200"/>
              <a:pPr/>
              <a:t>6</a:t>
            </a:fld>
            <a:endParaRPr lang="fr-FR" altLang="fr-FR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83B19AFD-0EE6-4887-B88B-ABFFB35C3104}" type="slidenum">
              <a:rPr lang="fr-FR" altLang="fr-FR" sz="1200"/>
              <a:pPr/>
              <a:t>8</a:t>
            </a:fld>
            <a:endParaRPr lang="fr-FR" altLang="fr-FR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ED4F25AB-1F80-4FA7-BA49-3BA2D26C8EC3}" type="slidenum">
              <a:rPr lang="fr-FR" altLang="fr-FR" sz="1200"/>
              <a:pPr/>
              <a:t>9</a:t>
            </a:fld>
            <a:endParaRPr lang="fr-FR" altLang="fr-FR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380101CF-7851-46B6-BBA0-E54222FBCCA8}" type="slidenum">
              <a:rPr lang="fr-FR" altLang="fr-FR" sz="1200"/>
              <a:pPr/>
              <a:t>10</a:t>
            </a:fld>
            <a:endParaRPr lang="fr-FR" altLang="fr-FR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altLang="fr-FR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EB3DE82-D08D-4B08-8BC5-C9343B50C778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254915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EB607D-B6B3-402C-912F-D031BFD2F77C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78644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970985-5D8B-4151-A9B7-5A6D7F784A91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600442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302CBD-D352-4970-A1BA-45DEC8155D91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064775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F3D96D-ADA4-44D6-83BF-076578175DF6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43521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577DE-2E2C-4B57-8D61-A71C94A43C7A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258302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58E4F8-714B-4ADC-AFEA-EE869EB853EB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98511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334E8-CC8E-4F0B-9A0B-E3C4A4B2D1E9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34262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9FA9B-99A1-4696-8F63-320B4E3556FA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139205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6C548B-1B7A-4733-AEEF-349C2BFB4D37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652846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D61D8B-68CC-4B0A-83DB-C7D462F6A661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828334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et modifiez le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4C4BEB2-45EB-498F-9C4E-815B4E86BB1B}" type="slidenum">
              <a:rPr lang="fr-FR" altLang="fr-FR"/>
              <a:pPr>
                <a:defRPr/>
              </a:pPr>
              <a:t>‹#›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3999" r:id="rId2"/>
    <p:sldLayoutId id="2147484000" r:id="rId3"/>
    <p:sldLayoutId id="2147484001" r:id="rId4"/>
    <p:sldLayoutId id="2147484002" r:id="rId5"/>
    <p:sldLayoutId id="2147484003" r:id="rId6"/>
    <p:sldLayoutId id="2147484004" r:id="rId7"/>
    <p:sldLayoutId id="2147484005" r:id="rId8"/>
    <p:sldLayoutId id="2147484006" r:id="rId9"/>
    <p:sldLayoutId id="2147484007" r:id="rId10"/>
    <p:sldLayoutId id="2147484008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4" Type="http://schemas.openxmlformats.org/officeDocument/2006/relationships/oleObject" Target="../embeddings/oleObject4.bin"/><Relationship Id="rId5" Type="http://schemas.openxmlformats.org/officeDocument/2006/relationships/image" Target="../media/image4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4" Type="http://schemas.openxmlformats.org/officeDocument/2006/relationships/oleObject" Target="../embeddings/oleObject5.bin"/><Relationship Id="rId5" Type="http://schemas.openxmlformats.org/officeDocument/2006/relationships/image" Target="../media/image5.emf"/><Relationship Id="rId6" Type="http://schemas.openxmlformats.org/officeDocument/2006/relationships/oleObject" Target="../embeddings/oleObject6.bin"/><Relationship Id="rId7" Type="http://schemas.openxmlformats.org/officeDocument/2006/relationships/image" Target="../media/image6.e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4" Type="http://schemas.openxmlformats.org/officeDocument/2006/relationships/oleObject" Target="../embeddings/oleObject7.bin"/><Relationship Id="rId5" Type="http://schemas.openxmlformats.org/officeDocument/2006/relationships/image" Target="../media/image7.emf"/><Relationship Id="rId6" Type="http://schemas.openxmlformats.org/officeDocument/2006/relationships/oleObject" Target="../embeddings/oleObject8.bin"/><Relationship Id="rId7" Type="http://schemas.openxmlformats.org/officeDocument/2006/relationships/image" Target="../media/image8.e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1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4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6" Type="http://schemas.openxmlformats.org/officeDocument/2006/relationships/oleObject" Target="../embeddings/oleObject3.bin"/><Relationship Id="rId7" Type="http://schemas.openxmlformats.org/officeDocument/2006/relationships/image" Target="../media/image3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1520" y="1124744"/>
            <a:ext cx="7772400" cy="2362200"/>
          </a:xfrm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defRPr/>
            </a:pPr>
            <a:r>
              <a:rPr lang="fr-FR" altLang="fr-FR" sz="5400" dirty="0" smtClean="0">
                <a:solidFill>
                  <a:srgbClr val="000000"/>
                </a:solidFill>
                <a:latin typeface="+mn-lt"/>
                <a:ea typeface="ＭＳ Ｐゴシック" pitchFamily="34" charset="-128"/>
              </a:rPr>
              <a:t>Activité mentale </a:t>
            </a:r>
            <a:br>
              <a:rPr lang="fr-FR" altLang="fr-FR" sz="5400" dirty="0" smtClean="0">
                <a:solidFill>
                  <a:srgbClr val="000000"/>
                </a:solidFill>
                <a:latin typeface="+mn-lt"/>
                <a:ea typeface="ＭＳ Ｐゴシック" pitchFamily="34" charset="-128"/>
              </a:rPr>
            </a:br>
            <a:r>
              <a:rPr lang="fr-FR" altLang="fr-FR" sz="5400" dirty="0" smtClean="0">
                <a:solidFill>
                  <a:srgbClr val="000000"/>
                </a:solidFill>
                <a:latin typeface="+mn-lt"/>
                <a:ea typeface="ＭＳ Ｐゴシック" pitchFamily="34" charset="-128"/>
              </a:rPr>
              <a:t>6</a:t>
            </a:r>
            <a:r>
              <a:rPr lang="fr-FR" altLang="fr-FR" sz="5400" baseline="30000" dirty="0" smtClean="0">
                <a:solidFill>
                  <a:srgbClr val="000000"/>
                </a:solidFill>
                <a:latin typeface="+mn-lt"/>
                <a:ea typeface="ＭＳ Ｐゴシック" pitchFamily="34" charset="-128"/>
              </a:rPr>
              <a:t>ème</a:t>
            </a:r>
            <a:r>
              <a:rPr lang="fr-FR" altLang="fr-FR" sz="5400" dirty="0" smtClean="0">
                <a:solidFill>
                  <a:srgbClr val="000000"/>
                </a:solidFill>
                <a:latin typeface="+mn-lt"/>
                <a:ea typeface="ＭＳ Ｐゴシック" pitchFamily="34" charset="-128"/>
              </a:rPr>
              <a:t> </a:t>
            </a:r>
          </a:p>
        </p:txBody>
      </p:sp>
      <p:sp>
        <p:nvSpPr>
          <p:cNvPr id="205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2" y="3789362"/>
            <a:ext cx="7920236" cy="2447950"/>
          </a:xfrm>
          <a:ln>
            <a:solidFill>
              <a:srgbClr val="FFFFFF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eaLnBrk="1" hangingPunct="1">
              <a:buFont typeface="Symbol" pitchFamily="18" charset="2"/>
              <a:buNone/>
              <a:defRPr/>
            </a:pPr>
            <a:r>
              <a:rPr lang="fr-FR" altLang="fr-FR" dirty="0" smtClean="0">
                <a:solidFill>
                  <a:srgbClr val="4B4582"/>
                </a:solidFill>
                <a:latin typeface="+mj-lt"/>
                <a:ea typeface="ＭＳ Ｐゴシック" pitchFamily="34" charset="-128"/>
              </a:rPr>
              <a:t>ORGANISATION ET GESTION DE DONNEES</a:t>
            </a:r>
          </a:p>
          <a:p>
            <a:pPr eaLnBrk="1" hangingPunct="1">
              <a:buFont typeface="Symbol" pitchFamily="18" charset="2"/>
              <a:buNone/>
              <a:defRPr/>
            </a:pPr>
            <a:r>
              <a:rPr lang="fr-FR" altLang="fr-FR" dirty="0" smtClean="0">
                <a:solidFill>
                  <a:srgbClr val="4B4582"/>
                </a:solidFill>
                <a:latin typeface="+mj-lt"/>
                <a:ea typeface="ＭＳ Ｐゴシック" pitchFamily="34" charset="-128"/>
              </a:rPr>
              <a:t>Proportionnalité</a:t>
            </a:r>
          </a:p>
          <a:p>
            <a:pPr eaLnBrk="1" hangingPunct="1">
              <a:buFont typeface="Symbol" pitchFamily="18" charset="2"/>
              <a:buNone/>
              <a:defRPr/>
            </a:pPr>
            <a:r>
              <a:rPr lang="fr-FR" altLang="fr-FR" dirty="0" smtClean="0">
                <a:solidFill>
                  <a:srgbClr val="4B4582"/>
                </a:solidFill>
                <a:latin typeface="+mj-lt"/>
                <a:ea typeface="ＭＳ Ｐゴシック" pitchFamily="34" charset="-128"/>
              </a:rPr>
              <a:t>Reconnaître un tableau de proportionnalité 1 </a:t>
            </a:r>
          </a:p>
          <a:p>
            <a:pPr eaLnBrk="1" hangingPunct="1">
              <a:buFont typeface="Symbol" pitchFamily="18" charset="2"/>
              <a:buNone/>
              <a:defRPr/>
            </a:pPr>
            <a:r>
              <a:rPr lang="fr-FR" altLang="fr-FR" dirty="0" smtClean="0">
                <a:solidFill>
                  <a:srgbClr val="4B4582"/>
                </a:solidFill>
                <a:latin typeface="+mj-lt"/>
                <a:ea typeface="ＭＳ Ｐゴシック" pitchFamily="34" charset="-128"/>
              </a:rPr>
              <a:t>Rapports simples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idx="1"/>
          </p:nvPr>
        </p:nvSpPr>
        <p:spPr>
          <a:xfrm>
            <a:off x="-252413" y="476250"/>
            <a:ext cx="9217026" cy="1081088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fr-FR" altLang="fr-FR" sz="4200" smtClean="0">
                <a:latin typeface="Candara" pitchFamily="34" charset="0"/>
                <a:ea typeface="ＭＳ Ｐゴシック" pitchFamily="34" charset="-128"/>
              </a:rPr>
              <a:t>	</a:t>
            </a:r>
            <a:r>
              <a:rPr lang="fr-FR" altLang="fr-FR" sz="3000" smtClean="0">
                <a:solidFill>
                  <a:schemeClr val="bg1"/>
                </a:solidFill>
                <a:latin typeface="Candara" pitchFamily="34" charset="0"/>
                <a:ea typeface="ＭＳ Ｐゴシック" pitchFamily="34" charset="-128"/>
              </a:rPr>
              <a:t>3. Compléter le tableau de proportionnalité suivant: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11188" y="476250"/>
            <a:ext cx="8066087" cy="792163"/>
          </a:xfrm>
          <a:prstGeom prst="rect">
            <a:avLst/>
          </a:prstGeom>
          <a:gradFill rotWithShape="1">
            <a:gsLst>
              <a:gs pos="0">
                <a:srgbClr val="FFEBDB"/>
              </a:gs>
              <a:gs pos="64999">
                <a:srgbClr val="FFD0AA"/>
              </a:gs>
              <a:gs pos="100000">
                <a:srgbClr val="FFBE86"/>
              </a:gs>
            </a:gsLst>
            <a:lin ang="5400000" scaled="1"/>
          </a:gradFill>
          <a:ln w="9525">
            <a:solidFill>
              <a:srgbClr val="F69240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>
            <a:lvl1pPr marL="609600" indent="-609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fr-FR" altLang="fr-FR" sz="3200" dirty="0" smtClean="0">
                <a:solidFill>
                  <a:srgbClr val="000000"/>
                </a:solidFill>
                <a:latin typeface="Candara" pitchFamily="34" charset="0"/>
              </a:rPr>
              <a:t>3. S’agit-il d’un tableau de proportionnalité ?</a:t>
            </a: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  <a:p>
            <a:pPr algn="ctr" eaLnBrk="1" hangingPunct="1">
              <a:spcBef>
                <a:spcPct val="20000"/>
              </a:spcBef>
              <a:defRPr/>
            </a:pP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</p:txBody>
      </p:sp>
      <p:graphicFrame>
        <p:nvGraphicFramePr>
          <p:cNvPr id="6" name="Obje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4661452"/>
              </p:ext>
            </p:extLst>
          </p:nvPr>
        </p:nvGraphicFramePr>
        <p:xfrm>
          <a:off x="2924175" y="4505325"/>
          <a:ext cx="3236913" cy="134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56" name="…quation" r:id="rId4" imgW="977900" imgH="406400" progId="Equation.3">
                  <p:embed/>
                </p:oleObj>
              </mc:Choice>
              <mc:Fallback>
                <p:oleObj name="…quation" r:id="rId4" imgW="977900" imgH="406400" progId="Equation.3">
                  <p:embed/>
                  <p:pic>
                    <p:nvPicPr>
                      <p:cNvPr id="0" name="Obje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4175" y="4505325"/>
                        <a:ext cx="3236913" cy="1346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3851920" y="5991280"/>
            <a:ext cx="1465966" cy="830997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fr-FR" sz="4800" dirty="0">
                <a:latin typeface="Comic Sans MS"/>
                <a:cs typeface="Comic Sans MS"/>
              </a:rPr>
              <a:t>OUI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11188" y="476250"/>
            <a:ext cx="8066087" cy="13684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>
            <a:lvl1pPr marL="609600" indent="-609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fr-FR" altLang="fr-FR" sz="3200" dirty="0" smtClean="0">
                <a:solidFill>
                  <a:srgbClr val="000000"/>
                </a:solidFill>
                <a:latin typeface="Candara" pitchFamily="34" charset="0"/>
              </a:rPr>
              <a:t>3. S’agit-il d’un tableau de proportionnalité ?</a:t>
            </a:r>
          </a:p>
          <a:p>
            <a:pPr algn="ctr" eaLnBrk="1" hangingPunct="1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fr-FR" altLang="fr-FR" sz="3200" dirty="0" smtClean="0">
                <a:solidFill>
                  <a:srgbClr val="000000"/>
                </a:solidFill>
                <a:latin typeface="Candara" pitchFamily="34" charset="0"/>
              </a:rPr>
              <a:t>Si oui, préciser son coefficient</a:t>
            </a: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  <a:p>
            <a:pPr algn="ctr" eaLnBrk="1" hangingPunct="1">
              <a:spcBef>
                <a:spcPct val="20000"/>
              </a:spcBef>
              <a:defRPr/>
            </a:pP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</p:txBody>
      </p:sp>
      <p:grpSp>
        <p:nvGrpSpPr>
          <p:cNvPr id="9" name="Groupe 8"/>
          <p:cNvGrpSpPr>
            <a:grpSpLocks/>
          </p:cNvGrpSpPr>
          <p:nvPr/>
        </p:nvGrpSpPr>
        <p:grpSpPr bwMode="auto">
          <a:xfrm>
            <a:off x="7667625" y="2492375"/>
            <a:ext cx="1368425" cy="1223963"/>
            <a:chOff x="7668344" y="2492896"/>
            <a:chExt cx="1368152" cy="1224136"/>
          </a:xfrm>
        </p:grpSpPr>
        <p:sp>
          <p:nvSpPr>
            <p:cNvPr id="10" name="Flèche courbée vers la gauche 9"/>
            <p:cNvSpPr/>
            <p:nvPr/>
          </p:nvSpPr>
          <p:spPr>
            <a:xfrm>
              <a:off x="7668344" y="2492896"/>
              <a:ext cx="576148" cy="1224136"/>
            </a:xfrm>
            <a:prstGeom prst="curvedLeftArrow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11" name="Ellipse 10"/>
            <p:cNvSpPr/>
            <p:nvPr/>
          </p:nvSpPr>
          <p:spPr>
            <a:xfrm>
              <a:off x="7955625" y="2853310"/>
              <a:ext cx="1080871" cy="576343"/>
            </a:xfrm>
            <a:prstGeom prst="ellipse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dirty="0" smtClean="0"/>
                <a:t>X 9</a:t>
              </a:r>
              <a:endParaRPr lang="fr-FR" dirty="0"/>
            </a:p>
          </p:txBody>
        </p:sp>
      </p:grpSp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0013637"/>
              </p:ext>
            </p:extLst>
          </p:nvPr>
        </p:nvGraphicFramePr>
        <p:xfrm>
          <a:off x="1259632" y="1988840"/>
          <a:ext cx="6480174" cy="21097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058"/>
                <a:gridCol w="2160058"/>
                <a:gridCol w="2160058"/>
              </a:tblGrid>
              <a:tr h="1054894">
                <a:tc>
                  <a:txBody>
                    <a:bodyPr/>
                    <a:lstStyle/>
                    <a:p>
                      <a:pPr algn="ctr"/>
                      <a:r>
                        <a:rPr lang="fr-FR" sz="4800" b="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3</a:t>
                      </a:r>
                      <a:endParaRPr lang="fr-FR" sz="4800" b="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37" marR="91437" marT="45719" marB="45719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b="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2</a:t>
                      </a:r>
                      <a:endParaRPr lang="fr-FR" sz="4800" b="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37" marR="91437" marT="45719" marB="45719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b="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1</a:t>
                      </a:r>
                      <a:endParaRPr lang="fr-FR" sz="4800" b="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37" marR="91437" marT="45719" marB="45719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054894">
                <a:tc>
                  <a:txBody>
                    <a:bodyPr/>
                    <a:lstStyle/>
                    <a:p>
                      <a:pPr algn="ctr"/>
                      <a:r>
                        <a:rPr lang="fr-FR" sz="480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27</a:t>
                      </a:r>
                      <a:endParaRPr lang="fr-FR" sz="480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37" marR="91437" marT="45719" marB="45719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18</a:t>
                      </a:r>
                      <a:endParaRPr lang="fr-FR" sz="480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37" marR="91437" marT="45719" marB="45719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9</a:t>
                      </a:r>
                      <a:endParaRPr lang="fr-FR" sz="480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37" marR="91437" marT="45719" marB="45719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idx="1"/>
          </p:nvPr>
        </p:nvSpPr>
        <p:spPr>
          <a:xfrm>
            <a:off x="-252413" y="476250"/>
            <a:ext cx="9217026" cy="1081088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fr-FR" altLang="fr-FR" sz="4200" smtClean="0">
                <a:latin typeface="Candara" pitchFamily="34" charset="0"/>
                <a:ea typeface="ＭＳ Ｐゴシック" pitchFamily="34" charset="-128"/>
              </a:rPr>
              <a:t>	</a:t>
            </a:r>
            <a:r>
              <a:rPr lang="fr-FR" altLang="fr-FR" sz="3000" smtClean="0">
                <a:solidFill>
                  <a:schemeClr val="bg1"/>
                </a:solidFill>
                <a:latin typeface="Candara" pitchFamily="34" charset="0"/>
                <a:ea typeface="ＭＳ Ｐゴシック" pitchFamily="34" charset="-128"/>
              </a:rPr>
              <a:t>4. Compléter le tableau de proportionnalité suivant:</a:t>
            </a:r>
          </a:p>
        </p:txBody>
      </p:sp>
      <p:graphicFrame>
        <p:nvGraphicFramePr>
          <p:cNvPr id="2" name="Tableau 1"/>
          <p:cNvGraphicFramePr>
            <a:graphicFrameLocks noGrp="1"/>
          </p:cNvGraphicFramePr>
          <p:nvPr/>
        </p:nvGraphicFramePr>
        <p:xfrm>
          <a:off x="1908175" y="1916113"/>
          <a:ext cx="5688012" cy="21097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6004"/>
                <a:gridCol w="1896004"/>
                <a:gridCol w="1896004"/>
              </a:tblGrid>
              <a:tr h="1054894">
                <a:tc>
                  <a:txBody>
                    <a:bodyPr/>
                    <a:lstStyle/>
                    <a:p>
                      <a:pPr algn="ctr"/>
                      <a:r>
                        <a:rPr lang="fr-FR" sz="4800" b="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12</a:t>
                      </a:r>
                      <a:endParaRPr lang="fr-FR" sz="4800" b="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35" marR="91435" marT="45719" marB="45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b="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19</a:t>
                      </a:r>
                      <a:endParaRPr lang="fr-FR" sz="4800" b="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35" marR="91435" marT="45719" marB="45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b="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7,7</a:t>
                      </a:r>
                      <a:endParaRPr lang="fr-FR" sz="4800" b="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35" marR="91435" marT="45719" marB="45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054894">
                <a:tc>
                  <a:txBody>
                    <a:bodyPr/>
                    <a:lstStyle/>
                    <a:p>
                      <a:pPr algn="ctr"/>
                      <a:r>
                        <a:rPr lang="fr-FR" sz="480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120</a:t>
                      </a:r>
                      <a:endParaRPr lang="fr-FR" sz="480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35" marR="91435" marT="45719" marB="45719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180</a:t>
                      </a:r>
                      <a:endParaRPr lang="fr-FR" sz="480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35" marR="91435" marT="45719" marB="45719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77</a:t>
                      </a:r>
                      <a:endParaRPr lang="fr-FR" sz="480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35" marR="91435" marT="45719" marB="45719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11188" y="476250"/>
            <a:ext cx="8066087" cy="792163"/>
          </a:xfrm>
          <a:prstGeom prst="rect">
            <a:avLst/>
          </a:prstGeom>
          <a:gradFill rotWithShape="1">
            <a:gsLst>
              <a:gs pos="0">
                <a:srgbClr val="EDEDED"/>
              </a:gs>
              <a:gs pos="64999">
                <a:srgbClr val="D0D0D0"/>
              </a:gs>
              <a:gs pos="100000">
                <a:srgbClr val="BCBCBC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>
            <a:lvl1pPr marL="609600" indent="-609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fr-FR" altLang="fr-FR" sz="3200" dirty="0" smtClean="0">
                <a:solidFill>
                  <a:srgbClr val="000000"/>
                </a:solidFill>
                <a:latin typeface="Candara" pitchFamily="34" charset="0"/>
              </a:rPr>
              <a:t>4. S’agit-il d’un tableau de proportionnalité ?</a:t>
            </a: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  <a:p>
            <a:pPr algn="ctr" eaLnBrk="1" hangingPunct="1">
              <a:spcBef>
                <a:spcPct val="20000"/>
              </a:spcBef>
              <a:defRPr/>
            </a:pP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</p:txBody>
      </p:sp>
      <p:graphicFrame>
        <p:nvGraphicFramePr>
          <p:cNvPr id="6" name="Objet 5"/>
          <p:cNvGraphicFramePr>
            <a:graphicFrameLocks noChangeAspect="1"/>
          </p:cNvGraphicFramePr>
          <p:nvPr/>
        </p:nvGraphicFramePr>
        <p:xfrm>
          <a:off x="1258888" y="4365625"/>
          <a:ext cx="3270250" cy="1408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92" name="Équation" r:id="rId4" imgW="1092200" imgH="469900" progId="Equation.3">
                  <p:embed/>
                </p:oleObj>
              </mc:Choice>
              <mc:Fallback>
                <p:oleObj name="Équation" r:id="rId4" imgW="1092200" imgH="469900" progId="Equation.3">
                  <p:embed/>
                  <p:pic>
                    <p:nvPicPr>
                      <p:cNvPr id="0" name="Obje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4365625"/>
                        <a:ext cx="3270250" cy="1408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t 6"/>
          <p:cNvGraphicFramePr>
            <a:graphicFrameLocks noChangeAspect="1"/>
          </p:cNvGraphicFramePr>
          <p:nvPr/>
        </p:nvGraphicFramePr>
        <p:xfrm>
          <a:off x="5326063" y="4508500"/>
          <a:ext cx="1979612" cy="1331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93" name="Équation" r:id="rId6" imgW="660400" imgH="444500" progId="Equation.3">
                  <p:embed/>
                </p:oleObj>
              </mc:Choice>
              <mc:Fallback>
                <p:oleObj name="Équation" r:id="rId6" imgW="660400" imgH="444500" progId="Equation.3">
                  <p:embed/>
                  <p:pic>
                    <p:nvPicPr>
                      <p:cNvPr id="0" name="Obje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6063" y="4508500"/>
                        <a:ext cx="1979612" cy="1331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ZoneTexte 7"/>
          <p:cNvSpPr txBox="1"/>
          <p:nvPr/>
        </p:nvSpPr>
        <p:spPr>
          <a:xfrm>
            <a:off x="3923928" y="5910371"/>
            <a:ext cx="1657124" cy="830997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fr-FR" sz="4800" dirty="0">
                <a:latin typeface="Comic Sans MS"/>
                <a:cs typeface="Comic Sans MS"/>
              </a:rPr>
              <a:t>NON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611188" y="476250"/>
            <a:ext cx="8066087" cy="13684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>
            <a:lvl1pPr marL="609600" indent="-609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fr-FR" altLang="fr-FR" sz="3200" dirty="0" smtClean="0">
                <a:solidFill>
                  <a:srgbClr val="000000"/>
                </a:solidFill>
                <a:latin typeface="Candara" pitchFamily="34" charset="0"/>
              </a:rPr>
              <a:t>4. S’agit-il d’un tableau de proportionnalité ?</a:t>
            </a:r>
          </a:p>
          <a:p>
            <a:pPr algn="ctr" eaLnBrk="1" hangingPunct="1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fr-FR" altLang="fr-FR" sz="3200" dirty="0" smtClean="0">
                <a:solidFill>
                  <a:srgbClr val="000000"/>
                </a:solidFill>
                <a:latin typeface="Candara" pitchFamily="34" charset="0"/>
              </a:rPr>
              <a:t>Si oui, préciser son coefficient</a:t>
            </a: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  <a:p>
            <a:pPr algn="ctr" eaLnBrk="1" hangingPunct="1">
              <a:spcBef>
                <a:spcPct val="20000"/>
              </a:spcBef>
              <a:defRPr/>
            </a:pP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idx="1"/>
          </p:nvPr>
        </p:nvSpPr>
        <p:spPr>
          <a:xfrm>
            <a:off x="-252413" y="476250"/>
            <a:ext cx="9217026" cy="1081088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fr-FR" altLang="fr-FR" sz="4200" smtClean="0">
                <a:latin typeface="Candara" pitchFamily="34" charset="0"/>
                <a:ea typeface="ＭＳ Ｐゴシック" pitchFamily="34" charset="-128"/>
              </a:rPr>
              <a:t>	</a:t>
            </a:r>
            <a:r>
              <a:rPr lang="fr-FR" altLang="fr-FR" sz="3000" smtClean="0">
                <a:solidFill>
                  <a:schemeClr val="bg1"/>
                </a:solidFill>
                <a:latin typeface="Candara" pitchFamily="34" charset="0"/>
                <a:ea typeface="ＭＳ Ｐゴシック" pitchFamily="34" charset="-128"/>
              </a:rPr>
              <a:t>5. Compléter le tableau de proportionnalité suivant: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11188" y="476250"/>
            <a:ext cx="8066087" cy="1368425"/>
          </a:xfrm>
          <a:prstGeom prst="rect">
            <a:avLst/>
          </a:prstGeom>
          <a:gradFill rotWithShape="1">
            <a:gsLst>
              <a:gs pos="0">
                <a:srgbClr val="E5EEFF"/>
              </a:gs>
              <a:gs pos="64999">
                <a:srgbClr val="BFD5FF"/>
              </a:gs>
              <a:gs pos="100000">
                <a:srgbClr val="A3C4FF"/>
              </a:gs>
            </a:gsLst>
            <a:lin ang="5400000" scaled="1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>
            <a:lvl1pPr marL="609600" indent="-609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fr-FR" altLang="fr-FR" sz="3200" dirty="0" smtClean="0">
                <a:solidFill>
                  <a:srgbClr val="000000"/>
                </a:solidFill>
                <a:latin typeface="Candara" pitchFamily="34" charset="0"/>
              </a:rPr>
              <a:t>5. S’agit-il d’un tableau de proportionnalité ?</a:t>
            </a:r>
          </a:p>
          <a:p>
            <a:pPr algn="ctr" eaLnBrk="1" hangingPunct="1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fr-FR" altLang="fr-FR" sz="3200" dirty="0" smtClean="0">
                <a:solidFill>
                  <a:srgbClr val="000000"/>
                </a:solidFill>
                <a:latin typeface="Candara" pitchFamily="34" charset="0"/>
              </a:rPr>
              <a:t>Si oui, préciser son coefficient</a:t>
            </a: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  <a:p>
            <a:pPr algn="ctr" eaLnBrk="1" hangingPunct="1">
              <a:spcBef>
                <a:spcPct val="20000"/>
              </a:spcBef>
              <a:defRPr/>
            </a:pP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</p:txBody>
      </p:sp>
      <p:graphicFrame>
        <p:nvGraphicFramePr>
          <p:cNvPr id="6" name="Obje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3530245"/>
              </p:ext>
            </p:extLst>
          </p:nvPr>
        </p:nvGraphicFramePr>
        <p:xfrm>
          <a:off x="1127125" y="4565650"/>
          <a:ext cx="2624138" cy="1217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5" name="…quation" r:id="rId4" imgW="876300" imgH="406400" progId="Equation.3">
                  <p:embed/>
                </p:oleObj>
              </mc:Choice>
              <mc:Fallback>
                <p:oleObj name="…quation" r:id="rId4" imgW="876300" imgH="406400" progId="Equation.3">
                  <p:embed/>
                  <p:pic>
                    <p:nvPicPr>
                      <p:cNvPr id="0" name="Obje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7125" y="4565650"/>
                        <a:ext cx="2624138" cy="1217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5164598"/>
              </p:ext>
            </p:extLst>
          </p:nvPr>
        </p:nvGraphicFramePr>
        <p:xfrm>
          <a:off x="5611813" y="4565650"/>
          <a:ext cx="1408112" cy="1217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6" name="…quation" r:id="rId6" imgW="469900" imgH="406400" progId="Equation.3">
                  <p:embed/>
                </p:oleObj>
              </mc:Choice>
              <mc:Fallback>
                <p:oleObj name="…quation" r:id="rId6" imgW="469900" imgH="406400" progId="Equation.3">
                  <p:embed/>
                  <p:pic>
                    <p:nvPicPr>
                      <p:cNvPr id="0" name="Obje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1813" y="4565650"/>
                        <a:ext cx="1408112" cy="1217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ZoneTexte 7"/>
          <p:cNvSpPr txBox="1"/>
          <p:nvPr/>
        </p:nvSpPr>
        <p:spPr>
          <a:xfrm>
            <a:off x="3923928" y="5910371"/>
            <a:ext cx="1657124" cy="830997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fr-FR" sz="4800" dirty="0">
                <a:latin typeface="Comic Sans MS"/>
                <a:cs typeface="Comic Sans MS"/>
              </a:rPr>
              <a:t>NON</a:t>
            </a:r>
          </a:p>
        </p:txBody>
      </p:sp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6461146"/>
              </p:ext>
            </p:extLst>
          </p:nvPr>
        </p:nvGraphicFramePr>
        <p:xfrm>
          <a:off x="1547664" y="2132856"/>
          <a:ext cx="5903913" cy="21097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7971"/>
                <a:gridCol w="1967971"/>
                <a:gridCol w="1967971"/>
              </a:tblGrid>
              <a:tr h="1054894">
                <a:tc>
                  <a:txBody>
                    <a:bodyPr/>
                    <a:lstStyle/>
                    <a:p>
                      <a:pPr algn="ctr"/>
                      <a:r>
                        <a:rPr lang="fr-FR" sz="4800" b="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14</a:t>
                      </a:r>
                      <a:endParaRPr lang="fr-FR" sz="4800" b="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35" marR="91435" marT="45719" marB="45719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b="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3</a:t>
                      </a:r>
                      <a:endParaRPr lang="fr-FR" sz="4800" b="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35" marR="91435" marT="45719" marB="45719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b="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8</a:t>
                      </a:r>
                      <a:endParaRPr lang="fr-FR" sz="4800" b="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35" marR="91435" marT="45719" marB="45719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054894">
                <a:tc>
                  <a:txBody>
                    <a:bodyPr/>
                    <a:lstStyle/>
                    <a:p>
                      <a:pPr algn="ctr"/>
                      <a:r>
                        <a:rPr lang="fr-FR" sz="4800" dirty="0" smtClean="0">
                          <a:latin typeface="Times"/>
                          <a:cs typeface="Times"/>
                        </a:rPr>
                        <a:t>7</a:t>
                      </a:r>
                      <a:endParaRPr lang="fr-FR" sz="4800" dirty="0">
                        <a:latin typeface="Times"/>
                        <a:cs typeface="Times"/>
                      </a:endParaRPr>
                    </a:p>
                  </a:txBody>
                  <a:tcPr marL="91435" marR="91435" marT="45719" marB="45719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dirty="0" smtClean="0">
                          <a:latin typeface="Times"/>
                          <a:cs typeface="Times"/>
                        </a:rPr>
                        <a:t>1,5</a:t>
                      </a:r>
                      <a:endParaRPr lang="fr-FR" sz="4800" dirty="0">
                        <a:latin typeface="Times"/>
                        <a:cs typeface="Times"/>
                      </a:endParaRPr>
                    </a:p>
                  </a:txBody>
                  <a:tcPr marL="91435" marR="91435" marT="45719" marB="45719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dirty="0" smtClean="0">
                          <a:latin typeface="Times"/>
                          <a:cs typeface="Times"/>
                        </a:rPr>
                        <a:t>5</a:t>
                      </a:r>
                      <a:endParaRPr lang="fr-FR" sz="4800" dirty="0">
                        <a:latin typeface="Times"/>
                        <a:cs typeface="Times"/>
                      </a:endParaRPr>
                    </a:p>
                  </a:txBody>
                  <a:tcPr marL="91435" marR="91435" marT="45719" marB="45719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8159172"/>
              </p:ext>
            </p:extLst>
          </p:nvPr>
        </p:nvGraphicFramePr>
        <p:xfrm>
          <a:off x="1619672" y="2636912"/>
          <a:ext cx="6121401" cy="21097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0467"/>
                <a:gridCol w="2040467"/>
                <a:gridCol w="2040467"/>
              </a:tblGrid>
              <a:tr h="1054894">
                <a:tc>
                  <a:txBody>
                    <a:bodyPr/>
                    <a:lstStyle/>
                    <a:p>
                      <a:pPr algn="ctr"/>
                      <a:r>
                        <a:rPr lang="fr-FR" sz="4800" b="0" dirty="0" smtClean="0">
                          <a:solidFill>
                            <a:schemeClr val="tx1"/>
                          </a:solidFill>
                          <a:latin typeface="Times"/>
                          <a:cs typeface="Times"/>
                        </a:rPr>
                        <a:t>5</a:t>
                      </a:r>
                      <a:endParaRPr lang="fr-FR" sz="4800" b="0" dirty="0">
                        <a:solidFill>
                          <a:schemeClr val="tx1"/>
                        </a:solidFill>
                        <a:latin typeface="Times"/>
                        <a:cs typeface="Times"/>
                      </a:endParaRPr>
                    </a:p>
                  </a:txBody>
                  <a:tcPr marL="91456" marR="91456" marT="45719" marB="45719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b="0" dirty="0" smtClean="0">
                          <a:solidFill>
                            <a:schemeClr val="tx1"/>
                          </a:solidFill>
                          <a:latin typeface="Times"/>
                          <a:cs typeface="Times"/>
                        </a:rPr>
                        <a:t>7</a:t>
                      </a:r>
                      <a:endParaRPr lang="fr-FR" sz="4800" b="0" dirty="0">
                        <a:solidFill>
                          <a:schemeClr val="tx1"/>
                        </a:solidFill>
                        <a:latin typeface="Times"/>
                        <a:cs typeface="Times"/>
                      </a:endParaRPr>
                    </a:p>
                  </a:txBody>
                  <a:tcPr marL="91456" marR="91456" marT="45719" marB="45719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b="0" dirty="0" smtClean="0">
                          <a:solidFill>
                            <a:schemeClr val="tx1"/>
                          </a:solidFill>
                          <a:latin typeface="Times"/>
                          <a:cs typeface="Times"/>
                        </a:rPr>
                        <a:t>9</a:t>
                      </a:r>
                      <a:endParaRPr lang="fr-FR" sz="4800" b="0" dirty="0">
                        <a:solidFill>
                          <a:schemeClr val="tx1"/>
                        </a:solidFill>
                        <a:latin typeface="Times"/>
                        <a:cs typeface="Times"/>
                      </a:endParaRPr>
                    </a:p>
                  </a:txBody>
                  <a:tcPr marL="91456" marR="91456" marT="45719" marB="45719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1054894">
                <a:tc>
                  <a:txBody>
                    <a:bodyPr/>
                    <a:lstStyle/>
                    <a:p>
                      <a:pPr algn="ctr"/>
                      <a:r>
                        <a:rPr lang="fr-FR" sz="4800" dirty="0" smtClean="0">
                          <a:solidFill>
                            <a:schemeClr val="tx1"/>
                          </a:solidFill>
                          <a:latin typeface="Times"/>
                          <a:cs typeface="Times"/>
                        </a:rPr>
                        <a:t>15</a:t>
                      </a:r>
                      <a:endParaRPr lang="fr-FR" sz="4800" dirty="0">
                        <a:solidFill>
                          <a:schemeClr val="tx1"/>
                        </a:solidFill>
                        <a:latin typeface="Times"/>
                        <a:cs typeface="Times"/>
                      </a:endParaRPr>
                    </a:p>
                  </a:txBody>
                  <a:tcPr marL="91456" marR="91456" marT="45719" marB="45719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dirty="0" smtClean="0">
                          <a:solidFill>
                            <a:schemeClr val="tx1"/>
                          </a:solidFill>
                          <a:latin typeface="Times"/>
                          <a:cs typeface="Times"/>
                        </a:rPr>
                        <a:t>21</a:t>
                      </a:r>
                      <a:endParaRPr lang="fr-FR" sz="4800" dirty="0">
                        <a:solidFill>
                          <a:schemeClr val="tx1"/>
                        </a:solidFill>
                        <a:latin typeface="Times"/>
                        <a:cs typeface="Times"/>
                      </a:endParaRPr>
                    </a:p>
                  </a:txBody>
                  <a:tcPr marL="91456" marR="91456" marT="45719" marB="45719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dirty="0" smtClean="0">
                          <a:solidFill>
                            <a:schemeClr val="tx1"/>
                          </a:solidFill>
                          <a:latin typeface="Times"/>
                          <a:cs typeface="Times"/>
                        </a:rPr>
                        <a:t>27</a:t>
                      </a:r>
                      <a:endParaRPr lang="fr-FR" sz="4800" dirty="0">
                        <a:solidFill>
                          <a:schemeClr val="tx1"/>
                        </a:solidFill>
                        <a:latin typeface="Times"/>
                        <a:cs typeface="Times"/>
                      </a:endParaRPr>
                    </a:p>
                  </a:txBody>
                  <a:tcPr marL="91456" marR="91456" marT="45719" marB="45719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11188" y="476250"/>
            <a:ext cx="8066087" cy="13684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>
            <a:lvl1pPr marL="609600" indent="-609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fr-FR" altLang="fr-FR" sz="3200" dirty="0" smtClean="0">
                <a:solidFill>
                  <a:srgbClr val="000000"/>
                </a:solidFill>
                <a:latin typeface="Candara" pitchFamily="34" charset="0"/>
              </a:rPr>
              <a:t>1. S’agit-il d’un tableau de proportionnalité ?</a:t>
            </a:r>
          </a:p>
          <a:p>
            <a:pPr algn="ctr" eaLnBrk="1" hangingPunct="1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fr-FR" altLang="fr-FR" sz="3200" dirty="0" smtClean="0">
                <a:solidFill>
                  <a:srgbClr val="000000"/>
                </a:solidFill>
                <a:latin typeface="Candara" pitchFamily="34" charset="0"/>
              </a:rPr>
              <a:t>Si oui, préciser son coefficient</a:t>
            </a: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  <a:p>
            <a:pPr algn="ctr" eaLnBrk="1" hangingPunct="1">
              <a:spcBef>
                <a:spcPct val="20000"/>
              </a:spcBef>
              <a:defRPr/>
            </a:pP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idx="1"/>
          </p:nvPr>
        </p:nvSpPr>
        <p:spPr>
          <a:xfrm>
            <a:off x="-252413" y="476250"/>
            <a:ext cx="9217026" cy="1081088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fr-FR" altLang="fr-FR" sz="4200" smtClean="0">
                <a:latin typeface="Candara" pitchFamily="34" charset="0"/>
                <a:ea typeface="ＭＳ Ｐゴシック" pitchFamily="34" charset="-128"/>
              </a:rPr>
              <a:t>	</a:t>
            </a:r>
            <a:r>
              <a:rPr lang="fr-FR" altLang="fr-FR" sz="3000" smtClean="0">
                <a:solidFill>
                  <a:schemeClr val="bg1"/>
                </a:solidFill>
                <a:latin typeface="Candara" pitchFamily="34" charset="0"/>
                <a:ea typeface="ＭＳ Ｐゴシック" pitchFamily="34" charset="-128"/>
              </a:rPr>
              <a:t>2. Compléter le tableau de proportionnalité suivant:</a:t>
            </a: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117579"/>
              </p:ext>
            </p:extLst>
          </p:nvPr>
        </p:nvGraphicFramePr>
        <p:xfrm>
          <a:off x="2411760" y="2492896"/>
          <a:ext cx="5327649" cy="21097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5883"/>
                <a:gridCol w="1775883"/>
                <a:gridCol w="1775883"/>
              </a:tblGrid>
              <a:tr h="1054894">
                <a:tc>
                  <a:txBody>
                    <a:bodyPr/>
                    <a:lstStyle/>
                    <a:p>
                      <a:pPr algn="ctr"/>
                      <a:r>
                        <a:rPr lang="fr-FR" sz="4800" b="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8</a:t>
                      </a:r>
                      <a:endParaRPr lang="fr-FR" sz="4800" b="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31" marR="91431" marT="45719" marB="45719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b="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12</a:t>
                      </a:r>
                      <a:endParaRPr lang="fr-FR" sz="4800" b="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31" marR="91431" marT="45719" marB="45719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b="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15</a:t>
                      </a:r>
                      <a:endParaRPr lang="fr-FR" sz="4800" b="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31" marR="91431" marT="45719" marB="45719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1054894">
                <a:tc>
                  <a:txBody>
                    <a:bodyPr/>
                    <a:lstStyle/>
                    <a:p>
                      <a:pPr algn="ctr"/>
                      <a:r>
                        <a:rPr lang="fr-FR" sz="480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4</a:t>
                      </a:r>
                      <a:endParaRPr lang="fr-FR" sz="480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31" marR="91431" marT="45719" marB="45719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6</a:t>
                      </a:r>
                      <a:endParaRPr lang="fr-FR" sz="480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31" marR="91431" marT="45719" marB="45719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7</a:t>
                      </a:r>
                      <a:endParaRPr lang="fr-FR" sz="480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31" marR="91431" marT="45719" marB="45719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11188" y="476250"/>
            <a:ext cx="8066087" cy="792163"/>
          </a:xfrm>
          <a:prstGeom prst="rect">
            <a:avLst/>
          </a:prstGeom>
          <a:gradFill rotWithShape="1">
            <a:gsLst>
              <a:gs pos="0">
                <a:srgbClr val="E4F9FF"/>
              </a:gs>
              <a:gs pos="64999">
                <a:srgbClr val="BBEFFF"/>
              </a:gs>
              <a:gs pos="100000">
                <a:srgbClr val="9EEAFF"/>
              </a:gs>
            </a:gsLst>
            <a:lin ang="5400000" scaled="1"/>
          </a:gradFill>
          <a:ln w="9525">
            <a:solidFill>
              <a:srgbClr val="46AAC5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>
            <a:lvl1pPr marL="609600" indent="-609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fr-FR" altLang="fr-FR" sz="3200" dirty="0" smtClean="0">
                <a:solidFill>
                  <a:srgbClr val="000000"/>
                </a:solidFill>
                <a:latin typeface="Candara" pitchFamily="34" charset="0"/>
              </a:rPr>
              <a:t>2. S’agit-il d’un tableau de proportionnalité ?</a:t>
            </a: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  <a:p>
            <a:pPr algn="ctr" eaLnBrk="1" hangingPunct="1">
              <a:spcBef>
                <a:spcPct val="20000"/>
              </a:spcBef>
              <a:defRPr/>
            </a:pP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11188" y="476250"/>
            <a:ext cx="8066087" cy="13684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>
            <a:lvl1pPr marL="609600" indent="-609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fr-FR" altLang="fr-FR" sz="3200" dirty="0" smtClean="0">
                <a:solidFill>
                  <a:srgbClr val="000000"/>
                </a:solidFill>
                <a:latin typeface="Candara" pitchFamily="34" charset="0"/>
              </a:rPr>
              <a:t>2. S’agit-il d’un tableau de proportionnalité ?</a:t>
            </a:r>
          </a:p>
          <a:p>
            <a:pPr algn="ctr" eaLnBrk="1" hangingPunct="1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fr-FR" altLang="fr-FR" sz="3200" dirty="0" smtClean="0">
                <a:solidFill>
                  <a:srgbClr val="000000"/>
                </a:solidFill>
                <a:latin typeface="Candara" pitchFamily="34" charset="0"/>
              </a:rPr>
              <a:t>Si oui, préciser son coefficient</a:t>
            </a: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  <a:p>
            <a:pPr algn="ctr" eaLnBrk="1" hangingPunct="1">
              <a:spcBef>
                <a:spcPct val="20000"/>
              </a:spcBef>
              <a:defRPr/>
            </a:pP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idx="1"/>
          </p:nvPr>
        </p:nvSpPr>
        <p:spPr>
          <a:xfrm>
            <a:off x="-252413" y="476250"/>
            <a:ext cx="9217026" cy="1081088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fr-FR" altLang="fr-FR" sz="4200" smtClean="0">
                <a:latin typeface="Candara" pitchFamily="34" charset="0"/>
                <a:ea typeface="ＭＳ Ｐゴシック" pitchFamily="34" charset="-128"/>
              </a:rPr>
              <a:t>	</a:t>
            </a:r>
            <a:r>
              <a:rPr lang="fr-FR" altLang="fr-FR" sz="3000" smtClean="0">
                <a:solidFill>
                  <a:schemeClr val="bg1"/>
                </a:solidFill>
                <a:latin typeface="Candara" pitchFamily="34" charset="0"/>
                <a:ea typeface="ＭＳ Ｐゴシック" pitchFamily="34" charset="-128"/>
              </a:rPr>
              <a:t>3. Compléter le tableau de proportionnalité suivant:</a:t>
            </a: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5068183"/>
              </p:ext>
            </p:extLst>
          </p:nvPr>
        </p:nvGraphicFramePr>
        <p:xfrm>
          <a:off x="1547664" y="2852936"/>
          <a:ext cx="6480174" cy="21097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058"/>
                <a:gridCol w="2160058"/>
                <a:gridCol w="2160058"/>
              </a:tblGrid>
              <a:tr h="1054894">
                <a:tc>
                  <a:txBody>
                    <a:bodyPr/>
                    <a:lstStyle/>
                    <a:p>
                      <a:pPr algn="ctr"/>
                      <a:r>
                        <a:rPr lang="fr-FR" sz="4800" b="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3</a:t>
                      </a:r>
                      <a:endParaRPr lang="fr-FR" sz="4800" b="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37" marR="91437" marT="45719" marB="45719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b="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2</a:t>
                      </a:r>
                      <a:endParaRPr lang="fr-FR" sz="4800" b="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37" marR="91437" marT="45719" marB="45719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b="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1</a:t>
                      </a:r>
                      <a:endParaRPr lang="fr-FR" sz="4800" b="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37" marR="91437" marT="45719" marB="45719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054894">
                <a:tc>
                  <a:txBody>
                    <a:bodyPr/>
                    <a:lstStyle/>
                    <a:p>
                      <a:pPr algn="ctr"/>
                      <a:r>
                        <a:rPr lang="fr-FR" sz="480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27</a:t>
                      </a:r>
                      <a:endParaRPr lang="fr-FR" sz="480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37" marR="91437" marT="45719" marB="45719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18</a:t>
                      </a:r>
                      <a:endParaRPr lang="fr-FR" sz="480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37" marR="91437" marT="45719" marB="45719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9</a:t>
                      </a:r>
                      <a:endParaRPr lang="fr-FR" sz="480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37" marR="91437" marT="45719" marB="45719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11188" y="476250"/>
            <a:ext cx="8066087" cy="792163"/>
          </a:xfrm>
          <a:prstGeom prst="rect">
            <a:avLst/>
          </a:prstGeom>
          <a:gradFill rotWithShape="1">
            <a:gsLst>
              <a:gs pos="0">
                <a:srgbClr val="FFEBDB"/>
              </a:gs>
              <a:gs pos="64999">
                <a:srgbClr val="FFD0AA"/>
              </a:gs>
              <a:gs pos="100000">
                <a:srgbClr val="FFBE86"/>
              </a:gs>
            </a:gsLst>
            <a:lin ang="5400000" scaled="1"/>
          </a:gradFill>
          <a:ln w="9525">
            <a:solidFill>
              <a:srgbClr val="F69240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>
            <a:lvl1pPr marL="609600" indent="-609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fr-FR" altLang="fr-FR" sz="3200" dirty="0" smtClean="0">
                <a:solidFill>
                  <a:srgbClr val="000000"/>
                </a:solidFill>
                <a:latin typeface="Candara" pitchFamily="34" charset="0"/>
              </a:rPr>
              <a:t>3. S’agit-il d’un tableau de proportionnalité ?</a:t>
            </a: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  <a:p>
            <a:pPr algn="ctr" eaLnBrk="1" hangingPunct="1">
              <a:spcBef>
                <a:spcPct val="20000"/>
              </a:spcBef>
              <a:defRPr/>
            </a:pP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11188" y="476250"/>
            <a:ext cx="8066087" cy="13684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>
            <a:lvl1pPr marL="609600" indent="-609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fr-FR" altLang="fr-FR" sz="3200" dirty="0" smtClean="0">
                <a:solidFill>
                  <a:srgbClr val="000000"/>
                </a:solidFill>
                <a:latin typeface="Candara" pitchFamily="34" charset="0"/>
              </a:rPr>
              <a:t>3. S’agit-il d’un tableau de proportionnalité ?</a:t>
            </a:r>
          </a:p>
          <a:p>
            <a:pPr algn="ctr" eaLnBrk="1" hangingPunct="1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fr-FR" altLang="fr-FR" sz="3200" dirty="0" smtClean="0">
                <a:solidFill>
                  <a:srgbClr val="000000"/>
                </a:solidFill>
                <a:latin typeface="Candara" pitchFamily="34" charset="0"/>
              </a:rPr>
              <a:t>Si oui, préciser son coefficient</a:t>
            </a: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  <a:p>
            <a:pPr algn="ctr" eaLnBrk="1" hangingPunct="1">
              <a:spcBef>
                <a:spcPct val="20000"/>
              </a:spcBef>
              <a:defRPr/>
            </a:pP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idx="1"/>
          </p:nvPr>
        </p:nvSpPr>
        <p:spPr>
          <a:xfrm>
            <a:off x="-252413" y="476250"/>
            <a:ext cx="9217026" cy="1081088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fr-FR" altLang="fr-FR" sz="4200" smtClean="0">
                <a:latin typeface="Candara" pitchFamily="34" charset="0"/>
                <a:ea typeface="ＭＳ Ｐゴシック" pitchFamily="34" charset="-128"/>
              </a:rPr>
              <a:t>	</a:t>
            </a:r>
            <a:r>
              <a:rPr lang="fr-FR" altLang="fr-FR" sz="3000" smtClean="0">
                <a:solidFill>
                  <a:schemeClr val="bg1"/>
                </a:solidFill>
                <a:latin typeface="Candara" pitchFamily="34" charset="0"/>
                <a:ea typeface="ＭＳ Ｐゴシック" pitchFamily="34" charset="-128"/>
              </a:rPr>
              <a:t>4. Compléter le tableau de proportionnalité suivant:</a:t>
            </a:r>
          </a:p>
        </p:txBody>
      </p:sp>
      <p:graphicFrame>
        <p:nvGraphicFramePr>
          <p:cNvPr id="2" name="Tableau 1"/>
          <p:cNvGraphicFramePr>
            <a:graphicFrameLocks noGrp="1"/>
          </p:cNvGraphicFramePr>
          <p:nvPr/>
        </p:nvGraphicFramePr>
        <p:xfrm>
          <a:off x="1476375" y="2708275"/>
          <a:ext cx="5688012" cy="21097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6004"/>
                <a:gridCol w="1896004"/>
                <a:gridCol w="1896004"/>
              </a:tblGrid>
              <a:tr h="1054894">
                <a:tc>
                  <a:txBody>
                    <a:bodyPr/>
                    <a:lstStyle/>
                    <a:p>
                      <a:pPr algn="ctr"/>
                      <a:r>
                        <a:rPr lang="fr-FR" sz="4800" b="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12</a:t>
                      </a:r>
                      <a:endParaRPr lang="fr-FR" sz="4800" b="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35" marR="91435" marT="45719" marB="45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b="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19</a:t>
                      </a:r>
                      <a:endParaRPr lang="fr-FR" sz="4800" b="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35" marR="91435" marT="45719" marB="45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b="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7,7</a:t>
                      </a:r>
                      <a:endParaRPr lang="fr-FR" sz="4800" b="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35" marR="91435" marT="45719" marB="45719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054894">
                <a:tc>
                  <a:txBody>
                    <a:bodyPr/>
                    <a:lstStyle/>
                    <a:p>
                      <a:pPr algn="ctr"/>
                      <a:r>
                        <a:rPr lang="fr-FR" sz="480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120</a:t>
                      </a:r>
                      <a:endParaRPr lang="fr-FR" sz="480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35" marR="91435" marT="45719" marB="45719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180</a:t>
                      </a:r>
                      <a:endParaRPr lang="fr-FR" sz="480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35" marR="91435" marT="45719" marB="45719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77</a:t>
                      </a:r>
                      <a:endParaRPr lang="fr-FR" sz="480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35" marR="91435" marT="45719" marB="45719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11188" y="476250"/>
            <a:ext cx="8066087" cy="792163"/>
          </a:xfrm>
          <a:prstGeom prst="rect">
            <a:avLst/>
          </a:prstGeom>
          <a:gradFill rotWithShape="1">
            <a:gsLst>
              <a:gs pos="0">
                <a:srgbClr val="EDEDED"/>
              </a:gs>
              <a:gs pos="64999">
                <a:srgbClr val="D0D0D0"/>
              </a:gs>
              <a:gs pos="100000">
                <a:srgbClr val="BCBCBC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>
            <a:lvl1pPr marL="609600" indent="-609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fr-FR" altLang="fr-FR" sz="3200" dirty="0" smtClean="0">
                <a:solidFill>
                  <a:srgbClr val="000000"/>
                </a:solidFill>
                <a:latin typeface="Candara" pitchFamily="34" charset="0"/>
              </a:rPr>
              <a:t>4. S’agit-il d’un tableau de proportionnalité ?</a:t>
            </a: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  <a:p>
            <a:pPr algn="ctr" eaLnBrk="1" hangingPunct="1">
              <a:spcBef>
                <a:spcPct val="20000"/>
              </a:spcBef>
              <a:defRPr/>
            </a:pP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11188" y="476250"/>
            <a:ext cx="8066087" cy="13684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>
            <a:lvl1pPr marL="609600" indent="-609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fr-FR" altLang="fr-FR" sz="3200" dirty="0" smtClean="0">
                <a:solidFill>
                  <a:srgbClr val="000000"/>
                </a:solidFill>
                <a:latin typeface="Candara" pitchFamily="34" charset="0"/>
              </a:rPr>
              <a:t>4. S’agit-il d’un tableau de proportionnalité ?</a:t>
            </a:r>
          </a:p>
          <a:p>
            <a:pPr algn="ctr" eaLnBrk="1" hangingPunct="1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fr-FR" altLang="fr-FR" sz="3200" dirty="0" smtClean="0">
                <a:solidFill>
                  <a:srgbClr val="000000"/>
                </a:solidFill>
                <a:latin typeface="Candara" pitchFamily="34" charset="0"/>
              </a:rPr>
              <a:t>Si oui, préciser son coefficient</a:t>
            </a: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  <a:p>
            <a:pPr algn="ctr" eaLnBrk="1" hangingPunct="1">
              <a:spcBef>
                <a:spcPct val="20000"/>
              </a:spcBef>
              <a:defRPr/>
            </a:pP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idx="1"/>
          </p:nvPr>
        </p:nvSpPr>
        <p:spPr>
          <a:xfrm>
            <a:off x="-252413" y="476250"/>
            <a:ext cx="9217026" cy="1081088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fr-FR" altLang="fr-FR" sz="4200" smtClean="0">
                <a:latin typeface="Candara" pitchFamily="34" charset="0"/>
                <a:ea typeface="ＭＳ Ｐゴシック" pitchFamily="34" charset="-128"/>
              </a:rPr>
              <a:t>	</a:t>
            </a:r>
            <a:r>
              <a:rPr lang="fr-FR" altLang="fr-FR" sz="3000" smtClean="0">
                <a:solidFill>
                  <a:schemeClr val="bg1"/>
                </a:solidFill>
                <a:latin typeface="Candara" pitchFamily="34" charset="0"/>
                <a:ea typeface="ＭＳ Ｐゴシック" pitchFamily="34" charset="-128"/>
              </a:rPr>
              <a:t>5. Compléter le tableau de proportionnalité suivant:</a:t>
            </a: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9002990"/>
              </p:ext>
            </p:extLst>
          </p:nvPr>
        </p:nvGraphicFramePr>
        <p:xfrm>
          <a:off x="1476375" y="2420938"/>
          <a:ext cx="5903913" cy="21097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7971"/>
                <a:gridCol w="1967971"/>
                <a:gridCol w="1967971"/>
              </a:tblGrid>
              <a:tr h="1054894">
                <a:tc>
                  <a:txBody>
                    <a:bodyPr/>
                    <a:lstStyle/>
                    <a:p>
                      <a:pPr algn="ctr"/>
                      <a:r>
                        <a:rPr lang="fr-FR" sz="4800" b="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14</a:t>
                      </a:r>
                      <a:endParaRPr lang="fr-FR" sz="4800" b="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35" marR="91435" marT="45719" marB="45719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b="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3</a:t>
                      </a:r>
                      <a:endParaRPr lang="fr-FR" sz="4800" b="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35" marR="91435" marT="45719" marB="45719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b="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8</a:t>
                      </a:r>
                      <a:endParaRPr lang="fr-FR" sz="4800" b="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35" marR="91435" marT="45719" marB="45719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054894">
                <a:tc>
                  <a:txBody>
                    <a:bodyPr/>
                    <a:lstStyle/>
                    <a:p>
                      <a:pPr algn="ctr"/>
                      <a:r>
                        <a:rPr lang="fr-FR" sz="4800" dirty="0" smtClean="0">
                          <a:latin typeface="Times"/>
                          <a:cs typeface="Times"/>
                        </a:rPr>
                        <a:t>7</a:t>
                      </a:r>
                      <a:endParaRPr lang="fr-FR" sz="4800" dirty="0">
                        <a:latin typeface="Times"/>
                        <a:cs typeface="Times"/>
                      </a:endParaRPr>
                    </a:p>
                  </a:txBody>
                  <a:tcPr marL="91435" marR="91435" marT="45719" marB="45719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dirty="0" smtClean="0">
                          <a:latin typeface="Times"/>
                          <a:cs typeface="Times"/>
                        </a:rPr>
                        <a:t>1,5</a:t>
                      </a:r>
                      <a:endParaRPr lang="fr-FR" sz="4800" dirty="0">
                        <a:latin typeface="Times"/>
                        <a:cs typeface="Times"/>
                      </a:endParaRPr>
                    </a:p>
                  </a:txBody>
                  <a:tcPr marL="91435" marR="91435" marT="45719" marB="45719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dirty="0" smtClean="0">
                          <a:latin typeface="Times"/>
                          <a:cs typeface="Times"/>
                        </a:rPr>
                        <a:t>5</a:t>
                      </a:r>
                      <a:endParaRPr lang="fr-FR" sz="4800" dirty="0">
                        <a:latin typeface="Times"/>
                        <a:cs typeface="Times"/>
                      </a:endParaRPr>
                    </a:p>
                  </a:txBody>
                  <a:tcPr marL="91435" marR="91435" marT="45719" marB="45719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11188" y="476250"/>
            <a:ext cx="8066087" cy="792163"/>
          </a:xfrm>
          <a:prstGeom prst="rect">
            <a:avLst/>
          </a:prstGeom>
          <a:gradFill rotWithShape="1">
            <a:gsLst>
              <a:gs pos="0">
                <a:srgbClr val="E5EEFF"/>
              </a:gs>
              <a:gs pos="64999">
                <a:srgbClr val="BFD5FF"/>
              </a:gs>
              <a:gs pos="100000">
                <a:srgbClr val="A3C4FF"/>
              </a:gs>
            </a:gsLst>
            <a:lin ang="5400000" scaled="1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>
            <a:lvl1pPr marL="609600" indent="-609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fr-FR" altLang="fr-FR" sz="3200" dirty="0" smtClean="0">
                <a:solidFill>
                  <a:srgbClr val="000000"/>
                </a:solidFill>
                <a:latin typeface="Candara" pitchFamily="34" charset="0"/>
              </a:rPr>
              <a:t>5. S’agit-il d’un tableau de proportionnalité ?</a:t>
            </a: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  <a:p>
            <a:pPr algn="ctr" eaLnBrk="1" hangingPunct="1">
              <a:spcBef>
                <a:spcPct val="20000"/>
              </a:spcBef>
              <a:defRPr/>
            </a:pP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11188" y="476250"/>
            <a:ext cx="8066087" cy="13684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>
            <a:lvl1pPr marL="609600" indent="-609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fr-FR" altLang="fr-FR" sz="3200" dirty="0" smtClean="0">
                <a:solidFill>
                  <a:srgbClr val="000000"/>
                </a:solidFill>
                <a:latin typeface="Candara" pitchFamily="34" charset="0"/>
              </a:rPr>
              <a:t>5. S’agit-il d’un tableau de proportionnalité ?</a:t>
            </a:r>
          </a:p>
          <a:p>
            <a:pPr algn="ctr" eaLnBrk="1" hangingPunct="1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fr-FR" altLang="fr-FR" sz="3200" dirty="0" smtClean="0">
                <a:solidFill>
                  <a:srgbClr val="000000"/>
                </a:solidFill>
                <a:latin typeface="Candara" pitchFamily="34" charset="0"/>
              </a:rPr>
              <a:t>Si oui, préciser son coefficient</a:t>
            </a: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  <a:p>
            <a:pPr algn="ctr" eaLnBrk="1" hangingPunct="1">
              <a:spcBef>
                <a:spcPct val="20000"/>
              </a:spcBef>
              <a:defRPr/>
            </a:pP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ce réservé du contenu 2"/>
          <p:cNvSpPr>
            <a:spLocks noGrp="1"/>
          </p:cNvSpPr>
          <p:nvPr>
            <p:ph idx="1"/>
          </p:nvPr>
        </p:nvSpPr>
        <p:spPr>
          <a:xfrm>
            <a:off x="1476375" y="2563813"/>
            <a:ext cx="6899275" cy="4105275"/>
          </a:xfrm>
        </p:spPr>
        <p:txBody>
          <a:bodyPr/>
          <a:lstStyle/>
          <a:p>
            <a:pPr marL="0" indent="0" algn="ctr" eaLnBrk="1" hangingPunct="1">
              <a:buFont typeface="Candara" pitchFamily="34" charset="0"/>
              <a:buNone/>
            </a:pPr>
            <a:r>
              <a:rPr lang="fr-FR" altLang="fr-FR" sz="9000" dirty="0" smtClean="0">
                <a:ea typeface="ＭＳ Ｐゴシック" pitchFamily="34" charset="-128"/>
              </a:rPr>
              <a:t>Réponses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476250"/>
            <a:ext cx="8066087" cy="792163"/>
          </a:xfrm>
          <a:gradFill rotWithShape="1">
            <a:gsLst>
              <a:gs pos="0">
                <a:srgbClr val="F0EAF9"/>
              </a:gs>
              <a:gs pos="64999">
                <a:srgbClr val="D9CBEE"/>
              </a:gs>
              <a:gs pos="100000">
                <a:srgbClr val="C9B5E8"/>
              </a:gs>
            </a:gsLst>
            <a:lin ang="5400000" scaled="1"/>
          </a:gradFill>
          <a:ln cap="flat">
            <a:solidFill>
              <a:srgbClr val="7D60A0"/>
            </a:solidFill>
            <a:miter lim="800000"/>
            <a:headEnd/>
            <a:tailEnd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</p:spPr>
        <p:txBody>
          <a:bodyPr/>
          <a:lstStyle/>
          <a:p>
            <a:pPr marL="609600" indent="-609600" algn="ctr" eaLnBrk="1" hangingPunct="1">
              <a:buFontTx/>
              <a:buNone/>
              <a:defRPr/>
            </a:pPr>
            <a:r>
              <a:rPr lang="fr-FR" altLang="fr-FR" smtClean="0">
                <a:solidFill>
                  <a:srgbClr val="000000"/>
                </a:solidFill>
                <a:latin typeface="Candara" pitchFamily="34" charset="0"/>
                <a:ea typeface="ＭＳ Ｐゴシック" pitchFamily="34" charset="-128"/>
              </a:rPr>
              <a:t>1.  S’agit-il d’un tableau de proportionnalité ?</a:t>
            </a:r>
            <a:endParaRPr lang="fr-FR" altLang="fr-FR" smtClean="0">
              <a:solidFill>
                <a:schemeClr val="bg1"/>
              </a:solidFill>
              <a:latin typeface="Candara" pitchFamily="34" charset="0"/>
              <a:ea typeface="ＭＳ Ｐゴシック" pitchFamily="34" charset="-128"/>
            </a:endParaRPr>
          </a:p>
        </p:txBody>
      </p:sp>
      <p:graphicFrame>
        <p:nvGraphicFramePr>
          <p:cNvPr id="2" name="Tableau 1"/>
          <p:cNvGraphicFramePr>
            <a:graphicFrameLocks noGrp="1"/>
          </p:cNvGraphicFramePr>
          <p:nvPr/>
        </p:nvGraphicFramePr>
        <p:xfrm>
          <a:off x="1582738" y="2133600"/>
          <a:ext cx="6121401" cy="18780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0467"/>
                <a:gridCol w="2040467"/>
                <a:gridCol w="2040467"/>
              </a:tblGrid>
              <a:tr h="1054985">
                <a:tc>
                  <a:txBody>
                    <a:bodyPr/>
                    <a:lstStyle/>
                    <a:p>
                      <a:pPr algn="ctr"/>
                      <a:r>
                        <a:rPr lang="fr-FR" sz="4800" b="0" dirty="0" smtClean="0">
                          <a:solidFill>
                            <a:schemeClr val="tx1"/>
                          </a:solidFill>
                          <a:latin typeface="Times"/>
                          <a:cs typeface="Times"/>
                        </a:rPr>
                        <a:t>5</a:t>
                      </a:r>
                      <a:endParaRPr lang="fr-FR" sz="4800" b="0" dirty="0">
                        <a:solidFill>
                          <a:schemeClr val="tx1"/>
                        </a:solidFill>
                        <a:latin typeface="Times"/>
                        <a:cs typeface="Times"/>
                      </a:endParaRPr>
                    </a:p>
                  </a:txBody>
                  <a:tcPr marL="91456" marR="91456" marT="45723" marB="45723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b="0" dirty="0" smtClean="0">
                          <a:solidFill>
                            <a:schemeClr val="tx1"/>
                          </a:solidFill>
                          <a:latin typeface="Times"/>
                          <a:cs typeface="Times"/>
                        </a:rPr>
                        <a:t>7</a:t>
                      </a:r>
                      <a:endParaRPr lang="fr-FR" sz="4800" b="0" dirty="0">
                        <a:solidFill>
                          <a:schemeClr val="tx1"/>
                        </a:solidFill>
                        <a:latin typeface="Times"/>
                        <a:cs typeface="Times"/>
                      </a:endParaRPr>
                    </a:p>
                  </a:txBody>
                  <a:tcPr marL="91456" marR="91456" marT="45723" marB="45723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b="0" dirty="0" smtClean="0">
                          <a:solidFill>
                            <a:schemeClr val="tx1"/>
                          </a:solidFill>
                          <a:latin typeface="Times"/>
                          <a:cs typeface="Times"/>
                        </a:rPr>
                        <a:t>9</a:t>
                      </a:r>
                      <a:endParaRPr lang="fr-FR" sz="4800" b="0" dirty="0">
                        <a:solidFill>
                          <a:schemeClr val="tx1"/>
                        </a:solidFill>
                        <a:latin typeface="Times"/>
                        <a:cs typeface="Times"/>
                      </a:endParaRPr>
                    </a:p>
                  </a:txBody>
                  <a:tcPr marL="91456" marR="91456" marT="45723" marB="45723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823028">
                <a:tc>
                  <a:txBody>
                    <a:bodyPr/>
                    <a:lstStyle/>
                    <a:p>
                      <a:pPr algn="ctr"/>
                      <a:r>
                        <a:rPr lang="fr-FR" sz="4800" dirty="0" smtClean="0">
                          <a:solidFill>
                            <a:schemeClr val="tx1"/>
                          </a:solidFill>
                          <a:latin typeface="Times"/>
                          <a:cs typeface="Times"/>
                        </a:rPr>
                        <a:t>15</a:t>
                      </a:r>
                      <a:endParaRPr lang="fr-FR" sz="4800" dirty="0">
                        <a:solidFill>
                          <a:schemeClr val="tx1"/>
                        </a:solidFill>
                        <a:latin typeface="Times"/>
                        <a:cs typeface="Times"/>
                      </a:endParaRPr>
                    </a:p>
                  </a:txBody>
                  <a:tcPr marL="91456" marR="91456" marT="45723" marB="45723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dirty="0" smtClean="0">
                          <a:solidFill>
                            <a:schemeClr val="tx1"/>
                          </a:solidFill>
                          <a:latin typeface="Times"/>
                          <a:cs typeface="Times"/>
                        </a:rPr>
                        <a:t>21</a:t>
                      </a:r>
                      <a:endParaRPr lang="fr-FR" sz="4800" dirty="0">
                        <a:solidFill>
                          <a:schemeClr val="tx1"/>
                        </a:solidFill>
                        <a:latin typeface="Times"/>
                        <a:cs typeface="Times"/>
                      </a:endParaRPr>
                    </a:p>
                  </a:txBody>
                  <a:tcPr marL="91456" marR="91456" marT="45723" marB="45723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dirty="0" smtClean="0">
                          <a:solidFill>
                            <a:schemeClr val="tx1"/>
                          </a:solidFill>
                          <a:latin typeface="Times"/>
                          <a:cs typeface="Times"/>
                        </a:rPr>
                        <a:t>27</a:t>
                      </a:r>
                      <a:endParaRPr lang="fr-FR" sz="4800" dirty="0">
                        <a:solidFill>
                          <a:schemeClr val="tx1"/>
                        </a:solidFill>
                        <a:latin typeface="Times"/>
                        <a:cs typeface="Times"/>
                      </a:endParaRPr>
                    </a:p>
                  </a:txBody>
                  <a:tcPr marL="91456" marR="91456" marT="45723" marB="45723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Objet 2"/>
          <p:cNvGraphicFramePr>
            <a:graphicFrameLocks noChangeAspect="1"/>
          </p:cNvGraphicFramePr>
          <p:nvPr/>
        </p:nvGraphicFramePr>
        <p:xfrm>
          <a:off x="3059113" y="4149725"/>
          <a:ext cx="3940175" cy="145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6" name="Équation" r:id="rId4" imgW="1206500" imgH="444500" progId="Equation.3">
                  <p:embed/>
                </p:oleObj>
              </mc:Choice>
              <mc:Fallback>
                <p:oleObj name="Équation" r:id="rId4" imgW="1206500" imgH="444500" progId="Equation.3">
                  <p:embed/>
                  <p:pic>
                    <p:nvPicPr>
                      <p:cNvPr id="0" name="Obje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113" y="4149725"/>
                        <a:ext cx="3940175" cy="1450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ZoneTexte 3"/>
          <p:cNvSpPr txBox="1"/>
          <p:nvPr/>
        </p:nvSpPr>
        <p:spPr>
          <a:xfrm>
            <a:off x="4067944" y="5733256"/>
            <a:ext cx="1465966" cy="830997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fr-FR" sz="4800" dirty="0">
                <a:latin typeface="Comic Sans MS"/>
                <a:cs typeface="Comic Sans MS"/>
              </a:rPr>
              <a:t>OUI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11188" y="476250"/>
            <a:ext cx="8066087" cy="13684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>
            <a:lvl1pPr marL="609600" indent="-609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fr-FR" altLang="fr-FR" sz="3200" dirty="0" smtClean="0">
                <a:solidFill>
                  <a:srgbClr val="000000"/>
                </a:solidFill>
                <a:latin typeface="Candara" pitchFamily="34" charset="0"/>
              </a:rPr>
              <a:t>1. S’agit-il d’un tableau de proportionnalité ?</a:t>
            </a:r>
          </a:p>
          <a:p>
            <a:pPr algn="ctr" eaLnBrk="1" hangingPunct="1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fr-FR" altLang="fr-FR" sz="3200" dirty="0" smtClean="0">
                <a:solidFill>
                  <a:srgbClr val="000000"/>
                </a:solidFill>
                <a:latin typeface="Candara" pitchFamily="34" charset="0"/>
              </a:rPr>
              <a:t>Si oui, préciser son coefficient</a:t>
            </a: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  <a:p>
            <a:pPr algn="ctr" eaLnBrk="1" hangingPunct="1">
              <a:spcBef>
                <a:spcPct val="20000"/>
              </a:spcBef>
              <a:defRPr/>
            </a:pP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</p:txBody>
      </p:sp>
      <p:grpSp>
        <p:nvGrpSpPr>
          <p:cNvPr id="8" name="Groupe 7"/>
          <p:cNvGrpSpPr>
            <a:grpSpLocks/>
          </p:cNvGrpSpPr>
          <p:nvPr/>
        </p:nvGrpSpPr>
        <p:grpSpPr bwMode="auto">
          <a:xfrm>
            <a:off x="7667625" y="2492375"/>
            <a:ext cx="1225550" cy="1223963"/>
            <a:chOff x="7668344" y="2492896"/>
            <a:chExt cx="1224136" cy="1224136"/>
          </a:xfrm>
        </p:grpSpPr>
        <p:sp>
          <p:nvSpPr>
            <p:cNvPr id="5" name="Flèche courbée vers la gauche 4"/>
            <p:cNvSpPr/>
            <p:nvPr/>
          </p:nvSpPr>
          <p:spPr>
            <a:xfrm>
              <a:off x="7668344" y="2492896"/>
              <a:ext cx="575598" cy="1224136"/>
            </a:xfrm>
            <a:prstGeom prst="curvedLeftArrow">
              <a:avLst/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fr-FR">
                <a:solidFill>
                  <a:schemeClr val="tx1"/>
                </a:solidFill>
              </a:endParaRPr>
            </a:p>
          </p:txBody>
        </p:sp>
        <p:sp>
          <p:nvSpPr>
            <p:cNvPr id="7" name="Ellipse 6"/>
            <p:cNvSpPr/>
            <p:nvPr/>
          </p:nvSpPr>
          <p:spPr>
            <a:xfrm>
              <a:off x="8099646" y="2853310"/>
              <a:ext cx="792834" cy="576343"/>
            </a:xfrm>
            <a:prstGeom prst="ellipse">
              <a:avLst/>
            </a:prstGeom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fr-FR" dirty="0"/>
                <a:t>x3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idx="1"/>
          </p:nvPr>
        </p:nvSpPr>
        <p:spPr>
          <a:xfrm>
            <a:off x="-252413" y="476250"/>
            <a:ext cx="9217026" cy="1081088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fr-FR" altLang="fr-FR" sz="4200" smtClean="0">
                <a:latin typeface="Candara" pitchFamily="34" charset="0"/>
                <a:ea typeface="ＭＳ Ｐゴシック" pitchFamily="34" charset="-128"/>
              </a:rPr>
              <a:t>	</a:t>
            </a:r>
            <a:r>
              <a:rPr lang="fr-FR" altLang="fr-FR" sz="3000" smtClean="0">
                <a:solidFill>
                  <a:schemeClr val="bg1"/>
                </a:solidFill>
                <a:latin typeface="Candara" pitchFamily="34" charset="0"/>
                <a:ea typeface="ＭＳ Ｐゴシック" pitchFamily="34" charset="-128"/>
              </a:rPr>
              <a:t>2. Compléter le tableau de proportionnalité suivant:</a:t>
            </a:r>
          </a:p>
        </p:txBody>
      </p:sp>
      <p:graphicFrame>
        <p:nvGraphicFramePr>
          <p:cNvPr id="2" name="Tableau 1"/>
          <p:cNvGraphicFramePr>
            <a:graphicFrameLocks noGrp="1"/>
          </p:cNvGraphicFramePr>
          <p:nvPr/>
        </p:nvGraphicFramePr>
        <p:xfrm>
          <a:off x="1979613" y="1989138"/>
          <a:ext cx="5329236" cy="21097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6412"/>
                <a:gridCol w="1776412"/>
                <a:gridCol w="1776412"/>
              </a:tblGrid>
              <a:tr h="1054894">
                <a:tc>
                  <a:txBody>
                    <a:bodyPr/>
                    <a:lstStyle/>
                    <a:p>
                      <a:pPr algn="ctr"/>
                      <a:r>
                        <a:rPr lang="fr-FR" sz="4800" b="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8</a:t>
                      </a:r>
                      <a:endParaRPr lang="fr-FR" sz="4800" b="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58" marR="91458" marT="45719" marB="45719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b="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12</a:t>
                      </a:r>
                      <a:endParaRPr lang="fr-FR" sz="4800" b="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58" marR="91458" marT="45719" marB="45719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b="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15</a:t>
                      </a:r>
                      <a:endParaRPr lang="fr-FR" sz="4800" b="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58" marR="91458" marT="45719" marB="45719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1054894">
                <a:tc>
                  <a:txBody>
                    <a:bodyPr/>
                    <a:lstStyle/>
                    <a:p>
                      <a:pPr algn="ctr"/>
                      <a:r>
                        <a:rPr lang="fr-FR" sz="480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4</a:t>
                      </a:r>
                      <a:endParaRPr lang="fr-FR" sz="480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58" marR="91458" marT="45719" marB="45719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6</a:t>
                      </a:r>
                      <a:endParaRPr lang="fr-FR" sz="480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58" marR="91458" marT="45719" marB="45719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4800" dirty="0" smtClean="0">
                          <a:solidFill>
                            <a:srgbClr val="000000"/>
                          </a:solidFill>
                          <a:latin typeface="Times"/>
                          <a:cs typeface="Times"/>
                        </a:rPr>
                        <a:t>7</a:t>
                      </a:r>
                      <a:endParaRPr lang="fr-FR" sz="4800" dirty="0">
                        <a:solidFill>
                          <a:srgbClr val="000000"/>
                        </a:solidFill>
                        <a:latin typeface="Times"/>
                        <a:cs typeface="Times"/>
                      </a:endParaRPr>
                    </a:p>
                  </a:txBody>
                  <a:tcPr marL="91458" marR="91458" marT="45719" marB="45719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11188" y="476250"/>
            <a:ext cx="8066087" cy="792163"/>
          </a:xfrm>
          <a:prstGeom prst="rect">
            <a:avLst/>
          </a:prstGeom>
          <a:gradFill rotWithShape="1">
            <a:gsLst>
              <a:gs pos="0">
                <a:srgbClr val="E4F9FF"/>
              </a:gs>
              <a:gs pos="64999">
                <a:srgbClr val="BBEFFF"/>
              </a:gs>
              <a:gs pos="100000">
                <a:srgbClr val="9EEAFF"/>
              </a:gs>
            </a:gsLst>
            <a:lin ang="5400000" scaled="1"/>
          </a:gradFill>
          <a:ln w="9525">
            <a:solidFill>
              <a:srgbClr val="46AAC5"/>
            </a:solidFill>
            <a:miter lim="800000"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</p:spPr>
        <p:txBody>
          <a:bodyPr/>
          <a:lstStyle>
            <a:lvl1pPr marL="609600" indent="-609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fr-FR" altLang="fr-FR" sz="3200" dirty="0" smtClean="0">
                <a:solidFill>
                  <a:srgbClr val="000000"/>
                </a:solidFill>
                <a:latin typeface="Candara" pitchFamily="34" charset="0"/>
              </a:rPr>
              <a:t>2. S’agit-il d’un tableau de proportionnalité ?</a:t>
            </a: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  <a:p>
            <a:pPr algn="ctr" eaLnBrk="1" hangingPunct="1">
              <a:spcBef>
                <a:spcPct val="20000"/>
              </a:spcBef>
              <a:defRPr/>
            </a:pP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</p:txBody>
      </p:sp>
      <p:graphicFrame>
        <p:nvGraphicFramePr>
          <p:cNvPr id="5" name="Objet 4"/>
          <p:cNvGraphicFramePr>
            <a:graphicFrameLocks noChangeAspect="1"/>
          </p:cNvGraphicFramePr>
          <p:nvPr/>
        </p:nvGraphicFramePr>
        <p:xfrm>
          <a:off x="2105025" y="4583113"/>
          <a:ext cx="2395538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3" name="Équation" r:id="rId4" imgW="799920" imgH="393480" progId="Equation.3">
                  <p:embed/>
                </p:oleObj>
              </mc:Choice>
              <mc:Fallback>
                <p:oleObj name="Équation" r:id="rId4" imgW="799920" imgH="393480" progId="Equation.3">
                  <p:embed/>
                  <p:pic>
                    <p:nvPicPr>
                      <p:cNvPr id="0" name="Obje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5025" y="4583113"/>
                        <a:ext cx="2395538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t 5"/>
          <p:cNvGraphicFramePr>
            <a:graphicFrameLocks noChangeAspect="1"/>
          </p:cNvGraphicFramePr>
          <p:nvPr/>
        </p:nvGraphicFramePr>
        <p:xfrm>
          <a:off x="5497513" y="4583113"/>
          <a:ext cx="1636712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4" name="Équation" r:id="rId6" imgW="545760" imgH="393480" progId="Equation.3">
                  <p:embed/>
                </p:oleObj>
              </mc:Choice>
              <mc:Fallback>
                <p:oleObj name="Équation" r:id="rId6" imgW="545760" imgH="393480" progId="Equation.3">
                  <p:embed/>
                  <p:pic>
                    <p:nvPicPr>
                      <p:cNvPr id="0" name="Obje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7513" y="4583113"/>
                        <a:ext cx="1636712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3923928" y="5910371"/>
            <a:ext cx="1657124" cy="830997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fr-FR" sz="4800" dirty="0">
                <a:latin typeface="Comic Sans MS"/>
                <a:cs typeface="Comic Sans MS"/>
              </a:rPr>
              <a:t>NON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11188" y="476250"/>
            <a:ext cx="8066087" cy="13684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>
            <a:lvl1pPr marL="609600" indent="-609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572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fr-FR" altLang="fr-FR" sz="3200" dirty="0" smtClean="0">
                <a:solidFill>
                  <a:srgbClr val="000000"/>
                </a:solidFill>
                <a:latin typeface="Candara" pitchFamily="34" charset="0"/>
              </a:rPr>
              <a:t>2. S’agit-il d’un tableau de proportionnalité ?</a:t>
            </a:r>
          </a:p>
          <a:p>
            <a:pPr algn="ctr" eaLnBrk="1" hangingPunct="1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fr-FR" altLang="fr-FR" sz="3200" dirty="0" smtClean="0">
                <a:solidFill>
                  <a:srgbClr val="000000"/>
                </a:solidFill>
                <a:latin typeface="Candara" pitchFamily="34" charset="0"/>
              </a:rPr>
              <a:t>Si oui, préciser son coefficient</a:t>
            </a: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  <a:p>
            <a:pPr algn="ctr" eaLnBrk="1" hangingPunct="1">
              <a:spcBef>
                <a:spcPct val="20000"/>
              </a:spcBef>
              <a:defRPr/>
            </a:pPr>
            <a:endParaRPr lang="fr-FR" altLang="fr-FR" sz="3200" dirty="0" smtClean="0">
              <a:solidFill>
                <a:schemeClr val="bg1"/>
              </a:solidFill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635</TotalTime>
  <Words>336</Words>
  <Application>Microsoft Macintosh PowerPoint</Application>
  <PresentationFormat>Présentation à l'écran (4:3)</PresentationFormat>
  <Paragraphs>120</Paragraphs>
  <Slides>12</Slides>
  <Notes>11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2</vt:i4>
      </vt:variant>
      <vt:variant>
        <vt:lpstr>Titres des diapositives</vt:lpstr>
      </vt:variant>
      <vt:variant>
        <vt:i4>12</vt:i4>
      </vt:variant>
    </vt:vector>
  </HeadingPairs>
  <TitlesOfParts>
    <vt:vector size="15" baseType="lpstr">
      <vt:lpstr>Thème Office</vt:lpstr>
      <vt:lpstr>Équation</vt:lpstr>
      <vt:lpstr>…quation</vt:lpstr>
      <vt:lpstr>Activité mentale  6ème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Utilisateur de la version d'évaluation de Office 2004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Calcul mental</dc:title>
  <dc:creator>Utilisateur de la version d'évaluation de Office 2004</dc:creator>
  <cp:lastModifiedBy>Eve Fonteneau</cp:lastModifiedBy>
  <cp:revision>199</cp:revision>
  <dcterms:created xsi:type="dcterms:W3CDTF">2009-10-15T20:25:56Z</dcterms:created>
  <dcterms:modified xsi:type="dcterms:W3CDTF">2022-07-11T06:26:17Z</dcterms:modified>
</cp:coreProperties>
</file>