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8.xml" ContentType="application/vnd.openxmlformats-officedocument.presentationml.notesSlide+xml"/>
  <Override PartName="/ppt/embeddings/oleObject3.bin" ContentType="application/vnd.openxmlformats-officedocument.oleObject"/>
  <Override PartName="/ppt/notesSlides/notesSlide9.xml" ContentType="application/vnd.openxmlformats-officedocument.presentationml.notesSlide+xml"/>
  <Override PartName="/ppt/embeddings/oleObject4.bin" ContentType="application/vnd.openxmlformats-officedocument.oleObject"/>
  <Override PartName="/ppt/notesSlides/notesSlide10.xml" ContentType="application/vnd.openxmlformats-officedocument.presentationml.notesSlide+xml"/>
  <Override PartName="/ppt/embeddings/oleObject5.bin" ContentType="application/vnd.openxmlformats-officedocument.oleObject"/>
  <Override PartName="/ppt/notesSlides/notesSlide11.xml" ContentType="application/vnd.openxmlformats-officedocument.presentationml.notesSlide+xml"/>
  <Override PartName="/ppt/embeddings/oleObject6.bin" ContentType="application/vnd.openxmlformats-officedocument.oleObject"/>
  <Override PartName="/ppt/embeddings/oleObject7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50" r:id="rId1"/>
  </p:sldMasterIdLst>
  <p:notesMasterIdLst>
    <p:notesMasterId r:id="rId14"/>
  </p:notesMasterIdLst>
  <p:sldIdLst>
    <p:sldId id="256" r:id="rId2"/>
    <p:sldId id="310" r:id="rId3"/>
    <p:sldId id="312" r:id="rId4"/>
    <p:sldId id="313" r:id="rId5"/>
    <p:sldId id="314" r:id="rId6"/>
    <p:sldId id="311" r:id="rId7"/>
    <p:sldId id="297" r:id="rId8"/>
    <p:sldId id="320" r:id="rId9"/>
    <p:sldId id="321" r:id="rId10"/>
    <p:sldId id="322" r:id="rId11"/>
    <p:sldId id="323" r:id="rId12"/>
    <p:sldId id="324" r:id="rId13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5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Relationship Id="rId2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EBFC349-422D-4A45-AA23-2903416D695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10686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0C56862F-E9B1-4C73-9F88-50AD86DAC08B}" type="slidenum">
              <a:rPr lang="fr-FR" altLang="fr-FR" sz="1200"/>
              <a:pPr/>
              <a:t>1</a:t>
            </a:fld>
            <a:endParaRPr lang="fr-FR" altLang="fr-FR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01C88175-146E-425F-8240-C30EF0990BD8}" type="slidenum">
              <a:rPr lang="fr-FR" altLang="fr-FR" sz="1200"/>
              <a:pPr/>
              <a:t>11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A298E7D-67EC-4BB7-8FA1-4A5BBCDE279F}" type="slidenum">
              <a:rPr lang="fr-FR" altLang="fr-FR" sz="1200"/>
              <a:pPr/>
              <a:t>12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1809B97-956F-4A67-BAB8-144231210C81}" type="slidenum">
              <a:rPr lang="fr-FR" altLang="fr-FR" sz="1200"/>
              <a:pPr/>
              <a:t>2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130797A-8048-4F26-B812-B5A7B7E07514}" type="slidenum">
              <a:rPr lang="fr-FR" altLang="fr-FR" sz="1200"/>
              <a:pPr/>
              <a:t>3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69F67E51-CE69-4C69-A2D6-9F1EFB3F0851}" type="slidenum">
              <a:rPr lang="fr-FR" altLang="fr-FR" sz="1200"/>
              <a:pPr/>
              <a:t>4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ECA4B556-9E3D-49B1-8F73-DFAE000031B1}" type="slidenum">
              <a:rPr lang="fr-FR" altLang="fr-FR" sz="1200"/>
              <a:pPr/>
              <a:t>5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D65603-7ECF-4993-8E68-95E8FE89DFE0}" type="slidenum">
              <a:rPr lang="fr-FR" altLang="fr-FR" sz="1200"/>
              <a:pPr/>
              <a:t>6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5951236A-EB82-4B4F-9043-F2B6A72A37E0}" type="slidenum">
              <a:rPr lang="fr-FR" altLang="fr-FR" sz="1200"/>
              <a:pPr/>
              <a:t>8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23ACFF4-A90D-40DC-B985-88C801A366B5}" type="slidenum">
              <a:rPr lang="fr-FR" altLang="fr-FR" sz="1200"/>
              <a:pPr/>
              <a:t>9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E7E5E54F-F631-432E-BE16-963A3219C6B5}" type="slidenum">
              <a:rPr lang="fr-FR" altLang="fr-FR" sz="1200"/>
              <a:pPr/>
              <a:t>10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B3DE82-D08D-4B08-8BC5-C9343B50C778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4915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B607D-B6B3-402C-912F-D031BFD2F77C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7864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70985-5D8B-4151-A9B7-5A6D7F784A91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0044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02CBD-D352-4970-A1BA-45DEC8155D91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6477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3D96D-ADA4-44D6-83BF-076578175DF6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3521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577DE-2E2C-4B57-8D61-A71C94A43C7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5830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8E4F8-714B-4ADC-AFEA-EE869EB853EB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851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334E8-CC8E-4F0B-9A0B-E3C4A4B2D1E9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3426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9FA9B-99A1-4696-8F63-320B4E3556F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3920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C548B-1B7A-4733-AEEF-349C2BFB4D37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5284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61D8B-68CC-4B0A-83DB-C7D462F6A661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2833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4C4BEB2-45EB-498F-9C4E-815B4E86BB1B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  <p:sldLayoutId id="214748400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6" Type="http://schemas.openxmlformats.org/officeDocument/2006/relationships/oleObject" Target="../embeddings/oleObject7.bin"/><Relationship Id="rId7" Type="http://schemas.openxmlformats.org/officeDocument/2006/relationships/image" Target="../media/image8.w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2.e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124744"/>
            <a:ext cx="7772400" cy="2362200"/>
          </a:xfr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fr-FR" altLang="fr-FR" sz="54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Activité mentale </a:t>
            </a:r>
            <a:br>
              <a:rPr lang="fr-FR" altLang="fr-FR" sz="54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</a:br>
            <a:r>
              <a:rPr lang="fr-FR" altLang="fr-FR" sz="54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6</a:t>
            </a:r>
            <a:r>
              <a:rPr lang="fr-FR" altLang="fr-FR" sz="5400" baseline="300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ème</a:t>
            </a:r>
            <a:r>
              <a:rPr lang="fr-FR" altLang="fr-FR" sz="54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 </a:t>
            </a:r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2" y="3789362"/>
            <a:ext cx="7920236" cy="2447950"/>
          </a:xfrm>
          <a:ln>
            <a:solidFill>
              <a:srgbClr val="FFFFFF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 typeface="Symbol" pitchFamily="18" charset="2"/>
              <a:buNone/>
              <a:defRPr/>
            </a:pPr>
            <a:r>
              <a:rPr lang="fr-FR" altLang="fr-FR" dirty="0" smtClean="0">
                <a:solidFill>
                  <a:srgbClr val="4B4582"/>
                </a:solidFill>
                <a:latin typeface="Candara" pitchFamily="34" charset="0"/>
                <a:ea typeface="ＭＳ Ｐゴシック" pitchFamily="34" charset="-128"/>
              </a:rPr>
              <a:t>ORGANISATION ET GESTION DE DONNEES:</a:t>
            </a:r>
            <a:endParaRPr lang="fr-FR" altLang="fr-FR" dirty="0" smtClean="0">
              <a:solidFill>
                <a:srgbClr val="4B4582"/>
              </a:solidFill>
              <a:latin typeface="Candara" pitchFamily="34" charset="0"/>
              <a:ea typeface="ＭＳ Ｐゴシック" pitchFamily="34" charset="-128"/>
            </a:endParaRPr>
          </a:p>
          <a:p>
            <a:pPr eaLnBrk="1" hangingPunct="1">
              <a:buFont typeface="Symbol" pitchFamily="18" charset="2"/>
              <a:buNone/>
              <a:defRPr/>
            </a:pPr>
            <a:r>
              <a:rPr lang="fr-FR" altLang="fr-FR" dirty="0" smtClean="0">
                <a:solidFill>
                  <a:srgbClr val="4B4582"/>
                </a:solidFill>
                <a:latin typeface="Candara" pitchFamily="34" charset="0"/>
                <a:ea typeface="ＭＳ Ｐゴシック" pitchFamily="34" charset="-128"/>
              </a:rPr>
              <a:t>Proportionnalité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fr-FR" altLang="fr-FR" dirty="0" smtClean="0">
                <a:solidFill>
                  <a:srgbClr val="4B4582"/>
                </a:solidFill>
                <a:latin typeface="Candara" pitchFamily="34" charset="0"/>
                <a:ea typeface="ＭＳ Ｐゴシック" pitchFamily="34" charset="-128"/>
              </a:rPr>
              <a:t>Reconnaître un tableau de proportionnalité  </a:t>
            </a:r>
            <a:r>
              <a:rPr lang="fr-FR" altLang="fr-FR" dirty="0" smtClean="0">
                <a:solidFill>
                  <a:srgbClr val="4B4582"/>
                </a:solidFill>
                <a:latin typeface="Candara" pitchFamily="34" charset="0"/>
                <a:ea typeface="ＭＳ Ｐゴシック" pitchFamily="34" charset="-128"/>
              </a:rPr>
              <a:t>avec une calculatrice</a:t>
            </a:r>
            <a:endParaRPr lang="fr-FR" altLang="fr-FR" dirty="0" smtClean="0">
              <a:solidFill>
                <a:srgbClr val="4B4582"/>
              </a:solidFill>
              <a:latin typeface="Candara" pitchFamily="34" charset="0"/>
              <a:ea typeface="ＭＳ Ｐゴシック" pitchFamily="34" charset="-128"/>
            </a:endParaRPr>
          </a:p>
        </p:txBody>
      </p:sp>
      <p:pic>
        <p:nvPicPr>
          <p:cNvPr id="3076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980728"/>
            <a:ext cx="2112640" cy="2571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8. Compléter le tableau de proportionnalité suivant: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smtClean="0">
                <a:solidFill>
                  <a:srgbClr val="000000"/>
                </a:solidFill>
                <a:latin typeface="Candara" pitchFamily="34" charset="0"/>
              </a:rPr>
              <a:t>8. S’agit-il d’un tableau de proportionnalité ?</a:t>
            </a:r>
            <a:endParaRPr lang="fr-FR" altLang="fr-FR" sz="3200" smtClean="0">
              <a:solidFill>
                <a:schemeClr val="bg1"/>
              </a:solidFill>
              <a:latin typeface="Candara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116013" y="1700213"/>
          <a:ext cx="5688012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003"/>
                <a:gridCol w="1422003"/>
                <a:gridCol w="1422003"/>
                <a:gridCol w="1422003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5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9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10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6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3,6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10,8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12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900113" y="4076700"/>
          <a:ext cx="6011862" cy="1471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78" name="Équation" r:id="rId4" imgW="1816100" imgH="444500" progId="Equation.3">
                  <p:embed/>
                </p:oleObj>
              </mc:Choice>
              <mc:Fallback>
                <p:oleObj name="Équation" r:id="rId4" imgW="1816100" imgH="444500" progId="Equation.3">
                  <p:embed/>
                  <p:pic>
                    <p:nvPicPr>
                      <p:cNvPr id="0" name="Obje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076700"/>
                        <a:ext cx="6011862" cy="1471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635896" y="5733256"/>
            <a:ext cx="1465966" cy="83099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OUI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11188" y="2603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>
                <a:solidFill>
                  <a:srgbClr val="000000"/>
                </a:solidFill>
                <a:latin typeface="Candara" pitchFamily="34" charset="0"/>
              </a:rPr>
              <a:t>3</a:t>
            </a: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pSp>
        <p:nvGrpSpPr>
          <p:cNvPr id="10" name="Groupe 9"/>
          <p:cNvGrpSpPr>
            <a:grpSpLocks/>
          </p:cNvGrpSpPr>
          <p:nvPr/>
        </p:nvGrpSpPr>
        <p:grpSpPr bwMode="auto">
          <a:xfrm>
            <a:off x="6816725" y="2141538"/>
            <a:ext cx="1571625" cy="1223962"/>
            <a:chOff x="7668344" y="2492896"/>
            <a:chExt cx="1571872" cy="1224136"/>
          </a:xfrm>
        </p:grpSpPr>
        <p:sp>
          <p:nvSpPr>
            <p:cNvPr id="11" name="Flèche courbée vers la gauche 10"/>
            <p:cNvSpPr/>
            <p:nvPr/>
          </p:nvSpPr>
          <p:spPr>
            <a:xfrm>
              <a:off x="7668344" y="2492896"/>
              <a:ext cx="576354" cy="1224136"/>
            </a:xfrm>
            <a:prstGeom prst="curvedLeftArrow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2" name="Ellipse 11"/>
            <p:cNvSpPr/>
            <p:nvPr/>
          </p:nvSpPr>
          <p:spPr>
            <a:xfrm>
              <a:off x="8100212" y="2853309"/>
              <a:ext cx="1140004" cy="576345"/>
            </a:xfrm>
            <a:prstGeom prst="ellipse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/>
                <a:t>x1,2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9.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908175" y="2133600"/>
          <a:ext cx="4968876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292"/>
                <a:gridCol w="1656292"/>
                <a:gridCol w="1656292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13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5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6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10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3,8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4,6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smtClean="0">
                <a:solidFill>
                  <a:srgbClr val="000000"/>
                </a:solidFill>
                <a:latin typeface="Candara" pitchFamily="34" charset="0"/>
              </a:rPr>
              <a:t>9. S’agit-il d’un tableau de proportionnalité ?</a:t>
            </a:r>
            <a:endParaRPr lang="fr-FR" altLang="fr-FR" sz="3200" smtClean="0">
              <a:solidFill>
                <a:schemeClr val="bg1"/>
              </a:solidFill>
              <a:latin typeface="Candara" pitchFamily="34" charset="0"/>
            </a:endParaRP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079577"/>
              </p:ext>
            </p:extLst>
          </p:nvPr>
        </p:nvGraphicFramePr>
        <p:xfrm>
          <a:off x="3707904" y="4365104"/>
          <a:ext cx="1983951" cy="13991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6" name="Équation" r:id="rId4" imgW="558720" imgH="393480" progId="Equation.3">
                  <p:embed/>
                </p:oleObj>
              </mc:Choice>
              <mc:Fallback>
                <p:oleObj name="Équation" r:id="rId4" imgW="558720" imgH="393480" progId="Equation.3">
                  <p:embed/>
                  <p:pic>
                    <p:nvPicPr>
                      <p:cNvPr id="0" name="Obje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365104"/>
                        <a:ext cx="1983951" cy="13991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923928" y="5910371"/>
            <a:ext cx="1657124" cy="8309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NON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94.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396413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10.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872940"/>
              </p:ext>
            </p:extLst>
          </p:nvPr>
        </p:nvGraphicFramePr>
        <p:xfrm>
          <a:off x="2195513" y="2276475"/>
          <a:ext cx="4968876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292"/>
                <a:gridCol w="1656292"/>
                <a:gridCol w="1656292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77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999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44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rgbClr val="CCC1DA"/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7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99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rgbClr val="CCC1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4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rgbClr val="CCC1DA"/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FE5E5"/>
              </a:gs>
              <a:gs pos="64999">
                <a:srgbClr val="FFBEBD"/>
              </a:gs>
              <a:gs pos="100000">
                <a:srgbClr val="FFA2A1"/>
              </a:gs>
            </a:gsLst>
            <a:lin ang="5400000" scaled="1"/>
          </a:gradFill>
          <a:ln w="9525">
            <a:solidFill>
              <a:srgbClr val="BE4B48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10.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1631950" y="4583113"/>
          <a:ext cx="3344863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5" name="Équation" r:id="rId4" imgW="1117440" imgH="393480" progId="Equation.3">
                  <p:embed/>
                </p:oleObj>
              </mc:Choice>
              <mc:Fallback>
                <p:oleObj name="Équation" r:id="rId4" imgW="1117440" imgH="393480" progId="Equation.3">
                  <p:embed/>
                  <p:pic>
                    <p:nvPicPr>
                      <p:cNvPr id="0" name="Obje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0" y="4583113"/>
                        <a:ext cx="3344863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5565775" y="4581525"/>
          <a:ext cx="3044825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6" name="Équation" r:id="rId6" imgW="1015920" imgH="393480" progId="Equation.3">
                  <p:embed/>
                </p:oleObj>
              </mc:Choice>
              <mc:Fallback>
                <p:oleObj name="Équation" r:id="rId6" imgW="1015920" imgH="393480" progId="Equation.3">
                  <p:embed/>
                  <p:pic>
                    <p:nvPicPr>
                      <p:cNvPr id="0" name="Obje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775" y="4581525"/>
                        <a:ext cx="3044825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923928" y="5910371"/>
            <a:ext cx="1657124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NON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5.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6.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619250" y="2708275"/>
          <a:ext cx="5329239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413"/>
                <a:gridCol w="1776413"/>
                <a:gridCol w="1776413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8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5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14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13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8,125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22,57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FE5E5"/>
              </a:gs>
              <a:gs pos="64999">
                <a:srgbClr val="FFBEBD"/>
              </a:gs>
              <a:gs pos="100000">
                <a:srgbClr val="FFA2A1"/>
              </a:gs>
            </a:gsLst>
            <a:lin ang="5400000" scaled="1"/>
          </a:gradFill>
          <a:ln w="9525">
            <a:solidFill>
              <a:srgbClr val="BE4B48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6.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>
                <a:solidFill>
                  <a:srgbClr val="000000"/>
                </a:solidFill>
                <a:latin typeface="Candara" pitchFamily="34" charset="0"/>
              </a:rPr>
              <a:t>1</a:t>
            </a: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7.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740254"/>
              </p:ext>
            </p:extLst>
          </p:nvPr>
        </p:nvGraphicFramePr>
        <p:xfrm>
          <a:off x="2627784" y="2276872"/>
          <a:ext cx="3313112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556"/>
                <a:gridCol w="1656556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61" marR="91461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7,2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61" marR="91461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9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61" marR="91461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32,4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61" marR="91461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7.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2.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8.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9803587"/>
              </p:ext>
            </p:extLst>
          </p:nvPr>
        </p:nvGraphicFramePr>
        <p:xfrm>
          <a:off x="1835696" y="2132856"/>
          <a:ext cx="5688012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2003"/>
                <a:gridCol w="1422003"/>
                <a:gridCol w="1422003"/>
                <a:gridCol w="1422003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5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9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10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6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3,6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10,8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12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5FFE6"/>
              </a:gs>
              <a:gs pos="64999">
                <a:srgbClr val="E4FDC2"/>
              </a:gs>
              <a:gs pos="100000">
                <a:srgbClr val="DAFDA7"/>
              </a:gs>
            </a:gsLst>
            <a:lin ang="5400000" scaled="1"/>
          </a:gradFill>
          <a:ln w="9525">
            <a:solidFill>
              <a:srgbClr val="98B954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smtClean="0">
                <a:solidFill>
                  <a:srgbClr val="000000"/>
                </a:solidFill>
                <a:latin typeface="Candara" pitchFamily="34" charset="0"/>
              </a:rPr>
              <a:t>8. S’agit-il d’un tableau de proportionnalité ?</a:t>
            </a:r>
            <a:endParaRPr lang="fr-FR" altLang="fr-FR" sz="3200" smtClean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>
                <a:solidFill>
                  <a:srgbClr val="000000"/>
                </a:solidFill>
                <a:latin typeface="Candara" pitchFamily="34" charset="0"/>
              </a:rPr>
              <a:t>3</a:t>
            </a: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9.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908175" y="2133600"/>
          <a:ext cx="4968876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292"/>
                <a:gridCol w="1656292"/>
                <a:gridCol w="1656292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13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5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6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10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3,8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4,6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smtClean="0">
                <a:solidFill>
                  <a:srgbClr val="000000"/>
                </a:solidFill>
                <a:latin typeface="Candara" pitchFamily="34" charset="0"/>
              </a:rPr>
              <a:t>9. S’agit-il d’un tableau de proportionnalité ?</a:t>
            </a:r>
            <a:endParaRPr lang="fr-FR" altLang="fr-FR" sz="3200" smtClean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>
                <a:solidFill>
                  <a:srgbClr val="000000"/>
                </a:solidFill>
                <a:latin typeface="Candara" pitchFamily="34" charset="0"/>
              </a:rPr>
              <a:t>4</a:t>
            </a: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396413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10.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440155"/>
              </p:ext>
            </p:extLst>
          </p:nvPr>
        </p:nvGraphicFramePr>
        <p:xfrm>
          <a:off x="2195513" y="2276475"/>
          <a:ext cx="4968876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292"/>
                <a:gridCol w="1656292"/>
                <a:gridCol w="1656292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77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999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44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7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99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4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46" marR="91446" marT="45719" marB="45719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FE5E5"/>
              </a:gs>
              <a:gs pos="64999">
                <a:srgbClr val="FFBEBD"/>
              </a:gs>
              <a:gs pos="100000">
                <a:srgbClr val="FFA2A1"/>
              </a:gs>
            </a:gsLst>
            <a:lin ang="5400000" scaled="1"/>
          </a:gradFill>
          <a:ln w="9525">
            <a:solidFill>
              <a:srgbClr val="BE4B48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10.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>
                <a:solidFill>
                  <a:srgbClr val="000000"/>
                </a:solidFill>
                <a:latin typeface="Candara" pitchFamily="34" charset="0"/>
              </a:rPr>
              <a:t>5</a:t>
            </a: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>
            <a:spLocks noGrp="1"/>
          </p:cNvSpPr>
          <p:nvPr>
            <p:ph idx="1"/>
          </p:nvPr>
        </p:nvSpPr>
        <p:spPr>
          <a:xfrm>
            <a:off x="1476375" y="2563813"/>
            <a:ext cx="6899275" cy="4105275"/>
          </a:xfrm>
        </p:spPr>
        <p:txBody>
          <a:bodyPr/>
          <a:lstStyle/>
          <a:p>
            <a:pPr marL="0" indent="0" algn="ctr" eaLnBrk="1" hangingPunct="1">
              <a:buFont typeface="Candara" pitchFamily="34" charset="0"/>
              <a:buNone/>
            </a:pPr>
            <a:r>
              <a:rPr lang="fr-FR" altLang="fr-FR" sz="9000" dirty="0" smtClean="0">
                <a:ea typeface="ＭＳ Ｐゴシック" pitchFamily="34" charset="-128"/>
              </a:rPr>
              <a:t>Réponses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6.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979613" y="1916113"/>
          <a:ext cx="5329236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412"/>
                <a:gridCol w="1776412"/>
                <a:gridCol w="1776412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8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5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14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13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8,125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22,57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57" marR="91457" marT="45719" marB="45719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FE5E5"/>
              </a:gs>
              <a:gs pos="64999">
                <a:srgbClr val="FFBEBD"/>
              </a:gs>
              <a:gs pos="100000">
                <a:srgbClr val="FFA2A1"/>
              </a:gs>
            </a:gsLst>
            <a:lin ang="5400000" scaled="1"/>
          </a:gradFill>
          <a:ln w="9525">
            <a:solidFill>
              <a:srgbClr val="BE4B48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6.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323850" y="4292600"/>
          <a:ext cx="4029075" cy="13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0" name="Équation" r:id="rId4" imgW="1346200" imgH="444500" progId="Equation.3">
                  <p:embed/>
                </p:oleObj>
              </mc:Choice>
              <mc:Fallback>
                <p:oleObj name="Équation" r:id="rId4" imgW="1346200" imgH="444500" progId="Equation.3">
                  <p:embed/>
                  <p:pic>
                    <p:nvPicPr>
                      <p:cNvPr id="0" name="Obje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292600"/>
                        <a:ext cx="4029075" cy="1331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1372323"/>
              </p:ext>
            </p:extLst>
          </p:nvPr>
        </p:nvGraphicFramePr>
        <p:xfrm>
          <a:off x="5508104" y="4365104"/>
          <a:ext cx="3082925" cy="13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1" name="Équation" r:id="rId6" imgW="1028700" imgH="444500" progId="Equation.3">
                  <p:embed/>
                </p:oleObj>
              </mc:Choice>
              <mc:Fallback>
                <p:oleObj name="Équation" r:id="rId6" imgW="1028700" imgH="444500" progId="Equation.3">
                  <p:embed/>
                  <p:pic>
                    <p:nvPicPr>
                      <p:cNvPr id="0" name="Obje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4365104"/>
                        <a:ext cx="3082925" cy="1331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923928" y="5910371"/>
            <a:ext cx="1657124" cy="83099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NON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>
                <a:solidFill>
                  <a:srgbClr val="000000"/>
                </a:solidFill>
                <a:latin typeface="Candara" pitchFamily="34" charset="0"/>
              </a:rPr>
              <a:t>1</a:t>
            </a: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7.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3059113" y="1916113"/>
          <a:ext cx="3313112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556"/>
                <a:gridCol w="1656556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61" marR="91461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7,2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61" marR="91461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9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61" marR="91461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32,4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61" marR="91461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7.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aphicFrame>
        <p:nvGraphicFramePr>
          <p:cNvPr id="10" name="Objet 9"/>
          <p:cNvGraphicFramePr>
            <a:graphicFrameLocks noChangeAspect="1"/>
          </p:cNvGraphicFramePr>
          <p:nvPr/>
        </p:nvGraphicFramePr>
        <p:xfrm>
          <a:off x="2484438" y="4292600"/>
          <a:ext cx="3268662" cy="140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8" name="Équation" r:id="rId4" imgW="1092200" imgH="469900" progId="Equation.3">
                  <p:embed/>
                </p:oleObj>
              </mc:Choice>
              <mc:Fallback>
                <p:oleObj name="Équation" r:id="rId4" imgW="1092200" imgH="469900" progId="Equation.3">
                  <p:embed/>
                  <p:pic>
                    <p:nvPicPr>
                      <p:cNvPr id="0" name="Obje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438" y="4292600"/>
                        <a:ext cx="3268662" cy="140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ZoneTexte 12"/>
          <p:cNvSpPr txBox="1"/>
          <p:nvPr/>
        </p:nvSpPr>
        <p:spPr>
          <a:xfrm>
            <a:off x="3923928" y="5910371"/>
            <a:ext cx="1465966" cy="83099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OUI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>
                <a:solidFill>
                  <a:srgbClr val="000000"/>
                </a:solidFill>
                <a:latin typeface="Candara" pitchFamily="34" charset="0"/>
              </a:rPr>
              <a:t>2</a:t>
            </a: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pSp>
        <p:nvGrpSpPr>
          <p:cNvPr id="9" name="Groupe 8"/>
          <p:cNvGrpSpPr>
            <a:grpSpLocks/>
          </p:cNvGrpSpPr>
          <p:nvPr/>
        </p:nvGrpSpPr>
        <p:grpSpPr bwMode="auto">
          <a:xfrm>
            <a:off x="6372225" y="2349500"/>
            <a:ext cx="1584325" cy="1223963"/>
            <a:chOff x="7668344" y="2492896"/>
            <a:chExt cx="1584176" cy="1224136"/>
          </a:xfrm>
        </p:grpSpPr>
        <p:sp>
          <p:nvSpPr>
            <p:cNvPr id="11" name="Flèche courbée vers la gauche 10"/>
            <p:cNvSpPr/>
            <p:nvPr/>
          </p:nvSpPr>
          <p:spPr>
            <a:xfrm>
              <a:off x="7668344" y="2492896"/>
              <a:ext cx="576209" cy="1224136"/>
            </a:xfrm>
            <a:prstGeom prst="curvedLeftArrow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2" name="Ellipse 11"/>
            <p:cNvSpPr/>
            <p:nvPr/>
          </p:nvSpPr>
          <p:spPr>
            <a:xfrm>
              <a:off x="8100103" y="2853310"/>
              <a:ext cx="1152417" cy="576343"/>
            </a:xfrm>
            <a:prstGeom prst="ellipse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/>
                <a:t>X4,5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</TotalTime>
  <Words>356</Words>
  <Application>Microsoft Macintosh PowerPoint</Application>
  <PresentationFormat>Présentation à l'écran (4:3)</PresentationFormat>
  <Paragraphs>123</Paragraphs>
  <Slides>12</Slides>
  <Notes>11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4" baseType="lpstr">
      <vt:lpstr>Thème Office</vt:lpstr>
      <vt:lpstr>Équation</vt:lpstr>
      <vt:lpstr>Activité mentale  6ème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Utilisateur de la version d'évaluation de Office 2004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 mental</dc:title>
  <dc:creator>Utilisateur de la version d'évaluation de Office 2004</dc:creator>
  <cp:lastModifiedBy>Eve Fonteneau</cp:lastModifiedBy>
  <cp:revision>199</cp:revision>
  <dcterms:created xsi:type="dcterms:W3CDTF">2009-10-15T20:25:56Z</dcterms:created>
  <dcterms:modified xsi:type="dcterms:W3CDTF">2022-07-11T06:37:51Z</dcterms:modified>
</cp:coreProperties>
</file>