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3" r:id="rId9"/>
    <p:sldId id="264" r:id="rId10"/>
    <p:sldId id="262" r:id="rId11"/>
    <p:sldId id="265" r:id="rId12"/>
    <p:sldId id="268" r:id="rId13"/>
    <p:sldId id="269" r:id="rId14"/>
    <p:sldId id="266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A3A6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352AE-0076-4A84-8F25-D7CE965C0211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151A3-DBA5-406D-A30A-6530978EB62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9688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CF327FA-25B7-49B3-9945-1A1EC0894A44}" type="datetimeFigureOut">
              <a:rPr lang="fr-FR" smtClean="0"/>
              <a:pPr/>
              <a:t>24/11/2014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E1704F-57F5-4EEA-963D-8A5DA1FC0CD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q=http://stackoverflow.com/questions/8186768/what-does-the-python-logo-mean&amp;sa=U&amp;ei=NKokVN7TBIO58gWej4KwBg&amp;ved=0CBwQ9QEwAw&amp;sig2=Liuh6mB0nbyloNNCi-F6XA&amp;usg=AFQjCNFgaEsGlW0cRKu2v1xC1mHB93MLg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339752" y="3645024"/>
            <a:ext cx="6172200" cy="13716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Projet monté et réalisé par :</a:t>
            </a:r>
          </a:p>
          <a:p>
            <a:r>
              <a:rPr lang="fr-FR" dirty="0" smtClean="0"/>
              <a:t>	Rachel Gris (moi)</a:t>
            </a:r>
          </a:p>
          <a:p>
            <a:r>
              <a:rPr lang="fr-FR" dirty="0" smtClean="0"/>
              <a:t>	Matthieu Pons</a:t>
            </a:r>
          </a:p>
          <a:p>
            <a:r>
              <a:rPr lang="fr-FR" dirty="0" smtClean="0"/>
              <a:t>	Erwan Kerbrat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979712" y="476672"/>
            <a:ext cx="6269665" cy="1754326"/>
          </a:xfrm>
          <a:prstGeom prst="rect">
            <a:avLst/>
          </a:prstGeom>
          <a:noFill/>
          <a:ln w="38100"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Projet ISN 2014:</a:t>
            </a:r>
          </a:p>
          <a:p>
            <a:pPr algn="ctr"/>
            <a:r>
              <a:rPr lang="fr-FR" sz="5400" b="1" u="sng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Une aide au BAC</a:t>
            </a:r>
            <a:endParaRPr lang="fr-FR" sz="5400" b="1" u="sng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Exemple.bmp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3560" y="1772816"/>
            <a:ext cx="3960440" cy="3791469"/>
          </a:xfrm>
          <a:prstGeom prst="rect">
            <a:avLst/>
          </a:prstGeom>
        </p:spPr>
      </p:pic>
      <p:pic>
        <p:nvPicPr>
          <p:cNvPr id="5" name="Image 4" descr="fond.GIF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1520" y="1772816"/>
            <a:ext cx="3456384" cy="3744416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115616" y="5661248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Avant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372200" y="558924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Après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10" name="Flèche droite 9"/>
          <p:cNvSpPr/>
          <p:nvPr/>
        </p:nvSpPr>
        <p:spPr>
          <a:xfrm>
            <a:off x="3923928" y="3501008"/>
            <a:ext cx="108012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11760" y="404664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accent2">
                    <a:lumMod val="75000"/>
                  </a:schemeClr>
                </a:solidFill>
                <a:latin typeface="Rockwell" pitchFamily="18" charset="0"/>
              </a:rPr>
              <a:t>3) L’images de fond</a:t>
            </a:r>
            <a:endParaRPr lang="fr-FR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Maths2.GIF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3568" y="1556792"/>
            <a:ext cx="3024336" cy="375243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Image 4" descr="ex fiche.bmp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36096" y="1556792"/>
            <a:ext cx="3528392" cy="3845676"/>
          </a:xfrm>
          <a:prstGeom prst="rect">
            <a:avLst/>
          </a:prstGeom>
        </p:spPr>
      </p:pic>
      <p:sp>
        <p:nvSpPr>
          <p:cNvPr id="6" name="Flèche droite 5"/>
          <p:cNvSpPr/>
          <p:nvPr/>
        </p:nvSpPr>
        <p:spPr>
          <a:xfrm>
            <a:off x="3995936" y="3284984"/>
            <a:ext cx="115212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123728" y="260648"/>
            <a:ext cx="65527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accent3"/>
                </a:solidFill>
                <a:latin typeface="Rockwell" pitchFamily="18" charset="0"/>
              </a:rPr>
              <a:t>4) Insertion des fiches dans le programme. </a:t>
            </a:r>
            <a:endParaRPr lang="fr-FR" sz="3200" b="1" dirty="0">
              <a:solidFill>
                <a:schemeClr val="accent3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259632" y="5949280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accent3"/>
                </a:solidFill>
              </a:rPr>
              <a:t>Avant</a:t>
            </a:r>
            <a:endParaRPr lang="fr-FR" sz="3200" b="1" dirty="0">
              <a:solidFill>
                <a:schemeClr val="accent3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444208" y="6021288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accent3"/>
                </a:solidFill>
              </a:rPr>
              <a:t>Après</a:t>
            </a:r>
            <a:endParaRPr lang="fr-FR" sz="32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79512" y="548680"/>
            <a:ext cx="86485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Comment améliorer ce programme : </a:t>
            </a:r>
            <a:endParaRPr lang="fr-FR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7544" y="1772816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_ Ajouter des corrections au Quiz</a:t>
            </a:r>
          </a:p>
          <a:p>
            <a:endParaRPr lang="fr-FR" sz="2400" b="1" dirty="0" smtClean="0"/>
          </a:p>
          <a:p>
            <a:r>
              <a:rPr lang="fr-FR" sz="2400" b="1" dirty="0" smtClean="0"/>
              <a:t>_ Insérer d’autres types d’exercices ( types bac, textes à trous…)</a:t>
            </a:r>
          </a:p>
          <a:p>
            <a:endParaRPr lang="fr-FR" sz="2400" b="1" dirty="0" smtClean="0"/>
          </a:p>
          <a:p>
            <a:r>
              <a:rPr lang="fr-FR" sz="2400" b="1" dirty="0" smtClean="0"/>
              <a:t>_ Un calcul des moyennes avec coefficients ( ex : Pour le Bac Blanc)</a:t>
            </a:r>
          </a:p>
          <a:p>
            <a:endParaRPr lang="fr-FR" sz="2400" b="1" dirty="0" smtClean="0"/>
          </a:p>
          <a:p>
            <a:r>
              <a:rPr lang="fr-FR" sz="2400" b="1" dirty="0" smtClean="0"/>
              <a:t>_ Menu pour choisir un chapitre</a:t>
            </a:r>
            <a:endParaRPr lang="fr-FR" sz="24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0"/>
            <a:ext cx="7092280" cy="1405518"/>
          </a:xfrm>
        </p:spPr>
        <p:txBody>
          <a:bodyPr/>
          <a:lstStyle/>
          <a:p>
            <a:r>
              <a:rPr lang="fr-FR" dirty="0" smtClean="0"/>
              <a:t>Une diffusion du projet prévue ?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39752" y="2060848"/>
            <a:ext cx="6804248" cy="3672408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NON.</a:t>
            </a: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Si nous avions dis oui :</a:t>
            </a:r>
          </a:p>
          <a:p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 _ Licence freeware ( pas d’argent attendu, accepter les améliorations)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267744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67544" y="116632"/>
            <a:ext cx="93610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Projet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ISN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2014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Diapo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de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Rachel</a:t>
            </a:r>
            <a:endParaRPr lang="fr-FR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51720" y="-531440"/>
            <a:ext cx="6172200" cy="1894362"/>
          </a:xfrm>
        </p:spPr>
        <p:txBody>
          <a:bodyPr/>
          <a:lstStyle/>
          <a:p>
            <a:r>
              <a:rPr lang="fr-FR" dirty="0" smtClean="0">
                <a:solidFill>
                  <a:schemeClr val="accent1"/>
                </a:solidFill>
              </a:rPr>
              <a:t>MAINTENANT, FAISONS TOURNER CE PROGRAMME 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4" name="Sourire 3"/>
          <p:cNvSpPr/>
          <p:nvPr/>
        </p:nvSpPr>
        <p:spPr>
          <a:xfrm>
            <a:off x="3635896" y="2348880"/>
            <a:ext cx="2952328" cy="302433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1720" y="332656"/>
            <a:ext cx="6172200" cy="829454"/>
          </a:xfrm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Une aide au bac… Comment ?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43608" y="2348880"/>
            <a:ext cx="7468344" cy="3384376"/>
          </a:xfrm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Nous avons programmé cette aide, en langage </a:t>
            </a:r>
            <a:r>
              <a:rPr lang="fr-FR" u="sng" dirty="0" smtClean="0">
                <a:solidFill>
                  <a:srgbClr val="FF0000"/>
                </a:solidFill>
              </a:rPr>
              <a:t>Python</a:t>
            </a:r>
            <a:r>
              <a:rPr lang="fr-FR" dirty="0" smtClean="0">
                <a:solidFill>
                  <a:schemeClr val="bg1"/>
                </a:solidFill>
              </a:rPr>
              <a:t>. </a:t>
            </a:r>
          </a:p>
          <a:p>
            <a:endParaRPr lang="fr-FR" dirty="0" smtClean="0">
              <a:solidFill>
                <a:schemeClr val="bg1"/>
              </a:solidFill>
            </a:endParaRPr>
          </a:p>
          <a:p>
            <a:r>
              <a:rPr lang="fr-FR" dirty="0" smtClean="0">
                <a:solidFill>
                  <a:schemeClr val="bg1"/>
                </a:solidFill>
              </a:rPr>
              <a:t>Dans l’</a:t>
            </a:r>
            <a:r>
              <a:rPr lang="fr-FR" dirty="0" smtClean="0">
                <a:solidFill>
                  <a:srgbClr val="FF0000"/>
                </a:solidFill>
              </a:rPr>
              <a:t>IDLE</a:t>
            </a:r>
            <a:r>
              <a:rPr lang="fr-FR" dirty="0" smtClean="0">
                <a:solidFill>
                  <a:schemeClr val="bg1"/>
                </a:solidFill>
              </a:rPr>
              <a:t> et avec le module </a:t>
            </a:r>
            <a:r>
              <a:rPr lang="fr-FR" dirty="0" smtClean="0">
                <a:solidFill>
                  <a:srgbClr val="FF0000"/>
                </a:solidFill>
              </a:rPr>
              <a:t>Tkinter</a:t>
            </a:r>
            <a:r>
              <a:rPr lang="fr-FR" dirty="0" smtClean="0">
                <a:solidFill>
                  <a:schemeClr val="bg1"/>
                </a:solidFill>
              </a:rPr>
              <a:t>; c’est-à-dire avec des </a:t>
            </a:r>
          </a:p>
          <a:p>
            <a:endParaRPr lang="fr-FR" dirty="0" smtClean="0">
              <a:solidFill>
                <a:schemeClr val="bg1"/>
              </a:solidFill>
            </a:endParaRPr>
          </a:p>
          <a:p>
            <a:r>
              <a:rPr lang="fr-FR" dirty="0" smtClean="0">
                <a:solidFill>
                  <a:schemeClr val="bg1"/>
                </a:solidFill>
              </a:rPr>
              <a:t>Fenêtres.</a:t>
            </a:r>
            <a:endParaRPr lang="fr-FR" u="sng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t0.gstatic.com/images?q=tbn:ANd9GcT9wziSXi75FCftrGHYM5XAZJXQXqe2kLgFMKiyr3Fuu6rrGTOn7s2lfQ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4077072"/>
            <a:ext cx="2088232" cy="20882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67544" y="404664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u="sng" dirty="0" smtClean="0">
                <a:solidFill>
                  <a:schemeClr val="bg1"/>
                </a:solidFill>
              </a:rPr>
              <a:t>Une aide au bac… Pourquoi ?</a:t>
            </a:r>
            <a:endParaRPr lang="fr-FR" sz="4000" b="1" u="sng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75048" y="1412776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_ </a:t>
            </a:r>
            <a:r>
              <a:rPr lang="fr-FR" b="1" dirty="0" smtClean="0">
                <a:solidFill>
                  <a:schemeClr val="accent1"/>
                </a:solidFill>
              </a:rPr>
              <a:t>Programme utile.</a:t>
            </a:r>
            <a:br>
              <a:rPr lang="fr-FR" b="1" dirty="0" smtClean="0">
                <a:solidFill>
                  <a:schemeClr val="accent1"/>
                </a:solidFill>
              </a:rPr>
            </a:br>
            <a:endParaRPr lang="fr-FR" b="1" dirty="0" smtClean="0">
              <a:solidFill>
                <a:schemeClr val="accent1"/>
              </a:solidFill>
            </a:endParaRPr>
          </a:p>
          <a:p>
            <a:r>
              <a:rPr lang="fr-FR" b="1" dirty="0" smtClean="0">
                <a:solidFill>
                  <a:schemeClr val="accent1"/>
                </a:solidFill>
              </a:rPr>
              <a:t>_ Programme facile à construire à notre échelle.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55576" y="292494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Que contient-elle ?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95536" y="3717032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Toutes les matières de la Terminales S, mise à part les programmes de spécialités.</a:t>
            </a:r>
            <a:r>
              <a:rPr lang="fr-FR" b="1" dirty="0" smtClean="0">
                <a:solidFill>
                  <a:schemeClr val="accent1"/>
                </a:solidFill>
              </a:rPr>
              <a:t/>
            </a:r>
            <a:br>
              <a:rPr lang="fr-FR" b="1" dirty="0" smtClean="0">
                <a:solidFill>
                  <a:schemeClr val="accent1"/>
                </a:solidFill>
              </a:rPr>
            </a:br>
            <a:endParaRPr lang="fr-FR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55776" y="116632"/>
            <a:ext cx="6172200" cy="901462"/>
          </a:xfrm>
        </p:spPr>
        <p:txBody>
          <a:bodyPr>
            <a:normAutofit/>
          </a:bodyPr>
          <a:lstStyle/>
          <a:p>
            <a:r>
              <a:rPr lang="fr-FR" sz="4000" dirty="0" smtClean="0"/>
              <a:t>Comment ça marche ?</a:t>
            </a:r>
            <a:endParaRPr lang="fr-FR" sz="4000" dirty="0"/>
          </a:p>
        </p:txBody>
      </p:sp>
      <p:sp>
        <p:nvSpPr>
          <p:cNvPr id="4" name="Rectangle 3"/>
          <p:cNvSpPr/>
          <p:nvPr/>
        </p:nvSpPr>
        <p:spPr>
          <a:xfrm>
            <a:off x="2915816" y="1484784"/>
            <a:ext cx="388843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203848" y="1628800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La fenêtre principale du menu</a:t>
            </a:r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4716016" y="242088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635896" y="3068960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3635896" y="3068960"/>
            <a:ext cx="2376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V="1">
            <a:off x="6012160" y="3068960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4716016" y="24928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Contenant</a:t>
            </a:r>
            <a:endParaRPr lang="fr-FR" dirty="0"/>
          </a:p>
        </p:txBody>
      </p:sp>
      <p:sp>
        <p:nvSpPr>
          <p:cNvPr id="18" name="Triangle isocèle 17"/>
          <p:cNvSpPr/>
          <p:nvPr/>
        </p:nvSpPr>
        <p:spPr>
          <a:xfrm>
            <a:off x="3635896" y="3140968"/>
            <a:ext cx="1080120" cy="86409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3779912" y="357301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Quiz</a:t>
            </a:r>
            <a:endParaRPr lang="fr-FR" dirty="0"/>
          </a:p>
        </p:txBody>
      </p:sp>
      <p:sp>
        <p:nvSpPr>
          <p:cNvPr id="21" name="Triangle isocèle 20"/>
          <p:cNvSpPr/>
          <p:nvPr/>
        </p:nvSpPr>
        <p:spPr>
          <a:xfrm>
            <a:off x="4716016" y="3140968"/>
            <a:ext cx="1152128" cy="86409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4860032" y="357301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Fiches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4499992" y="33569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Et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3203848" y="3933056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(Ceci pour chaque matières)</a:t>
            </a:r>
            <a:endParaRPr lang="fr-FR" dirty="0"/>
          </a:p>
        </p:txBody>
      </p:sp>
      <p:sp>
        <p:nvSpPr>
          <p:cNvPr id="27" name="Flèche vers le bas 26"/>
          <p:cNvSpPr/>
          <p:nvPr/>
        </p:nvSpPr>
        <p:spPr>
          <a:xfrm>
            <a:off x="4572000" y="4509120"/>
            <a:ext cx="504056" cy="1152128"/>
          </a:xfrm>
          <a:prstGeom prst="downArrow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3203848" y="5805264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Aboutit sur votre choix !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0" y="0"/>
            <a:ext cx="2267744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467544" y="116632"/>
            <a:ext cx="93610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Projet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ISN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2014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Diapo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de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Rachel</a:t>
            </a:r>
            <a:endParaRPr lang="fr-FR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17" grpId="0"/>
      <p:bldP spid="18" grpId="0" animBg="1"/>
      <p:bldP spid="19" grpId="0"/>
      <p:bldP spid="21" grpId="0" animBg="1"/>
      <p:bldP spid="22" grpId="0"/>
      <p:bldP spid="23" grpId="0"/>
      <p:bldP spid="26" grpId="0"/>
      <p:bldP spid="27" grpId="0" animBg="1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979712" y="404664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solidFill>
                  <a:schemeClr val="bg1"/>
                </a:solidFill>
              </a:rPr>
              <a:t>Un petit aperçu…</a:t>
            </a:r>
            <a:endParaRPr lang="fr-FR" sz="4800" b="1" dirty="0">
              <a:solidFill>
                <a:schemeClr val="bg1"/>
              </a:solidFill>
            </a:endParaRPr>
          </a:p>
        </p:txBody>
      </p:sp>
      <p:pic>
        <p:nvPicPr>
          <p:cNvPr id="6" name="Image 5" descr="Exemple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1556792"/>
            <a:ext cx="5880174" cy="48562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Étoile à 5 branches 6"/>
          <p:cNvSpPr/>
          <p:nvPr/>
        </p:nvSpPr>
        <p:spPr>
          <a:xfrm>
            <a:off x="539552" y="1268760"/>
            <a:ext cx="1728192" cy="1584176"/>
          </a:xfrm>
          <a:prstGeom prst="star5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Chevron 7"/>
          <p:cNvSpPr/>
          <p:nvPr/>
        </p:nvSpPr>
        <p:spPr>
          <a:xfrm>
            <a:off x="107504" y="3789040"/>
            <a:ext cx="504056" cy="1152128"/>
          </a:xfrm>
          <a:prstGeom prst="chevron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611560" y="3789040"/>
            <a:ext cx="504056" cy="1152128"/>
          </a:xfrm>
          <a:prstGeom prst="chevron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1187624" y="3789040"/>
            <a:ext cx="504056" cy="1152128"/>
          </a:xfrm>
          <a:prstGeom prst="chevron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1691680" y="3789040"/>
            <a:ext cx="504056" cy="1152128"/>
          </a:xfrm>
          <a:prstGeom prst="chevron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index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V="1">
            <a:off x="0" y="3861048"/>
            <a:ext cx="9097264" cy="2996952"/>
          </a:xfrm>
          <a:prstGeom prst="rect">
            <a:avLst/>
          </a:prstGeom>
        </p:spPr>
      </p:pic>
      <p:pic>
        <p:nvPicPr>
          <p:cNvPr id="8" name="Image 7" descr="index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97264" cy="38610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5900" y="404664"/>
            <a:ext cx="6172200" cy="1016134"/>
          </a:xfrm>
        </p:spPr>
        <p:txBody>
          <a:bodyPr>
            <a:normAutofit/>
          </a:bodyPr>
          <a:lstStyle/>
          <a:p>
            <a:r>
              <a:rPr lang="fr-FR" sz="4800" dirty="0" smtClean="0">
                <a:solidFill>
                  <a:schemeClr val="bg1"/>
                </a:solidFill>
              </a:rPr>
              <a:t>Qui a fait quoi ?</a:t>
            </a:r>
            <a:endParaRPr lang="fr-FR" sz="4800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88369" y="2098678"/>
          <a:ext cx="6095999" cy="2660644"/>
        </p:xfrm>
        <a:graphic>
          <a:graphicData uri="http://schemas.openxmlformats.org/drawingml/2006/table">
            <a:tbl>
              <a:tblPr/>
              <a:tblGrid>
                <a:gridCol w="875264"/>
                <a:gridCol w="1617982"/>
                <a:gridCol w="1861937"/>
                <a:gridCol w="1740816"/>
              </a:tblGrid>
              <a:tr h="966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Segoe UI"/>
                          <a:ea typeface="Calibri"/>
                          <a:cs typeface="Times New Roman"/>
                        </a:rPr>
                        <a:t>NOMS</a:t>
                      </a:r>
                      <a:endParaRPr lang="fr-FR" sz="1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3" marR="617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bg1"/>
                        </a:solidFill>
                        <a:latin typeface="Segoe U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Segoe UI"/>
                          <a:ea typeface="Calibri"/>
                          <a:cs typeface="Times New Roman"/>
                        </a:rPr>
                        <a:t>Rachel Gris (moi)</a:t>
                      </a:r>
                      <a:endParaRPr lang="fr-FR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3" marR="617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Segoe UI"/>
                          <a:ea typeface="Calibri"/>
                          <a:cs typeface="Times New Roman"/>
                        </a:rPr>
                        <a:t>Matthieu Pons</a:t>
                      </a:r>
                      <a:endParaRPr lang="fr-FR" sz="1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3" marR="617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Segoe UI"/>
                          <a:ea typeface="Calibri"/>
                          <a:cs typeface="Times New Roman"/>
                        </a:rPr>
                        <a:t>Erwan Kerbrat</a:t>
                      </a:r>
                      <a:endParaRPr lang="fr-FR" sz="1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3" marR="617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Segoe UI"/>
                          <a:ea typeface="Calibri"/>
                          <a:cs typeface="Times New Roman"/>
                        </a:rPr>
                        <a:t>TACHES</a:t>
                      </a:r>
                      <a:endParaRPr lang="fr-FR" sz="1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3" marR="617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Segoe UI"/>
                          <a:ea typeface="Calibri"/>
                          <a:cs typeface="Times New Roman"/>
                        </a:rPr>
                        <a:t>_ Création des fenêtres.</a:t>
                      </a:r>
                      <a:endParaRPr lang="fr-FR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b="1" dirty="0" smtClean="0">
                        <a:solidFill>
                          <a:schemeClr val="bg1"/>
                        </a:solidFill>
                        <a:latin typeface="Segoe U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solidFill>
                            <a:schemeClr val="bg1"/>
                          </a:solidFill>
                          <a:latin typeface="Segoe UI"/>
                          <a:ea typeface="Calibri"/>
                          <a:cs typeface="Times New Roman"/>
                        </a:rPr>
                        <a:t>_ </a:t>
                      </a:r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Segoe UI"/>
                          <a:ea typeface="Calibri"/>
                          <a:cs typeface="Times New Roman"/>
                        </a:rPr>
                        <a:t>Insertion des fiches</a:t>
                      </a:r>
                      <a:endParaRPr lang="fr-FR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b="1" dirty="0" smtClean="0">
                        <a:solidFill>
                          <a:schemeClr val="bg1"/>
                        </a:solidFill>
                        <a:latin typeface="Segoe U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solidFill>
                            <a:schemeClr val="bg1"/>
                          </a:solidFill>
                          <a:latin typeface="Segoe UI"/>
                          <a:ea typeface="Calibri"/>
                          <a:cs typeface="Times New Roman"/>
                        </a:rPr>
                        <a:t>_ </a:t>
                      </a:r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Segoe UI"/>
                          <a:ea typeface="Calibri"/>
                          <a:cs typeface="Times New Roman"/>
                        </a:rPr>
                        <a:t>Matières : Maths et  </a:t>
                      </a:r>
                      <a:r>
                        <a:rPr lang="fr-FR" sz="1200" b="1" dirty="0" smtClean="0">
                          <a:solidFill>
                            <a:schemeClr val="bg1"/>
                          </a:solidFill>
                          <a:latin typeface="Segoe UI"/>
                          <a:ea typeface="Calibri"/>
                          <a:cs typeface="Times New Roman"/>
                        </a:rPr>
                        <a:t>SVT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3" marR="617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Segoe UI"/>
                          <a:ea typeface="Calibri"/>
                          <a:cs typeface="Times New Roman"/>
                        </a:rPr>
                        <a:t>_ Création du fond des Quiz</a:t>
                      </a:r>
                      <a:endParaRPr lang="fr-FR" sz="1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solidFill>
                            <a:schemeClr val="tx1"/>
                          </a:solidFill>
                          <a:latin typeface="Segoe UI"/>
                          <a:ea typeface="Calibri"/>
                          <a:cs typeface="Times New Roman"/>
                        </a:rPr>
                        <a:t>_ </a:t>
                      </a: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Segoe UI"/>
                          <a:ea typeface="Calibri"/>
                          <a:cs typeface="Times New Roman"/>
                        </a:rPr>
                        <a:t>Matières : Physique-Chimie et Anglais</a:t>
                      </a:r>
                      <a:endParaRPr lang="fr-FR" sz="1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3" marR="617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Segoe UI"/>
                          <a:ea typeface="Calibri"/>
                          <a:cs typeface="Times New Roman"/>
                        </a:rPr>
                        <a:t>_ </a:t>
                      </a:r>
                      <a:r>
                        <a:rPr lang="fr-FR" sz="1200" b="1" dirty="0" smtClean="0">
                          <a:solidFill>
                            <a:schemeClr val="tx1"/>
                          </a:solidFill>
                          <a:latin typeface="Segoe UI"/>
                          <a:ea typeface="Calibri"/>
                          <a:cs typeface="Times New Roman"/>
                        </a:rPr>
                        <a:t>Matières : Philosophie et Espagnol</a:t>
                      </a:r>
                      <a:endParaRPr lang="fr-FR" sz="1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3" marR="617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684368" cy="1189494"/>
          </a:xfrm>
        </p:spPr>
        <p:txBody>
          <a:bodyPr>
            <a:noAutofit/>
          </a:bodyPr>
          <a:lstStyle/>
          <a:p>
            <a:r>
              <a:rPr lang="fr-FR" sz="4000" u="sng" dirty="0" smtClean="0">
                <a:solidFill>
                  <a:schemeClr val="bg1"/>
                </a:solidFill>
              </a:rPr>
              <a:t>Sommaire</a:t>
            </a:r>
            <a:r>
              <a:rPr lang="fr-FR" sz="4000" dirty="0" smtClean="0">
                <a:solidFill>
                  <a:schemeClr val="bg1"/>
                </a:solidFill>
              </a:rPr>
              <a:t> : détails sur mon rôle dans ce projet :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67744" y="2060848"/>
            <a:ext cx="6172200" cy="4320902"/>
          </a:xfrm>
        </p:spPr>
        <p:txBody>
          <a:bodyPr/>
          <a:lstStyle/>
          <a:p>
            <a:r>
              <a:rPr lang="fr-FR" u="sng" dirty="0" smtClean="0">
                <a:solidFill>
                  <a:srgbClr val="0070C0"/>
                </a:solidFill>
                <a:latin typeface="Rockwell" pitchFamily="18" charset="0"/>
              </a:rPr>
              <a:t>Principalement :</a:t>
            </a:r>
          </a:p>
          <a:p>
            <a:r>
              <a:rPr lang="fr-FR" dirty="0" smtClean="0">
                <a:solidFill>
                  <a:srgbClr val="0070C0"/>
                </a:solidFill>
                <a:latin typeface="Rockwell" pitchFamily="18" charset="0"/>
              </a:rPr>
              <a:t/>
            </a:r>
            <a:br>
              <a:rPr lang="fr-FR" dirty="0" smtClean="0">
                <a:solidFill>
                  <a:srgbClr val="0070C0"/>
                </a:solidFill>
                <a:latin typeface="Rockwell" pitchFamily="18" charset="0"/>
              </a:rPr>
            </a:br>
            <a:r>
              <a:rPr lang="fr-FR" dirty="0" smtClean="0">
                <a:solidFill>
                  <a:srgbClr val="0070C0"/>
                </a:solidFill>
                <a:latin typeface="Rockwell" pitchFamily="18" charset="0"/>
              </a:rPr>
              <a:t>1) Créer chaque fenêtre, puis finalement une seule</a:t>
            </a:r>
          </a:p>
          <a:p>
            <a:r>
              <a:rPr lang="fr-FR" dirty="0" smtClean="0">
                <a:solidFill>
                  <a:srgbClr val="0070C0"/>
                </a:solidFill>
                <a:latin typeface="Rockwell" pitchFamily="18" charset="0"/>
              </a:rPr>
              <a:t/>
            </a:r>
            <a:br>
              <a:rPr lang="fr-FR" dirty="0" smtClean="0">
                <a:solidFill>
                  <a:srgbClr val="0070C0"/>
                </a:solidFill>
                <a:latin typeface="Rockwell" pitchFamily="18" charset="0"/>
              </a:rPr>
            </a:br>
            <a:r>
              <a:rPr lang="fr-FR" dirty="0" smtClean="0">
                <a:solidFill>
                  <a:srgbClr val="0070C0"/>
                </a:solidFill>
                <a:latin typeface="Rockwell" pitchFamily="18" charset="0"/>
              </a:rPr>
              <a:t>2) Créer chaque fiche</a:t>
            </a:r>
            <a:r>
              <a:rPr lang="fr-FR" dirty="0" smtClean="0">
                <a:solidFill>
                  <a:srgbClr val="0070C0"/>
                </a:solidFill>
              </a:rPr>
              <a:t/>
            </a:r>
            <a:br>
              <a:rPr lang="fr-FR" dirty="0" smtClean="0">
                <a:solidFill>
                  <a:srgbClr val="0070C0"/>
                </a:solidFill>
              </a:rPr>
            </a:br>
            <a:r>
              <a:rPr lang="fr-FR" dirty="0" smtClean="0">
                <a:solidFill>
                  <a:srgbClr val="0070C0"/>
                </a:solidFill>
              </a:rPr>
              <a:t/>
            </a:r>
            <a:br>
              <a:rPr lang="fr-FR" dirty="0" smtClean="0">
                <a:solidFill>
                  <a:srgbClr val="0070C0"/>
                </a:solidFill>
              </a:rPr>
            </a:br>
            <a:r>
              <a:rPr lang="fr-FR" u="sng" dirty="0" smtClean="0">
                <a:solidFill>
                  <a:srgbClr val="0070C0"/>
                </a:solidFill>
                <a:latin typeface="Rockwell" pitchFamily="18" charset="0"/>
              </a:rPr>
              <a:t>Secondement :</a:t>
            </a:r>
          </a:p>
          <a:p>
            <a:r>
              <a:rPr lang="fr-FR" dirty="0" smtClean="0">
                <a:solidFill>
                  <a:srgbClr val="0070C0"/>
                </a:solidFill>
                <a:latin typeface="Rockwell" pitchFamily="18" charset="0"/>
              </a:rPr>
              <a:t/>
            </a:r>
            <a:br>
              <a:rPr lang="fr-FR" dirty="0" smtClean="0">
                <a:solidFill>
                  <a:srgbClr val="0070C0"/>
                </a:solidFill>
                <a:latin typeface="Rockwell" pitchFamily="18" charset="0"/>
              </a:rPr>
            </a:br>
            <a:r>
              <a:rPr lang="fr-FR" dirty="0" smtClean="0">
                <a:solidFill>
                  <a:srgbClr val="0070C0"/>
                </a:solidFill>
                <a:latin typeface="Rockwell" pitchFamily="18" charset="0"/>
              </a:rPr>
              <a:t>3) L’images de fond</a:t>
            </a:r>
          </a:p>
          <a:p>
            <a:r>
              <a:rPr lang="fr-FR" dirty="0" smtClean="0">
                <a:solidFill>
                  <a:srgbClr val="0070C0"/>
                </a:solidFill>
                <a:latin typeface="Rockwell" pitchFamily="18" charset="0"/>
              </a:rPr>
              <a:t/>
            </a:r>
            <a:br>
              <a:rPr lang="fr-FR" dirty="0" smtClean="0">
                <a:solidFill>
                  <a:srgbClr val="0070C0"/>
                </a:solidFill>
                <a:latin typeface="Rockwell" pitchFamily="18" charset="0"/>
              </a:rPr>
            </a:br>
            <a:r>
              <a:rPr lang="fr-FR" dirty="0" smtClean="0">
                <a:solidFill>
                  <a:srgbClr val="0070C0"/>
                </a:solidFill>
                <a:latin typeface="Rockwell" pitchFamily="18" charset="0"/>
              </a:rPr>
              <a:t>4) Insertion des fiches dans le programme. </a:t>
            </a:r>
          </a:p>
          <a:p>
            <a:endParaRPr lang="fr-FR" dirty="0"/>
          </a:p>
        </p:txBody>
      </p:sp>
      <p:sp>
        <p:nvSpPr>
          <p:cNvPr id="5" name="Parchemin vertical 4"/>
          <p:cNvSpPr/>
          <p:nvPr/>
        </p:nvSpPr>
        <p:spPr>
          <a:xfrm>
            <a:off x="467544" y="1844824"/>
            <a:ext cx="1440160" cy="4104456"/>
          </a:xfrm>
          <a:prstGeom prst="verticalScroll">
            <a:avLst/>
          </a:prstGeom>
          <a:solidFill>
            <a:schemeClr val="accent2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2267744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467544" y="116632"/>
            <a:ext cx="93610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Projet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ISN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2014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Diapo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de </a:t>
            </a: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endParaRPr lang="fr-FR" dirty="0" smtClean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Rachel</a:t>
            </a:r>
            <a:endParaRPr lang="fr-FR" dirty="0">
              <a:solidFill>
                <a:schemeClr val="accent6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339752" y="188640"/>
            <a:ext cx="7344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33CCFF"/>
                </a:solidFill>
                <a:latin typeface="Rockwell" pitchFamily="18" charset="0"/>
              </a:rPr>
              <a:t>1) Créer chaque fenêtre, puis finalement une seule</a:t>
            </a:r>
            <a:endParaRPr lang="fr-FR" sz="3200" b="1" dirty="0"/>
          </a:p>
        </p:txBody>
      </p:sp>
      <p:sp>
        <p:nvSpPr>
          <p:cNvPr id="6" name="Triangle isocèle 5"/>
          <p:cNvSpPr/>
          <p:nvPr/>
        </p:nvSpPr>
        <p:spPr>
          <a:xfrm>
            <a:off x="1763688" y="1340768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/>
          <p:nvPr/>
        </p:nvSpPr>
        <p:spPr>
          <a:xfrm>
            <a:off x="1763688" y="321297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411760" y="3212976"/>
            <a:ext cx="58326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Rockwell" pitchFamily="18" charset="0"/>
              </a:rPr>
              <a:t>Pour le bouton «  retour au menu » :</a:t>
            </a:r>
            <a:br>
              <a:rPr lang="fr-FR" dirty="0" smtClean="0">
                <a:latin typeface="Rockwell" pitchFamily="18" charset="0"/>
              </a:rPr>
            </a:br>
            <a:r>
              <a:rPr lang="fr-FR" dirty="0" smtClean="0">
                <a:latin typeface="Rockwell" pitchFamily="18" charset="0"/>
              </a:rPr>
              <a:t>       _ J’ai de nouveau supprimé le canvas ( ici celui de la fiche)</a:t>
            </a:r>
          </a:p>
          <a:p>
            <a:r>
              <a:rPr lang="fr-FR" dirty="0" smtClean="0">
                <a:latin typeface="Rockwell" pitchFamily="18" charset="0"/>
              </a:rPr>
              <a:t>       _ Puis réinséré le canvas principal, du menu.</a:t>
            </a:r>
          </a:p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31232" y="620688"/>
            <a:ext cx="6912768" cy="2376264"/>
          </a:xfrm>
        </p:spPr>
        <p:txBody>
          <a:bodyPr>
            <a:normAutofit/>
          </a:bodyPr>
          <a:lstStyle/>
          <a:p>
            <a:endParaRPr lang="fr-FR" dirty="0" smtClean="0">
              <a:solidFill>
                <a:schemeClr val="tx1"/>
              </a:solidFill>
              <a:latin typeface="Rockwell" pitchFamily="18" charset="0"/>
            </a:endParaRPr>
          </a:p>
          <a:p>
            <a:endParaRPr lang="fr-FR" dirty="0" smtClean="0">
              <a:solidFill>
                <a:schemeClr val="tx1"/>
              </a:solidFill>
              <a:latin typeface="Rockwell" pitchFamily="18" charset="0"/>
            </a:endParaRPr>
          </a:p>
          <a:p>
            <a:r>
              <a:rPr lang="fr-FR" b="0" dirty="0" smtClean="0">
                <a:solidFill>
                  <a:schemeClr val="tx1"/>
                </a:solidFill>
                <a:latin typeface="Rockwell" pitchFamily="18" charset="0"/>
              </a:rPr>
              <a:t>Chaque fiche n’a pas sa propre fenêtre, c’est la fiche principale qui change.</a:t>
            </a:r>
            <a:br>
              <a:rPr lang="fr-FR" b="0" dirty="0" smtClean="0">
                <a:solidFill>
                  <a:schemeClr val="tx1"/>
                </a:solidFill>
                <a:latin typeface="Rockwell" pitchFamily="18" charset="0"/>
              </a:rPr>
            </a:br>
            <a:r>
              <a:rPr lang="fr-FR" b="0" dirty="0" smtClean="0">
                <a:solidFill>
                  <a:schemeClr val="tx1"/>
                </a:solidFill>
                <a:latin typeface="Rockwell" pitchFamily="18" charset="0"/>
              </a:rPr>
              <a:t>Pour cela j’ai du :</a:t>
            </a:r>
            <a:endParaRPr lang="fr-FR" dirty="0" smtClean="0">
              <a:solidFill>
                <a:schemeClr val="tx1"/>
              </a:solidFill>
              <a:latin typeface="Rockwell" pitchFamily="18" charset="0"/>
            </a:endParaRPr>
          </a:p>
          <a:p>
            <a:r>
              <a:rPr lang="fr-FR" b="0" dirty="0" smtClean="0">
                <a:solidFill>
                  <a:schemeClr val="tx1"/>
                </a:solidFill>
                <a:latin typeface="Rockwell" pitchFamily="18" charset="0"/>
              </a:rPr>
              <a:t>       _ Supprimer le canvas sur lequel reposait le menu</a:t>
            </a:r>
            <a:br>
              <a:rPr lang="fr-FR" b="0" dirty="0" smtClean="0">
                <a:solidFill>
                  <a:schemeClr val="tx1"/>
                </a:solidFill>
                <a:latin typeface="Rockwell" pitchFamily="18" charset="0"/>
              </a:rPr>
            </a:br>
            <a:r>
              <a:rPr lang="fr-FR" b="0" dirty="0" smtClean="0">
                <a:solidFill>
                  <a:schemeClr val="tx1"/>
                </a:solidFill>
                <a:latin typeface="Rockwell" pitchFamily="18" charset="0"/>
              </a:rPr>
              <a:t>       _ Ajouter le nouveau canvas avec la fiche.</a:t>
            </a:r>
          </a:p>
          <a:p>
            <a:endParaRPr lang="fr-FR" dirty="0" smtClean="0">
              <a:solidFill>
                <a:srgbClr val="33CCFF"/>
              </a:solidFill>
              <a:latin typeface="Rockwell" pitchFamily="18" charset="0"/>
            </a:endParaRPr>
          </a:p>
          <a:p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339752" y="501317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Même chose pour le bouton suivant.</a:t>
            </a:r>
            <a:endParaRPr lang="fr-FR" dirty="0"/>
          </a:p>
        </p:txBody>
      </p:sp>
      <p:sp>
        <p:nvSpPr>
          <p:cNvPr id="13" name="Flèche droite 12"/>
          <p:cNvSpPr/>
          <p:nvPr/>
        </p:nvSpPr>
        <p:spPr>
          <a:xfrm>
            <a:off x="1763688" y="5085184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  <p:bldP spid="9" grpId="0"/>
      <p:bldP spid="3" grpId="0" uiExpand="1" build="p"/>
      <p:bldP spid="12" grpId="0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rganigramme : Processus 10"/>
          <p:cNvSpPr/>
          <p:nvPr/>
        </p:nvSpPr>
        <p:spPr>
          <a:xfrm>
            <a:off x="0" y="0"/>
            <a:ext cx="9144000" cy="6858000"/>
          </a:xfrm>
          <a:prstGeom prst="flowChartProcess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59632" y="332656"/>
            <a:ext cx="6172200" cy="648072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srgbClr val="33CCFF"/>
                </a:solidFill>
                <a:latin typeface="Rockwell" pitchFamily="18" charset="0"/>
              </a:rPr>
              <a:t>2) Créer chaque fiche</a:t>
            </a:r>
            <a:endParaRPr lang="fr-FR" sz="3200" dirty="0"/>
          </a:p>
        </p:txBody>
      </p:sp>
      <p:sp>
        <p:nvSpPr>
          <p:cNvPr id="4" name="ZoneTexte 3"/>
          <p:cNvSpPr txBox="1"/>
          <p:nvPr/>
        </p:nvSpPr>
        <p:spPr>
          <a:xfrm>
            <a:off x="1979712" y="1484784"/>
            <a:ext cx="6480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>
              <a:latin typeface="Rockwell" pitchFamily="18" charset="0"/>
            </a:endParaRPr>
          </a:p>
          <a:p>
            <a:r>
              <a:rPr lang="fr-FR" dirty="0" smtClean="0">
                <a:latin typeface="Rockwell" pitchFamily="18" charset="0"/>
              </a:rPr>
              <a:t>	Afin de créer chaque fiche, je les ai d’abord choisit sur des sites tels que </a:t>
            </a:r>
            <a:r>
              <a:rPr lang="fr-FR" b="1" dirty="0" smtClean="0">
                <a:solidFill>
                  <a:schemeClr val="accent1"/>
                </a:solidFill>
                <a:latin typeface="Rockwell" pitchFamily="18" charset="0"/>
              </a:rPr>
              <a:t>Annabac </a:t>
            </a:r>
            <a:r>
              <a:rPr lang="fr-FR" dirty="0" smtClean="0">
                <a:latin typeface="Rockwell" pitchFamily="18" charset="0"/>
              </a:rPr>
              <a:t>ou</a:t>
            </a:r>
            <a:r>
              <a:rPr lang="fr-FR" b="1" dirty="0" smtClean="0">
                <a:solidFill>
                  <a:schemeClr val="accent1"/>
                </a:solidFill>
                <a:latin typeface="Rockwell" pitchFamily="18" charset="0"/>
              </a:rPr>
              <a:t> Objectifs-bac</a:t>
            </a:r>
            <a:r>
              <a:rPr lang="fr-FR" dirty="0" smtClean="0">
                <a:latin typeface="Rockwell" pitchFamily="18" charset="0"/>
              </a:rPr>
              <a:t>. Je les ai ensuite modifié à ma guise sur </a:t>
            </a:r>
            <a:r>
              <a:rPr lang="fr-FR" b="1" dirty="0" smtClean="0">
                <a:solidFill>
                  <a:schemeClr val="accent1"/>
                </a:solidFill>
                <a:latin typeface="Rockwell" pitchFamily="18" charset="0"/>
              </a:rPr>
              <a:t>Word</a:t>
            </a:r>
            <a:r>
              <a:rPr lang="fr-FR" dirty="0" smtClean="0">
                <a:latin typeface="Rockwell" pitchFamily="18" charset="0"/>
              </a:rPr>
              <a:t>. Puis à l’aide de </a:t>
            </a:r>
            <a:r>
              <a:rPr lang="fr-FR" b="1" dirty="0" smtClean="0">
                <a:solidFill>
                  <a:schemeClr val="accent1"/>
                </a:solidFill>
                <a:latin typeface="Rockwell" pitchFamily="18" charset="0"/>
              </a:rPr>
              <a:t>Paint</a:t>
            </a:r>
            <a:r>
              <a:rPr lang="fr-FR" dirty="0" smtClean="0">
                <a:latin typeface="Rockwell" pitchFamily="18" charset="0"/>
              </a:rPr>
              <a:t>, je l’ai ai convertis en fichier </a:t>
            </a:r>
            <a:r>
              <a:rPr lang="fr-FR" b="1" dirty="0" smtClean="0">
                <a:solidFill>
                  <a:schemeClr val="accent1"/>
                </a:solidFill>
                <a:latin typeface="Rockwell" pitchFamily="18" charset="0"/>
              </a:rPr>
              <a:t>GIF</a:t>
            </a:r>
            <a:r>
              <a:rPr lang="fr-FR" dirty="0" smtClean="0">
                <a:latin typeface="Rockwell" pitchFamily="18" charset="0"/>
              </a:rPr>
              <a:t> pour les insérer.</a:t>
            </a:r>
          </a:p>
        </p:txBody>
      </p:sp>
      <p:sp>
        <p:nvSpPr>
          <p:cNvPr id="6" name="Triangle isocèle 5"/>
          <p:cNvSpPr/>
          <p:nvPr/>
        </p:nvSpPr>
        <p:spPr>
          <a:xfrm>
            <a:off x="2771800" y="3789040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3131840" y="3789040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smtClean="0"/>
              <a:t>!</a:t>
            </a:r>
            <a:endParaRPr lang="fr-FR" sz="6000" dirty="0"/>
          </a:p>
        </p:txBody>
      </p:sp>
      <p:sp>
        <p:nvSpPr>
          <p:cNvPr id="8" name="ZoneTexte 7"/>
          <p:cNvSpPr txBox="1"/>
          <p:nvPr/>
        </p:nvSpPr>
        <p:spPr>
          <a:xfrm>
            <a:off x="4211960" y="3933056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fiches d’anglais sont les miennes, je ne les ai pas prise sur internet.</a:t>
            </a:r>
            <a:endParaRPr lang="fr-F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 animBg="1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323</Words>
  <Application>Microsoft Office PowerPoint</Application>
  <PresentationFormat>Affichage à l'écran (4:3)</PresentationFormat>
  <Paragraphs>146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Oriel</vt:lpstr>
      <vt:lpstr>Présentation PowerPoint</vt:lpstr>
      <vt:lpstr>Une aide au bac… Comment ?</vt:lpstr>
      <vt:lpstr>Présentation PowerPoint</vt:lpstr>
      <vt:lpstr>Comment ça marche ?</vt:lpstr>
      <vt:lpstr>Présentation PowerPoint</vt:lpstr>
      <vt:lpstr>Qui a fait quoi ?</vt:lpstr>
      <vt:lpstr>Sommaire : détails sur mon rôle dans ce projet 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Une diffusion du projet prévue ?</vt:lpstr>
      <vt:lpstr>MAINTENANT, FAISONS TOURNER CE PROGRAMME </vt:lpstr>
    </vt:vector>
  </TitlesOfParts>
  <Company>lycee laperouse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Charge de mission TICE</cp:lastModifiedBy>
  <cp:revision>23</cp:revision>
  <dcterms:created xsi:type="dcterms:W3CDTF">2014-09-25T23:40:29Z</dcterms:created>
  <dcterms:modified xsi:type="dcterms:W3CDTF">2014-11-23T23:41:42Z</dcterms:modified>
</cp:coreProperties>
</file>