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4" r:id="rId1"/>
  </p:sldMasterIdLst>
  <p:sldIdLst>
    <p:sldId id="256" r:id="rId2"/>
    <p:sldId id="27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8473" autoAdjust="0"/>
  </p:normalViewPr>
  <p:slideViewPr>
    <p:cSldViewPr snapToGrid="0" snapToObjects="1">
      <p:cViewPr>
        <p:scale>
          <a:sx n="90" d="100"/>
          <a:sy n="90" d="100"/>
        </p:scale>
        <p:origin x="-1016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4EF95-573D-B04A-B39B-FA4E8E3CB422}" type="datetimeFigureOut">
              <a:rPr lang="fr-FR" smtClean="0"/>
              <a:t>26/09/22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AD0C7-D88B-0E4A-A97A-4581B383EBA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0291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4EF95-573D-B04A-B39B-FA4E8E3CB422}" type="datetimeFigureOut">
              <a:rPr lang="fr-FR" smtClean="0"/>
              <a:t>26/09/22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B7C09-EA7F-914B-84E2-2974DFE2C30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9716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4EF95-573D-B04A-B39B-FA4E8E3CB422}" type="datetimeFigureOut">
              <a:rPr lang="fr-FR" smtClean="0"/>
              <a:t>26/09/22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B7C09-EA7F-914B-84E2-2974DFE2C30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5078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4EF95-573D-B04A-B39B-FA4E8E3CB422}" type="datetimeFigureOut">
              <a:rPr lang="fr-FR" smtClean="0"/>
              <a:t>26/09/22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B7C09-EA7F-914B-84E2-2974DFE2C30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1624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4EF95-573D-B04A-B39B-FA4E8E3CB422}" type="datetimeFigureOut">
              <a:rPr lang="fr-FR" smtClean="0"/>
              <a:t>26/09/22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B7C09-EA7F-914B-84E2-2974DFE2C30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6013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4EF95-573D-B04A-B39B-FA4E8E3CB422}" type="datetimeFigureOut">
              <a:rPr lang="fr-FR" smtClean="0"/>
              <a:t>26/09/22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B7C09-EA7F-914B-84E2-2974DFE2C30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7049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4EF95-573D-B04A-B39B-FA4E8E3CB422}" type="datetimeFigureOut">
              <a:rPr lang="fr-FR" smtClean="0"/>
              <a:t>26/09/22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B7C09-EA7F-914B-84E2-2974DFE2C30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7519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4EF95-573D-B04A-B39B-FA4E8E3CB422}" type="datetimeFigureOut">
              <a:rPr lang="fr-FR" smtClean="0"/>
              <a:t>26/09/22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B7C09-EA7F-914B-84E2-2974DFE2C30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9207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4EF95-573D-B04A-B39B-FA4E8E3CB422}" type="datetimeFigureOut">
              <a:rPr lang="fr-FR" smtClean="0"/>
              <a:t>26/09/22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B7C09-EA7F-914B-84E2-2974DFE2C30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4385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4EF95-573D-B04A-B39B-FA4E8E3CB422}" type="datetimeFigureOut">
              <a:rPr lang="fr-FR" smtClean="0"/>
              <a:t>26/09/22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B7C09-EA7F-914B-84E2-2974DFE2C30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4889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4EF95-573D-B04A-B39B-FA4E8E3CB422}" type="datetimeFigureOut">
              <a:rPr lang="fr-FR" smtClean="0"/>
              <a:t>26/09/22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B7C09-EA7F-914B-84E2-2974DFE2C30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2741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A4EF95-573D-B04A-B39B-FA4E8E3CB422}" type="datetimeFigureOut">
              <a:rPr lang="fr-FR" smtClean="0"/>
              <a:t>26/09/22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2B7C09-EA7F-914B-84E2-2974DFE2C30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194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Activité mentale</a:t>
            </a:r>
            <a:br>
              <a:rPr lang="fr-FR" dirty="0" smtClean="0"/>
            </a:br>
            <a:r>
              <a:rPr lang="fr-FR" dirty="0" smtClean="0"/>
              <a:t>5</a:t>
            </a:r>
            <a:r>
              <a:rPr lang="fr-FR" baseline="30000" dirty="0" smtClean="0"/>
              <a:t>ème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60779" y="4176888"/>
            <a:ext cx="7747000" cy="1461911"/>
          </a:xfrm>
        </p:spPr>
        <p:txBody>
          <a:bodyPr>
            <a:normAutofit fontScale="92500"/>
          </a:bodyPr>
          <a:lstStyle/>
          <a:p>
            <a:r>
              <a:rPr lang="fr-FR" dirty="0" smtClean="0"/>
              <a:t>NOMBRES ET CALCULS: Nombres relatifs</a:t>
            </a:r>
          </a:p>
          <a:p>
            <a:r>
              <a:rPr lang="fr-FR" dirty="0" smtClean="0"/>
              <a:t>Lire les </a:t>
            </a:r>
            <a:r>
              <a:rPr lang="fr-FR" dirty="0" smtClean="0"/>
              <a:t>coordonnées d’un </a:t>
            </a:r>
            <a:r>
              <a:rPr lang="fr-FR" dirty="0" smtClean="0"/>
              <a:t>point dans un repère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592013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er 2"/>
          <p:cNvGrpSpPr/>
          <p:nvPr/>
        </p:nvGrpSpPr>
        <p:grpSpPr>
          <a:xfrm>
            <a:off x="0" y="501023"/>
            <a:ext cx="10609068" cy="7729546"/>
            <a:chOff x="1270000" y="2207530"/>
            <a:chExt cx="6506992" cy="4650470"/>
          </a:xfrm>
        </p:grpSpPr>
        <p:cxnSp>
          <p:nvCxnSpPr>
            <p:cNvPr id="6" name="Connecteur droit avec flèche 5"/>
            <p:cNvCxnSpPr/>
            <p:nvPr/>
          </p:nvCxnSpPr>
          <p:spPr>
            <a:xfrm>
              <a:off x="1270000" y="4542118"/>
              <a:ext cx="6506992" cy="0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avec flèche 16"/>
            <p:cNvCxnSpPr/>
            <p:nvPr/>
          </p:nvCxnSpPr>
          <p:spPr>
            <a:xfrm flipV="1">
              <a:off x="4441427" y="2207530"/>
              <a:ext cx="0" cy="4650470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7" name="Grouper 66"/>
            <p:cNvGrpSpPr/>
            <p:nvPr/>
          </p:nvGrpSpPr>
          <p:grpSpPr>
            <a:xfrm>
              <a:off x="1783252" y="4376449"/>
              <a:ext cx="5338106" cy="298877"/>
              <a:chOff x="1783252" y="4376449"/>
              <a:chExt cx="5338106" cy="298877"/>
            </a:xfrm>
          </p:grpSpPr>
          <p:cxnSp>
            <p:nvCxnSpPr>
              <p:cNvPr id="26" name="Connecteur droit 25"/>
              <p:cNvCxnSpPr/>
              <p:nvPr/>
            </p:nvCxnSpPr>
            <p:spPr>
              <a:xfrm>
                <a:off x="7121358" y="4393968"/>
                <a:ext cx="0" cy="266416"/>
              </a:xfrm>
              <a:prstGeom prst="line">
                <a:avLst/>
              </a:prstGeom>
              <a:ln w="28575" cmpd="sng">
                <a:solidFill>
                  <a:srgbClr val="2E2224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1" name="Grouper 50"/>
              <p:cNvGrpSpPr/>
              <p:nvPr/>
            </p:nvGrpSpPr>
            <p:grpSpPr>
              <a:xfrm>
                <a:off x="1783252" y="4376449"/>
                <a:ext cx="4956929" cy="298877"/>
                <a:chOff x="1783252" y="4376449"/>
                <a:chExt cx="4956929" cy="298877"/>
              </a:xfrm>
            </p:grpSpPr>
            <p:cxnSp>
              <p:nvCxnSpPr>
                <p:cNvPr id="21" name="Connecteur droit 20"/>
                <p:cNvCxnSpPr/>
                <p:nvPr/>
              </p:nvCxnSpPr>
              <p:spPr>
                <a:xfrm>
                  <a:off x="4820538" y="438698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Connecteur droit 21"/>
                <p:cNvCxnSpPr/>
                <p:nvPr/>
              </p:nvCxnSpPr>
              <p:spPr>
                <a:xfrm>
                  <a:off x="5215815" y="439257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Connecteur droit 22"/>
                <p:cNvCxnSpPr/>
                <p:nvPr/>
              </p:nvCxnSpPr>
              <p:spPr>
                <a:xfrm>
                  <a:off x="5593807" y="439396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Connecteur droit 23"/>
                <p:cNvCxnSpPr/>
                <p:nvPr/>
              </p:nvCxnSpPr>
              <p:spPr>
                <a:xfrm>
                  <a:off x="6359772" y="4383227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Connecteur droit 24"/>
                <p:cNvCxnSpPr/>
                <p:nvPr/>
              </p:nvCxnSpPr>
              <p:spPr>
                <a:xfrm>
                  <a:off x="6740181" y="4383227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Connecteur droit 26"/>
                <p:cNvCxnSpPr/>
                <p:nvPr/>
              </p:nvCxnSpPr>
              <p:spPr>
                <a:xfrm>
                  <a:off x="5973804" y="439063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Connecteur droit 30"/>
                <p:cNvCxnSpPr/>
                <p:nvPr/>
              </p:nvCxnSpPr>
              <p:spPr>
                <a:xfrm>
                  <a:off x="4070345" y="437644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Connecteur droit 31"/>
                <p:cNvCxnSpPr/>
                <p:nvPr/>
              </p:nvCxnSpPr>
              <p:spPr>
                <a:xfrm>
                  <a:off x="3687486" y="439257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Connecteur droit 32"/>
                <p:cNvCxnSpPr/>
                <p:nvPr/>
              </p:nvCxnSpPr>
              <p:spPr>
                <a:xfrm>
                  <a:off x="3304628" y="4408910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Connecteur droit 33"/>
                <p:cNvCxnSpPr/>
                <p:nvPr/>
              </p:nvCxnSpPr>
              <p:spPr>
                <a:xfrm>
                  <a:off x="2932265" y="440109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Connecteur droit 34"/>
                <p:cNvCxnSpPr/>
                <p:nvPr/>
              </p:nvCxnSpPr>
              <p:spPr>
                <a:xfrm>
                  <a:off x="2538911" y="4397441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Connecteur droit 35"/>
                <p:cNvCxnSpPr/>
                <p:nvPr/>
              </p:nvCxnSpPr>
              <p:spPr>
                <a:xfrm>
                  <a:off x="2166110" y="4408910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Connecteur droit 36"/>
                <p:cNvCxnSpPr/>
                <p:nvPr/>
              </p:nvCxnSpPr>
              <p:spPr>
                <a:xfrm>
                  <a:off x="1783252" y="440109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70" name="Grouper 69"/>
            <p:cNvGrpSpPr/>
            <p:nvPr/>
          </p:nvGrpSpPr>
          <p:grpSpPr>
            <a:xfrm>
              <a:off x="4290484" y="2675013"/>
              <a:ext cx="314287" cy="3698595"/>
              <a:chOff x="4290484" y="2675013"/>
              <a:chExt cx="314287" cy="3698595"/>
            </a:xfrm>
          </p:grpSpPr>
          <p:grpSp>
            <p:nvGrpSpPr>
              <p:cNvPr id="69" name="Grouper 68"/>
              <p:cNvGrpSpPr/>
              <p:nvPr/>
            </p:nvGrpSpPr>
            <p:grpSpPr>
              <a:xfrm>
                <a:off x="4290484" y="2675013"/>
                <a:ext cx="314287" cy="3322670"/>
                <a:chOff x="4290484" y="2675013"/>
                <a:chExt cx="314287" cy="3322670"/>
              </a:xfrm>
            </p:grpSpPr>
            <p:cxnSp>
              <p:nvCxnSpPr>
                <p:cNvPr id="38" name="Connecteur droit 37"/>
                <p:cNvCxnSpPr/>
                <p:nvPr/>
              </p:nvCxnSpPr>
              <p:spPr>
                <a:xfrm>
                  <a:off x="4324161" y="488973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Connecteur droit 40"/>
                <p:cNvCxnSpPr/>
                <p:nvPr/>
              </p:nvCxnSpPr>
              <p:spPr>
                <a:xfrm>
                  <a:off x="4329631" y="5262547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Connecteur droit 41"/>
                <p:cNvCxnSpPr/>
                <p:nvPr/>
              </p:nvCxnSpPr>
              <p:spPr>
                <a:xfrm>
                  <a:off x="4324606" y="5624867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Connecteur droit 42"/>
                <p:cNvCxnSpPr/>
                <p:nvPr/>
              </p:nvCxnSpPr>
              <p:spPr>
                <a:xfrm>
                  <a:off x="4330076" y="5997683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Connecteur droit 43"/>
                <p:cNvCxnSpPr/>
                <p:nvPr/>
              </p:nvCxnSpPr>
              <p:spPr>
                <a:xfrm>
                  <a:off x="4308641" y="414997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Connecteur droit 44"/>
                <p:cNvCxnSpPr/>
                <p:nvPr/>
              </p:nvCxnSpPr>
              <p:spPr>
                <a:xfrm>
                  <a:off x="4308641" y="3788054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Connecteur droit 45"/>
                <p:cNvCxnSpPr/>
                <p:nvPr/>
              </p:nvCxnSpPr>
              <p:spPr>
                <a:xfrm>
                  <a:off x="4304079" y="3405144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Connecteur droit 46"/>
                <p:cNvCxnSpPr/>
                <p:nvPr/>
              </p:nvCxnSpPr>
              <p:spPr>
                <a:xfrm>
                  <a:off x="4300980" y="303273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Connecteur droit 47"/>
                <p:cNvCxnSpPr/>
                <p:nvPr/>
              </p:nvCxnSpPr>
              <p:spPr>
                <a:xfrm>
                  <a:off x="4290484" y="2675013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Connecteur droit 48"/>
              <p:cNvCxnSpPr/>
              <p:nvPr/>
            </p:nvCxnSpPr>
            <p:spPr>
              <a:xfrm>
                <a:off x="4316481" y="6373608"/>
                <a:ext cx="274695" cy="0"/>
              </a:xfrm>
              <a:prstGeom prst="line">
                <a:avLst/>
              </a:prstGeom>
              <a:ln w="28575" cmpd="sng">
                <a:solidFill>
                  <a:srgbClr val="2E2224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6225" y="89136"/>
            <a:ext cx="8591550" cy="1066801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3200" dirty="0"/>
              <a:t>8</a:t>
            </a:r>
            <a:r>
              <a:rPr lang="fr-FR" sz="3200" dirty="0" smtClean="0"/>
              <a:t>. Quelles sont les coordonnées du point H?</a:t>
            </a:r>
            <a:endParaRPr lang="fr-FR" sz="3200" dirty="0"/>
          </a:p>
        </p:txBody>
      </p:sp>
      <p:sp>
        <p:nvSpPr>
          <p:cNvPr id="4" name="ZoneTexte 3"/>
          <p:cNvSpPr txBox="1"/>
          <p:nvPr/>
        </p:nvSpPr>
        <p:spPr>
          <a:xfrm>
            <a:off x="3995474" y="3975847"/>
            <a:ext cx="138693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 smtClean="0">
                <a:solidFill>
                  <a:srgbClr val="FF0000"/>
                </a:solidFill>
              </a:rPr>
              <a:t>+</a:t>
            </a:r>
          </a:p>
          <a:p>
            <a:r>
              <a:rPr lang="fr-FR" sz="4400" dirty="0" smtClean="0">
                <a:solidFill>
                  <a:srgbClr val="FF0000"/>
                </a:solidFill>
              </a:rPr>
              <a:t>H</a:t>
            </a:r>
          </a:p>
        </p:txBody>
      </p:sp>
    </p:spTree>
    <p:extLst>
      <p:ext uri="{BB962C8B-B14F-4D97-AF65-F5344CB8AC3E}">
        <p14:creationId xmlns:p14="http://schemas.microsoft.com/office/powerpoint/2010/main" val="8830021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er 2"/>
          <p:cNvGrpSpPr/>
          <p:nvPr/>
        </p:nvGrpSpPr>
        <p:grpSpPr>
          <a:xfrm>
            <a:off x="163208" y="-603504"/>
            <a:ext cx="10609068" cy="7729546"/>
            <a:chOff x="1270000" y="2207530"/>
            <a:chExt cx="6506992" cy="4650470"/>
          </a:xfrm>
        </p:grpSpPr>
        <p:cxnSp>
          <p:nvCxnSpPr>
            <p:cNvPr id="6" name="Connecteur droit avec flèche 5"/>
            <p:cNvCxnSpPr/>
            <p:nvPr/>
          </p:nvCxnSpPr>
          <p:spPr>
            <a:xfrm>
              <a:off x="1270000" y="4542118"/>
              <a:ext cx="6506992" cy="0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avec flèche 16"/>
            <p:cNvCxnSpPr/>
            <p:nvPr/>
          </p:nvCxnSpPr>
          <p:spPr>
            <a:xfrm flipV="1">
              <a:off x="4441427" y="2207530"/>
              <a:ext cx="0" cy="4650470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7" name="Grouper 66"/>
            <p:cNvGrpSpPr/>
            <p:nvPr/>
          </p:nvGrpSpPr>
          <p:grpSpPr>
            <a:xfrm>
              <a:off x="1783252" y="4376449"/>
              <a:ext cx="5338106" cy="298877"/>
              <a:chOff x="1783252" y="4376449"/>
              <a:chExt cx="5338106" cy="298877"/>
            </a:xfrm>
          </p:grpSpPr>
          <p:cxnSp>
            <p:nvCxnSpPr>
              <p:cNvPr id="26" name="Connecteur droit 25"/>
              <p:cNvCxnSpPr/>
              <p:nvPr/>
            </p:nvCxnSpPr>
            <p:spPr>
              <a:xfrm>
                <a:off x="7121358" y="4393968"/>
                <a:ext cx="0" cy="266416"/>
              </a:xfrm>
              <a:prstGeom prst="line">
                <a:avLst/>
              </a:prstGeom>
              <a:ln w="28575" cmpd="sng">
                <a:solidFill>
                  <a:srgbClr val="2E2224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1" name="Grouper 50"/>
              <p:cNvGrpSpPr/>
              <p:nvPr/>
            </p:nvGrpSpPr>
            <p:grpSpPr>
              <a:xfrm>
                <a:off x="1783252" y="4376449"/>
                <a:ext cx="4956929" cy="298877"/>
                <a:chOff x="1783252" y="4376449"/>
                <a:chExt cx="4956929" cy="298877"/>
              </a:xfrm>
            </p:grpSpPr>
            <p:cxnSp>
              <p:nvCxnSpPr>
                <p:cNvPr id="21" name="Connecteur droit 20"/>
                <p:cNvCxnSpPr/>
                <p:nvPr/>
              </p:nvCxnSpPr>
              <p:spPr>
                <a:xfrm>
                  <a:off x="4820538" y="438698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Connecteur droit 21"/>
                <p:cNvCxnSpPr/>
                <p:nvPr/>
              </p:nvCxnSpPr>
              <p:spPr>
                <a:xfrm>
                  <a:off x="5215815" y="439257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Connecteur droit 22"/>
                <p:cNvCxnSpPr/>
                <p:nvPr/>
              </p:nvCxnSpPr>
              <p:spPr>
                <a:xfrm>
                  <a:off x="5593807" y="439396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Connecteur droit 23"/>
                <p:cNvCxnSpPr/>
                <p:nvPr/>
              </p:nvCxnSpPr>
              <p:spPr>
                <a:xfrm>
                  <a:off x="6359772" y="4383227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Connecteur droit 24"/>
                <p:cNvCxnSpPr/>
                <p:nvPr/>
              </p:nvCxnSpPr>
              <p:spPr>
                <a:xfrm>
                  <a:off x="6740181" y="4383227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Connecteur droit 26"/>
                <p:cNvCxnSpPr/>
                <p:nvPr/>
              </p:nvCxnSpPr>
              <p:spPr>
                <a:xfrm>
                  <a:off x="5973804" y="439063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Connecteur droit 30"/>
                <p:cNvCxnSpPr/>
                <p:nvPr/>
              </p:nvCxnSpPr>
              <p:spPr>
                <a:xfrm>
                  <a:off x="4070345" y="437644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Connecteur droit 31"/>
                <p:cNvCxnSpPr/>
                <p:nvPr/>
              </p:nvCxnSpPr>
              <p:spPr>
                <a:xfrm>
                  <a:off x="3687486" y="439257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Connecteur droit 32"/>
                <p:cNvCxnSpPr/>
                <p:nvPr/>
              </p:nvCxnSpPr>
              <p:spPr>
                <a:xfrm>
                  <a:off x="3304628" y="4408910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Connecteur droit 33"/>
                <p:cNvCxnSpPr/>
                <p:nvPr/>
              </p:nvCxnSpPr>
              <p:spPr>
                <a:xfrm>
                  <a:off x="2932265" y="440109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Connecteur droit 34"/>
                <p:cNvCxnSpPr/>
                <p:nvPr/>
              </p:nvCxnSpPr>
              <p:spPr>
                <a:xfrm>
                  <a:off x="2538911" y="4397441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Connecteur droit 35"/>
                <p:cNvCxnSpPr/>
                <p:nvPr/>
              </p:nvCxnSpPr>
              <p:spPr>
                <a:xfrm>
                  <a:off x="2166110" y="4408910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Connecteur droit 36"/>
                <p:cNvCxnSpPr/>
                <p:nvPr/>
              </p:nvCxnSpPr>
              <p:spPr>
                <a:xfrm>
                  <a:off x="1783252" y="440109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70" name="Grouper 69"/>
            <p:cNvGrpSpPr/>
            <p:nvPr/>
          </p:nvGrpSpPr>
          <p:grpSpPr>
            <a:xfrm>
              <a:off x="4290484" y="2675013"/>
              <a:ext cx="314287" cy="3698595"/>
              <a:chOff x="4290484" y="2675013"/>
              <a:chExt cx="314287" cy="3698595"/>
            </a:xfrm>
          </p:grpSpPr>
          <p:grpSp>
            <p:nvGrpSpPr>
              <p:cNvPr id="69" name="Grouper 68"/>
              <p:cNvGrpSpPr/>
              <p:nvPr/>
            </p:nvGrpSpPr>
            <p:grpSpPr>
              <a:xfrm>
                <a:off x="4290484" y="2675013"/>
                <a:ext cx="314287" cy="3322670"/>
                <a:chOff x="4290484" y="2675013"/>
                <a:chExt cx="314287" cy="3322670"/>
              </a:xfrm>
            </p:grpSpPr>
            <p:cxnSp>
              <p:nvCxnSpPr>
                <p:cNvPr id="38" name="Connecteur droit 37"/>
                <p:cNvCxnSpPr/>
                <p:nvPr/>
              </p:nvCxnSpPr>
              <p:spPr>
                <a:xfrm>
                  <a:off x="4324161" y="488973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Connecteur droit 40"/>
                <p:cNvCxnSpPr/>
                <p:nvPr/>
              </p:nvCxnSpPr>
              <p:spPr>
                <a:xfrm>
                  <a:off x="4329631" y="5262547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Connecteur droit 41"/>
                <p:cNvCxnSpPr/>
                <p:nvPr/>
              </p:nvCxnSpPr>
              <p:spPr>
                <a:xfrm>
                  <a:off x="4324606" y="5624867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Connecteur droit 42"/>
                <p:cNvCxnSpPr/>
                <p:nvPr/>
              </p:nvCxnSpPr>
              <p:spPr>
                <a:xfrm>
                  <a:off x="4330076" y="5997683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Connecteur droit 43"/>
                <p:cNvCxnSpPr/>
                <p:nvPr/>
              </p:nvCxnSpPr>
              <p:spPr>
                <a:xfrm>
                  <a:off x="4308641" y="414997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Connecteur droit 44"/>
                <p:cNvCxnSpPr/>
                <p:nvPr/>
              </p:nvCxnSpPr>
              <p:spPr>
                <a:xfrm>
                  <a:off x="4308641" y="3788054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Connecteur droit 45"/>
                <p:cNvCxnSpPr/>
                <p:nvPr/>
              </p:nvCxnSpPr>
              <p:spPr>
                <a:xfrm>
                  <a:off x="4304079" y="3405144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Connecteur droit 46"/>
                <p:cNvCxnSpPr/>
                <p:nvPr/>
              </p:nvCxnSpPr>
              <p:spPr>
                <a:xfrm>
                  <a:off x="4300980" y="303273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Connecteur droit 47"/>
                <p:cNvCxnSpPr/>
                <p:nvPr/>
              </p:nvCxnSpPr>
              <p:spPr>
                <a:xfrm>
                  <a:off x="4290484" y="2675013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Connecteur droit 48"/>
              <p:cNvCxnSpPr/>
              <p:nvPr/>
            </p:nvCxnSpPr>
            <p:spPr>
              <a:xfrm>
                <a:off x="4316481" y="6373608"/>
                <a:ext cx="274695" cy="0"/>
              </a:xfrm>
              <a:prstGeom prst="line">
                <a:avLst/>
              </a:prstGeom>
              <a:ln w="28575" cmpd="sng">
                <a:solidFill>
                  <a:srgbClr val="2E2224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6225" y="89136"/>
            <a:ext cx="8591550" cy="1066801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3200" dirty="0"/>
              <a:t>9</a:t>
            </a:r>
            <a:r>
              <a:rPr lang="fr-FR" sz="3200" dirty="0" smtClean="0"/>
              <a:t>. Quelle est l’abscisse du point K?</a:t>
            </a:r>
            <a:endParaRPr lang="fr-FR" sz="3200" dirty="0"/>
          </a:p>
        </p:txBody>
      </p:sp>
      <p:cxnSp>
        <p:nvCxnSpPr>
          <p:cNvPr id="7" name="Connecteur droit 6"/>
          <p:cNvCxnSpPr/>
          <p:nvPr/>
        </p:nvCxnSpPr>
        <p:spPr>
          <a:xfrm>
            <a:off x="1287951" y="2052437"/>
            <a:ext cx="0" cy="1224378"/>
          </a:xfrm>
          <a:prstGeom prst="line">
            <a:avLst/>
          </a:prstGeom>
          <a:ln>
            <a:solidFill>
              <a:srgbClr val="61625E"/>
            </a:solidFill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flipH="1">
            <a:off x="1285063" y="2023485"/>
            <a:ext cx="4048873" cy="0"/>
          </a:xfrm>
          <a:prstGeom prst="line">
            <a:avLst/>
          </a:prstGeom>
          <a:ln>
            <a:solidFill>
              <a:srgbClr val="61625E"/>
            </a:solidFill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ZoneTexte 3"/>
          <p:cNvSpPr txBox="1"/>
          <p:nvPr/>
        </p:nvSpPr>
        <p:spPr>
          <a:xfrm>
            <a:off x="765341" y="1610732"/>
            <a:ext cx="138693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 smtClean="0">
                <a:solidFill>
                  <a:srgbClr val="FF0000"/>
                </a:solidFill>
              </a:rPr>
              <a:t>K</a:t>
            </a:r>
            <a:r>
              <a:rPr lang="fr-FR" sz="4400" dirty="0">
                <a:solidFill>
                  <a:srgbClr val="FF0000"/>
                </a:solidFill>
              </a:rPr>
              <a:t>+</a:t>
            </a:r>
            <a:endParaRPr lang="fr-FR" sz="44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10275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er 2"/>
          <p:cNvGrpSpPr/>
          <p:nvPr/>
        </p:nvGrpSpPr>
        <p:grpSpPr>
          <a:xfrm>
            <a:off x="-2769439" y="-603505"/>
            <a:ext cx="13541715" cy="9582853"/>
            <a:chOff x="1270000" y="2207530"/>
            <a:chExt cx="6506992" cy="4650470"/>
          </a:xfrm>
        </p:grpSpPr>
        <p:cxnSp>
          <p:nvCxnSpPr>
            <p:cNvPr id="6" name="Connecteur droit avec flèche 5"/>
            <p:cNvCxnSpPr/>
            <p:nvPr/>
          </p:nvCxnSpPr>
          <p:spPr>
            <a:xfrm>
              <a:off x="1270000" y="4542118"/>
              <a:ext cx="6506992" cy="0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avec flèche 16"/>
            <p:cNvCxnSpPr/>
            <p:nvPr/>
          </p:nvCxnSpPr>
          <p:spPr>
            <a:xfrm flipV="1">
              <a:off x="4441427" y="2207530"/>
              <a:ext cx="0" cy="4650470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7" name="Grouper 66"/>
            <p:cNvGrpSpPr/>
            <p:nvPr/>
          </p:nvGrpSpPr>
          <p:grpSpPr>
            <a:xfrm>
              <a:off x="1783252" y="4376449"/>
              <a:ext cx="5338106" cy="298877"/>
              <a:chOff x="1783252" y="4376449"/>
              <a:chExt cx="5338106" cy="298877"/>
            </a:xfrm>
          </p:grpSpPr>
          <p:cxnSp>
            <p:nvCxnSpPr>
              <p:cNvPr id="26" name="Connecteur droit 25"/>
              <p:cNvCxnSpPr/>
              <p:nvPr/>
            </p:nvCxnSpPr>
            <p:spPr>
              <a:xfrm>
                <a:off x="7121358" y="4393968"/>
                <a:ext cx="0" cy="266416"/>
              </a:xfrm>
              <a:prstGeom prst="line">
                <a:avLst/>
              </a:prstGeom>
              <a:ln w="28575" cmpd="sng">
                <a:solidFill>
                  <a:srgbClr val="2E2224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1" name="Grouper 50"/>
              <p:cNvGrpSpPr/>
              <p:nvPr/>
            </p:nvGrpSpPr>
            <p:grpSpPr>
              <a:xfrm>
                <a:off x="1783252" y="4376449"/>
                <a:ext cx="4956929" cy="298877"/>
                <a:chOff x="1783252" y="4376449"/>
                <a:chExt cx="4956929" cy="298877"/>
              </a:xfrm>
            </p:grpSpPr>
            <p:cxnSp>
              <p:nvCxnSpPr>
                <p:cNvPr id="21" name="Connecteur droit 20"/>
                <p:cNvCxnSpPr/>
                <p:nvPr/>
              </p:nvCxnSpPr>
              <p:spPr>
                <a:xfrm>
                  <a:off x="4820538" y="438698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Connecteur droit 21"/>
                <p:cNvCxnSpPr/>
                <p:nvPr/>
              </p:nvCxnSpPr>
              <p:spPr>
                <a:xfrm>
                  <a:off x="5215815" y="439257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Connecteur droit 22"/>
                <p:cNvCxnSpPr/>
                <p:nvPr/>
              </p:nvCxnSpPr>
              <p:spPr>
                <a:xfrm>
                  <a:off x="5593807" y="439396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Connecteur droit 23"/>
                <p:cNvCxnSpPr/>
                <p:nvPr/>
              </p:nvCxnSpPr>
              <p:spPr>
                <a:xfrm>
                  <a:off x="6359772" y="4383227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Connecteur droit 24"/>
                <p:cNvCxnSpPr/>
                <p:nvPr/>
              </p:nvCxnSpPr>
              <p:spPr>
                <a:xfrm>
                  <a:off x="6740181" y="4383227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Connecteur droit 26"/>
                <p:cNvCxnSpPr/>
                <p:nvPr/>
              </p:nvCxnSpPr>
              <p:spPr>
                <a:xfrm>
                  <a:off x="5973804" y="439063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Connecteur droit 30"/>
                <p:cNvCxnSpPr/>
                <p:nvPr/>
              </p:nvCxnSpPr>
              <p:spPr>
                <a:xfrm>
                  <a:off x="4070345" y="437644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Connecteur droit 31"/>
                <p:cNvCxnSpPr/>
                <p:nvPr/>
              </p:nvCxnSpPr>
              <p:spPr>
                <a:xfrm>
                  <a:off x="3687486" y="439257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Connecteur droit 32"/>
                <p:cNvCxnSpPr/>
                <p:nvPr/>
              </p:nvCxnSpPr>
              <p:spPr>
                <a:xfrm>
                  <a:off x="3304628" y="4408910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Connecteur droit 33"/>
                <p:cNvCxnSpPr/>
                <p:nvPr/>
              </p:nvCxnSpPr>
              <p:spPr>
                <a:xfrm>
                  <a:off x="2932265" y="440109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Connecteur droit 34"/>
                <p:cNvCxnSpPr/>
                <p:nvPr/>
              </p:nvCxnSpPr>
              <p:spPr>
                <a:xfrm>
                  <a:off x="2538911" y="4397441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Connecteur droit 35"/>
                <p:cNvCxnSpPr/>
                <p:nvPr/>
              </p:nvCxnSpPr>
              <p:spPr>
                <a:xfrm>
                  <a:off x="2166110" y="4408910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Connecteur droit 36"/>
                <p:cNvCxnSpPr/>
                <p:nvPr/>
              </p:nvCxnSpPr>
              <p:spPr>
                <a:xfrm>
                  <a:off x="1783252" y="440109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70" name="Grouper 69"/>
            <p:cNvGrpSpPr/>
            <p:nvPr/>
          </p:nvGrpSpPr>
          <p:grpSpPr>
            <a:xfrm>
              <a:off x="4290484" y="2675013"/>
              <a:ext cx="314287" cy="3698595"/>
              <a:chOff x="4290484" y="2675013"/>
              <a:chExt cx="314287" cy="3698595"/>
            </a:xfrm>
          </p:grpSpPr>
          <p:grpSp>
            <p:nvGrpSpPr>
              <p:cNvPr id="69" name="Grouper 68"/>
              <p:cNvGrpSpPr/>
              <p:nvPr/>
            </p:nvGrpSpPr>
            <p:grpSpPr>
              <a:xfrm>
                <a:off x="4290484" y="2675013"/>
                <a:ext cx="314287" cy="3322670"/>
                <a:chOff x="4290484" y="2675013"/>
                <a:chExt cx="314287" cy="3322670"/>
              </a:xfrm>
            </p:grpSpPr>
            <p:cxnSp>
              <p:nvCxnSpPr>
                <p:cNvPr id="38" name="Connecteur droit 37"/>
                <p:cNvCxnSpPr/>
                <p:nvPr/>
              </p:nvCxnSpPr>
              <p:spPr>
                <a:xfrm>
                  <a:off x="4324161" y="488973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Connecteur droit 40"/>
                <p:cNvCxnSpPr/>
                <p:nvPr/>
              </p:nvCxnSpPr>
              <p:spPr>
                <a:xfrm>
                  <a:off x="4329631" y="5262547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Connecteur droit 41"/>
                <p:cNvCxnSpPr/>
                <p:nvPr/>
              </p:nvCxnSpPr>
              <p:spPr>
                <a:xfrm>
                  <a:off x="4324606" y="5624867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Connecteur droit 42"/>
                <p:cNvCxnSpPr/>
                <p:nvPr/>
              </p:nvCxnSpPr>
              <p:spPr>
                <a:xfrm>
                  <a:off x="4330076" y="5997683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Connecteur droit 43"/>
                <p:cNvCxnSpPr/>
                <p:nvPr/>
              </p:nvCxnSpPr>
              <p:spPr>
                <a:xfrm>
                  <a:off x="4308641" y="414997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Connecteur droit 44"/>
                <p:cNvCxnSpPr/>
                <p:nvPr/>
              </p:nvCxnSpPr>
              <p:spPr>
                <a:xfrm>
                  <a:off x="4308641" y="3788054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Connecteur droit 45"/>
                <p:cNvCxnSpPr/>
                <p:nvPr/>
              </p:nvCxnSpPr>
              <p:spPr>
                <a:xfrm>
                  <a:off x="4304079" y="3405144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Connecteur droit 46"/>
                <p:cNvCxnSpPr/>
                <p:nvPr/>
              </p:nvCxnSpPr>
              <p:spPr>
                <a:xfrm>
                  <a:off x="4300980" y="303273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Connecteur droit 47"/>
                <p:cNvCxnSpPr/>
                <p:nvPr/>
              </p:nvCxnSpPr>
              <p:spPr>
                <a:xfrm>
                  <a:off x="4290484" y="2675013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Connecteur droit 48"/>
              <p:cNvCxnSpPr/>
              <p:nvPr/>
            </p:nvCxnSpPr>
            <p:spPr>
              <a:xfrm>
                <a:off x="4316481" y="6373608"/>
                <a:ext cx="274695" cy="0"/>
              </a:xfrm>
              <a:prstGeom prst="line">
                <a:avLst/>
              </a:prstGeom>
              <a:ln w="28575" cmpd="sng">
                <a:solidFill>
                  <a:srgbClr val="2E2224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6225" y="89136"/>
            <a:ext cx="8591550" cy="1066801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3200" dirty="0" smtClean="0"/>
              <a:t>10. Quelle est l’ordonnée du point L?</a:t>
            </a:r>
            <a:endParaRPr lang="fr-FR" sz="3200" dirty="0"/>
          </a:p>
        </p:txBody>
      </p:sp>
      <p:cxnSp>
        <p:nvCxnSpPr>
          <p:cNvPr id="7" name="Connecteur droit 6"/>
          <p:cNvCxnSpPr/>
          <p:nvPr/>
        </p:nvCxnSpPr>
        <p:spPr>
          <a:xfrm>
            <a:off x="2674855" y="4246791"/>
            <a:ext cx="0" cy="316678"/>
          </a:xfrm>
          <a:prstGeom prst="line">
            <a:avLst/>
          </a:prstGeom>
          <a:ln>
            <a:solidFill>
              <a:srgbClr val="61625E"/>
            </a:solidFill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flipH="1">
            <a:off x="2775045" y="4564619"/>
            <a:ext cx="1041332" cy="0"/>
          </a:xfrm>
          <a:prstGeom prst="line">
            <a:avLst/>
          </a:prstGeom>
          <a:ln>
            <a:solidFill>
              <a:srgbClr val="61625E"/>
            </a:solidFill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ZoneTexte 3"/>
          <p:cNvSpPr txBox="1"/>
          <p:nvPr/>
        </p:nvSpPr>
        <p:spPr>
          <a:xfrm>
            <a:off x="2447083" y="4123304"/>
            <a:ext cx="138693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 smtClean="0">
                <a:solidFill>
                  <a:srgbClr val="FF0000"/>
                </a:solidFill>
              </a:rPr>
              <a:t>+</a:t>
            </a:r>
          </a:p>
          <a:p>
            <a:r>
              <a:rPr lang="fr-FR" sz="4400" dirty="0" smtClean="0">
                <a:solidFill>
                  <a:srgbClr val="FF0000"/>
                </a:solidFill>
              </a:rPr>
              <a:t>L</a:t>
            </a:r>
          </a:p>
        </p:txBody>
      </p:sp>
    </p:spTree>
    <p:extLst>
      <p:ext uri="{BB962C8B-B14F-4D97-AF65-F5344CB8AC3E}">
        <p14:creationId xmlns:p14="http://schemas.microsoft.com/office/powerpoint/2010/main" val="9321318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646174"/>
            <a:ext cx="8229600" cy="347998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9600" dirty="0" smtClean="0">
                <a:cs typeface="Chalkduster"/>
              </a:rPr>
              <a:t>Réponses</a:t>
            </a:r>
            <a:endParaRPr lang="fr-FR" sz="9600" dirty="0">
              <a:cs typeface="Chalkduster"/>
            </a:endParaRPr>
          </a:p>
        </p:txBody>
      </p:sp>
    </p:spTree>
    <p:extLst>
      <p:ext uri="{BB962C8B-B14F-4D97-AF65-F5344CB8AC3E}">
        <p14:creationId xmlns:p14="http://schemas.microsoft.com/office/powerpoint/2010/main" val="5614779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er 2"/>
          <p:cNvGrpSpPr/>
          <p:nvPr/>
        </p:nvGrpSpPr>
        <p:grpSpPr>
          <a:xfrm>
            <a:off x="0" y="658738"/>
            <a:ext cx="9948655" cy="7140775"/>
            <a:chOff x="1270000" y="2207530"/>
            <a:chExt cx="6506992" cy="4650470"/>
          </a:xfrm>
        </p:grpSpPr>
        <p:cxnSp>
          <p:nvCxnSpPr>
            <p:cNvPr id="6" name="Connecteur droit avec flèche 5"/>
            <p:cNvCxnSpPr/>
            <p:nvPr/>
          </p:nvCxnSpPr>
          <p:spPr>
            <a:xfrm>
              <a:off x="1270000" y="4542118"/>
              <a:ext cx="6506992" cy="0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avec flèche 16"/>
            <p:cNvCxnSpPr/>
            <p:nvPr/>
          </p:nvCxnSpPr>
          <p:spPr>
            <a:xfrm flipV="1">
              <a:off x="4441427" y="2207530"/>
              <a:ext cx="0" cy="4650470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7" name="Grouper 66"/>
            <p:cNvGrpSpPr/>
            <p:nvPr/>
          </p:nvGrpSpPr>
          <p:grpSpPr>
            <a:xfrm>
              <a:off x="1783252" y="4376449"/>
              <a:ext cx="5338106" cy="298877"/>
              <a:chOff x="1783252" y="4376449"/>
              <a:chExt cx="5338106" cy="298877"/>
            </a:xfrm>
          </p:grpSpPr>
          <p:cxnSp>
            <p:nvCxnSpPr>
              <p:cNvPr id="26" name="Connecteur droit 25"/>
              <p:cNvCxnSpPr/>
              <p:nvPr/>
            </p:nvCxnSpPr>
            <p:spPr>
              <a:xfrm>
                <a:off x="7121358" y="4393968"/>
                <a:ext cx="0" cy="266416"/>
              </a:xfrm>
              <a:prstGeom prst="line">
                <a:avLst/>
              </a:prstGeom>
              <a:ln w="28575" cmpd="sng">
                <a:solidFill>
                  <a:srgbClr val="2E2224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1" name="Grouper 50"/>
              <p:cNvGrpSpPr/>
              <p:nvPr/>
            </p:nvGrpSpPr>
            <p:grpSpPr>
              <a:xfrm>
                <a:off x="1783252" y="4376449"/>
                <a:ext cx="4956929" cy="298877"/>
                <a:chOff x="1783252" y="4376449"/>
                <a:chExt cx="4956929" cy="298877"/>
              </a:xfrm>
            </p:grpSpPr>
            <p:cxnSp>
              <p:nvCxnSpPr>
                <p:cNvPr id="21" name="Connecteur droit 20"/>
                <p:cNvCxnSpPr/>
                <p:nvPr/>
              </p:nvCxnSpPr>
              <p:spPr>
                <a:xfrm>
                  <a:off x="4820538" y="438698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Connecteur droit 21"/>
                <p:cNvCxnSpPr/>
                <p:nvPr/>
              </p:nvCxnSpPr>
              <p:spPr>
                <a:xfrm>
                  <a:off x="5215815" y="439257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Connecteur droit 22"/>
                <p:cNvCxnSpPr/>
                <p:nvPr/>
              </p:nvCxnSpPr>
              <p:spPr>
                <a:xfrm>
                  <a:off x="5593807" y="439396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Connecteur droit 23"/>
                <p:cNvCxnSpPr/>
                <p:nvPr/>
              </p:nvCxnSpPr>
              <p:spPr>
                <a:xfrm>
                  <a:off x="6359772" y="4383227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Connecteur droit 24"/>
                <p:cNvCxnSpPr/>
                <p:nvPr/>
              </p:nvCxnSpPr>
              <p:spPr>
                <a:xfrm>
                  <a:off x="6740181" y="4383227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Connecteur droit 26"/>
                <p:cNvCxnSpPr/>
                <p:nvPr/>
              </p:nvCxnSpPr>
              <p:spPr>
                <a:xfrm>
                  <a:off x="5973804" y="439063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Connecteur droit 30"/>
                <p:cNvCxnSpPr/>
                <p:nvPr/>
              </p:nvCxnSpPr>
              <p:spPr>
                <a:xfrm>
                  <a:off x="4070345" y="437644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Connecteur droit 31"/>
                <p:cNvCxnSpPr/>
                <p:nvPr/>
              </p:nvCxnSpPr>
              <p:spPr>
                <a:xfrm>
                  <a:off x="3687486" y="439257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Connecteur droit 32"/>
                <p:cNvCxnSpPr/>
                <p:nvPr/>
              </p:nvCxnSpPr>
              <p:spPr>
                <a:xfrm>
                  <a:off x="3304628" y="4408910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Connecteur droit 33"/>
                <p:cNvCxnSpPr/>
                <p:nvPr/>
              </p:nvCxnSpPr>
              <p:spPr>
                <a:xfrm>
                  <a:off x="2932265" y="440109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Connecteur droit 34"/>
                <p:cNvCxnSpPr/>
                <p:nvPr/>
              </p:nvCxnSpPr>
              <p:spPr>
                <a:xfrm>
                  <a:off x="2538911" y="4397441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Connecteur droit 35"/>
                <p:cNvCxnSpPr/>
                <p:nvPr/>
              </p:nvCxnSpPr>
              <p:spPr>
                <a:xfrm>
                  <a:off x="2166110" y="4408910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Connecteur droit 36"/>
                <p:cNvCxnSpPr/>
                <p:nvPr/>
              </p:nvCxnSpPr>
              <p:spPr>
                <a:xfrm>
                  <a:off x="1783252" y="440109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70" name="Grouper 69"/>
            <p:cNvGrpSpPr/>
            <p:nvPr/>
          </p:nvGrpSpPr>
          <p:grpSpPr>
            <a:xfrm>
              <a:off x="4290484" y="2675013"/>
              <a:ext cx="314287" cy="3698595"/>
              <a:chOff x="4290484" y="2675013"/>
              <a:chExt cx="314287" cy="3698595"/>
            </a:xfrm>
          </p:grpSpPr>
          <p:grpSp>
            <p:nvGrpSpPr>
              <p:cNvPr id="69" name="Grouper 68"/>
              <p:cNvGrpSpPr/>
              <p:nvPr/>
            </p:nvGrpSpPr>
            <p:grpSpPr>
              <a:xfrm>
                <a:off x="4290484" y="2675013"/>
                <a:ext cx="314287" cy="3322670"/>
                <a:chOff x="4290484" y="2675013"/>
                <a:chExt cx="314287" cy="3322670"/>
              </a:xfrm>
            </p:grpSpPr>
            <p:cxnSp>
              <p:nvCxnSpPr>
                <p:cNvPr id="38" name="Connecteur droit 37"/>
                <p:cNvCxnSpPr/>
                <p:nvPr/>
              </p:nvCxnSpPr>
              <p:spPr>
                <a:xfrm>
                  <a:off x="4324161" y="488973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Connecteur droit 40"/>
                <p:cNvCxnSpPr/>
                <p:nvPr/>
              </p:nvCxnSpPr>
              <p:spPr>
                <a:xfrm>
                  <a:off x="4329631" y="5262547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Connecteur droit 41"/>
                <p:cNvCxnSpPr/>
                <p:nvPr/>
              </p:nvCxnSpPr>
              <p:spPr>
                <a:xfrm>
                  <a:off x="4324606" y="5624867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Connecteur droit 42"/>
                <p:cNvCxnSpPr/>
                <p:nvPr/>
              </p:nvCxnSpPr>
              <p:spPr>
                <a:xfrm>
                  <a:off x="4330076" y="5997683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Connecteur droit 43"/>
                <p:cNvCxnSpPr/>
                <p:nvPr/>
              </p:nvCxnSpPr>
              <p:spPr>
                <a:xfrm>
                  <a:off x="4308641" y="414997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Connecteur droit 44"/>
                <p:cNvCxnSpPr/>
                <p:nvPr/>
              </p:nvCxnSpPr>
              <p:spPr>
                <a:xfrm>
                  <a:off x="4308641" y="3788054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Connecteur droit 45"/>
                <p:cNvCxnSpPr/>
                <p:nvPr/>
              </p:nvCxnSpPr>
              <p:spPr>
                <a:xfrm>
                  <a:off x="4304079" y="3405144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Connecteur droit 46"/>
                <p:cNvCxnSpPr/>
                <p:nvPr/>
              </p:nvCxnSpPr>
              <p:spPr>
                <a:xfrm>
                  <a:off x="4300980" y="303273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Connecteur droit 47"/>
                <p:cNvCxnSpPr/>
                <p:nvPr/>
              </p:nvCxnSpPr>
              <p:spPr>
                <a:xfrm>
                  <a:off x="4290484" y="2675013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Connecteur droit 48"/>
              <p:cNvCxnSpPr/>
              <p:nvPr/>
            </p:nvCxnSpPr>
            <p:spPr>
              <a:xfrm>
                <a:off x="4316481" y="6373608"/>
                <a:ext cx="274695" cy="0"/>
              </a:xfrm>
              <a:prstGeom prst="line">
                <a:avLst/>
              </a:prstGeom>
              <a:ln w="28575" cmpd="sng">
                <a:solidFill>
                  <a:srgbClr val="2E2224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" name="ZoneTexte 3"/>
          <p:cNvSpPr txBox="1"/>
          <p:nvPr/>
        </p:nvSpPr>
        <p:spPr>
          <a:xfrm>
            <a:off x="2551131" y="2033098"/>
            <a:ext cx="138693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 smtClean="0">
                <a:solidFill>
                  <a:srgbClr val="FF0000"/>
                </a:solidFill>
              </a:rPr>
              <a:t>A+</a:t>
            </a:r>
            <a:endParaRPr lang="fr-FR" sz="4400" dirty="0">
              <a:solidFill>
                <a:srgbClr val="FF0000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6225" y="89136"/>
            <a:ext cx="8591550" cy="1066801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3200" dirty="0" smtClean="0"/>
              <a:t>1. Quelles sont les coordonnées du point A?</a:t>
            </a:r>
            <a:endParaRPr lang="fr-FR" sz="3200" dirty="0"/>
          </a:p>
        </p:txBody>
      </p:sp>
      <p:cxnSp>
        <p:nvCxnSpPr>
          <p:cNvPr id="39" name="Connecteur droit 38"/>
          <p:cNvCxnSpPr/>
          <p:nvPr/>
        </p:nvCxnSpPr>
        <p:spPr>
          <a:xfrm flipH="1">
            <a:off x="3110779" y="2497669"/>
            <a:ext cx="1738072" cy="0"/>
          </a:xfrm>
          <a:prstGeom prst="line">
            <a:avLst/>
          </a:prstGeom>
          <a:ln>
            <a:solidFill>
              <a:srgbClr val="61625E"/>
            </a:solidFill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39"/>
          <p:cNvCxnSpPr/>
          <p:nvPr/>
        </p:nvCxnSpPr>
        <p:spPr>
          <a:xfrm>
            <a:off x="3111029" y="2505174"/>
            <a:ext cx="0" cy="1738313"/>
          </a:xfrm>
          <a:prstGeom prst="line">
            <a:avLst/>
          </a:prstGeom>
          <a:ln>
            <a:solidFill>
              <a:srgbClr val="61625E"/>
            </a:solidFill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6032827" y="2275709"/>
            <a:ext cx="2504807" cy="112903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4800" dirty="0" smtClean="0"/>
              <a:t>A(-3;3)</a:t>
            </a:r>
            <a:endParaRPr lang="fr-FR" sz="4800" dirty="0"/>
          </a:p>
        </p:txBody>
      </p:sp>
    </p:spTree>
    <p:extLst>
      <p:ext uri="{BB962C8B-B14F-4D97-AF65-F5344CB8AC3E}">
        <p14:creationId xmlns:p14="http://schemas.microsoft.com/office/powerpoint/2010/main" val="22708930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er 2"/>
          <p:cNvGrpSpPr/>
          <p:nvPr/>
        </p:nvGrpSpPr>
        <p:grpSpPr>
          <a:xfrm>
            <a:off x="-2052757" y="1337060"/>
            <a:ext cx="10609068" cy="7729546"/>
            <a:chOff x="1270000" y="2207530"/>
            <a:chExt cx="6506992" cy="4650470"/>
          </a:xfrm>
        </p:grpSpPr>
        <p:cxnSp>
          <p:nvCxnSpPr>
            <p:cNvPr id="6" name="Connecteur droit avec flèche 5"/>
            <p:cNvCxnSpPr/>
            <p:nvPr/>
          </p:nvCxnSpPr>
          <p:spPr>
            <a:xfrm>
              <a:off x="1270000" y="4542118"/>
              <a:ext cx="6506992" cy="0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avec flèche 16"/>
            <p:cNvCxnSpPr/>
            <p:nvPr/>
          </p:nvCxnSpPr>
          <p:spPr>
            <a:xfrm flipV="1">
              <a:off x="4441427" y="2207530"/>
              <a:ext cx="0" cy="4650470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7" name="Grouper 66"/>
            <p:cNvGrpSpPr/>
            <p:nvPr/>
          </p:nvGrpSpPr>
          <p:grpSpPr>
            <a:xfrm>
              <a:off x="1783252" y="4376449"/>
              <a:ext cx="5338106" cy="298877"/>
              <a:chOff x="1783252" y="4376449"/>
              <a:chExt cx="5338106" cy="298877"/>
            </a:xfrm>
          </p:grpSpPr>
          <p:cxnSp>
            <p:nvCxnSpPr>
              <p:cNvPr id="26" name="Connecteur droit 25"/>
              <p:cNvCxnSpPr/>
              <p:nvPr/>
            </p:nvCxnSpPr>
            <p:spPr>
              <a:xfrm>
                <a:off x="7121358" y="4393968"/>
                <a:ext cx="0" cy="266416"/>
              </a:xfrm>
              <a:prstGeom prst="line">
                <a:avLst/>
              </a:prstGeom>
              <a:ln w="28575" cmpd="sng">
                <a:solidFill>
                  <a:srgbClr val="2E2224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1" name="Grouper 50"/>
              <p:cNvGrpSpPr/>
              <p:nvPr/>
            </p:nvGrpSpPr>
            <p:grpSpPr>
              <a:xfrm>
                <a:off x="1783252" y="4376449"/>
                <a:ext cx="4956929" cy="298877"/>
                <a:chOff x="1783252" y="4376449"/>
                <a:chExt cx="4956929" cy="298877"/>
              </a:xfrm>
            </p:grpSpPr>
            <p:cxnSp>
              <p:nvCxnSpPr>
                <p:cNvPr id="21" name="Connecteur droit 20"/>
                <p:cNvCxnSpPr/>
                <p:nvPr/>
              </p:nvCxnSpPr>
              <p:spPr>
                <a:xfrm>
                  <a:off x="4820538" y="438698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Connecteur droit 21"/>
                <p:cNvCxnSpPr/>
                <p:nvPr/>
              </p:nvCxnSpPr>
              <p:spPr>
                <a:xfrm>
                  <a:off x="5215815" y="439257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Connecteur droit 22"/>
                <p:cNvCxnSpPr/>
                <p:nvPr/>
              </p:nvCxnSpPr>
              <p:spPr>
                <a:xfrm>
                  <a:off x="5593807" y="439396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Connecteur droit 23"/>
                <p:cNvCxnSpPr/>
                <p:nvPr/>
              </p:nvCxnSpPr>
              <p:spPr>
                <a:xfrm>
                  <a:off x="6359772" y="4383227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Connecteur droit 24"/>
                <p:cNvCxnSpPr/>
                <p:nvPr/>
              </p:nvCxnSpPr>
              <p:spPr>
                <a:xfrm>
                  <a:off x="6740181" y="4383227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Connecteur droit 26"/>
                <p:cNvCxnSpPr/>
                <p:nvPr/>
              </p:nvCxnSpPr>
              <p:spPr>
                <a:xfrm>
                  <a:off x="5973804" y="439063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Connecteur droit 30"/>
                <p:cNvCxnSpPr/>
                <p:nvPr/>
              </p:nvCxnSpPr>
              <p:spPr>
                <a:xfrm>
                  <a:off x="4070345" y="437644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Connecteur droit 31"/>
                <p:cNvCxnSpPr/>
                <p:nvPr/>
              </p:nvCxnSpPr>
              <p:spPr>
                <a:xfrm>
                  <a:off x="3687486" y="439257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Connecteur droit 32"/>
                <p:cNvCxnSpPr/>
                <p:nvPr/>
              </p:nvCxnSpPr>
              <p:spPr>
                <a:xfrm>
                  <a:off x="3304628" y="4408910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Connecteur droit 33"/>
                <p:cNvCxnSpPr/>
                <p:nvPr/>
              </p:nvCxnSpPr>
              <p:spPr>
                <a:xfrm>
                  <a:off x="2932265" y="440109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Connecteur droit 34"/>
                <p:cNvCxnSpPr/>
                <p:nvPr/>
              </p:nvCxnSpPr>
              <p:spPr>
                <a:xfrm>
                  <a:off x="2538911" y="4397441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Connecteur droit 35"/>
                <p:cNvCxnSpPr/>
                <p:nvPr/>
              </p:nvCxnSpPr>
              <p:spPr>
                <a:xfrm>
                  <a:off x="2166110" y="4408910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Connecteur droit 36"/>
                <p:cNvCxnSpPr/>
                <p:nvPr/>
              </p:nvCxnSpPr>
              <p:spPr>
                <a:xfrm>
                  <a:off x="1783252" y="440109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70" name="Grouper 69"/>
            <p:cNvGrpSpPr/>
            <p:nvPr/>
          </p:nvGrpSpPr>
          <p:grpSpPr>
            <a:xfrm>
              <a:off x="4290484" y="2675013"/>
              <a:ext cx="314287" cy="3698595"/>
              <a:chOff x="4290484" y="2675013"/>
              <a:chExt cx="314287" cy="3698595"/>
            </a:xfrm>
          </p:grpSpPr>
          <p:grpSp>
            <p:nvGrpSpPr>
              <p:cNvPr id="69" name="Grouper 68"/>
              <p:cNvGrpSpPr/>
              <p:nvPr/>
            </p:nvGrpSpPr>
            <p:grpSpPr>
              <a:xfrm>
                <a:off x="4290484" y="2675013"/>
                <a:ext cx="314287" cy="3322670"/>
                <a:chOff x="4290484" y="2675013"/>
                <a:chExt cx="314287" cy="3322670"/>
              </a:xfrm>
            </p:grpSpPr>
            <p:cxnSp>
              <p:nvCxnSpPr>
                <p:cNvPr id="38" name="Connecteur droit 37"/>
                <p:cNvCxnSpPr/>
                <p:nvPr/>
              </p:nvCxnSpPr>
              <p:spPr>
                <a:xfrm>
                  <a:off x="4324161" y="488973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Connecteur droit 40"/>
                <p:cNvCxnSpPr/>
                <p:nvPr/>
              </p:nvCxnSpPr>
              <p:spPr>
                <a:xfrm>
                  <a:off x="4329631" y="5262547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Connecteur droit 41"/>
                <p:cNvCxnSpPr/>
                <p:nvPr/>
              </p:nvCxnSpPr>
              <p:spPr>
                <a:xfrm>
                  <a:off x="4324606" y="5624867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Connecteur droit 42"/>
                <p:cNvCxnSpPr/>
                <p:nvPr/>
              </p:nvCxnSpPr>
              <p:spPr>
                <a:xfrm>
                  <a:off x="4330076" y="5997683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Connecteur droit 43"/>
                <p:cNvCxnSpPr/>
                <p:nvPr/>
              </p:nvCxnSpPr>
              <p:spPr>
                <a:xfrm>
                  <a:off x="4308641" y="414997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Connecteur droit 44"/>
                <p:cNvCxnSpPr/>
                <p:nvPr/>
              </p:nvCxnSpPr>
              <p:spPr>
                <a:xfrm>
                  <a:off x="4308641" y="3788054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Connecteur droit 45"/>
                <p:cNvCxnSpPr/>
                <p:nvPr/>
              </p:nvCxnSpPr>
              <p:spPr>
                <a:xfrm>
                  <a:off x="4304079" y="3405144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Connecteur droit 46"/>
                <p:cNvCxnSpPr/>
                <p:nvPr/>
              </p:nvCxnSpPr>
              <p:spPr>
                <a:xfrm>
                  <a:off x="4300980" y="303273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Connecteur droit 47"/>
                <p:cNvCxnSpPr/>
                <p:nvPr/>
              </p:nvCxnSpPr>
              <p:spPr>
                <a:xfrm>
                  <a:off x="4290484" y="2675013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Connecteur droit 48"/>
              <p:cNvCxnSpPr/>
              <p:nvPr/>
            </p:nvCxnSpPr>
            <p:spPr>
              <a:xfrm>
                <a:off x="4316481" y="6373608"/>
                <a:ext cx="274695" cy="0"/>
              </a:xfrm>
              <a:prstGeom prst="line">
                <a:avLst/>
              </a:prstGeom>
              <a:ln w="28575" cmpd="sng">
                <a:solidFill>
                  <a:srgbClr val="2E2224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" name="ZoneTexte 3"/>
          <p:cNvSpPr txBox="1"/>
          <p:nvPr/>
        </p:nvSpPr>
        <p:spPr>
          <a:xfrm>
            <a:off x="2885705" y="2308517"/>
            <a:ext cx="138693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 smtClean="0">
                <a:solidFill>
                  <a:srgbClr val="FF0000"/>
                </a:solidFill>
              </a:rPr>
              <a:t>+B</a:t>
            </a:r>
            <a:endParaRPr lang="fr-FR" sz="4400" dirty="0">
              <a:solidFill>
                <a:srgbClr val="FF0000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6225" y="89136"/>
            <a:ext cx="8591550" cy="1066801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3200" dirty="0"/>
              <a:t>2</a:t>
            </a:r>
            <a:r>
              <a:rPr lang="fr-FR" sz="3200" dirty="0" smtClean="0"/>
              <a:t>. Quelles sont les coordonnées du point B?</a:t>
            </a:r>
            <a:endParaRPr lang="fr-FR" sz="3200" dirty="0"/>
          </a:p>
        </p:txBody>
      </p:sp>
      <p:sp>
        <p:nvSpPr>
          <p:cNvPr id="39" name="Rectangle 38"/>
          <p:cNvSpPr/>
          <p:nvPr/>
        </p:nvSpPr>
        <p:spPr>
          <a:xfrm>
            <a:off x="6032827" y="2275709"/>
            <a:ext cx="2504807" cy="112903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4800" dirty="0"/>
              <a:t>B</a:t>
            </a:r>
            <a:r>
              <a:rPr lang="fr-FR" sz="4800" dirty="0" smtClean="0"/>
              <a:t>(0;4)</a:t>
            </a:r>
            <a:endParaRPr lang="fr-FR" sz="4800" dirty="0"/>
          </a:p>
        </p:txBody>
      </p:sp>
    </p:spTree>
    <p:extLst>
      <p:ext uri="{BB962C8B-B14F-4D97-AF65-F5344CB8AC3E}">
        <p14:creationId xmlns:p14="http://schemas.microsoft.com/office/powerpoint/2010/main" val="41687723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er 2"/>
          <p:cNvGrpSpPr/>
          <p:nvPr/>
        </p:nvGrpSpPr>
        <p:grpSpPr>
          <a:xfrm>
            <a:off x="-206901" y="-974113"/>
            <a:ext cx="10609068" cy="7729546"/>
            <a:chOff x="1270000" y="2207530"/>
            <a:chExt cx="6506992" cy="4650470"/>
          </a:xfrm>
        </p:grpSpPr>
        <p:cxnSp>
          <p:nvCxnSpPr>
            <p:cNvPr id="6" name="Connecteur droit avec flèche 5"/>
            <p:cNvCxnSpPr/>
            <p:nvPr/>
          </p:nvCxnSpPr>
          <p:spPr>
            <a:xfrm>
              <a:off x="1270000" y="4542118"/>
              <a:ext cx="6506992" cy="0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avec flèche 16"/>
            <p:cNvCxnSpPr/>
            <p:nvPr/>
          </p:nvCxnSpPr>
          <p:spPr>
            <a:xfrm flipV="1">
              <a:off x="4441427" y="2207530"/>
              <a:ext cx="0" cy="4650470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7" name="Grouper 66"/>
            <p:cNvGrpSpPr/>
            <p:nvPr/>
          </p:nvGrpSpPr>
          <p:grpSpPr>
            <a:xfrm>
              <a:off x="1783252" y="4376449"/>
              <a:ext cx="5338106" cy="298877"/>
              <a:chOff x="1783252" y="4376449"/>
              <a:chExt cx="5338106" cy="298877"/>
            </a:xfrm>
          </p:grpSpPr>
          <p:cxnSp>
            <p:nvCxnSpPr>
              <p:cNvPr id="26" name="Connecteur droit 25"/>
              <p:cNvCxnSpPr/>
              <p:nvPr/>
            </p:nvCxnSpPr>
            <p:spPr>
              <a:xfrm>
                <a:off x="7121358" y="4393968"/>
                <a:ext cx="0" cy="266416"/>
              </a:xfrm>
              <a:prstGeom prst="line">
                <a:avLst/>
              </a:prstGeom>
              <a:ln w="28575" cmpd="sng">
                <a:solidFill>
                  <a:srgbClr val="2E2224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1" name="Grouper 50"/>
              <p:cNvGrpSpPr/>
              <p:nvPr/>
            </p:nvGrpSpPr>
            <p:grpSpPr>
              <a:xfrm>
                <a:off x="1783252" y="4376449"/>
                <a:ext cx="4956929" cy="298877"/>
                <a:chOff x="1783252" y="4376449"/>
                <a:chExt cx="4956929" cy="298877"/>
              </a:xfrm>
            </p:grpSpPr>
            <p:cxnSp>
              <p:nvCxnSpPr>
                <p:cNvPr id="21" name="Connecteur droit 20"/>
                <p:cNvCxnSpPr/>
                <p:nvPr/>
              </p:nvCxnSpPr>
              <p:spPr>
                <a:xfrm>
                  <a:off x="4820538" y="438698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Connecteur droit 21"/>
                <p:cNvCxnSpPr/>
                <p:nvPr/>
              </p:nvCxnSpPr>
              <p:spPr>
                <a:xfrm>
                  <a:off x="5215815" y="439257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Connecteur droit 22"/>
                <p:cNvCxnSpPr/>
                <p:nvPr/>
              </p:nvCxnSpPr>
              <p:spPr>
                <a:xfrm>
                  <a:off x="5593807" y="439396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Connecteur droit 23"/>
                <p:cNvCxnSpPr/>
                <p:nvPr/>
              </p:nvCxnSpPr>
              <p:spPr>
                <a:xfrm>
                  <a:off x="6359772" y="4383227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Connecteur droit 24"/>
                <p:cNvCxnSpPr/>
                <p:nvPr/>
              </p:nvCxnSpPr>
              <p:spPr>
                <a:xfrm>
                  <a:off x="6740181" y="4383227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Connecteur droit 26"/>
                <p:cNvCxnSpPr/>
                <p:nvPr/>
              </p:nvCxnSpPr>
              <p:spPr>
                <a:xfrm>
                  <a:off x="5973804" y="439063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Connecteur droit 30"/>
                <p:cNvCxnSpPr/>
                <p:nvPr/>
              </p:nvCxnSpPr>
              <p:spPr>
                <a:xfrm>
                  <a:off x="4070345" y="437644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Connecteur droit 31"/>
                <p:cNvCxnSpPr/>
                <p:nvPr/>
              </p:nvCxnSpPr>
              <p:spPr>
                <a:xfrm>
                  <a:off x="3687486" y="439257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Connecteur droit 32"/>
                <p:cNvCxnSpPr/>
                <p:nvPr/>
              </p:nvCxnSpPr>
              <p:spPr>
                <a:xfrm>
                  <a:off x="3304628" y="4408910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Connecteur droit 33"/>
                <p:cNvCxnSpPr/>
                <p:nvPr/>
              </p:nvCxnSpPr>
              <p:spPr>
                <a:xfrm>
                  <a:off x="2932265" y="440109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Connecteur droit 34"/>
                <p:cNvCxnSpPr/>
                <p:nvPr/>
              </p:nvCxnSpPr>
              <p:spPr>
                <a:xfrm>
                  <a:off x="2538911" y="4397441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Connecteur droit 35"/>
                <p:cNvCxnSpPr/>
                <p:nvPr/>
              </p:nvCxnSpPr>
              <p:spPr>
                <a:xfrm>
                  <a:off x="2166110" y="4408910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Connecteur droit 36"/>
                <p:cNvCxnSpPr/>
                <p:nvPr/>
              </p:nvCxnSpPr>
              <p:spPr>
                <a:xfrm>
                  <a:off x="1783252" y="440109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70" name="Grouper 69"/>
            <p:cNvGrpSpPr/>
            <p:nvPr/>
          </p:nvGrpSpPr>
          <p:grpSpPr>
            <a:xfrm>
              <a:off x="4290484" y="2675013"/>
              <a:ext cx="314287" cy="3698595"/>
              <a:chOff x="4290484" y="2675013"/>
              <a:chExt cx="314287" cy="3698595"/>
            </a:xfrm>
          </p:grpSpPr>
          <p:grpSp>
            <p:nvGrpSpPr>
              <p:cNvPr id="69" name="Grouper 68"/>
              <p:cNvGrpSpPr/>
              <p:nvPr/>
            </p:nvGrpSpPr>
            <p:grpSpPr>
              <a:xfrm>
                <a:off x="4290484" y="2675013"/>
                <a:ext cx="314287" cy="3322670"/>
                <a:chOff x="4290484" y="2675013"/>
                <a:chExt cx="314287" cy="3322670"/>
              </a:xfrm>
            </p:grpSpPr>
            <p:cxnSp>
              <p:nvCxnSpPr>
                <p:cNvPr id="38" name="Connecteur droit 37"/>
                <p:cNvCxnSpPr/>
                <p:nvPr/>
              </p:nvCxnSpPr>
              <p:spPr>
                <a:xfrm>
                  <a:off x="4324161" y="488973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Connecteur droit 40"/>
                <p:cNvCxnSpPr/>
                <p:nvPr/>
              </p:nvCxnSpPr>
              <p:spPr>
                <a:xfrm>
                  <a:off x="4329631" y="5262547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Connecteur droit 41"/>
                <p:cNvCxnSpPr/>
                <p:nvPr/>
              </p:nvCxnSpPr>
              <p:spPr>
                <a:xfrm>
                  <a:off x="4324606" y="5624867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Connecteur droit 42"/>
                <p:cNvCxnSpPr/>
                <p:nvPr/>
              </p:nvCxnSpPr>
              <p:spPr>
                <a:xfrm>
                  <a:off x="4330076" y="5997683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Connecteur droit 43"/>
                <p:cNvCxnSpPr/>
                <p:nvPr/>
              </p:nvCxnSpPr>
              <p:spPr>
                <a:xfrm>
                  <a:off x="4308641" y="414997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Connecteur droit 44"/>
                <p:cNvCxnSpPr/>
                <p:nvPr/>
              </p:nvCxnSpPr>
              <p:spPr>
                <a:xfrm>
                  <a:off x="4308641" y="3788054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Connecteur droit 45"/>
                <p:cNvCxnSpPr/>
                <p:nvPr/>
              </p:nvCxnSpPr>
              <p:spPr>
                <a:xfrm>
                  <a:off x="4304079" y="3405144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Connecteur droit 46"/>
                <p:cNvCxnSpPr/>
                <p:nvPr/>
              </p:nvCxnSpPr>
              <p:spPr>
                <a:xfrm>
                  <a:off x="4300980" y="303273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Connecteur droit 47"/>
                <p:cNvCxnSpPr/>
                <p:nvPr/>
              </p:nvCxnSpPr>
              <p:spPr>
                <a:xfrm>
                  <a:off x="4290484" y="2675013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Connecteur droit 48"/>
              <p:cNvCxnSpPr/>
              <p:nvPr/>
            </p:nvCxnSpPr>
            <p:spPr>
              <a:xfrm>
                <a:off x="4316481" y="6373608"/>
                <a:ext cx="274695" cy="0"/>
              </a:xfrm>
              <a:prstGeom prst="line">
                <a:avLst/>
              </a:prstGeom>
              <a:ln w="28575" cmpd="sng">
                <a:solidFill>
                  <a:srgbClr val="2E2224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" name="ZoneTexte 3"/>
          <p:cNvSpPr txBox="1"/>
          <p:nvPr/>
        </p:nvSpPr>
        <p:spPr>
          <a:xfrm>
            <a:off x="3504275" y="4908587"/>
            <a:ext cx="138693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 smtClean="0">
                <a:solidFill>
                  <a:srgbClr val="FF0000"/>
                </a:solidFill>
              </a:rPr>
              <a:t>+</a:t>
            </a:r>
          </a:p>
          <a:p>
            <a:r>
              <a:rPr lang="fr-FR" sz="4400" dirty="0" smtClean="0">
                <a:solidFill>
                  <a:srgbClr val="FF0000"/>
                </a:solidFill>
              </a:rPr>
              <a:t>C</a:t>
            </a:r>
            <a:endParaRPr lang="fr-FR" sz="4400" dirty="0">
              <a:solidFill>
                <a:srgbClr val="FF0000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6225" y="89136"/>
            <a:ext cx="8591550" cy="1066801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3200" dirty="0" smtClean="0"/>
              <a:t>3. Quelle est l’abscisse du point C?</a:t>
            </a:r>
            <a:endParaRPr lang="fr-FR" sz="3200" dirty="0"/>
          </a:p>
        </p:txBody>
      </p:sp>
      <p:cxnSp>
        <p:nvCxnSpPr>
          <p:cNvPr id="39" name="Connecteur droit 38"/>
          <p:cNvCxnSpPr/>
          <p:nvPr/>
        </p:nvCxnSpPr>
        <p:spPr>
          <a:xfrm flipH="1">
            <a:off x="3814477" y="5325500"/>
            <a:ext cx="1129652" cy="10004"/>
          </a:xfrm>
          <a:prstGeom prst="line">
            <a:avLst/>
          </a:prstGeom>
          <a:ln>
            <a:solidFill>
              <a:srgbClr val="61625E"/>
            </a:solidFill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39"/>
          <p:cNvCxnSpPr/>
          <p:nvPr/>
        </p:nvCxnSpPr>
        <p:spPr>
          <a:xfrm>
            <a:off x="3743917" y="2906206"/>
            <a:ext cx="0" cy="2429298"/>
          </a:xfrm>
          <a:prstGeom prst="line">
            <a:avLst/>
          </a:prstGeom>
          <a:ln>
            <a:solidFill>
              <a:srgbClr val="61625E"/>
            </a:solidFill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Rectangle 49"/>
          <p:cNvSpPr/>
          <p:nvPr/>
        </p:nvSpPr>
        <p:spPr>
          <a:xfrm>
            <a:off x="5891709" y="4569060"/>
            <a:ext cx="2504807" cy="112903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4800" dirty="0"/>
              <a:t>C</a:t>
            </a:r>
            <a:r>
              <a:rPr lang="fr-FR" sz="4800" dirty="0" smtClean="0"/>
              <a:t>(-2;-4)</a:t>
            </a:r>
            <a:endParaRPr lang="fr-FR" sz="4800" dirty="0"/>
          </a:p>
        </p:txBody>
      </p:sp>
      <p:sp>
        <p:nvSpPr>
          <p:cNvPr id="5" name="Bulle ronde 4"/>
          <p:cNvSpPr/>
          <p:nvPr/>
        </p:nvSpPr>
        <p:spPr>
          <a:xfrm>
            <a:off x="4469096" y="1921828"/>
            <a:ext cx="4135821" cy="1562145"/>
          </a:xfrm>
          <a:prstGeom prst="wedgeEllipseCallout">
            <a:avLst>
              <a:gd name="adj1" fmla="val 13912"/>
              <a:gd name="adj2" fmla="val 136315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dirty="0" smtClean="0"/>
              <a:t>L’abscisse </a:t>
            </a:r>
          </a:p>
          <a:p>
            <a:pPr algn="ctr"/>
            <a:r>
              <a:rPr lang="fr-FR" sz="2800" dirty="0" smtClean="0"/>
              <a:t>du point C est -2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29337652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er 2"/>
          <p:cNvGrpSpPr/>
          <p:nvPr/>
        </p:nvGrpSpPr>
        <p:grpSpPr>
          <a:xfrm>
            <a:off x="-206901" y="-974113"/>
            <a:ext cx="10609068" cy="7729546"/>
            <a:chOff x="1270000" y="2207530"/>
            <a:chExt cx="6506992" cy="4650470"/>
          </a:xfrm>
        </p:grpSpPr>
        <p:cxnSp>
          <p:nvCxnSpPr>
            <p:cNvPr id="6" name="Connecteur droit avec flèche 5"/>
            <p:cNvCxnSpPr/>
            <p:nvPr/>
          </p:nvCxnSpPr>
          <p:spPr>
            <a:xfrm>
              <a:off x="1270000" y="4542118"/>
              <a:ext cx="6506992" cy="0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avec flèche 16"/>
            <p:cNvCxnSpPr/>
            <p:nvPr/>
          </p:nvCxnSpPr>
          <p:spPr>
            <a:xfrm flipV="1">
              <a:off x="4441427" y="2207530"/>
              <a:ext cx="0" cy="4650470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7" name="Grouper 66"/>
            <p:cNvGrpSpPr/>
            <p:nvPr/>
          </p:nvGrpSpPr>
          <p:grpSpPr>
            <a:xfrm>
              <a:off x="1783252" y="4376449"/>
              <a:ext cx="5338106" cy="298877"/>
              <a:chOff x="1783252" y="4376449"/>
              <a:chExt cx="5338106" cy="298877"/>
            </a:xfrm>
          </p:grpSpPr>
          <p:cxnSp>
            <p:nvCxnSpPr>
              <p:cNvPr id="26" name="Connecteur droit 25"/>
              <p:cNvCxnSpPr/>
              <p:nvPr/>
            </p:nvCxnSpPr>
            <p:spPr>
              <a:xfrm>
                <a:off x="7121358" y="4393968"/>
                <a:ext cx="0" cy="266416"/>
              </a:xfrm>
              <a:prstGeom prst="line">
                <a:avLst/>
              </a:prstGeom>
              <a:ln w="28575" cmpd="sng">
                <a:solidFill>
                  <a:srgbClr val="2E2224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1" name="Grouper 50"/>
              <p:cNvGrpSpPr/>
              <p:nvPr/>
            </p:nvGrpSpPr>
            <p:grpSpPr>
              <a:xfrm>
                <a:off x="1783252" y="4376449"/>
                <a:ext cx="4956929" cy="298877"/>
                <a:chOff x="1783252" y="4376449"/>
                <a:chExt cx="4956929" cy="298877"/>
              </a:xfrm>
            </p:grpSpPr>
            <p:cxnSp>
              <p:nvCxnSpPr>
                <p:cNvPr id="21" name="Connecteur droit 20"/>
                <p:cNvCxnSpPr/>
                <p:nvPr/>
              </p:nvCxnSpPr>
              <p:spPr>
                <a:xfrm>
                  <a:off x="4820538" y="438698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Connecteur droit 21"/>
                <p:cNvCxnSpPr/>
                <p:nvPr/>
              </p:nvCxnSpPr>
              <p:spPr>
                <a:xfrm>
                  <a:off x="5215815" y="439257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Connecteur droit 22"/>
                <p:cNvCxnSpPr/>
                <p:nvPr/>
              </p:nvCxnSpPr>
              <p:spPr>
                <a:xfrm>
                  <a:off x="5593807" y="439396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Connecteur droit 23"/>
                <p:cNvCxnSpPr/>
                <p:nvPr/>
              </p:nvCxnSpPr>
              <p:spPr>
                <a:xfrm>
                  <a:off x="6359772" y="4383227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Connecteur droit 24"/>
                <p:cNvCxnSpPr/>
                <p:nvPr/>
              </p:nvCxnSpPr>
              <p:spPr>
                <a:xfrm>
                  <a:off x="6740181" y="4383227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Connecteur droit 26"/>
                <p:cNvCxnSpPr/>
                <p:nvPr/>
              </p:nvCxnSpPr>
              <p:spPr>
                <a:xfrm>
                  <a:off x="5973804" y="439063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Connecteur droit 30"/>
                <p:cNvCxnSpPr/>
                <p:nvPr/>
              </p:nvCxnSpPr>
              <p:spPr>
                <a:xfrm>
                  <a:off x="4070345" y="437644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Connecteur droit 31"/>
                <p:cNvCxnSpPr/>
                <p:nvPr/>
              </p:nvCxnSpPr>
              <p:spPr>
                <a:xfrm>
                  <a:off x="3687486" y="439257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Connecteur droit 32"/>
                <p:cNvCxnSpPr/>
                <p:nvPr/>
              </p:nvCxnSpPr>
              <p:spPr>
                <a:xfrm>
                  <a:off x="3304628" y="4408910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Connecteur droit 33"/>
                <p:cNvCxnSpPr/>
                <p:nvPr/>
              </p:nvCxnSpPr>
              <p:spPr>
                <a:xfrm>
                  <a:off x="2932265" y="440109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Connecteur droit 34"/>
                <p:cNvCxnSpPr/>
                <p:nvPr/>
              </p:nvCxnSpPr>
              <p:spPr>
                <a:xfrm>
                  <a:off x="2538911" y="4397441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Connecteur droit 35"/>
                <p:cNvCxnSpPr/>
                <p:nvPr/>
              </p:nvCxnSpPr>
              <p:spPr>
                <a:xfrm>
                  <a:off x="2166110" y="4408910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Connecteur droit 36"/>
                <p:cNvCxnSpPr/>
                <p:nvPr/>
              </p:nvCxnSpPr>
              <p:spPr>
                <a:xfrm>
                  <a:off x="1783252" y="440109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70" name="Grouper 69"/>
            <p:cNvGrpSpPr/>
            <p:nvPr/>
          </p:nvGrpSpPr>
          <p:grpSpPr>
            <a:xfrm>
              <a:off x="4290484" y="2675013"/>
              <a:ext cx="314287" cy="3698595"/>
              <a:chOff x="4290484" y="2675013"/>
              <a:chExt cx="314287" cy="3698595"/>
            </a:xfrm>
          </p:grpSpPr>
          <p:grpSp>
            <p:nvGrpSpPr>
              <p:cNvPr id="69" name="Grouper 68"/>
              <p:cNvGrpSpPr/>
              <p:nvPr/>
            </p:nvGrpSpPr>
            <p:grpSpPr>
              <a:xfrm>
                <a:off x="4290484" y="2675013"/>
                <a:ext cx="314287" cy="3322670"/>
                <a:chOff x="4290484" y="2675013"/>
                <a:chExt cx="314287" cy="3322670"/>
              </a:xfrm>
            </p:grpSpPr>
            <p:cxnSp>
              <p:nvCxnSpPr>
                <p:cNvPr id="38" name="Connecteur droit 37"/>
                <p:cNvCxnSpPr/>
                <p:nvPr/>
              </p:nvCxnSpPr>
              <p:spPr>
                <a:xfrm>
                  <a:off x="4324161" y="488973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Connecteur droit 40"/>
                <p:cNvCxnSpPr/>
                <p:nvPr/>
              </p:nvCxnSpPr>
              <p:spPr>
                <a:xfrm>
                  <a:off x="4329631" y="5262547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Connecteur droit 41"/>
                <p:cNvCxnSpPr/>
                <p:nvPr/>
              </p:nvCxnSpPr>
              <p:spPr>
                <a:xfrm>
                  <a:off x="4324606" y="5624867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Connecteur droit 42"/>
                <p:cNvCxnSpPr/>
                <p:nvPr/>
              </p:nvCxnSpPr>
              <p:spPr>
                <a:xfrm>
                  <a:off x="4330076" y="5997683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Connecteur droit 43"/>
                <p:cNvCxnSpPr/>
                <p:nvPr/>
              </p:nvCxnSpPr>
              <p:spPr>
                <a:xfrm>
                  <a:off x="4308641" y="414997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Connecteur droit 44"/>
                <p:cNvCxnSpPr/>
                <p:nvPr/>
              </p:nvCxnSpPr>
              <p:spPr>
                <a:xfrm>
                  <a:off x="4308641" y="3788054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Connecteur droit 45"/>
                <p:cNvCxnSpPr/>
                <p:nvPr/>
              </p:nvCxnSpPr>
              <p:spPr>
                <a:xfrm>
                  <a:off x="4304079" y="3405144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Connecteur droit 46"/>
                <p:cNvCxnSpPr/>
                <p:nvPr/>
              </p:nvCxnSpPr>
              <p:spPr>
                <a:xfrm>
                  <a:off x="4300980" y="303273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Connecteur droit 47"/>
                <p:cNvCxnSpPr/>
                <p:nvPr/>
              </p:nvCxnSpPr>
              <p:spPr>
                <a:xfrm>
                  <a:off x="4290484" y="2675013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Connecteur droit 48"/>
              <p:cNvCxnSpPr/>
              <p:nvPr/>
            </p:nvCxnSpPr>
            <p:spPr>
              <a:xfrm>
                <a:off x="4316481" y="6373608"/>
                <a:ext cx="274695" cy="0"/>
              </a:xfrm>
              <a:prstGeom prst="line">
                <a:avLst/>
              </a:prstGeom>
              <a:ln w="28575" cmpd="sng">
                <a:solidFill>
                  <a:srgbClr val="2E2224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" name="ZoneTexte 3"/>
          <p:cNvSpPr txBox="1"/>
          <p:nvPr/>
        </p:nvSpPr>
        <p:spPr>
          <a:xfrm>
            <a:off x="8174308" y="2491001"/>
            <a:ext cx="138693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 smtClean="0">
                <a:solidFill>
                  <a:srgbClr val="FF0000"/>
                </a:solidFill>
              </a:rPr>
              <a:t>+</a:t>
            </a:r>
          </a:p>
          <a:p>
            <a:r>
              <a:rPr lang="fr-FR" sz="4400" dirty="0">
                <a:solidFill>
                  <a:srgbClr val="FF0000"/>
                </a:solidFill>
              </a:rPr>
              <a:t>D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6225" y="89136"/>
            <a:ext cx="8591550" cy="1066801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3200" dirty="0"/>
              <a:t>4</a:t>
            </a:r>
            <a:r>
              <a:rPr lang="fr-FR" sz="3200" dirty="0" smtClean="0"/>
              <a:t>. Quelle est l’ordonnée du point D?</a:t>
            </a:r>
            <a:endParaRPr lang="fr-FR" sz="3200" dirty="0"/>
          </a:p>
        </p:txBody>
      </p:sp>
      <p:sp>
        <p:nvSpPr>
          <p:cNvPr id="39" name="Rectangle 38"/>
          <p:cNvSpPr/>
          <p:nvPr/>
        </p:nvSpPr>
        <p:spPr>
          <a:xfrm>
            <a:off x="1281165" y="4463213"/>
            <a:ext cx="2504807" cy="112903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4800" dirty="0"/>
              <a:t>D</a:t>
            </a:r>
            <a:r>
              <a:rPr lang="fr-FR" sz="4800" dirty="0" smtClean="0"/>
              <a:t>(5,5;0)</a:t>
            </a:r>
            <a:endParaRPr lang="fr-FR" sz="4800" dirty="0"/>
          </a:p>
        </p:txBody>
      </p:sp>
      <p:sp>
        <p:nvSpPr>
          <p:cNvPr id="40" name="Bulle ronde 39"/>
          <p:cNvSpPr/>
          <p:nvPr/>
        </p:nvSpPr>
        <p:spPr>
          <a:xfrm>
            <a:off x="4158486" y="3859993"/>
            <a:ext cx="4135821" cy="1562145"/>
          </a:xfrm>
          <a:prstGeom prst="wedgeEllipseCallout">
            <a:avLst>
              <a:gd name="adj1" fmla="val -68102"/>
              <a:gd name="adj2" fmla="val 282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dirty="0" smtClean="0"/>
              <a:t>L’ordonnée </a:t>
            </a:r>
          </a:p>
          <a:p>
            <a:pPr algn="ctr"/>
            <a:r>
              <a:rPr lang="fr-FR" sz="2800" dirty="0" smtClean="0"/>
              <a:t>du point D est 0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8331676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er 2"/>
          <p:cNvGrpSpPr/>
          <p:nvPr/>
        </p:nvGrpSpPr>
        <p:grpSpPr>
          <a:xfrm>
            <a:off x="-206901" y="-974113"/>
            <a:ext cx="10609068" cy="7729546"/>
            <a:chOff x="1270000" y="2207530"/>
            <a:chExt cx="6506992" cy="4650470"/>
          </a:xfrm>
        </p:grpSpPr>
        <p:cxnSp>
          <p:nvCxnSpPr>
            <p:cNvPr id="6" name="Connecteur droit avec flèche 5"/>
            <p:cNvCxnSpPr/>
            <p:nvPr/>
          </p:nvCxnSpPr>
          <p:spPr>
            <a:xfrm>
              <a:off x="1270000" y="4542118"/>
              <a:ext cx="6506992" cy="0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avec flèche 16"/>
            <p:cNvCxnSpPr/>
            <p:nvPr/>
          </p:nvCxnSpPr>
          <p:spPr>
            <a:xfrm flipV="1">
              <a:off x="4441427" y="2207530"/>
              <a:ext cx="0" cy="4650470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7" name="Grouper 66"/>
            <p:cNvGrpSpPr/>
            <p:nvPr/>
          </p:nvGrpSpPr>
          <p:grpSpPr>
            <a:xfrm>
              <a:off x="1783252" y="4376449"/>
              <a:ext cx="5338106" cy="298877"/>
              <a:chOff x="1783252" y="4376449"/>
              <a:chExt cx="5338106" cy="298877"/>
            </a:xfrm>
          </p:grpSpPr>
          <p:cxnSp>
            <p:nvCxnSpPr>
              <p:cNvPr id="26" name="Connecteur droit 25"/>
              <p:cNvCxnSpPr/>
              <p:nvPr/>
            </p:nvCxnSpPr>
            <p:spPr>
              <a:xfrm>
                <a:off x="7121358" y="4393968"/>
                <a:ext cx="0" cy="266416"/>
              </a:xfrm>
              <a:prstGeom prst="line">
                <a:avLst/>
              </a:prstGeom>
              <a:ln w="28575" cmpd="sng">
                <a:solidFill>
                  <a:srgbClr val="2E2224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1" name="Grouper 50"/>
              <p:cNvGrpSpPr/>
              <p:nvPr/>
            </p:nvGrpSpPr>
            <p:grpSpPr>
              <a:xfrm>
                <a:off x="1783252" y="4376449"/>
                <a:ext cx="4956929" cy="298877"/>
                <a:chOff x="1783252" y="4376449"/>
                <a:chExt cx="4956929" cy="298877"/>
              </a:xfrm>
            </p:grpSpPr>
            <p:cxnSp>
              <p:nvCxnSpPr>
                <p:cNvPr id="21" name="Connecteur droit 20"/>
                <p:cNvCxnSpPr/>
                <p:nvPr/>
              </p:nvCxnSpPr>
              <p:spPr>
                <a:xfrm>
                  <a:off x="4820538" y="438698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Connecteur droit 21"/>
                <p:cNvCxnSpPr/>
                <p:nvPr/>
              </p:nvCxnSpPr>
              <p:spPr>
                <a:xfrm>
                  <a:off x="5215815" y="439257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Connecteur droit 22"/>
                <p:cNvCxnSpPr/>
                <p:nvPr/>
              </p:nvCxnSpPr>
              <p:spPr>
                <a:xfrm>
                  <a:off x="5593807" y="439396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Connecteur droit 23"/>
                <p:cNvCxnSpPr/>
                <p:nvPr/>
              </p:nvCxnSpPr>
              <p:spPr>
                <a:xfrm>
                  <a:off x="6359772" y="4383227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Connecteur droit 24"/>
                <p:cNvCxnSpPr/>
                <p:nvPr/>
              </p:nvCxnSpPr>
              <p:spPr>
                <a:xfrm>
                  <a:off x="6740181" y="4383227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Connecteur droit 26"/>
                <p:cNvCxnSpPr/>
                <p:nvPr/>
              </p:nvCxnSpPr>
              <p:spPr>
                <a:xfrm>
                  <a:off x="5973804" y="439063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Connecteur droit 30"/>
                <p:cNvCxnSpPr/>
                <p:nvPr/>
              </p:nvCxnSpPr>
              <p:spPr>
                <a:xfrm>
                  <a:off x="4070345" y="437644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Connecteur droit 31"/>
                <p:cNvCxnSpPr/>
                <p:nvPr/>
              </p:nvCxnSpPr>
              <p:spPr>
                <a:xfrm>
                  <a:off x="3687486" y="439257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Connecteur droit 32"/>
                <p:cNvCxnSpPr/>
                <p:nvPr/>
              </p:nvCxnSpPr>
              <p:spPr>
                <a:xfrm>
                  <a:off x="3304628" y="4408910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Connecteur droit 33"/>
                <p:cNvCxnSpPr/>
                <p:nvPr/>
              </p:nvCxnSpPr>
              <p:spPr>
                <a:xfrm>
                  <a:off x="2932265" y="440109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Connecteur droit 34"/>
                <p:cNvCxnSpPr/>
                <p:nvPr/>
              </p:nvCxnSpPr>
              <p:spPr>
                <a:xfrm>
                  <a:off x="2538911" y="4397441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Connecteur droit 35"/>
                <p:cNvCxnSpPr/>
                <p:nvPr/>
              </p:nvCxnSpPr>
              <p:spPr>
                <a:xfrm>
                  <a:off x="2166110" y="4408910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Connecteur droit 36"/>
                <p:cNvCxnSpPr/>
                <p:nvPr/>
              </p:nvCxnSpPr>
              <p:spPr>
                <a:xfrm>
                  <a:off x="1783252" y="440109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70" name="Grouper 69"/>
            <p:cNvGrpSpPr/>
            <p:nvPr/>
          </p:nvGrpSpPr>
          <p:grpSpPr>
            <a:xfrm>
              <a:off x="4290484" y="2675013"/>
              <a:ext cx="314287" cy="3698595"/>
              <a:chOff x="4290484" y="2675013"/>
              <a:chExt cx="314287" cy="3698595"/>
            </a:xfrm>
          </p:grpSpPr>
          <p:grpSp>
            <p:nvGrpSpPr>
              <p:cNvPr id="69" name="Grouper 68"/>
              <p:cNvGrpSpPr/>
              <p:nvPr/>
            </p:nvGrpSpPr>
            <p:grpSpPr>
              <a:xfrm>
                <a:off x="4290484" y="2675013"/>
                <a:ext cx="314287" cy="3322670"/>
                <a:chOff x="4290484" y="2675013"/>
                <a:chExt cx="314287" cy="3322670"/>
              </a:xfrm>
            </p:grpSpPr>
            <p:cxnSp>
              <p:nvCxnSpPr>
                <p:cNvPr id="38" name="Connecteur droit 37"/>
                <p:cNvCxnSpPr/>
                <p:nvPr/>
              </p:nvCxnSpPr>
              <p:spPr>
                <a:xfrm>
                  <a:off x="4324161" y="488973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Connecteur droit 40"/>
                <p:cNvCxnSpPr/>
                <p:nvPr/>
              </p:nvCxnSpPr>
              <p:spPr>
                <a:xfrm>
                  <a:off x="4329631" y="5262547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Connecteur droit 41"/>
                <p:cNvCxnSpPr/>
                <p:nvPr/>
              </p:nvCxnSpPr>
              <p:spPr>
                <a:xfrm>
                  <a:off x="4324606" y="5624867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Connecteur droit 42"/>
                <p:cNvCxnSpPr/>
                <p:nvPr/>
              </p:nvCxnSpPr>
              <p:spPr>
                <a:xfrm>
                  <a:off x="4330076" y="5997683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Connecteur droit 43"/>
                <p:cNvCxnSpPr/>
                <p:nvPr/>
              </p:nvCxnSpPr>
              <p:spPr>
                <a:xfrm>
                  <a:off x="4308641" y="414997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Connecteur droit 44"/>
                <p:cNvCxnSpPr/>
                <p:nvPr/>
              </p:nvCxnSpPr>
              <p:spPr>
                <a:xfrm>
                  <a:off x="4308641" y="3788054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Connecteur droit 45"/>
                <p:cNvCxnSpPr/>
                <p:nvPr/>
              </p:nvCxnSpPr>
              <p:spPr>
                <a:xfrm>
                  <a:off x="4304079" y="3405144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Connecteur droit 46"/>
                <p:cNvCxnSpPr/>
                <p:nvPr/>
              </p:nvCxnSpPr>
              <p:spPr>
                <a:xfrm>
                  <a:off x="4300980" y="303273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Connecteur droit 47"/>
                <p:cNvCxnSpPr/>
                <p:nvPr/>
              </p:nvCxnSpPr>
              <p:spPr>
                <a:xfrm>
                  <a:off x="4290484" y="2675013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Connecteur droit 48"/>
              <p:cNvCxnSpPr/>
              <p:nvPr/>
            </p:nvCxnSpPr>
            <p:spPr>
              <a:xfrm>
                <a:off x="4316481" y="6373608"/>
                <a:ext cx="274695" cy="0"/>
              </a:xfrm>
              <a:prstGeom prst="line">
                <a:avLst/>
              </a:prstGeom>
              <a:ln w="28575" cmpd="sng">
                <a:solidFill>
                  <a:srgbClr val="2E2224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6225" y="89136"/>
            <a:ext cx="8591550" cy="1066801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3200" dirty="0" smtClean="0"/>
              <a:t>5. Quelles sont les coordonnées du point E?</a:t>
            </a:r>
            <a:endParaRPr lang="fr-FR" sz="3200" dirty="0"/>
          </a:p>
        </p:txBody>
      </p:sp>
      <p:cxnSp>
        <p:nvCxnSpPr>
          <p:cNvPr id="7" name="Connecteur droit 6"/>
          <p:cNvCxnSpPr/>
          <p:nvPr/>
        </p:nvCxnSpPr>
        <p:spPr>
          <a:xfrm>
            <a:off x="629910" y="2906206"/>
            <a:ext cx="0" cy="2419294"/>
          </a:xfrm>
          <a:prstGeom prst="line">
            <a:avLst/>
          </a:prstGeom>
          <a:ln>
            <a:solidFill>
              <a:srgbClr val="61625E"/>
            </a:solidFill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flipH="1">
            <a:off x="629910" y="5325500"/>
            <a:ext cx="4333918" cy="0"/>
          </a:xfrm>
          <a:prstGeom prst="line">
            <a:avLst/>
          </a:prstGeom>
          <a:ln>
            <a:solidFill>
              <a:srgbClr val="61625E"/>
            </a:solidFill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ZoneTexte 3"/>
          <p:cNvSpPr txBox="1"/>
          <p:nvPr/>
        </p:nvSpPr>
        <p:spPr>
          <a:xfrm>
            <a:off x="401899" y="4922656"/>
            <a:ext cx="138693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 smtClean="0">
                <a:solidFill>
                  <a:srgbClr val="FF0000"/>
                </a:solidFill>
              </a:rPr>
              <a:t>+</a:t>
            </a:r>
          </a:p>
          <a:p>
            <a:r>
              <a:rPr lang="fr-FR" sz="4400" dirty="0" smtClean="0">
                <a:solidFill>
                  <a:srgbClr val="FF0000"/>
                </a:solidFill>
              </a:rPr>
              <a:t>E</a:t>
            </a:r>
            <a:endParaRPr lang="fr-FR" sz="4400" dirty="0">
              <a:solidFill>
                <a:srgbClr val="FF0000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960728" y="4141326"/>
            <a:ext cx="2504807" cy="112903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4800" dirty="0"/>
              <a:t>E</a:t>
            </a:r>
            <a:r>
              <a:rPr lang="fr-FR" sz="4800" dirty="0" smtClean="0"/>
              <a:t>(-7;-4)</a:t>
            </a:r>
            <a:endParaRPr lang="fr-FR" sz="4800" dirty="0"/>
          </a:p>
        </p:txBody>
      </p:sp>
    </p:spTree>
    <p:extLst>
      <p:ext uri="{BB962C8B-B14F-4D97-AF65-F5344CB8AC3E}">
        <p14:creationId xmlns:p14="http://schemas.microsoft.com/office/powerpoint/2010/main" val="13982460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er 2"/>
          <p:cNvGrpSpPr/>
          <p:nvPr/>
        </p:nvGrpSpPr>
        <p:grpSpPr>
          <a:xfrm>
            <a:off x="-1885295" y="1015351"/>
            <a:ext cx="10609068" cy="7729546"/>
            <a:chOff x="1270000" y="2207530"/>
            <a:chExt cx="6506992" cy="4650470"/>
          </a:xfrm>
        </p:grpSpPr>
        <p:cxnSp>
          <p:nvCxnSpPr>
            <p:cNvPr id="6" name="Connecteur droit avec flèche 5"/>
            <p:cNvCxnSpPr/>
            <p:nvPr/>
          </p:nvCxnSpPr>
          <p:spPr>
            <a:xfrm>
              <a:off x="1270000" y="4542118"/>
              <a:ext cx="6506992" cy="0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avec flèche 16"/>
            <p:cNvCxnSpPr/>
            <p:nvPr/>
          </p:nvCxnSpPr>
          <p:spPr>
            <a:xfrm flipV="1">
              <a:off x="4441427" y="2207530"/>
              <a:ext cx="0" cy="4650470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7" name="Grouper 66"/>
            <p:cNvGrpSpPr/>
            <p:nvPr/>
          </p:nvGrpSpPr>
          <p:grpSpPr>
            <a:xfrm>
              <a:off x="1783252" y="4376449"/>
              <a:ext cx="5338106" cy="298877"/>
              <a:chOff x="1783252" y="4376449"/>
              <a:chExt cx="5338106" cy="298877"/>
            </a:xfrm>
          </p:grpSpPr>
          <p:cxnSp>
            <p:nvCxnSpPr>
              <p:cNvPr id="26" name="Connecteur droit 25"/>
              <p:cNvCxnSpPr/>
              <p:nvPr/>
            </p:nvCxnSpPr>
            <p:spPr>
              <a:xfrm>
                <a:off x="7121358" y="4393968"/>
                <a:ext cx="0" cy="266416"/>
              </a:xfrm>
              <a:prstGeom prst="line">
                <a:avLst/>
              </a:prstGeom>
              <a:ln w="28575" cmpd="sng">
                <a:solidFill>
                  <a:srgbClr val="2E2224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1" name="Grouper 50"/>
              <p:cNvGrpSpPr/>
              <p:nvPr/>
            </p:nvGrpSpPr>
            <p:grpSpPr>
              <a:xfrm>
                <a:off x="1783252" y="4376449"/>
                <a:ext cx="4956929" cy="298877"/>
                <a:chOff x="1783252" y="4376449"/>
                <a:chExt cx="4956929" cy="298877"/>
              </a:xfrm>
            </p:grpSpPr>
            <p:cxnSp>
              <p:nvCxnSpPr>
                <p:cNvPr id="21" name="Connecteur droit 20"/>
                <p:cNvCxnSpPr/>
                <p:nvPr/>
              </p:nvCxnSpPr>
              <p:spPr>
                <a:xfrm>
                  <a:off x="4820538" y="438698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Connecteur droit 21"/>
                <p:cNvCxnSpPr/>
                <p:nvPr/>
              </p:nvCxnSpPr>
              <p:spPr>
                <a:xfrm>
                  <a:off x="5215815" y="439257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Connecteur droit 22"/>
                <p:cNvCxnSpPr/>
                <p:nvPr/>
              </p:nvCxnSpPr>
              <p:spPr>
                <a:xfrm>
                  <a:off x="5593807" y="439396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Connecteur droit 23"/>
                <p:cNvCxnSpPr/>
                <p:nvPr/>
              </p:nvCxnSpPr>
              <p:spPr>
                <a:xfrm>
                  <a:off x="6359772" y="4383227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Connecteur droit 24"/>
                <p:cNvCxnSpPr/>
                <p:nvPr/>
              </p:nvCxnSpPr>
              <p:spPr>
                <a:xfrm>
                  <a:off x="6740181" y="4383227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Connecteur droit 26"/>
                <p:cNvCxnSpPr/>
                <p:nvPr/>
              </p:nvCxnSpPr>
              <p:spPr>
                <a:xfrm>
                  <a:off x="5973804" y="439063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Connecteur droit 30"/>
                <p:cNvCxnSpPr/>
                <p:nvPr/>
              </p:nvCxnSpPr>
              <p:spPr>
                <a:xfrm>
                  <a:off x="4070345" y="437644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Connecteur droit 31"/>
                <p:cNvCxnSpPr/>
                <p:nvPr/>
              </p:nvCxnSpPr>
              <p:spPr>
                <a:xfrm>
                  <a:off x="3687486" y="439257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Connecteur droit 32"/>
                <p:cNvCxnSpPr/>
                <p:nvPr/>
              </p:nvCxnSpPr>
              <p:spPr>
                <a:xfrm>
                  <a:off x="3304628" y="4408910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Connecteur droit 33"/>
                <p:cNvCxnSpPr/>
                <p:nvPr/>
              </p:nvCxnSpPr>
              <p:spPr>
                <a:xfrm>
                  <a:off x="2932265" y="440109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Connecteur droit 34"/>
                <p:cNvCxnSpPr/>
                <p:nvPr/>
              </p:nvCxnSpPr>
              <p:spPr>
                <a:xfrm>
                  <a:off x="2538911" y="4397441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Connecteur droit 35"/>
                <p:cNvCxnSpPr/>
                <p:nvPr/>
              </p:nvCxnSpPr>
              <p:spPr>
                <a:xfrm>
                  <a:off x="2166110" y="4408910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Connecteur droit 36"/>
                <p:cNvCxnSpPr/>
                <p:nvPr/>
              </p:nvCxnSpPr>
              <p:spPr>
                <a:xfrm>
                  <a:off x="1783252" y="440109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70" name="Grouper 69"/>
            <p:cNvGrpSpPr/>
            <p:nvPr/>
          </p:nvGrpSpPr>
          <p:grpSpPr>
            <a:xfrm>
              <a:off x="4290484" y="2675013"/>
              <a:ext cx="314287" cy="3698595"/>
              <a:chOff x="4290484" y="2675013"/>
              <a:chExt cx="314287" cy="3698595"/>
            </a:xfrm>
          </p:grpSpPr>
          <p:grpSp>
            <p:nvGrpSpPr>
              <p:cNvPr id="69" name="Grouper 68"/>
              <p:cNvGrpSpPr/>
              <p:nvPr/>
            </p:nvGrpSpPr>
            <p:grpSpPr>
              <a:xfrm>
                <a:off x="4290484" y="2675013"/>
                <a:ext cx="314287" cy="3322670"/>
                <a:chOff x="4290484" y="2675013"/>
                <a:chExt cx="314287" cy="3322670"/>
              </a:xfrm>
            </p:grpSpPr>
            <p:cxnSp>
              <p:nvCxnSpPr>
                <p:cNvPr id="38" name="Connecteur droit 37"/>
                <p:cNvCxnSpPr/>
                <p:nvPr/>
              </p:nvCxnSpPr>
              <p:spPr>
                <a:xfrm>
                  <a:off x="4324161" y="488973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Connecteur droit 40"/>
                <p:cNvCxnSpPr/>
                <p:nvPr/>
              </p:nvCxnSpPr>
              <p:spPr>
                <a:xfrm>
                  <a:off x="4329631" y="5262547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Connecteur droit 41"/>
                <p:cNvCxnSpPr/>
                <p:nvPr/>
              </p:nvCxnSpPr>
              <p:spPr>
                <a:xfrm>
                  <a:off x="4324606" y="5624867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Connecteur droit 42"/>
                <p:cNvCxnSpPr/>
                <p:nvPr/>
              </p:nvCxnSpPr>
              <p:spPr>
                <a:xfrm>
                  <a:off x="4330076" y="5997683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Connecteur droit 43"/>
                <p:cNvCxnSpPr/>
                <p:nvPr/>
              </p:nvCxnSpPr>
              <p:spPr>
                <a:xfrm>
                  <a:off x="4308641" y="414997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Connecteur droit 44"/>
                <p:cNvCxnSpPr/>
                <p:nvPr/>
              </p:nvCxnSpPr>
              <p:spPr>
                <a:xfrm>
                  <a:off x="4308641" y="3788054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Connecteur droit 45"/>
                <p:cNvCxnSpPr/>
                <p:nvPr/>
              </p:nvCxnSpPr>
              <p:spPr>
                <a:xfrm>
                  <a:off x="4304079" y="3405144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Connecteur droit 46"/>
                <p:cNvCxnSpPr/>
                <p:nvPr/>
              </p:nvCxnSpPr>
              <p:spPr>
                <a:xfrm>
                  <a:off x="4300980" y="303273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Connecteur droit 47"/>
                <p:cNvCxnSpPr/>
                <p:nvPr/>
              </p:nvCxnSpPr>
              <p:spPr>
                <a:xfrm>
                  <a:off x="4290484" y="2675013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Connecteur droit 48"/>
              <p:cNvCxnSpPr/>
              <p:nvPr/>
            </p:nvCxnSpPr>
            <p:spPr>
              <a:xfrm>
                <a:off x="4316481" y="6373608"/>
                <a:ext cx="274695" cy="0"/>
              </a:xfrm>
              <a:prstGeom prst="line">
                <a:avLst/>
              </a:prstGeom>
              <a:ln w="28575" cmpd="sng">
                <a:solidFill>
                  <a:srgbClr val="2E2224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6225" y="89136"/>
            <a:ext cx="8591550" cy="1066801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3200" dirty="0"/>
              <a:t>6</a:t>
            </a:r>
            <a:r>
              <a:rPr lang="fr-FR" sz="3200" dirty="0" smtClean="0"/>
              <a:t>. Quelle est l’abscisse du point F?</a:t>
            </a:r>
            <a:endParaRPr lang="fr-FR" sz="3200" dirty="0"/>
          </a:p>
        </p:txBody>
      </p:sp>
      <p:cxnSp>
        <p:nvCxnSpPr>
          <p:cNvPr id="7" name="Connecteur droit 6"/>
          <p:cNvCxnSpPr/>
          <p:nvPr/>
        </p:nvCxnSpPr>
        <p:spPr>
          <a:xfrm>
            <a:off x="7649699" y="4243882"/>
            <a:ext cx="0" cy="651788"/>
          </a:xfrm>
          <a:prstGeom prst="line">
            <a:avLst/>
          </a:prstGeom>
          <a:ln>
            <a:solidFill>
              <a:srgbClr val="61625E"/>
            </a:solidFill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flipH="1">
            <a:off x="3315565" y="4243882"/>
            <a:ext cx="4333918" cy="0"/>
          </a:xfrm>
          <a:prstGeom prst="line">
            <a:avLst/>
          </a:prstGeom>
          <a:ln>
            <a:solidFill>
              <a:srgbClr val="61625E"/>
            </a:solidFill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ZoneTexte 3"/>
          <p:cNvSpPr txBox="1"/>
          <p:nvPr/>
        </p:nvSpPr>
        <p:spPr>
          <a:xfrm>
            <a:off x="7408474" y="3164916"/>
            <a:ext cx="138693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 smtClean="0">
                <a:solidFill>
                  <a:srgbClr val="FF0000"/>
                </a:solidFill>
              </a:rPr>
              <a:t>F</a:t>
            </a:r>
          </a:p>
          <a:p>
            <a:r>
              <a:rPr lang="fr-FR" sz="4400" dirty="0" smtClean="0">
                <a:solidFill>
                  <a:srgbClr val="FF0000"/>
                </a:solidFill>
              </a:rPr>
              <a:t>+</a:t>
            </a:r>
          </a:p>
        </p:txBody>
      </p:sp>
      <p:sp>
        <p:nvSpPr>
          <p:cNvPr id="39" name="Rectangle 38"/>
          <p:cNvSpPr/>
          <p:nvPr/>
        </p:nvSpPr>
        <p:spPr>
          <a:xfrm>
            <a:off x="4163015" y="1876871"/>
            <a:ext cx="2504807" cy="112903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4800" dirty="0"/>
              <a:t>F</a:t>
            </a:r>
            <a:r>
              <a:rPr lang="fr-FR" sz="4800" dirty="0" smtClean="0"/>
              <a:t>(7;1)</a:t>
            </a:r>
            <a:endParaRPr lang="fr-FR" sz="4800" dirty="0"/>
          </a:p>
        </p:txBody>
      </p:sp>
      <p:sp>
        <p:nvSpPr>
          <p:cNvPr id="40" name="Bulle ronde 39"/>
          <p:cNvSpPr/>
          <p:nvPr/>
        </p:nvSpPr>
        <p:spPr>
          <a:xfrm>
            <a:off x="1419289" y="3512242"/>
            <a:ext cx="4135821" cy="1562145"/>
          </a:xfrm>
          <a:prstGeom prst="wedgeEllipseCallout">
            <a:avLst>
              <a:gd name="adj1" fmla="val 42192"/>
              <a:gd name="adj2" fmla="val -94758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dirty="0" smtClean="0"/>
              <a:t>L’abscisse </a:t>
            </a:r>
          </a:p>
          <a:p>
            <a:pPr algn="ctr"/>
            <a:r>
              <a:rPr lang="fr-FR" sz="2800" dirty="0" smtClean="0"/>
              <a:t>du point F est 7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0105690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646174"/>
            <a:ext cx="8229600" cy="347998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9600" dirty="0" smtClean="0">
                <a:cs typeface="Chalkduster"/>
              </a:rPr>
              <a:t>Questions</a:t>
            </a:r>
            <a:endParaRPr lang="fr-FR" sz="9600" dirty="0">
              <a:cs typeface="Chalkduster"/>
            </a:endParaRPr>
          </a:p>
        </p:txBody>
      </p:sp>
    </p:spTree>
    <p:extLst>
      <p:ext uri="{BB962C8B-B14F-4D97-AF65-F5344CB8AC3E}">
        <p14:creationId xmlns:p14="http://schemas.microsoft.com/office/powerpoint/2010/main" val="31425082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er 2"/>
          <p:cNvGrpSpPr/>
          <p:nvPr/>
        </p:nvGrpSpPr>
        <p:grpSpPr>
          <a:xfrm>
            <a:off x="-1813660" y="-634596"/>
            <a:ext cx="10609068" cy="7729546"/>
            <a:chOff x="1270000" y="2207530"/>
            <a:chExt cx="6506992" cy="4650470"/>
          </a:xfrm>
        </p:grpSpPr>
        <p:cxnSp>
          <p:nvCxnSpPr>
            <p:cNvPr id="6" name="Connecteur droit avec flèche 5"/>
            <p:cNvCxnSpPr/>
            <p:nvPr/>
          </p:nvCxnSpPr>
          <p:spPr>
            <a:xfrm>
              <a:off x="1270000" y="4542118"/>
              <a:ext cx="6506992" cy="0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avec flèche 16"/>
            <p:cNvCxnSpPr/>
            <p:nvPr/>
          </p:nvCxnSpPr>
          <p:spPr>
            <a:xfrm flipV="1">
              <a:off x="4441427" y="2207530"/>
              <a:ext cx="0" cy="4650470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7" name="Grouper 66"/>
            <p:cNvGrpSpPr/>
            <p:nvPr/>
          </p:nvGrpSpPr>
          <p:grpSpPr>
            <a:xfrm>
              <a:off x="1783252" y="4376449"/>
              <a:ext cx="5338106" cy="298877"/>
              <a:chOff x="1783252" y="4376449"/>
              <a:chExt cx="5338106" cy="298877"/>
            </a:xfrm>
          </p:grpSpPr>
          <p:cxnSp>
            <p:nvCxnSpPr>
              <p:cNvPr id="26" name="Connecteur droit 25"/>
              <p:cNvCxnSpPr/>
              <p:nvPr/>
            </p:nvCxnSpPr>
            <p:spPr>
              <a:xfrm>
                <a:off x="7121358" y="4393968"/>
                <a:ext cx="0" cy="266416"/>
              </a:xfrm>
              <a:prstGeom prst="line">
                <a:avLst/>
              </a:prstGeom>
              <a:ln w="28575" cmpd="sng">
                <a:solidFill>
                  <a:srgbClr val="2E2224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1" name="Grouper 50"/>
              <p:cNvGrpSpPr/>
              <p:nvPr/>
            </p:nvGrpSpPr>
            <p:grpSpPr>
              <a:xfrm>
                <a:off x="1783252" y="4376449"/>
                <a:ext cx="4956929" cy="298877"/>
                <a:chOff x="1783252" y="4376449"/>
                <a:chExt cx="4956929" cy="298877"/>
              </a:xfrm>
            </p:grpSpPr>
            <p:cxnSp>
              <p:nvCxnSpPr>
                <p:cNvPr id="21" name="Connecteur droit 20"/>
                <p:cNvCxnSpPr/>
                <p:nvPr/>
              </p:nvCxnSpPr>
              <p:spPr>
                <a:xfrm>
                  <a:off x="4820538" y="438698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Connecteur droit 21"/>
                <p:cNvCxnSpPr/>
                <p:nvPr/>
              </p:nvCxnSpPr>
              <p:spPr>
                <a:xfrm>
                  <a:off x="5215815" y="439257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Connecteur droit 22"/>
                <p:cNvCxnSpPr/>
                <p:nvPr/>
              </p:nvCxnSpPr>
              <p:spPr>
                <a:xfrm>
                  <a:off x="5593807" y="439396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Connecteur droit 23"/>
                <p:cNvCxnSpPr/>
                <p:nvPr/>
              </p:nvCxnSpPr>
              <p:spPr>
                <a:xfrm>
                  <a:off x="6359772" y="4383227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Connecteur droit 24"/>
                <p:cNvCxnSpPr/>
                <p:nvPr/>
              </p:nvCxnSpPr>
              <p:spPr>
                <a:xfrm>
                  <a:off x="6740181" y="4383227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Connecteur droit 26"/>
                <p:cNvCxnSpPr/>
                <p:nvPr/>
              </p:nvCxnSpPr>
              <p:spPr>
                <a:xfrm>
                  <a:off x="5973804" y="439063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Connecteur droit 30"/>
                <p:cNvCxnSpPr/>
                <p:nvPr/>
              </p:nvCxnSpPr>
              <p:spPr>
                <a:xfrm>
                  <a:off x="4070345" y="437644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Connecteur droit 31"/>
                <p:cNvCxnSpPr/>
                <p:nvPr/>
              </p:nvCxnSpPr>
              <p:spPr>
                <a:xfrm>
                  <a:off x="3687486" y="439257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Connecteur droit 32"/>
                <p:cNvCxnSpPr/>
                <p:nvPr/>
              </p:nvCxnSpPr>
              <p:spPr>
                <a:xfrm>
                  <a:off x="3304628" y="4408910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Connecteur droit 33"/>
                <p:cNvCxnSpPr/>
                <p:nvPr/>
              </p:nvCxnSpPr>
              <p:spPr>
                <a:xfrm>
                  <a:off x="2932265" y="440109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Connecteur droit 34"/>
                <p:cNvCxnSpPr/>
                <p:nvPr/>
              </p:nvCxnSpPr>
              <p:spPr>
                <a:xfrm>
                  <a:off x="2538911" y="4397441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Connecteur droit 35"/>
                <p:cNvCxnSpPr/>
                <p:nvPr/>
              </p:nvCxnSpPr>
              <p:spPr>
                <a:xfrm>
                  <a:off x="2166110" y="4408910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Connecteur droit 36"/>
                <p:cNvCxnSpPr/>
                <p:nvPr/>
              </p:nvCxnSpPr>
              <p:spPr>
                <a:xfrm>
                  <a:off x="1783252" y="440109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70" name="Grouper 69"/>
            <p:cNvGrpSpPr/>
            <p:nvPr/>
          </p:nvGrpSpPr>
          <p:grpSpPr>
            <a:xfrm>
              <a:off x="4290484" y="2675013"/>
              <a:ext cx="314287" cy="3698595"/>
              <a:chOff x="4290484" y="2675013"/>
              <a:chExt cx="314287" cy="3698595"/>
            </a:xfrm>
          </p:grpSpPr>
          <p:grpSp>
            <p:nvGrpSpPr>
              <p:cNvPr id="69" name="Grouper 68"/>
              <p:cNvGrpSpPr/>
              <p:nvPr/>
            </p:nvGrpSpPr>
            <p:grpSpPr>
              <a:xfrm>
                <a:off x="4290484" y="2675013"/>
                <a:ext cx="314287" cy="3322670"/>
                <a:chOff x="4290484" y="2675013"/>
                <a:chExt cx="314287" cy="3322670"/>
              </a:xfrm>
            </p:grpSpPr>
            <p:cxnSp>
              <p:nvCxnSpPr>
                <p:cNvPr id="38" name="Connecteur droit 37"/>
                <p:cNvCxnSpPr/>
                <p:nvPr/>
              </p:nvCxnSpPr>
              <p:spPr>
                <a:xfrm>
                  <a:off x="4324161" y="488973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Connecteur droit 40"/>
                <p:cNvCxnSpPr/>
                <p:nvPr/>
              </p:nvCxnSpPr>
              <p:spPr>
                <a:xfrm>
                  <a:off x="4329631" y="5262547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Connecteur droit 41"/>
                <p:cNvCxnSpPr/>
                <p:nvPr/>
              </p:nvCxnSpPr>
              <p:spPr>
                <a:xfrm>
                  <a:off x="4324606" y="5624867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Connecteur droit 42"/>
                <p:cNvCxnSpPr/>
                <p:nvPr/>
              </p:nvCxnSpPr>
              <p:spPr>
                <a:xfrm>
                  <a:off x="4330076" y="5997683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Connecteur droit 43"/>
                <p:cNvCxnSpPr/>
                <p:nvPr/>
              </p:nvCxnSpPr>
              <p:spPr>
                <a:xfrm>
                  <a:off x="4308641" y="414997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Connecteur droit 44"/>
                <p:cNvCxnSpPr/>
                <p:nvPr/>
              </p:nvCxnSpPr>
              <p:spPr>
                <a:xfrm>
                  <a:off x="4308641" y="3788054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Connecteur droit 45"/>
                <p:cNvCxnSpPr/>
                <p:nvPr/>
              </p:nvCxnSpPr>
              <p:spPr>
                <a:xfrm>
                  <a:off x="4304079" y="3405144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Connecteur droit 46"/>
                <p:cNvCxnSpPr/>
                <p:nvPr/>
              </p:nvCxnSpPr>
              <p:spPr>
                <a:xfrm>
                  <a:off x="4300980" y="303273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Connecteur droit 47"/>
                <p:cNvCxnSpPr/>
                <p:nvPr/>
              </p:nvCxnSpPr>
              <p:spPr>
                <a:xfrm>
                  <a:off x="4290484" y="2675013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Connecteur droit 48"/>
              <p:cNvCxnSpPr/>
              <p:nvPr/>
            </p:nvCxnSpPr>
            <p:spPr>
              <a:xfrm>
                <a:off x="4316481" y="6373608"/>
                <a:ext cx="274695" cy="0"/>
              </a:xfrm>
              <a:prstGeom prst="line">
                <a:avLst/>
              </a:prstGeom>
              <a:ln w="28575" cmpd="sng">
                <a:solidFill>
                  <a:srgbClr val="2E2224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6225" y="89136"/>
            <a:ext cx="8591550" cy="1066801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3200" dirty="0" smtClean="0"/>
              <a:t>7. Quelle est l’ordonnée du point G?</a:t>
            </a:r>
            <a:endParaRPr lang="fr-FR" sz="3200" dirty="0"/>
          </a:p>
        </p:txBody>
      </p:sp>
      <p:cxnSp>
        <p:nvCxnSpPr>
          <p:cNvPr id="7" name="Connecteur droit 6"/>
          <p:cNvCxnSpPr/>
          <p:nvPr/>
        </p:nvCxnSpPr>
        <p:spPr>
          <a:xfrm>
            <a:off x="7726455" y="3211484"/>
            <a:ext cx="0" cy="3078358"/>
          </a:xfrm>
          <a:prstGeom prst="line">
            <a:avLst/>
          </a:prstGeom>
          <a:ln>
            <a:solidFill>
              <a:srgbClr val="61625E"/>
            </a:solidFill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flipH="1">
            <a:off x="3315565" y="6282205"/>
            <a:ext cx="4333918" cy="0"/>
          </a:xfrm>
          <a:prstGeom prst="line">
            <a:avLst/>
          </a:prstGeom>
          <a:ln>
            <a:solidFill>
              <a:srgbClr val="61625E"/>
            </a:solidFill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ZoneTexte 3"/>
          <p:cNvSpPr txBox="1"/>
          <p:nvPr/>
        </p:nvSpPr>
        <p:spPr>
          <a:xfrm>
            <a:off x="7496674" y="5869452"/>
            <a:ext cx="138693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 smtClean="0">
                <a:solidFill>
                  <a:srgbClr val="FF0000"/>
                </a:solidFill>
              </a:rPr>
              <a:t>+G</a:t>
            </a:r>
          </a:p>
        </p:txBody>
      </p:sp>
      <p:sp>
        <p:nvSpPr>
          <p:cNvPr id="39" name="Rectangle 38"/>
          <p:cNvSpPr/>
          <p:nvPr/>
        </p:nvSpPr>
        <p:spPr>
          <a:xfrm>
            <a:off x="4445250" y="3916326"/>
            <a:ext cx="2504807" cy="112903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4800" dirty="0"/>
              <a:t>G</a:t>
            </a:r>
            <a:r>
              <a:rPr lang="fr-FR" sz="4800" dirty="0" smtClean="0"/>
              <a:t>(7;-5)</a:t>
            </a:r>
            <a:endParaRPr lang="fr-FR" sz="4800" dirty="0"/>
          </a:p>
        </p:txBody>
      </p:sp>
      <p:sp>
        <p:nvSpPr>
          <p:cNvPr id="40" name="Bulle ronde 39"/>
          <p:cNvSpPr/>
          <p:nvPr/>
        </p:nvSpPr>
        <p:spPr>
          <a:xfrm>
            <a:off x="2551727" y="1355958"/>
            <a:ext cx="4135821" cy="1562145"/>
          </a:xfrm>
          <a:prstGeom prst="wedgeEllipseCallout">
            <a:avLst>
              <a:gd name="adj1" fmla="val 39364"/>
              <a:gd name="adj2" fmla="val 129896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dirty="0" smtClean="0"/>
              <a:t>L’ordonnée</a:t>
            </a:r>
          </a:p>
          <a:p>
            <a:pPr algn="ctr"/>
            <a:r>
              <a:rPr lang="fr-FR" sz="2800" dirty="0" smtClean="0"/>
              <a:t>du point G est -5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2506177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er 2"/>
          <p:cNvGrpSpPr/>
          <p:nvPr/>
        </p:nvGrpSpPr>
        <p:grpSpPr>
          <a:xfrm>
            <a:off x="0" y="501023"/>
            <a:ext cx="10609068" cy="7729546"/>
            <a:chOff x="1270000" y="2207530"/>
            <a:chExt cx="6506992" cy="4650470"/>
          </a:xfrm>
        </p:grpSpPr>
        <p:cxnSp>
          <p:nvCxnSpPr>
            <p:cNvPr id="6" name="Connecteur droit avec flèche 5"/>
            <p:cNvCxnSpPr/>
            <p:nvPr/>
          </p:nvCxnSpPr>
          <p:spPr>
            <a:xfrm>
              <a:off x="1270000" y="4542118"/>
              <a:ext cx="6506992" cy="0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avec flèche 16"/>
            <p:cNvCxnSpPr/>
            <p:nvPr/>
          </p:nvCxnSpPr>
          <p:spPr>
            <a:xfrm flipV="1">
              <a:off x="4441427" y="2207530"/>
              <a:ext cx="0" cy="4650470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7" name="Grouper 66"/>
            <p:cNvGrpSpPr/>
            <p:nvPr/>
          </p:nvGrpSpPr>
          <p:grpSpPr>
            <a:xfrm>
              <a:off x="1783252" y="4376449"/>
              <a:ext cx="5338106" cy="298877"/>
              <a:chOff x="1783252" y="4376449"/>
              <a:chExt cx="5338106" cy="298877"/>
            </a:xfrm>
          </p:grpSpPr>
          <p:cxnSp>
            <p:nvCxnSpPr>
              <p:cNvPr id="26" name="Connecteur droit 25"/>
              <p:cNvCxnSpPr/>
              <p:nvPr/>
            </p:nvCxnSpPr>
            <p:spPr>
              <a:xfrm>
                <a:off x="7121358" y="4393968"/>
                <a:ext cx="0" cy="266416"/>
              </a:xfrm>
              <a:prstGeom prst="line">
                <a:avLst/>
              </a:prstGeom>
              <a:ln w="28575" cmpd="sng">
                <a:solidFill>
                  <a:srgbClr val="2E2224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1" name="Grouper 50"/>
              <p:cNvGrpSpPr/>
              <p:nvPr/>
            </p:nvGrpSpPr>
            <p:grpSpPr>
              <a:xfrm>
                <a:off x="1783252" y="4376449"/>
                <a:ext cx="4956929" cy="298877"/>
                <a:chOff x="1783252" y="4376449"/>
                <a:chExt cx="4956929" cy="298877"/>
              </a:xfrm>
            </p:grpSpPr>
            <p:cxnSp>
              <p:nvCxnSpPr>
                <p:cNvPr id="21" name="Connecteur droit 20"/>
                <p:cNvCxnSpPr/>
                <p:nvPr/>
              </p:nvCxnSpPr>
              <p:spPr>
                <a:xfrm>
                  <a:off x="4820538" y="438698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Connecteur droit 21"/>
                <p:cNvCxnSpPr/>
                <p:nvPr/>
              </p:nvCxnSpPr>
              <p:spPr>
                <a:xfrm>
                  <a:off x="5215815" y="439257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Connecteur droit 22"/>
                <p:cNvCxnSpPr/>
                <p:nvPr/>
              </p:nvCxnSpPr>
              <p:spPr>
                <a:xfrm>
                  <a:off x="5593807" y="439396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Connecteur droit 23"/>
                <p:cNvCxnSpPr/>
                <p:nvPr/>
              </p:nvCxnSpPr>
              <p:spPr>
                <a:xfrm>
                  <a:off x="6359772" y="4383227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Connecteur droit 24"/>
                <p:cNvCxnSpPr/>
                <p:nvPr/>
              </p:nvCxnSpPr>
              <p:spPr>
                <a:xfrm>
                  <a:off x="6740181" y="4383227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Connecteur droit 26"/>
                <p:cNvCxnSpPr/>
                <p:nvPr/>
              </p:nvCxnSpPr>
              <p:spPr>
                <a:xfrm>
                  <a:off x="5973804" y="439063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Connecteur droit 30"/>
                <p:cNvCxnSpPr/>
                <p:nvPr/>
              </p:nvCxnSpPr>
              <p:spPr>
                <a:xfrm>
                  <a:off x="4070345" y="437644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Connecteur droit 31"/>
                <p:cNvCxnSpPr/>
                <p:nvPr/>
              </p:nvCxnSpPr>
              <p:spPr>
                <a:xfrm>
                  <a:off x="3687486" y="439257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Connecteur droit 32"/>
                <p:cNvCxnSpPr/>
                <p:nvPr/>
              </p:nvCxnSpPr>
              <p:spPr>
                <a:xfrm>
                  <a:off x="3304628" y="4408910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Connecteur droit 33"/>
                <p:cNvCxnSpPr/>
                <p:nvPr/>
              </p:nvCxnSpPr>
              <p:spPr>
                <a:xfrm>
                  <a:off x="2932265" y="440109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Connecteur droit 34"/>
                <p:cNvCxnSpPr/>
                <p:nvPr/>
              </p:nvCxnSpPr>
              <p:spPr>
                <a:xfrm>
                  <a:off x="2538911" y="4397441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Connecteur droit 35"/>
                <p:cNvCxnSpPr/>
                <p:nvPr/>
              </p:nvCxnSpPr>
              <p:spPr>
                <a:xfrm>
                  <a:off x="2166110" y="4408910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Connecteur droit 36"/>
                <p:cNvCxnSpPr/>
                <p:nvPr/>
              </p:nvCxnSpPr>
              <p:spPr>
                <a:xfrm>
                  <a:off x="1783252" y="440109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70" name="Grouper 69"/>
            <p:cNvGrpSpPr/>
            <p:nvPr/>
          </p:nvGrpSpPr>
          <p:grpSpPr>
            <a:xfrm>
              <a:off x="4290484" y="2675013"/>
              <a:ext cx="314287" cy="3698595"/>
              <a:chOff x="4290484" y="2675013"/>
              <a:chExt cx="314287" cy="3698595"/>
            </a:xfrm>
          </p:grpSpPr>
          <p:grpSp>
            <p:nvGrpSpPr>
              <p:cNvPr id="69" name="Grouper 68"/>
              <p:cNvGrpSpPr/>
              <p:nvPr/>
            </p:nvGrpSpPr>
            <p:grpSpPr>
              <a:xfrm>
                <a:off x="4290484" y="2675013"/>
                <a:ext cx="314287" cy="3322670"/>
                <a:chOff x="4290484" y="2675013"/>
                <a:chExt cx="314287" cy="3322670"/>
              </a:xfrm>
            </p:grpSpPr>
            <p:cxnSp>
              <p:nvCxnSpPr>
                <p:cNvPr id="38" name="Connecteur droit 37"/>
                <p:cNvCxnSpPr/>
                <p:nvPr/>
              </p:nvCxnSpPr>
              <p:spPr>
                <a:xfrm>
                  <a:off x="4324161" y="488973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Connecteur droit 40"/>
                <p:cNvCxnSpPr/>
                <p:nvPr/>
              </p:nvCxnSpPr>
              <p:spPr>
                <a:xfrm>
                  <a:off x="4329631" y="5262547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Connecteur droit 41"/>
                <p:cNvCxnSpPr/>
                <p:nvPr/>
              </p:nvCxnSpPr>
              <p:spPr>
                <a:xfrm>
                  <a:off x="4324606" y="5624867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Connecteur droit 42"/>
                <p:cNvCxnSpPr/>
                <p:nvPr/>
              </p:nvCxnSpPr>
              <p:spPr>
                <a:xfrm>
                  <a:off x="4330076" y="5997683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Connecteur droit 43"/>
                <p:cNvCxnSpPr/>
                <p:nvPr/>
              </p:nvCxnSpPr>
              <p:spPr>
                <a:xfrm>
                  <a:off x="4308641" y="414997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Connecteur droit 44"/>
                <p:cNvCxnSpPr/>
                <p:nvPr/>
              </p:nvCxnSpPr>
              <p:spPr>
                <a:xfrm>
                  <a:off x="4308641" y="3788054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Connecteur droit 45"/>
                <p:cNvCxnSpPr/>
                <p:nvPr/>
              </p:nvCxnSpPr>
              <p:spPr>
                <a:xfrm>
                  <a:off x="4304079" y="3405144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Connecteur droit 46"/>
                <p:cNvCxnSpPr/>
                <p:nvPr/>
              </p:nvCxnSpPr>
              <p:spPr>
                <a:xfrm>
                  <a:off x="4300980" y="303273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Connecteur droit 47"/>
                <p:cNvCxnSpPr/>
                <p:nvPr/>
              </p:nvCxnSpPr>
              <p:spPr>
                <a:xfrm>
                  <a:off x="4290484" y="2675013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Connecteur droit 48"/>
              <p:cNvCxnSpPr/>
              <p:nvPr/>
            </p:nvCxnSpPr>
            <p:spPr>
              <a:xfrm>
                <a:off x="4316481" y="6373608"/>
                <a:ext cx="274695" cy="0"/>
              </a:xfrm>
              <a:prstGeom prst="line">
                <a:avLst/>
              </a:prstGeom>
              <a:ln w="28575" cmpd="sng">
                <a:solidFill>
                  <a:srgbClr val="2E2224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6225" y="89136"/>
            <a:ext cx="8591550" cy="1066801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3200" dirty="0"/>
              <a:t>8</a:t>
            </a:r>
            <a:r>
              <a:rPr lang="fr-FR" sz="3200" dirty="0" smtClean="0"/>
              <a:t>. Quelles sont les coordonnées du point H?</a:t>
            </a:r>
            <a:endParaRPr lang="fr-FR" sz="3200" dirty="0"/>
          </a:p>
        </p:txBody>
      </p:sp>
      <p:sp>
        <p:nvSpPr>
          <p:cNvPr id="4" name="ZoneTexte 3"/>
          <p:cNvSpPr txBox="1"/>
          <p:nvPr/>
        </p:nvSpPr>
        <p:spPr>
          <a:xfrm>
            <a:off x="3995474" y="3975847"/>
            <a:ext cx="138693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 smtClean="0">
                <a:solidFill>
                  <a:srgbClr val="FF0000"/>
                </a:solidFill>
              </a:rPr>
              <a:t>+</a:t>
            </a:r>
          </a:p>
          <a:p>
            <a:r>
              <a:rPr lang="fr-FR" sz="4400" dirty="0" smtClean="0">
                <a:solidFill>
                  <a:srgbClr val="FF0000"/>
                </a:solidFill>
              </a:rPr>
              <a:t>H</a:t>
            </a:r>
          </a:p>
        </p:txBody>
      </p:sp>
      <p:sp>
        <p:nvSpPr>
          <p:cNvPr id="39" name="Rectangle 38"/>
          <p:cNvSpPr/>
          <p:nvPr/>
        </p:nvSpPr>
        <p:spPr>
          <a:xfrm>
            <a:off x="1436687" y="1943153"/>
            <a:ext cx="2504807" cy="112903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4800" dirty="0"/>
              <a:t>H</a:t>
            </a:r>
            <a:r>
              <a:rPr lang="fr-FR" sz="4800" dirty="0" smtClean="0"/>
              <a:t>(-1,5;0)</a:t>
            </a:r>
            <a:endParaRPr lang="fr-FR" sz="4800" dirty="0"/>
          </a:p>
        </p:txBody>
      </p:sp>
    </p:spTree>
    <p:extLst>
      <p:ext uri="{BB962C8B-B14F-4D97-AF65-F5344CB8AC3E}">
        <p14:creationId xmlns:p14="http://schemas.microsoft.com/office/powerpoint/2010/main" val="18624354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er 2"/>
          <p:cNvGrpSpPr/>
          <p:nvPr/>
        </p:nvGrpSpPr>
        <p:grpSpPr>
          <a:xfrm>
            <a:off x="163208" y="-603504"/>
            <a:ext cx="10609068" cy="7729546"/>
            <a:chOff x="1270000" y="2207530"/>
            <a:chExt cx="6506992" cy="4650470"/>
          </a:xfrm>
        </p:grpSpPr>
        <p:cxnSp>
          <p:nvCxnSpPr>
            <p:cNvPr id="6" name="Connecteur droit avec flèche 5"/>
            <p:cNvCxnSpPr/>
            <p:nvPr/>
          </p:nvCxnSpPr>
          <p:spPr>
            <a:xfrm>
              <a:off x="1270000" y="4542118"/>
              <a:ext cx="6506992" cy="0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avec flèche 16"/>
            <p:cNvCxnSpPr/>
            <p:nvPr/>
          </p:nvCxnSpPr>
          <p:spPr>
            <a:xfrm flipV="1">
              <a:off x="4441427" y="2207530"/>
              <a:ext cx="0" cy="4650470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7" name="Grouper 66"/>
            <p:cNvGrpSpPr/>
            <p:nvPr/>
          </p:nvGrpSpPr>
          <p:grpSpPr>
            <a:xfrm>
              <a:off x="1783252" y="4376449"/>
              <a:ext cx="5338106" cy="298877"/>
              <a:chOff x="1783252" y="4376449"/>
              <a:chExt cx="5338106" cy="298877"/>
            </a:xfrm>
          </p:grpSpPr>
          <p:cxnSp>
            <p:nvCxnSpPr>
              <p:cNvPr id="26" name="Connecteur droit 25"/>
              <p:cNvCxnSpPr/>
              <p:nvPr/>
            </p:nvCxnSpPr>
            <p:spPr>
              <a:xfrm>
                <a:off x="7121358" y="4393968"/>
                <a:ext cx="0" cy="266416"/>
              </a:xfrm>
              <a:prstGeom prst="line">
                <a:avLst/>
              </a:prstGeom>
              <a:ln w="28575" cmpd="sng">
                <a:solidFill>
                  <a:srgbClr val="2E2224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1" name="Grouper 50"/>
              <p:cNvGrpSpPr/>
              <p:nvPr/>
            </p:nvGrpSpPr>
            <p:grpSpPr>
              <a:xfrm>
                <a:off x="1783252" y="4376449"/>
                <a:ext cx="4956929" cy="298877"/>
                <a:chOff x="1783252" y="4376449"/>
                <a:chExt cx="4956929" cy="298877"/>
              </a:xfrm>
            </p:grpSpPr>
            <p:cxnSp>
              <p:nvCxnSpPr>
                <p:cNvPr id="21" name="Connecteur droit 20"/>
                <p:cNvCxnSpPr/>
                <p:nvPr/>
              </p:nvCxnSpPr>
              <p:spPr>
                <a:xfrm>
                  <a:off x="4820538" y="438698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Connecteur droit 21"/>
                <p:cNvCxnSpPr/>
                <p:nvPr/>
              </p:nvCxnSpPr>
              <p:spPr>
                <a:xfrm>
                  <a:off x="5215815" y="439257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Connecteur droit 22"/>
                <p:cNvCxnSpPr/>
                <p:nvPr/>
              </p:nvCxnSpPr>
              <p:spPr>
                <a:xfrm>
                  <a:off x="5593807" y="439396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Connecteur droit 23"/>
                <p:cNvCxnSpPr/>
                <p:nvPr/>
              </p:nvCxnSpPr>
              <p:spPr>
                <a:xfrm>
                  <a:off x="6359772" y="4383227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Connecteur droit 24"/>
                <p:cNvCxnSpPr/>
                <p:nvPr/>
              </p:nvCxnSpPr>
              <p:spPr>
                <a:xfrm>
                  <a:off x="6740181" y="4383227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Connecteur droit 26"/>
                <p:cNvCxnSpPr/>
                <p:nvPr/>
              </p:nvCxnSpPr>
              <p:spPr>
                <a:xfrm>
                  <a:off x="5973804" y="439063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Connecteur droit 30"/>
                <p:cNvCxnSpPr/>
                <p:nvPr/>
              </p:nvCxnSpPr>
              <p:spPr>
                <a:xfrm>
                  <a:off x="4070345" y="437644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Connecteur droit 31"/>
                <p:cNvCxnSpPr/>
                <p:nvPr/>
              </p:nvCxnSpPr>
              <p:spPr>
                <a:xfrm>
                  <a:off x="3687486" y="439257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Connecteur droit 32"/>
                <p:cNvCxnSpPr/>
                <p:nvPr/>
              </p:nvCxnSpPr>
              <p:spPr>
                <a:xfrm>
                  <a:off x="3304628" y="4408910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Connecteur droit 33"/>
                <p:cNvCxnSpPr/>
                <p:nvPr/>
              </p:nvCxnSpPr>
              <p:spPr>
                <a:xfrm>
                  <a:off x="2932265" y="440109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Connecteur droit 34"/>
                <p:cNvCxnSpPr/>
                <p:nvPr/>
              </p:nvCxnSpPr>
              <p:spPr>
                <a:xfrm>
                  <a:off x="2538911" y="4397441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Connecteur droit 35"/>
                <p:cNvCxnSpPr/>
                <p:nvPr/>
              </p:nvCxnSpPr>
              <p:spPr>
                <a:xfrm>
                  <a:off x="2166110" y="4408910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Connecteur droit 36"/>
                <p:cNvCxnSpPr/>
                <p:nvPr/>
              </p:nvCxnSpPr>
              <p:spPr>
                <a:xfrm>
                  <a:off x="1783252" y="440109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70" name="Grouper 69"/>
            <p:cNvGrpSpPr/>
            <p:nvPr/>
          </p:nvGrpSpPr>
          <p:grpSpPr>
            <a:xfrm>
              <a:off x="4290484" y="2675013"/>
              <a:ext cx="314287" cy="3698595"/>
              <a:chOff x="4290484" y="2675013"/>
              <a:chExt cx="314287" cy="3698595"/>
            </a:xfrm>
          </p:grpSpPr>
          <p:grpSp>
            <p:nvGrpSpPr>
              <p:cNvPr id="69" name="Grouper 68"/>
              <p:cNvGrpSpPr/>
              <p:nvPr/>
            </p:nvGrpSpPr>
            <p:grpSpPr>
              <a:xfrm>
                <a:off x="4290484" y="2675013"/>
                <a:ext cx="314287" cy="3322670"/>
                <a:chOff x="4290484" y="2675013"/>
                <a:chExt cx="314287" cy="3322670"/>
              </a:xfrm>
            </p:grpSpPr>
            <p:cxnSp>
              <p:nvCxnSpPr>
                <p:cNvPr id="38" name="Connecteur droit 37"/>
                <p:cNvCxnSpPr/>
                <p:nvPr/>
              </p:nvCxnSpPr>
              <p:spPr>
                <a:xfrm>
                  <a:off x="4324161" y="488973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Connecteur droit 40"/>
                <p:cNvCxnSpPr/>
                <p:nvPr/>
              </p:nvCxnSpPr>
              <p:spPr>
                <a:xfrm>
                  <a:off x="4329631" y="5262547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Connecteur droit 41"/>
                <p:cNvCxnSpPr/>
                <p:nvPr/>
              </p:nvCxnSpPr>
              <p:spPr>
                <a:xfrm>
                  <a:off x="4324606" y="5624867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Connecteur droit 42"/>
                <p:cNvCxnSpPr/>
                <p:nvPr/>
              </p:nvCxnSpPr>
              <p:spPr>
                <a:xfrm>
                  <a:off x="4330076" y="5997683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Connecteur droit 43"/>
                <p:cNvCxnSpPr/>
                <p:nvPr/>
              </p:nvCxnSpPr>
              <p:spPr>
                <a:xfrm>
                  <a:off x="4308641" y="414997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Connecteur droit 44"/>
                <p:cNvCxnSpPr/>
                <p:nvPr/>
              </p:nvCxnSpPr>
              <p:spPr>
                <a:xfrm>
                  <a:off x="4308641" y="3788054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Connecteur droit 45"/>
                <p:cNvCxnSpPr/>
                <p:nvPr/>
              </p:nvCxnSpPr>
              <p:spPr>
                <a:xfrm>
                  <a:off x="4304079" y="3405144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Connecteur droit 46"/>
                <p:cNvCxnSpPr/>
                <p:nvPr/>
              </p:nvCxnSpPr>
              <p:spPr>
                <a:xfrm>
                  <a:off x="4300980" y="303273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Connecteur droit 47"/>
                <p:cNvCxnSpPr/>
                <p:nvPr/>
              </p:nvCxnSpPr>
              <p:spPr>
                <a:xfrm>
                  <a:off x="4290484" y="2675013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Connecteur droit 48"/>
              <p:cNvCxnSpPr/>
              <p:nvPr/>
            </p:nvCxnSpPr>
            <p:spPr>
              <a:xfrm>
                <a:off x="4316481" y="6373608"/>
                <a:ext cx="274695" cy="0"/>
              </a:xfrm>
              <a:prstGeom prst="line">
                <a:avLst/>
              </a:prstGeom>
              <a:ln w="28575" cmpd="sng">
                <a:solidFill>
                  <a:srgbClr val="2E2224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6225" y="89136"/>
            <a:ext cx="8591550" cy="1066801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3200" dirty="0"/>
              <a:t>9</a:t>
            </a:r>
            <a:r>
              <a:rPr lang="fr-FR" sz="3200" dirty="0" smtClean="0"/>
              <a:t>. Quelle est l’abscisse du point K?</a:t>
            </a:r>
            <a:endParaRPr lang="fr-FR" sz="3200" dirty="0"/>
          </a:p>
        </p:txBody>
      </p:sp>
      <p:cxnSp>
        <p:nvCxnSpPr>
          <p:cNvPr id="7" name="Connecteur droit 6"/>
          <p:cNvCxnSpPr/>
          <p:nvPr/>
        </p:nvCxnSpPr>
        <p:spPr>
          <a:xfrm>
            <a:off x="1287951" y="2052437"/>
            <a:ext cx="0" cy="1224378"/>
          </a:xfrm>
          <a:prstGeom prst="line">
            <a:avLst/>
          </a:prstGeom>
          <a:ln>
            <a:solidFill>
              <a:srgbClr val="61625E"/>
            </a:solidFill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flipH="1">
            <a:off x="1285063" y="2023485"/>
            <a:ext cx="4048873" cy="0"/>
          </a:xfrm>
          <a:prstGeom prst="line">
            <a:avLst/>
          </a:prstGeom>
          <a:ln>
            <a:solidFill>
              <a:srgbClr val="61625E"/>
            </a:solidFill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ZoneTexte 3"/>
          <p:cNvSpPr txBox="1"/>
          <p:nvPr/>
        </p:nvSpPr>
        <p:spPr>
          <a:xfrm>
            <a:off x="765341" y="1610732"/>
            <a:ext cx="138693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 smtClean="0">
                <a:solidFill>
                  <a:srgbClr val="FF0000"/>
                </a:solidFill>
              </a:rPr>
              <a:t>K</a:t>
            </a:r>
            <a:r>
              <a:rPr lang="fr-FR" sz="4400" dirty="0">
                <a:solidFill>
                  <a:srgbClr val="FF0000"/>
                </a:solidFill>
              </a:rPr>
              <a:t>+</a:t>
            </a:r>
            <a:endParaRPr lang="fr-FR" sz="4400" dirty="0" smtClean="0">
              <a:solidFill>
                <a:srgbClr val="FF0000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1287951" y="4474239"/>
            <a:ext cx="2504807" cy="112903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4800" dirty="0"/>
              <a:t>K</a:t>
            </a:r>
            <a:r>
              <a:rPr lang="fr-FR" sz="4800" dirty="0" smtClean="0"/>
              <a:t>(-6,5;2)</a:t>
            </a:r>
            <a:endParaRPr lang="fr-FR" sz="4800" dirty="0"/>
          </a:p>
        </p:txBody>
      </p:sp>
      <p:sp>
        <p:nvSpPr>
          <p:cNvPr id="40" name="Bulle ronde 39"/>
          <p:cNvSpPr/>
          <p:nvPr/>
        </p:nvSpPr>
        <p:spPr>
          <a:xfrm>
            <a:off x="4469096" y="1921828"/>
            <a:ext cx="4135821" cy="1562145"/>
          </a:xfrm>
          <a:prstGeom prst="wedgeEllipseCallout">
            <a:avLst>
              <a:gd name="adj1" fmla="val -94766"/>
              <a:gd name="adj2" fmla="val 132036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dirty="0" smtClean="0"/>
              <a:t>L’abscisse </a:t>
            </a:r>
          </a:p>
          <a:p>
            <a:pPr algn="ctr"/>
            <a:r>
              <a:rPr lang="fr-FR" sz="2800" dirty="0" smtClean="0"/>
              <a:t>du point K est -6,5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22334787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er 2"/>
          <p:cNvGrpSpPr/>
          <p:nvPr/>
        </p:nvGrpSpPr>
        <p:grpSpPr>
          <a:xfrm>
            <a:off x="-2769439" y="-603505"/>
            <a:ext cx="13541715" cy="9582853"/>
            <a:chOff x="1270000" y="2207530"/>
            <a:chExt cx="6506992" cy="4650470"/>
          </a:xfrm>
        </p:grpSpPr>
        <p:cxnSp>
          <p:nvCxnSpPr>
            <p:cNvPr id="6" name="Connecteur droit avec flèche 5"/>
            <p:cNvCxnSpPr/>
            <p:nvPr/>
          </p:nvCxnSpPr>
          <p:spPr>
            <a:xfrm>
              <a:off x="1270000" y="4542118"/>
              <a:ext cx="6506992" cy="0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avec flèche 16"/>
            <p:cNvCxnSpPr/>
            <p:nvPr/>
          </p:nvCxnSpPr>
          <p:spPr>
            <a:xfrm flipV="1">
              <a:off x="4441427" y="2207530"/>
              <a:ext cx="0" cy="4650470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7" name="Grouper 66"/>
            <p:cNvGrpSpPr/>
            <p:nvPr/>
          </p:nvGrpSpPr>
          <p:grpSpPr>
            <a:xfrm>
              <a:off x="1783252" y="4376449"/>
              <a:ext cx="5338106" cy="298877"/>
              <a:chOff x="1783252" y="4376449"/>
              <a:chExt cx="5338106" cy="298877"/>
            </a:xfrm>
          </p:grpSpPr>
          <p:cxnSp>
            <p:nvCxnSpPr>
              <p:cNvPr id="26" name="Connecteur droit 25"/>
              <p:cNvCxnSpPr/>
              <p:nvPr/>
            </p:nvCxnSpPr>
            <p:spPr>
              <a:xfrm>
                <a:off x="7121358" y="4393968"/>
                <a:ext cx="0" cy="266416"/>
              </a:xfrm>
              <a:prstGeom prst="line">
                <a:avLst/>
              </a:prstGeom>
              <a:ln w="28575" cmpd="sng">
                <a:solidFill>
                  <a:srgbClr val="2E2224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1" name="Grouper 50"/>
              <p:cNvGrpSpPr/>
              <p:nvPr/>
            </p:nvGrpSpPr>
            <p:grpSpPr>
              <a:xfrm>
                <a:off x="1783252" y="4376449"/>
                <a:ext cx="4956929" cy="298877"/>
                <a:chOff x="1783252" y="4376449"/>
                <a:chExt cx="4956929" cy="298877"/>
              </a:xfrm>
            </p:grpSpPr>
            <p:cxnSp>
              <p:nvCxnSpPr>
                <p:cNvPr id="21" name="Connecteur droit 20"/>
                <p:cNvCxnSpPr/>
                <p:nvPr/>
              </p:nvCxnSpPr>
              <p:spPr>
                <a:xfrm>
                  <a:off x="4820538" y="438698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Connecteur droit 21"/>
                <p:cNvCxnSpPr/>
                <p:nvPr/>
              </p:nvCxnSpPr>
              <p:spPr>
                <a:xfrm>
                  <a:off x="5215815" y="439257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Connecteur droit 22"/>
                <p:cNvCxnSpPr/>
                <p:nvPr/>
              </p:nvCxnSpPr>
              <p:spPr>
                <a:xfrm>
                  <a:off x="5593807" y="439396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Connecteur droit 23"/>
                <p:cNvCxnSpPr/>
                <p:nvPr/>
              </p:nvCxnSpPr>
              <p:spPr>
                <a:xfrm>
                  <a:off x="6359772" y="4383227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Connecteur droit 24"/>
                <p:cNvCxnSpPr/>
                <p:nvPr/>
              </p:nvCxnSpPr>
              <p:spPr>
                <a:xfrm>
                  <a:off x="6740181" y="4383227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Connecteur droit 26"/>
                <p:cNvCxnSpPr/>
                <p:nvPr/>
              </p:nvCxnSpPr>
              <p:spPr>
                <a:xfrm>
                  <a:off x="5973804" y="439063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Connecteur droit 30"/>
                <p:cNvCxnSpPr/>
                <p:nvPr/>
              </p:nvCxnSpPr>
              <p:spPr>
                <a:xfrm>
                  <a:off x="4070345" y="437644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Connecteur droit 31"/>
                <p:cNvCxnSpPr/>
                <p:nvPr/>
              </p:nvCxnSpPr>
              <p:spPr>
                <a:xfrm>
                  <a:off x="3687486" y="439257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Connecteur droit 32"/>
                <p:cNvCxnSpPr/>
                <p:nvPr/>
              </p:nvCxnSpPr>
              <p:spPr>
                <a:xfrm>
                  <a:off x="3304628" y="4408910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Connecteur droit 33"/>
                <p:cNvCxnSpPr/>
                <p:nvPr/>
              </p:nvCxnSpPr>
              <p:spPr>
                <a:xfrm>
                  <a:off x="2932265" y="440109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Connecteur droit 34"/>
                <p:cNvCxnSpPr/>
                <p:nvPr/>
              </p:nvCxnSpPr>
              <p:spPr>
                <a:xfrm>
                  <a:off x="2538911" y="4397441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Connecteur droit 35"/>
                <p:cNvCxnSpPr/>
                <p:nvPr/>
              </p:nvCxnSpPr>
              <p:spPr>
                <a:xfrm>
                  <a:off x="2166110" y="4408910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Connecteur droit 36"/>
                <p:cNvCxnSpPr/>
                <p:nvPr/>
              </p:nvCxnSpPr>
              <p:spPr>
                <a:xfrm>
                  <a:off x="1783252" y="440109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70" name="Grouper 69"/>
            <p:cNvGrpSpPr/>
            <p:nvPr/>
          </p:nvGrpSpPr>
          <p:grpSpPr>
            <a:xfrm>
              <a:off x="4290484" y="2675013"/>
              <a:ext cx="314287" cy="3698595"/>
              <a:chOff x="4290484" y="2675013"/>
              <a:chExt cx="314287" cy="3698595"/>
            </a:xfrm>
          </p:grpSpPr>
          <p:grpSp>
            <p:nvGrpSpPr>
              <p:cNvPr id="69" name="Grouper 68"/>
              <p:cNvGrpSpPr/>
              <p:nvPr/>
            </p:nvGrpSpPr>
            <p:grpSpPr>
              <a:xfrm>
                <a:off x="4290484" y="2675013"/>
                <a:ext cx="314287" cy="3322670"/>
                <a:chOff x="4290484" y="2675013"/>
                <a:chExt cx="314287" cy="3322670"/>
              </a:xfrm>
            </p:grpSpPr>
            <p:cxnSp>
              <p:nvCxnSpPr>
                <p:cNvPr id="38" name="Connecteur droit 37"/>
                <p:cNvCxnSpPr/>
                <p:nvPr/>
              </p:nvCxnSpPr>
              <p:spPr>
                <a:xfrm>
                  <a:off x="4324161" y="488973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Connecteur droit 40"/>
                <p:cNvCxnSpPr/>
                <p:nvPr/>
              </p:nvCxnSpPr>
              <p:spPr>
                <a:xfrm>
                  <a:off x="4329631" y="5262547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Connecteur droit 41"/>
                <p:cNvCxnSpPr/>
                <p:nvPr/>
              </p:nvCxnSpPr>
              <p:spPr>
                <a:xfrm>
                  <a:off x="4324606" y="5624867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Connecteur droit 42"/>
                <p:cNvCxnSpPr/>
                <p:nvPr/>
              </p:nvCxnSpPr>
              <p:spPr>
                <a:xfrm>
                  <a:off x="4330076" y="5997683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Connecteur droit 43"/>
                <p:cNvCxnSpPr/>
                <p:nvPr/>
              </p:nvCxnSpPr>
              <p:spPr>
                <a:xfrm>
                  <a:off x="4308641" y="414997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Connecteur droit 44"/>
                <p:cNvCxnSpPr/>
                <p:nvPr/>
              </p:nvCxnSpPr>
              <p:spPr>
                <a:xfrm>
                  <a:off x="4308641" y="3788054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Connecteur droit 45"/>
                <p:cNvCxnSpPr/>
                <p:nvPr/>
              </p:nvCxnSpPr>
              <p:spPr>
                <a:xfrm>
                  <a:off x="4304079" y="3405144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Connecteur droit 46"/>
                <p:cNvCxnSpPr/>
                <p:nvPr/>
              </p:nvCxnSpPr>
              <p:spPr>
                <a:xfrm>
                  <a:off x="4300980" y="303273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Connecteur droit 47"/>
                <p:cNvCxnSpPr/>
                <p:nvPr/>
              </p:nvCxnSpPr>
              <p:spPr>
                <a:xfrm>
                  <a:off x="4290484" y="2675013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Connecteur droit 48"/>
              <p:cNvCxnSpPr/>
              <p:nvPr/>
            </p:nvCxnSpPr>
            <p:spPr>
              <a:xfrm>
                <a:off x="4316481" y="6373608"/>
                <a:ext cx="274695" cy="0"/>
              </a:xfrm>
              <a:prstGeom prst="line">
                <a:avLst/>
              </a:prstGeom>
              <a:ln w="28575" cmpd="sng">
                <a:solidFill>
                  <a:srgbClr val="2E2224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6225" y="89136"/>
            <a:ext cx="8591550" cy="1066801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3200" dirty="0" smtClean="0"/>
              <a:t>10. Quelle est l’ordonnée du point L?</a:t>
            </a:r>
            <a:endParaRPr lang="fr-FR" sz="3200" dirty="0"/>
          </a:p>
        </p:txBody>
      </p:sp>
      <p:cxnSp>
        <p:nvCxnSpPr>
          <p:cNvPr id="7" name="Connecteur droit 6"/>
          <p:cNvCxnSpPr/>
          <p:nvPr/>
        </p:nvCxnSpPr>
        <p:spPr>
          <a:xfrm>
            <a:off x="2674855" y="4246791"/>
            <a:ext cx="0" cy="316678"/>
          </a:xfrm>
          <a:prstGeom prst="line">
            <a:avLst/>
          </a:prstGeom>
          <a:ln>
            <a:solidFill>
              <a:srgbClr val="61625E"/>
            </a:solidFill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flipH="1">
            <a:off x="2775045" y="4564619"/>
            <a:ext cx="1041332" cy="0"/>
          </a:xfrm>
          <a:prstGeom prst="line">
            <a:avLst/>
          </a:prstGeom>
          <a:ln>
            <a:solidFill>
              <a:srgbClr val="61625E"/>
            </a:solidFill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ZoneTexte 3"/>
          <p:cNvSpPr txBox="1"/>
          <p:nvPr/>
        </p:nvSpPr>
        <p:spPr>
          <a:xfrm>
            <a:off x="2447083" y="4123304"/>
            <a:ext cx="138693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 smtClean="0">
                <a:solidFill>
                  <a:srgbClr val="FF0000"/>
                </a:solidFill>
              </a:rPr>
              <a:t>+</a:t>
            </a:r>
          </a:p>
          <a:p>
            <a:r>
              <a:rPr lang="fr-FR" sz="4400" dirty="0" smtClean="0">
                <a:solidFill>
                  <a:srgbClr val="FF0000"/>
                </a:solidFill>
              </a:rPr>
              <a:t>L</a:t>
            </a:r>
          </a:p>
        </p:txBody>
      </p:sp>
      <p:sp>
        <p:nvSpPr>
          <p:cNvPr id="39" name="Rectangle 38"/>
          <p:cNvSpPr/>
          <p:nvPr/>
        </p:nvSpPr>
        <p:spPr>
          <a:xfrm>
            <a:off x="4832245" y="1754713"/>
            <a:ext cx="3280992" cy="112903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4800" dirty="0"/>
              <a:t>L</a:t>
            </a:r>
            <a:r>
              <a:rPr lang="fr-FR" sz="4800" dirty="0" smtClean="0"/>
              <a:t>(-1,5;-0,5)</a:t>
            </a:r>
            <a:endParaRPr lang="fr-FR" sz="4800" dirty="0"/>
          </a:p>
        </p:txBody>
      </p:sp>
      <p:sp>
        <p:nvSpPr>
          <p:cNvPr id="40" name="Bulle ronde 39"/>
          <p:cNvSpPr/>
          <p:nvPr/>
        </p:nvSpPr>
        <p:spPr>
          <a:xfrm>
            <a:off x="2883837" y="5021880"/>
            <a:ext cx="4135821" cy="1562145"/>
          </a:xfrm>
          <a:prstGeom prst="wedgeEllipseCallout">
            <a:avLst>
              <a:gd name="adj1" fmla="val -52707"/>
              <a:gd name="adj2" fmla="val -75309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dirty="0" smtClean="0"/>
              <a:t>L’ordonnée</a:t>
            </a:r>
          </a:p>
          <a:p>
            <a:pPr algn="ctr"/>
            <a:r>
              <a:rPr lang="fr-FR" sz="2800" dirty="0" smtClean="0"/>
              <a:t>du point L est -0,5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5716650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er 2"/>
          <p:cNvGrpSpPr/>
          <p:nvPr/>
        </p:nvGrpSpPr>
        <p:grpSpPr>
          <a:xfrm>
            <a:off x="0" y="658738"/>
            <a:ext cx="9948655" cy="7140775"/>
            <a:chOff x="1270000" y="2207530"/>
            <a:chExt cx="6506992" cy="4650470"/>
          </a:xfrm>
        </p:grpSpPr>
        <p:cxnSp>
          <p:nvCxnSpPr>
            <p:cNvPr id="6" name="Connecteur droit avec flèche 5"/>
            <p:cNvCxnSpPr/>
            <p:nvPr/>
          </p:nvCxnSpPr>
          <p:spPr>
            <a:xfrm>
              <a:off x="1270000" y="4542118"/>
              <a:ext cx="6506992" cy="0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avec flèche 16"/>
            <p:cNvCxnSpPr/>
            <p:nvPr/>
          </p:nvCxnSpPr>
          <p:spPr>
            <a:xfrm flipV="1">
              <a:off x="4441427" y="2207530"/>
              <a:ext cx="0" cy="4650470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7" name="Grouper 66"/>
            <p:cNvGrpSpPr/>
            <p:nvPr/>
          </p:nvGrpSpPr>
          <p:grpSpPr>
            <a:xfrm>
              <a:off x="1783252" y="4376449"/>
              <a:ext cx="5338106" cy="298877"/>
              <a:chOff x="1783252" y="4376449"/>
              <a:chExt cx="5338106" cy="298877"/>
            </a:xfrm>
          </p:grpSpPr>
          <p:cxnSp>
            <p:nvCxnSpPr>
              <p:cNvPr id="26" name="Connecteur droit 25"/>
              <p:cNvCxnSpPr/>
              <p:nvPr/>
            </p:nvCxnSpPr>
            <p:spPr>
              <a:xfrm>
                <a:off x="7121358" y="4393968"/>
                <a:ext cx="0" cy="266416"/>
              </a:xfrm>
              <a:prstGeom prst="line">
                <a:avLst/>
              </a:prstGeom>
              <a:ln w="28575" cmpd="sng">
                <a:solidFill>
                  <a:srgbClr val="2E2224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1" name="Grouper 50"/>
              <p:cNvGrpSpPr/>
              <p:nvPr/>
            </p:nvGrpSpPr>
            <p:grpSpPr>
              <a:xfrm>
                <a:off x="1783252" y="4376449"/>
                <a:ext cx="4956929" cy="298877"/>
                <a:chOff x="1783252" y="4376449"/>
                <a:chExt cx="4956929" cy="298877"/>
              </a:xfrm>
            </p:grpSpPr>
            <p:cxnSp>
              <p:nvCxnSpPr>
                <p:cNvPr id="21" name="Connecteur droit 20"/>
                <p:cNvCxnSpPr/>
                <p:nvPr/>
              </p:nvCxnSpPr>
              <p:spPr>
                <a:xfrm>
                  <a:off x="4820538" y="438698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Connecteur droit 21"/>
                <p:cNvCxnSpPr/>
                <p:nvPr/>
              </p:nvCxnSpPr>
              <p:spPr>
                <a:xfrm>
                  <a:off x="5215815" y="439257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Connecteur droit 22"/>
                <p:cNvCxnSpPr/>
                <p:nvPr/>
              </p:nvCxnSpPr>
              <p:spPr>
                <a:xfrm>
                  <a:off x="5593807" y="439396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Connecteur droit 23"/>
                <p:cNvCxnSpPr/>
                <p:nvPr/>
              </p:nvCxnSpPr>
              <p:spPr>
                <a:xfrm>
                  <a:off x="6359772" y="4383227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Connecteur droit 24"/>
                <p:cNvCxnSpPr/>
                <p:nvPr/>
              </p:nvCxnSpPr>
              <p:spPr>
                <a:xfrm>
                  <a:off x="6740181" y="4383227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Connecteur droit 26"/>
                <p:cNvCxnSpPr/>
                <p:nvPr/>
              </p:nvCxnSpPr>
              <p:spPr>
                <a:xfrm>
                  <a:off x="5973804" y="439063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Connecteur droit 30"/>
                <p:cNvCxnSpPr/>
                <p:nvPr/>
              </p:nvCxnSpPr>
              <p:spPr>
                <a:xfrm>
                  <a:off x="4070345" y="437644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Connecteur droit 31"/>
                <p:cNvCxnSpPr/>
                <p:nvPr/>
              </p:nvCxnSpPr>
              <p:spPr>
                <a:xfrm>
                  <a:off x="3687486" y="439257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Connecteur droit 32"/>
                <p:cNvCxnSpPr/>
                <p:nvPr/>
              </p:nvCxnSpPr>
              <p:spPr>
                <a:xfrm>
                  <a:off x="3304628" y="4408910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Connecteur droit 33"/>
                <p:cNvCxnSpPr/>
                <p:nvPr/>
              </p:nvCxnSpPr>
              <p:spPr>
                <a:xfrm>
                  <a:off x="2932265" y="440109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Connecteur droit 34"/>
                <p:cNvCxnSpPr/>
                <p:nvPr/>
              </p:nvCxnSpPr>
              <p:spPr>
                <a:xfrm>
                  <a:off x="2538911" y="4397441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Connecteur droit 35"/>
                <p:cNvCxnSpPr/>
                <p:nvPr/>
              </p:nvCxnSpPr>
              <p:spPr>
                <a:xfrm>
                  <a:off x="2166110" y="4408910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Connecteur droit 36"/>
                <p:cNvCxnSpPr/>
                <p:nvPr/>
              </p:nvCxnSpPr>
              <p:spPr>
                <a:xfrm>
                  <a:off x="1783252" y="440109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70" name="Grouper 69"/>
            <p:cNvGrpSpPr/>
            <p:nvPr/>
          </p:nvGrpSpPr>
          <p:grpSpPr>
            <a:xfrm>
              <a:off x="4290484" y="2675013"/>
              <a:ext cx="314287" cy="3698595"/>
              <a:chOff x="4290484" y="2675013"/>
              <a:chExt cx="314287" cy="3698595"/>
            </a:xfrm>
          </p:grpSpPr>
          <p:grpSp>
            <p:nvGrpSpPr>
              <p:cNvPr id="69" name="Grouper 68"/>
              <p:cNvGrpSpPr/>
              <p:nvPr/>
            </p:nvGrpSpPr>
            <p:grpSpPr>
              <a:xfrm>
                <a:off x="4290484" y="2675013"/>
                <a:ext cx="314287" cy="3322670"/>
                <a:chOff x="4290484" y="2675013"/>
                <a:chExt cx="314287" cy="3322670"/>
              </a:xfrm>
            </p:grpSpPr>
            <p:cxnSp>
              <p:nvCxnSpPr>
                <p:cNvPr id="38" name="Connecteur droit 37"/>
                <p:cNvCxnSpPr/>
                <p:nvPr/>
              </p:nvCxnSpPr>
              <p:spPr>
                <a:xfrm>
                  <a:off x="4324161" y="488973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Connecteur droit 40"/>
                <p:cNvCxnSpPr/>
                <p:nvPr/>
              </p:nvCxnSpPr>
              <p:spPr>
                <a:xfrm>
                  <a:off x="4329631" y="5262547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Connecteur droit 41"/>
                <p:cNvCxnSpPr/>
                <p:nvPr/>
              </p:nvCxnSpPr>
              <p:spPr>
                <a:xfrm>
                  <a:off x="4324606" y="5624867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Connecteur droit 42"/>
                <p:cNvCxnSpPr/>
                <p:nvPr/>
              </p:nvCxnSpPr>
              <p:spPr>
                <a:xfrm>
                  <a:off x="4330076" y="5997683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Connecteur droit 43"/>
                <p:cNvCxnSpPr/>
                <p:nvPr/>
              </p:nvCxnSpPr>
              <p:spPr>
                <a:xfrm>
                  <a:off x="4308641" y="414997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Connecteur droit 44"/>
                <p:cNvCxnSpPr/>
                <p:nvPr/>
              </p:nvCxnSpPr>
              <p:spPr>
                <a:xfrm>
                  <a:off x="4308641" y="3788054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Connecteur droit 45"/>
                <p:cNvCxnSpPr/>
                <p:nvPr/>
              </p:nvCxnSpPr>
              <p:spPr>
                <a:xfrm>
                  <a:off x="4304079" y="3405144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Connecteur droit 46"/>
                <p:cNvCxnSpPr/>
                <p:nvPr/>
              </p:nvCxnSpPr>
              <p:spPr>
                <a:xfrm>
                  <a:off x="4300980" y="303273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Connecteur droit 47"/>
                <p:cNvCxnSpPr/>
                <p:nvPr/>
              </p:nvCxnSpPr>
              <p:spPr>
                <a:xfrm>
                  <a:off x="4290484" y="2675013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Connecteur droit 48"/>
              <p:cNvCxnSpPr/>
              <p:nvPr/>
            </p:nvCxnSpPr>
            <p:spPr>
              <a:xfrm>
                <a:off x="4316481" y="6373608"/>
                <a:ext cx="274695" cy="0"/>
              </a:xfrm>
              <a:prstGeom prst="line">
                <a:avLst/>
              </a:prstGeom>
              <a:ln w="28575" cmpd="sng">
                <a:solidFill>
                  <a:srgbClr val="2E2224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" name="ZoneTexte 3"/>
          <p:cNvSpPr txBox="1"/>
          <p:nvPr/>
        </p:nvSpPr>
        <p:spPr>
          <a:xfrm>
            <a:off x="2555888" y="2083089"/>
            <a:ext cx="138693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 smtClean="0">
                <a:solidFill>
                  <a:srgbClr val="FF0000"/>
                </a:solidFill>
              </a:rPr>
              <a:t>A+</a:t>
            </a:r>
            <a:endParaRPr lang="fr-FR" sz="4400" dirty="0">
              <a:solidFill>
                <a:srgbClr val="FF0000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6225" y="89136"/>
            <a:ext cx="8591550" cy="1066801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3200" dirty="0" smtClean="0"/>
              <a:t>1. Quelles sont les coordonnées du point A?</a:t>
            </a:r>
            <a:endParaRPr lang="fr-FR" sz="3200" dirty="0"/>
          </a:p>
        </p:txBody>
      </p:sp>
      <p:cxnSp>
        <p:nvCxnSpPr>
          <p:cNvPr id="39" name="Connecteur droit 38"/>
          <p:cNvCxnSpPr/>
          <p:nvPr/>
        </p:nvCxnSpPr>
        <p:spPr>
          <a:xfrm flipH="1">
            <a:off x="3110779" y="2497669"/>
            <a:ext cx="1738072" cy="0"/>
          </a:xfrm>
          <a:prstGeom prst="line">
            <a:avLst/>
          </a:prstGeom>
          <a:ln>
            <a:solidFill>
              <a:srgbClr val="61625E"/>
            </a:solidFill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39"/>
          <p:cNvCxnSpPr/>
          <p:nvPr/>
        </p:nvCxnSpPr>
        <p:spPr>
          <a:xfrm>
            <a:off x="3111029" y="2505174"/>
            <a:ext cx="0" cy="1738313"/>
          </a:xfrm>
          <a:prstGeom prst="line">
            <a:avLst/>
          </a:prstGeom>
          <a:ln>
            <a:solidFill>
              <a:srgbClr val="61625E"/>
            </a:solidFill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57998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er 2"/>
          <p:cNvGrpSpPr/>
          <p:nvPr/>
        </p:nvGrpSpPr>
        <p:grpSpPr>
          <a:xfrm>
            <a:off x="-2052757" y="1337060"/>
            <a:ext cx="10609068" cy="7729546"/>
            <a:chOff x="1270000" y="2207530"/>
            <a:chExt cx="6506992" cy="4650470"/>
          </a:xfrm>
        </p:grpSpPr>
        <p:cxnSp>
          <p:nvCxnSpPr>
            <p:cNvPr id="6" name="Connecteur droit avec flèche 5"/>
            <p:cNvCxnSpPr/>
            <p:nvPr/>
          </p:nvCxnSpPr>
          <p:spPr>
            <a:xfrm>
              <a:off x="1270000" y="4542118"/>
              <a:ext cx="6506992" cy="0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avec flèche 16"/>
            <p:cNvCxnSpPr/>
            <p:nvPr/>
          </p:nvCxnSpPr>
          <p:spPr>
            <a:xfrm flipV="1">
              <a:off x="4441427" y="2207530"/>
              <a:ext cx="0" cy="4650470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7" name="Grouper 66"/>
            <p:cNvGrpSpPr/>
            <p:nvPr/>
          </p:nvGrpSpPr>
          <p:grpSpPr>
            <a:xfrm>
              <a:off x="1783252" y="4376449"/>
              <a:ext cx="5338106" cy="298877"/>
              <a:chOff x="1783252" y="4376449"/>
              <a:chExt cx="5338106" cy="298877"/>
            </a:xfrm>
          </p:grpSpPr>
          <p:cxnSp>
            <p:nvCxnSpPr>
              <p:cNvPr id="26" name="Connecteur droit 25"/>
              <p:cNvCxnSpPr/>
              <p:nvPr/>
            </p:nvCxnSpPr>
            <p:spPr>
              <a:xfrm>
                <a:off x="7121358" y="4393968"/>
                <a:ext cx="0" cy="266416"/>
              </a:xfrm>
              <a:prstGeom prst="line">
                <a:avLst/>
              </a:prstGeom>
              <a:ln w="28575" cmpd="sng">
                <a:solidFill>
                  <a:srgbClr val="2E2224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1" name="Grouper 50"/>
              <p:cNvGrpSpPr/>
              <p:nvPr/>
            </p:nvGrpSpPr>
            <p:grpSpPr>
              <a:xfrm>
                <a:off x="1783252" y="4376449"/>
                <a:ext cx="4956929" cy="298877"/>
                <a:chOff x="1783252" y="4376449"/>
                <a:chExt cx="4956929" cy="298877"/>
              </a:xfrm>
            </p:grpSpPr>
            <p:cxnSp>
              <p:nvCxnSpPr>
                <p:cNvPr id="21" name="Connecteur droit 20"/>
                <p:cNvCxnSpPr/>
                <p:nvPr/>
              </p:nvCxnSpPr>
              <p:spPr>
                <a:xfrm>
                  <a:off x="4820538" y="438698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Connecteur droit 21"/>
                <p:cNvCxnSpPr/>
                <p:nvPr/>
              </p:nvCxnSpPr>
              <p:spPr>
                <a:xfrm>
                  <a:off x="5215815" y="439257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Connecteur droit 22"/>
                <p:cNvCxnSpPr/>
                <p:nvPr/>
              </p:nvCxnSpPr>
              <p:spPr>
                <a:xfrm>
                  <a:off x="5593807" y="439396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Connecteur droit 23"/>
                <p:cNvCxnSpPr/>
                <p:nvPr/>
              </p:nvCxnSpPr>
              <p:spPr>
                <a:xfrm>
                  <a:off x="6359772" y="4383227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Connecteur droit 24"/>
                <p:cNvCxnSpPr/>
                <p:nvPr/>
              </p:nvCxnSpPr>
              <p:spPr>
                <a:xfrm>
                  <a:off x="6740181" y="4383227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Connecteur droit 26"/>
                <p:cNvCxnSpPr/>
                <p:nvPr/>
              </p:nvCxnSpPr>
              <p:spPr>
                <a:xfrm>
                  <a:off x="5973804" y="439063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Connecteur droit 30"/>
                <p:cNvCxnSpPr/>
                <p:nvPr/>
              </p:nvCxnSpPr>
              <p:spPr>
                <a:xfrm>
                  <a:off x="4070345" y="437644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Connecteur droit 31"/>
                <p:cNvCxnSpPr/>
                <p:nvPr/>
              </p:nvCxnSpPr>
              <p:spPr>
                <a:xfrm>
                  <a:off x="3687486" y="439257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Connecteur droit 32"/>
                <p:cNvCxnSpPr/>
                <p:nvPr/>
              </p:nvCxnSpPr>
              <p:spPr>
                <a:xfrm>
                  <a:off x="3304628" y="4408910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Connecteur droit 33"/>
                <p:cNvCxnSpPr/>
                <p:nvPr/>
              </p:nvCxnSpPr>
              <p:spPr>
                <a:xfrm>
                  <a:off x="2932265" y="440109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Connecteur droit 34"/>
                <p:cNvCxnSpPr/>
                <p:nvPr/>
              </p:nvCxnSpPr>
              <p:spPr>
                <a:xfrm>
                  <a:off x="2538911" y="4397441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Connecteur droit 35"/>
                <p:cNvCxnSpPr/>
                <p:nvPr/>
              </p:nvCxnSpPr>
              <p:spPr>
                <a:xfrm>
                  <a:off x="2166110" y="4408910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Connecteur droit 36"/>
                <p:cNvCxnSpPr/>
                <p:nvPr/>
              </p:nvCxnSpPr>
              <p:spPr>
                <a:xfrm>
                  <a:off x="1783252" y="440109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70" name="Grouper 69"/>
            <p:cNvGrpSpPr/>
            <p:nvPr/>
          </p:nvGrpSpPr>
          <p:grpSpPr>
            <a:xfrm>
              <a:off x="4290484" y="2675013"/>
              <a:ext cx="314287" cy="3698595"/>
              <a:chOff x="4290484" y="2675013"/>
              <a:chExt cx="314287" cy="3698595"/>
            </a:xfrm>
          </p:grpSpPr>
          <p:grpSp>
            <p:nvGrpSpPr>
              <p:cNvPr id="69" name="Grouper 68"/>
              <p:cNvGrpSpPr/>
              <p:nvPr/>
            </p:nvGrpSpPr>
            <p:grpSpPr>
              <a:xfrm>
                <a:off x="4290484" y="2675013"/>
                <a:ext cx="314287" cy="3322670"/>
                <a:chOff x="4290484" y="2675013"/>
                <a:chExt cx="314287" cy="3322670"/>
              </a:xfrm>
            </p:grpSpPr>
            <p:cxnSp>
              <p:nvCxnSpPr>
                <p:cNvPr id="38" name="Connecteur droit 37"/>
                <p:cNvCxnSpPr/>
                <p:nvPr/>
              </p:nvCxnSpPr>
              <p:spPr>
                <a:xfrm>
                  <a:off x="4324161" y="488973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Connecteur droit 40"/>
                <p:cNvCxnSpPr/>
                <p:nvPr/>
              </p:nvCxnSpPr>
              <p:spPr>
                <a:xfrm>
                  <a:off x="4329631" y="5262547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Connecteur droit 41"/>
                <p:cNvCxnSpPr/>
                <p:nvPr/>
              </p:nvCxnSpPr>
              <p:spPr>
                <a:xfrm>
                  <a:off x="4324606" y="5624867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Connecteur droit 42"/>
                <p:cNvCxnSpPr/>
                <p:nvPr/>
              </p:nvCxnSpPr>
              <p:spPr>
                <a:xfrm>
                  <a:off x="4330076" y="5997683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Connecteur droit 43"/>
                <p:cNvCxnSpPr/>
                <p:nvPr/>
              </p:nvCxnSpPr>
              <p:spPr>
                <a:xfrm>
                  <a:off x="4308641" y="414997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Connecteur droit 44"/>
                <p:cNvCxnSpPr/>
                <p:nvPr/>
              </p:nvCxnSpPr>
              <p:spPr>
                <a:xfrm>
                  <a:off x="4308641" y="3788054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Connecteur droit 45"/>
                <p:cNvCxnSpPr/>
                <p:nvPr/>
              </p:nvCxnSpPr>
              <p:spPr>
                <a:xfrm>
                  <a:off x="4304079" y="3405144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Connecteur droit 46"/>
                <p:cNvCxnSpPr/>
                <p:nvPr/>
              </p:nvCxnSpPr>
              <p:spPr>
                <a:xfrm>
                  <a:off x="4300980" y="303273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Connecteur droit 47"/>
                <p:cNvCxnSpPr/>
                <p:nvPr/>
              </p:nvCxnSpPr>
              <p:spPr>
                <a:xfrm>
                  <a:off x="4290484" y="2675013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Connecteur droit 48"/>
              <p:cNvCxnSpPr/>
              <p:nvPr/>
            </p:nvCxnSpPr>
            <p:spPr>
              <a:xfrm>
                <a:off x="4316481" y="6373608"/>
                <a:ext cx="274695" cy="0"/>
              </a:xfrm>
              <a:prstGeom prst="line">
                <a:avLst/>
              </a:prstGeom>
              <a:ln w="28575" cmpd="sng">
                <a:solidFill>
                  <a:srgbClr val="2E2224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" name="ZoneTexte 3"/>
          <p:cNvSpPr txBox="1"/>
          <p:nvPr/>
        </p:nvSpPr>
        <p:spPr>
          <a:xfrm>
            <a:off x="2892497" y="2308517"/>
            <a:ext cx="138693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 smtClean="0">
                <a:solidFill>
                  <a:srgbClr val="FF0000"/>
                </a:solidFill>
              </a:rPr>
              <a:t>+B</a:t>
            </a:r>
            <a:endParaRPr lang="fr-FR" sz="4400" dirty="0">
              <a:solidFill>
                <a:srgbClr val="FF0000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6225" y="89136"/>
            <a:ext cx="8591550" cy="1066801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3200" dirty="0"/>
              <a:t>2</a:t>
            </a:r>
            <a:r>
              <a:rPr lang="fr-FR" sz="3200" dirty="0" smtClean="0"/>
              <a:t>. Quelles sont les coordonnées du point B?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17521364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er 2"/>
          <p:cNvGrpSpPr/>
          <p:nvPr/>
        </p:nvGrpSpPr>
        <p:grpSpPr>
          <a:xfrm>
            <a:off x="-206901" y="-974113"/>
            <a:ext cx="10609068" cy="7729546"/>
            <a:chOff x="1270000" y="2207530"/>
            <a:chExt cx="6506992" cy="4650470"/>
          </a:xfrm>
        </p:grpSpPr>
        <p:cxnSp>
          <p:nvCxnSpPr>
            <p:cNvPr id="6" name="Connecteur droit avec flèche 5"/>
            <p:cNvCxnSpPr/>
            <p:nvPr/>
          </p:nvCxnSpPr>
          <p:spPr>
            <a:xfrm>
              <a:off x="1270000" y="4542118"/>
              <a:ext cx="6506992" cy="0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avec flèche 16"/>
            <p:cNvCxnSpPr/>
            <p:nvPr/>
          </p:nvCxnSpPr>
          <p:spPr>
            <a:xfrm flipV="1">
              <a:off x="4441427" y="2207530"/>
              <a:ext cx="0" cy="4650470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7" name="Grouper 66"/>
            <p:cNvGrpSpPr/>
            <p:nvPr/>
          </p:nvGrpSpPr>
          <p:grpSpPr>
            <a:xfrm>
              <a:off x="1783252" y="4376449"/>
              <a:ext cx="5338106" cy="298877"/>
              <a:chOff x="1783252" y="4376449"/>
              <a:chExt cx="5338106" cy="298877"/>
            </a:xfrm>
          </p:grpSpPr>
          <p:cxnSp>
            <p:nvCxnSpPr>
              <p:cNvPr id="26" name="Connecteur droit 25"/>
              <p:cNvCxnSpPr/>
              <p:nvPr/>
            </p:nvCxnSpPr>
            <p:spPr>
              <a:xfrm>
                <a:off x="7121358" y="4393968"/>
                <a:ext cx="0" cy="266416"/>
              </a:xfrm>
              <a:prstGeom prst="line">
                <a:avLst/>
              </a:prstGeom>
              <a:ln w="28575" cmpd="sng">
                <a:solidFill>
                  <a:srgbClr val="2E2224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1" name="Grouper 50"/>
              <p:cNvGrpSpPr/>
              <p:nvPr/>
            </p:nvGrpSpPr>
            <p:grpSpPr>
              <a:xfrm>
                <a:off x="1783252" y="4376449"/>
                <a:ext cx="4956929" cy="298877"/>
                <a:chOff x="1783252" y="4376449"/>
                <a:chExt cx="4956929" cy="298877"/>
              </a:xfrm>
            </p:grpSpPr>
            <p:cxnSp>
              <p:nvCxnSpPr>
                <p:cNvPr id="21" name="Connecteur droit 20"/>
                <p:cNvCxnSpPr/>
                <p:nvPr/>
              </p:nvCxnSpPr>
              <p:spPr>
                <a:xfrm>
                  <a:off x="4820538" y="438698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Connecteur droit 21"/>
                <p:cNvCxnSpPr/>
                <p:nvPr/>
              </p:nvCxnSpPr>
              <p:spPr>
                <a:xfrm>
                  <a:off x="5215815" y="439257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Connecteur droit 22"/>
                <p:cNvCxnSpPr/>
                <p:nvPr/>
              </p:nvCxnSpPr>
              <p:spPr>
                <a:xfrm>
                  <a:off x="5593807" y="439396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Connecteur droit 23"/>
                <p:cNvCxnSpPr/>
                <p:nvPr/>
              </p:nvCxnSpPr>
              <p:spPr>
                <a:xfrm>
                  <a:off x="6359772" y="4383227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Connecteur droit 24"/>
                <p:cNvCxnSpPr/>
                <p:nvPr/>
              </p:nvCxnSpPr>
              <p:spPr>
                <a:xfrm>
                  <a:off x="6740181" y="4383227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Connecteur droit 26"/>
                <p:cNvCxnSpPr/>
                <p:nvPr/>
              </p:nvCxnSpPr>
              <p:spPr>
                <a:xfrm>
                  <a:off x="5973804" y="439063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Connecteur droit 30"/>
                <p:cNvCxnSpPr/>
                <p:nvPr/>
              </p:nvCxnSpPr>
              <p:spPr>
                <a:xfrm>
                  <a:off x="4070345" y="437644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Connecteur droit 31"/>
                <p:cNvCxnSpPr/>
                <p:nvPr/>
              </p:nvCxnSpPr>
              <p:spPr>
                <a:xfrm>
                  <a:off x="3687486" y="439257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Connecteur droit 32"/>
                <p:cNvCxnSpPr/>
                <p:nvPr/>
              </p:nvCxnSpPr>
              <p:spPr>
                <a:xfrm>
                  <a:off x="3304628" y="4408910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Connecteur droit 33"/>
                <p:cNvCxnSpPr/>
                <p:nvPr/>
              </p:nvCxnSpPr>
              <p:spPr>
                <a:xfrm>
                  <a:off x="2932265" y="440109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Connecteur droit 34"/>
                <p:cNvCxnSpPr/>
                <p:nvPr/>
              </p:nvCxnSpPr>
              <p:spPr>
                <a:xfrm>
                  <a:off x="2538911" y="4397441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Connecteur droit 35"/>
                <p:cNvCxnSpPr/>
                <p:nvPr/>
              </p:nvCxnSpPr>
              <p:spPr>
                <a:xfrm>
                  <a:off x="2166110" y="4408910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Connecteur droit 36"/>
                <p:cNvCxnSpPr/>
                <p:nvPr/>
              </p:nvCxnSpPr>
              <p:spPr>
                <a:xfrm>
                  <a:off x="1783252" y="440109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70" name="Grouper 69"/>
            <p:cNvGrpSpPr/>
            <p:nvPr/>
          </p:nvGrpSpPr>
          <p:grpSpPr>
            <a:xfrm>
              <a:off x="4290484" y="2675013"/>
              <a:ext cx="314287" cy="3698595"/>
              <a:chOff x="4290484" y="2675013"/>
              <a:chExt cx="314287" cy="3698595"/>
            </a:xfrm>
          </p:grpSpPr>
          <p:grpSp>
            <p:nvGrpSpPr>
              <p:cNvPr id="69" name="Grouper 68"/>
              <p:cNvGrpSpPr/>
              <p:nvPr/>
            </p:nvGrpSpPr>
            <p:grpSpPr>
              <a:xfrm>
                <a:off x="4290484" y="2675013"/>
                <a:ext cx="314287" cy="3322670"/>
                <a:chOff x="4290484" y="2675013"/>
                <a:chExt cx="314287" cy="3322670"/>
              </a:xfrm>
            </p:grpSpPr>
            <p:cxnSp>
              <p:nvCxnSpPr>
                <p:cNvPr id="38" name="Connecteur droit 37"/>
                <p:cNvCxnSpPr/>
                <p:nvPr/>
              </p:nvCxnSpPr>
              <p:spPr>
                <a:xfrm>
                  <a:off x="4324161" y="488973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Connecteur droit 40"/>
                <p:cNvCxnSpPr/>
                <p:nvPr/>
              </p:nvCxnSpPr>
              <p:spPr>
                <a:xfrm>
                  <a:off x="4329631" y="5262547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Connecteur droit 41"/>
                <p:cNvCxnSpPr/>
                <p:nvPr/>
              </p:nvCxnSpPr>
              <p:spPr>
                <a:xfrm>
                  <a:off x="4324606" y="5624867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Connecteur droit 42"/>
                <p:cNvCxnSpPr/>
                <p:nvPr/>
              </p:nvCxnSpPr>
              <p:spPr>
                <a:xfrm>
                  <a:off x="4330076" y="5997683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Connecteur droit 43"/>
                <p:cNvCxnSpPr/>
                <p:nvPr/>
              </p:nvCxnSpPr>
              <p:spPr>
                <a:xfrm>
                  <a:off x="4308641" y="414997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Connecteur droit 44"/>
                <p:cNvCxnSpPr/>
                <p:nvPr/>
              </p:nvCxnSpPr>
              <p:spPr>
                <a:xfrm>
                  <a:off x="4308641" y="3788054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Connecteur droit 45"/>
                <p:cNvCxnSpPr/>
                <p:nvPr/>
              </p:nvCxnSpPr>
              <p:spPr>
                <a:xfrm>
                  <a:off x="4304079" y="3405144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Connecteur droit 46"/>
                <p:cNvCxnSpPr/>
                <p:nvPr/>
              </p:nvCxnSpPr>
              <p:spPr>
                <a:xfrm>
                  <a:off x="4300980" y="303273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Connecteur droit 47"/>
                <p:cNvCxnSpPr/>
                <p:nvPr/>
              </p:nvCxnSpPr>
              <p:spPr>
                <a:xfrm>
                  <a:off x="4290484" y="2675013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Connecteur droit 48"/>
              <p:cNvCxnSpPr/>
              <p:nvPr/>
            </p:nvCxnSpPr>
            <p:spPr>
              <a:xfrm>
                <a:off x="4316481" y="6373608"/>
                <a:ext cx="274695" cy="0"/>
              </a:xfrm>
              <a:prstGeom prst="line">
                <a:avLst/>
              </a:prstGeom>
              <a:ln w="28575" cmpd="sng">
                <a:solidFill>
                  <a:srgbClr val="2E2224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" name="ZoneTexte 3"/>
          <p:cNvSpPr txBox="1"/>
          <p:nvPr/>
        </p:nvSpPr>
        <p:spPr>
          <a:xfrm>
            <a:off x="3504275" y="4919220"/>
            <a:ext cx="138693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 smtClean="0">
                <a:solidFill>
                  <a:srgbClr val="FF0000"/>
                </a:solidFill>
              </a:rPr>
              <a:t>+</a:t>
            </a:r>
          </a:p>
          <a:p>
            <a:r>
              <a:rPr lang="fr-FR" sz="4400" dirty="0" smtClean="0">
                <a:solidFill>
                  <a:srgbClr val="FF0000"/>
                </a:solidFill>
              </a:rPr>
              <a:t>C</a:t>
            </a:r>
            <a:endParaRPr lang="fr-FR" sz="4400" dirty="0">
              <a:solidFill>
                <a:srgbClr val="FF0000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6225" y="89136"/>
            <a:ext cx="8591550" cy="1066801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3200" dirty="0" smtClean="0"/>
              <a:t>3. Quelle est l’abscisse du point C?</a:t>
            </a:r>
            <a:endParaRPr lang="fr-FR" sz="3200" dirty="0"/>
          </a:p>
        </p:txBody>
      </p:sp>
      <p:cxnSp>
        <p:nvCxnSpPr>
          <p:cNvPr id="39" name="Connecteur droit 38"/>
          <p:cNvCxnSpPr/>
          <p:nvPr/>
        </p:nvCxnSpPr>
        <p:spPr>
          <a:xfrm flipH="1">
            <a:off x="3814477" y="5325500"/>
            <a:ext cx="1129652" cy="10004"/>
          </a:xfrm>
          <a:prstGeom prst="line">
            <a:avLst/>
          </a:prstGeom>
          <a:ln>
            <a:solidFill>
              <a:srgbClr val="61625E"/>
            </a:solidFill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39"/>
          <p:cNvCxnSpPr/>
          <p:nvPr/>
        </p:nvCxnSpPr>
        <p:spPr>
          <a:xfrm>
            <a:off x="3743917" y="2906206"/>
            <a:ext cx="0" cy="2429298"/>
          </a:xfrm>
          <a:prstGeom prst="line">
            <a:avLst/>
          </a:prstGeom>
          <a:ln>
            <a:solidFill>
              <a:srgbClr val="61625E"/>
            </a:solidFill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02850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er 2"/>
          <p:cNvGrpSpPr/>
          <p:nvPr/>
        </p:nvGrpSpPr>
        <p:grpSpPr>
          <a:xfrm>
            <a:off x="-206901" y="-974113"/>
            <a:ext cx="10609068" cy="7729546"/>
            <a:chOff x="1270000" y="2207530"/>
            <a:chExt cx="6506992" cy="4650470"/>
          </a:xfrm>
        </p:grpSpPr>
        <p:cxnSp>
          <p:nvCxnSpPr>
            <p:cNvPr id="6" name="Connecteur droit avec flèche 5"/>
            <p:cNvCxnSpPr/>
            <p:nvPr/>
          </p:nvCxnSpPr>
          <p:spPr>
            <a:xfrm>
              <a:off x="1270000" y="4542118"/>
              <a:ext cx="6506992" cy="0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avec flèche 16"/>
            <p:cNvCxnSpPr/>
            <p:nvPr/>
          </p:nvCxnSpPr>
          <p:spPr>
            <a:xfrm flipV="1">
              <a:off x="4441427" y="2207530"/>
              <a:ext cx="0" cy="4650470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7" name="Grouper 66"/>
            <p:cNvGrpSpPr/>
            <p:nvPr/>
          </p:nvGrpSpPr>
          <p:grpSpPr>
            <a:xfrm>
              <a:off x="1783252" y="4376449"/>
              <a:ext cx="5338106" cy="298877"/>
              <a:chOff x="1783252" y="4376449"/>
              <a:chExt cx="5338106" cy="298877"/>
            </a:xfrm>
          </p:grpSpPr>
          <p:cxnSp>
            <p:nvCxnSpPr>
              <p:cNvPr id="26" name="Connecteur droit 25"/>
              <p:cNvCxnSpPr/>
              <p:nvPr/>
            </p:nvCxnSpPr>
            <p:spPr>
              <a:xfrm>
                <a:off x="7121358" y="4393968"/>
                <a:ext cx="0" cy="266416"/>
              </a:xfrm>
              <a:prstGeom prst="line">
                <a:avLst/>
              </a:prstGeom>
              <a:ln w="28575" cmpd="sng">
                <a:solidFill>
                  <a:srgbClr val="2E2224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1" name="Grouper 50"/>
              <p:cNvGrpSpPr/>
              <p:nvPr/>
            </p:nvGrpSpPr>
            <p:grpSpPr>
              <a:xfrm>
                <a:off x="1783252" y="4376449"/>
                <a:ext cx="4956929" cy="298877"/>
                <a:chOff x="1783252" y="4376449"/>
                <a:chExt cx="4956929" cy="298877"/>
              </a:xfrm>
            </p:grpSpPr>
            <p:cxnSp>
              <p:nvCxnSpPr>
                <p:cNvPr id="21" name="Connecteur droit 20"/>
                <p:cNvCxnSpPr/>
                <p:nvPr/>
              </p:nvCxnSpPr>
              <p:spPr>
                <a:xfrm>
                  <a:off x="4820538" y="438698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Connecteur droit 21"/>
                <p:cNvCxnSpPr/>
                <p:nvPr/>
              </p:nvCxnSpPr>
              <p:spPr>
                <a:xfrm>
                  <a:off x="5215815" y="439257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Connecteur droit 22"/>
                <p:cNvCxnSpPr/>
                <p:nvPr/>
              </p:nvCxnSpPr>
              <p:spPr>
                <a:xfrm>
                  <a:off x="5593807" y="439396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Connecteur droit 23"/>
                <p:cNvCxnSpPr/>
                <p:nvPr/>
              </p:nvCxnSpPr>
              <p:spPr>
                <a:xfrm>
                  <a:off x="6359772" y="4383227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Connecteur droit 24"/>
                <p:cNvCxnSpPr/>
                <p:nvPr/>
              </p:nvCxnSpPr>
              <p:spPr>
                <a:xfrm>
                  <a:off x="6740181" y="4383227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Connecteur droit 26"/>
                <p:cNvCxnSpPr/>
                <p:nvPr/>
              </p:nvCxnSpPr>
              <p:spPr>
                <a:xfrm>
                  <a:off x="5973804" y="439063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Connecteur droit 30"/>
                <p:cNvCxnSpPr/>
                <p:nvPr/>
              </p:nvCxnSpPr>
              <p:spPr>
                <a:xfrm>
                  <a:off x="4070345" y="437644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Connecteur droit 31"/>
                <p:cNvCxnSpPr/>
                <p:nvPr/>
              </p:nvCxnSpPr>
              <p:spPr>
                <a:xfrm>
                  <a:off x="3687486" y="439257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Connecteur droit 32"/>
                <p:cNvCxnSpPr/>
                <p:nvPr/>
              </p:nvCxnSpPr>
              <p:spPr>
                <a:xfrm>
                  <a:off x="3304628" y="4408910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Connecteur droit 33"/>
                <p:cNvCxnSpPr/>
                <p:nvPr/>
              </p:nvCxnSpPr>
              <p:spPr>
                <a:xfrm>
                  <a:off x="2932265" y="440109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Connecteur droit 34"/>
                <p:cNvCxnSpPr/>
                <p:nvPr/>
              </p:nvCxnSpPr>
              <p:spPr>
                <a:xfrm>
                  <a:off x="2538911" y="4397441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Connecteur droit 35"/>
                <p:cNvCxnSpPr/>
                <p:nvPr/>
              </p:nvCxnSpPr>
              <p:spPr>
                <a:xfrm>
                  <a:off x="2166110" y="4408910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Connecteur droit 36"/>
                <p:cNvCxnSpPr/>
                <p:nvPr/>
              </p:nvCxnSpPr>
              <p:spPr>
                <a:xfrm>
                  <a:off x="1783252" y="440109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70" name="Grouper 69"/>
            <p:cNvGrpSpPr/>
            <p:nvPr/>
          </p:nvGrpSpPr>
          <p:grpSpPr>
            <a:xfrm>
              <a:off x="4290484" y="2675013"/>
              <a:ext cx="314287" cy="3698595"/>
              <a:chOff x="4290484" y="2675013"/>
              <a:chExt cx="314287" cy="3698595"/>
            </a:xfrm>
          </p:grpSpPr>
          <p:grpSp>
            <p:nvGrpSpPr>
              <p:cNvPr id="69" name="Grouper 68"/>
              <p:cNvGrpSpPr/>
              <p:nvPr/>
            </p:nvGrpSpPr>
            <p:grpSpPr>
              <a:xfrm>
                <a:off x="4290484" y="2675013"/>
                <a:ext cx="314287" cy="3322670"/>
                <a:chOff x="4290484" y="2675013"/>
                <a:chExt cx="314287" cy="3322670"/>
              </a:xfrm>
            </p:grpSpPr>
            <p:cxnSp>
              <p:nvCxnSpPr>
                <p:cNvPr id="38" name="Connecteur droit 37"/>
                <p:cNvCxnSpPr/>
                <p:nvPr/>
              </p:nvCxnSpPr>
              <p:spPr>
                <a:xfrm>
                  <a:off x="4324161" y="488973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Connecteur droit 40"/>
                <p:cNvCxnSpPr/>
                <p:nvPr/>
              </p:nvCxnSpPr>
              <p:spPr>
                <a:xfrm>
                  <a:off x="4329631" y="5262547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Connecteur droit 41"/>
                <p:cNvCxnSpPr/>
                <p:nvPr/>
              </p:nvCxnSpPr>
              <p:spPr>
                <a:xfrm>
                  <a:off x="4324606" y="5624867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Connecteur droit 42"/>
                <p:cNvCxnSpPr/>
                <p:nvPr/>
              </p:nvCxnSpPr>
              <p:spPr>
                <a:xfrm>
                  <a:off x="4330076" y="5997683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Connecteur droit 43"/>
                <p:cNvCxnSpPr/>
                <p:nvPr/>
              </p:nvCxnSpPr>
              <p:spPr>
                <a:xfrm>
                  <a:off x="4308641" y="414997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Connecteur droit 44"/>
                <p:cNvCxnSpPr/>
                <p:nvPr/>
              </p:nvCxnSpPr>
              <p:spPr>
                <a:xfrm>
                  <a:off x="4308641" y="3788054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Connecteur droit 45"/>
                <p:cNvCxnSpPr/>
                <p:nvPr/>
              </p:nvCxnSpPr>
              <p:spPr>
                <a:xfrm>
                  <a:off x="4304079" y="3405144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Connecteur droit 46"/>
                <p:cNvCxnSpPr/>
                <p:nvPr/>
              </p:nvCxnSpPr>
              <p:spPr>
                <a:xfrm>
                  <a:off x="4300980" y="303273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Connecteur droit 47"/>
                <p:cNvCxnSpPr/>
                <p:nvPr/>
              </p:nvCxnSpPr>
              <p:spPr>
                <a:xfrm>
                  <a:off x="4290484" y="2675013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Connecteur droit 48"/>
              <p:cNvCxnSpPr/>
              <p:nvPr/>
            </p:nvCxnSpPr>
            <p:spPr>
              <a:xfrm>
                <a:off x="4316481" y="6373608"/>
                <a:ext cx="274695" cy="0"/>
              </a:xfrm>
              <a:prstGeom prst="line">
                <a:avLst/>
              </a:prstGeom>
              <a:ln w="28575" cmpd="sng">
                <a:solidFill>
                  <a:srgbClr val="2E2224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" name="ZoneTexte 3"/>
          <p:cNvSpPr txBox="1"/>
          <p:nvPr/>
        </p:nvSpPr>
        <p:spPr>
          <a:xfrm>
            <a:off x="8174308" y="2491001"/>
            <a:ext cx="138693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 smtClean="0">
                <a:solidFill>
                  <a:srgbClr val="FF0000"/>
                </a:solidFill>
              </a:rPr>
              <a:t>+</a:t>
            </a:r>
          </a:p>
          <a:p>
            <a:r>
              <a:rPr lang="fr-FR" sz="4400" dirty="0">
                <a:solidFill>
                  <a:srgbClr val="FF0000"/>
                </a:solidFill>
              </a:rPr>
              <a:t>D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6225" y="89136"/>
            <a:ext cx="8591550" cy="1066801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3200" dirty="0"/>
              <a:t>4</a:t>
            </a:r>
            <a:r>
              <a:rPr lang="fr-FR" sz="3200" dirty="0" smtClean="0"/>
              <a:t>. Quelle est l’ordonnée du point D?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21890105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er 2"/>
          <p:cNvGrpSpPr/>
          <p:nvPr/>
        </p:nvGrpSpPr>
        <p:grpSpPr>
          <a:xfrm>
            <a:off x="-206901" y="-974113"/>
            <a:ext cx="10609068" cy="7729546"/>
            <a:chOff x="1270000" y="2207530"/>
            <a:chExt cx="6506992" cy="4650470"/>
          </a:xfrm>
        </p:grpSpPr>
        <p:cxnSp>
          <p:nvCxnSpPr>
            <p:cNvPr id="6" name="Connecteur droit avec flèche 5"/>
            <p:cNvCxnSpPr/>
            <p:nvPr/>
          </p:nvCxnSpPr>
          <p:spPr>
            <a:xfrm>
              <a:off x="1270000" y="4542118"/>
              <a:ext cx="6506992" cy="0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avec flèche 16"/>
            <p:cNvCxnSpPr/>
            <p:nvPr/>
          </p:nvCxnSpPr>
          <p:spPr>
            <a:xfrm flipV="1">
              <a:off x="4441427" y="2207530"/>
              <a:ext cx="0" cy="4650470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7" name="Grouper 66"/>
            <p:cNvGrpSpPr/>
            <p:nvPr/>
          </p:nvGrpSpPr>
          <p:grpSpPr>
            <a:xfrm>
              <a:off x="1783252" y="4376449"/>
              <a:ext cx="5338106" cy="298877"/>
              <a:chOff x="1783252" y="4376449"/>
              <a:chExt cx="5338106" cy="298877"/>
            </a:xfrm>
          </p:grpSpPr>
          <p:cxnSp>
            <p:nvCxnSpPr>
              <p:cNvPr id="26" name="Connecteur droit 25"/>
              <p:cNvCxnSpPr/>
              <p:nvPr/>
            </p:nvCxnSpPr>
            <p:spPr>
              <a:xfrm>
                <a:off x="7121358" y="4393968"/>
                <a:ext cx="0" cy="266416"/>
              </a:xfrm>
              <a:prstGeom prst="line">
                <a:avLst/>
              </a:prstGeom>
              <a:ln w="28575" cmpd="sng">
                <a:solidFill>
                  <a:srgbClr val="2E2224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1" name="Grouper 50"/>
              <p:cNvGrpSpPr/>
              <p:nvPr/>
            </p:nvGrpSpPr>
            <p:grpSpPr>
              <a:xfrm>
                <a:off x="1783252" y="4376449"/>
                <a:ext cx="4956929" cy="298877"/>
                <a:chOff x="1783252" y="4376449"/>
                <a:chExt cx="4956929" cy="298877"/>
              </a:xfrm>
            </p:grpSpPr>
            <p:cxnSp>
              <p:nvCxnSpPr>
                <p:cNvPr id="21" name="Connecteur droit 20"/>
                <p:cNvCxnSpPr/>
                <p:nvPr/>
              </p:nvCxnSpPr>
              <p:spPr>
                <a:xfrm>
                  <a:off x="4820538" y="438698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Connecteur droit 21"/>
                <p:cNvCxnSpPr/>
                <p:nvPr/>
              </p:nvCxnSpPr>
              <p:spPr>
                <a:xfrm>
                  <a:off x="5215815" y="439257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Connecteur droit 22"/>
                <p:cNvCxnSpPr/>
                <p:nvPr/>
              </p:nvCxnSpPr>
              <p:spPr>
                <a:xfrm>
                  <a:off x="5593807" y="439396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Connecteur droit 23"/>
                <p:cNvCxnSpPr/>
                <p:nvPr/>
              </p:nvCxnSpPr>
              <p:spPr>
                <a:xfrm>
                  <a:off x="6359772" y="4383227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Connecteur droit 24"/>
                <p:cNvCxnSpPr/>
                <p:nvPr/>
              </p:nvCxnSpPr>
              <p:spPr>
                <a:xfrm>
                  <a:off x="6740181" y="4383227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Connecteur droit 26"/>
                <p:cNvCxnSpPr/>
                <p:nvPr/>
              </p:nvCxnSpPr>
              <p:spPr>
                <a:xfrm>
                  <a:off x="5973804" y="439063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Connecteur droit 30"/>
                <p:cNvCxnSpPr/>
                <p:nvPr/>
              </p:nvCxnSpPr>
              <p:spPr>
                <a:xfrm>
                  <a:off x="4070345" y="437644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Connecteur droit 31"/>
                <p:cNvCxnSpPr/>
                <p:nvPr/>
              </p:nvCxnSpPr>
              <p:spPr>
                <a:xfrm>
                  <a:off x="3687486" y="439257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Connecteur droit 32"/>
                <p:cNvCxnSpPr/>
                <p:nvPr/>
              </p:nvCxnSpPr>
              <p:spPr>
                <a:xfrm>
                  <a:off x="3304628" y="4408910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Connecteur droit 33"/>
                <p:cNvCxnSpPr/>
                <p:nvPr/>
              </p:nvCxnSpPr>
              <p:spPr>
                <a:xfrm>
                  <a:off x="2932265" y="440109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Connecteur droit 34"/>
                <p:cNvCxnSpPr/>
                <p:nvPr/>
              </p:nvCxnSpPr>
              <p:spPr>
                <a:xfrm>
                  <a:off x="2538911" y="4397441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Connecteur droit 35"/>
                <p:cNvCxnSpPr/>
                <p:nvPr/>
              </p:nvCxnSpPr>
              <p:spPr>
                <a:xfrm>
                  <a:off x="2166110" y="4408910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Connecteur droit 36"/>
                <p:cNvCxnSpPr/>
                <p:nvPr/>
              </p:nvCxnSpPr>
              <p:spPr>
                <a:xfrm>
                  <a:off x="1783252" y="440109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70" name="Grouper 69"/>
            <p:cNvGrpSpPr/>
            <p:nvPr/>
          </p:nvGrpSpPr>
          <p:grpSpPr>
            <a:xfrm>
              <a:off x="4290484" y="2675013"/>
              <a:ext cx="314287" cy="3698595"/>
              <a:chOff x="4290484" y="2675013"/>
              <a:chExt cx="314287" cy="3698595"/>
            </a:xfrm>
          </p:grpSpPr>
          <p:grpSp>
            <p:nvGrpSpPr>
              <p:cNvPr id="69" name="Grouper 68"/>
              <p:cNvGrpSpPr/>
              <p:nvPr/>
            </p:nvGrpSpPr>
            <p:grpSpPr>
              <a:xfrm>
                <a:off x="4290484" y="2675013"/>
                <a:ext cx="314287" cy="3322670"/>
                <a:chOff x="4290484" y="2675013"/>
                <a:chExt cx="314287" cy="3322670"/>
              </a:xfrm>
            </p:grpSpPr>
            <p:cxnSp>
              <p:nvCxnSpPr>
                <p:cNvPr id="38" name="Connecteur droit 37"/>
                <p:cNvCxnSpPr/>
                <p:nvPr/>
              </p:nvCxnSpPr>
              <p:spPr>
                <a:xfrm>
                  <a:off x="4324161" y="488973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Connecteur droit 40"/>
                <p:cNvCxnSpPr/>
                <p:nvPr/>
              </p:nvCxnSpPr>
              <p:spPr>
                <a:xfrm>
                  <a:off x="4329631" y="5262547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Connecteur droit 41"/>
                <p:cNvCxnSpPr/>
                <p:nvPr/>
              </p:nvCxnSpPr>
              <p:spPr>
                <a:xfrm>
                  <a:off x="4324606" y="5624867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Connecteur droit 42"/>
                <p:cNvCxnSpPr/>
                <p:nvPr/>
              </p:nvCxnSpPr>
              <p:spPr>
                <a:xfrm>
                  <a:off x="4330076" y="5997683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Connecteur droit 43"/>
                <p:cNvCxnSpPr/>
                <p:nvPr/>
              </p:nvCxnSpPr>
              <p:spPr>
                <a:xfrm>
                  <a:off x="4308641" y="414997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Connecteur droit 44"/>
                <p:cNvCxnSpPr/>
                <p:nvPr/>
              </p:nvCxnSpPr>
              <p:spPr>
                <a:xfrm>
                  <a:off x="4308641" y="3788054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Connecteur droit 45"/>
                <p:cNvCxnSpPr/>
                <p:nvPr/>
              </p:nvCxnSpPr>
              <p:spPr>
                <a:xfrm>
                  <a:off x="4304079" y="3405144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Connecteur droit 46"/>
                <p:cNvCxnSpPr/>
                <p:nvPr/>
              </p:nvCxnSpPr>
              <p:spPr>
                <a:xfrm>
                  <a:off x="4300980" y="303273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Connecteur droit 47"/>
                <p:cNvCxnSpPr/>
                <p:nvPr/>
              </p:nvCxnSpPr>
              <p:spPr>
                <a:xfrm>
                  <a:off x="4290484" y="2675013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Connecteur droit 48"/>
              <p:cNvCxnSpPr/>
              <p:nvPr/>
            </p:nvCxnSpPr>
            <p:spPr>
              <a:xfrm>
                <a:off x="4316481" y="6373608"/>
                <a:ext cx="274695" cy="0"/>
              </a:xfrm>
              <a:prstGeom prst="line">
                <a:avLst/>
              </a:prstGeom>
              <a:ln w="28575" cmpd="sng">
                <a:solidFill>
                  <a:srgbClr val="2E2224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6225" y="89136"/>
            <a:ext cx="8591550" cy="1066801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3200" dirty="0" smtClean="0"/>
              <a:t>5. Quelles sont les coordonnées du point E?</a:t>
            </a:r>
            <a:endParaRPr lang="fr-FR" sz="3200" dirty="0"/>
          </a:p>
        </p:txBody>
      </p:sp>
      <p:cxnSp>
        <p:nvCxnSpPr>
          <p:cNvPr id="7" name="Connecteur droit 6"/>
          <p:cNvCxnSpPr/>
          <p:nvPr/>
        </p:nvCxnSpPr>
        <p:spPr>
          <a:xfrm>
            <a:off x="629910" y="2906206"/>
            <a:ext cx="0" cy="2419294"/>
          </a:xfrm>
          <a:prstGeom prst="line">
            <a:avLst/>
          </a:prstGeom>
          <a:ln>
            <a:solidFill>
              <a:srgbClr val="61625E"/>
            </a:solidFill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flipH="1">
            <a:off x="629910" y="5325500"/>
            <a:ext cx="4333918" cy="0"/>
          </a:xfrm>
          <a:prstGeom prst="line">
            <a:avLst/>
          </a:prstGeom>
          <a:ln>
            <a:solidFill>
              <a:srgbClr val="61625E"/>
            </a:solidFill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ZoneTexte 3"/>
          <p:cNvSpPr txBox="1"/>
          <p:nvPr/>
        </p:nvSpPr>
        <p:spPr>
          <a:xfrm>
            <a:off x="401899" y="4922656"/>
            <a:ext cx="138693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 smtClean="0">
                <a:solidFill>
                  <a:srgbClr val="FF0000"/>
                </a:solidFill>
              </a:rPr>
              <a:t>+</a:t>
            </a:r>
          </a:p>
          <a:p>
            <a:r>
              <a:rPr lang="fr-FR" sz="4400" dirty="0" smtClean="0">
                <a:solidFill>
                  <a:srgbClr val="FF0000"/>
                </a:solidFill>
              </a:rPr>
              <a:t>E</a:t>
            </a:r>
            <a:endParaRPr lang="fr-FR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90169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er 2"/>
          <p:cNvGrpSpPr/>
          <p:nvPr/>
        </p:nvGrpSpPr>
        <p:grpSpPr>
          <a:xfrm>
            <a:off x="-1885295" y="1015351"/>
            <a:ext cx="10609068" cy="7729546"/>
            <a:chOff x="1270000" y="2207530"/>
            <a:chExt cx="6506992" cy="4650470"/>
          </a:xfrm>
        </p:grpSpPr>
        <p:cxnSp>
          <p:nvCxnSpPr>
            <p:cNvPr id="6" name="Connecteur droit avec flèche 5"/>
            <p:cNvCxnSpPr/>
            <p:nvPr/>
          </p:nvCxnSpPr>
          <p:spPr>
            <a:xfrm>
              <a:off x="1270000" y="4542118"/>
              <a:ext cx="6506992" cy="0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avec flèche 16"/>
            <p:cNvCxnSpPr/>
            <p:nvPr/>
          </p:nvCxnSpPr>
          <p:spPr>
            <a:xfrm flipV="1">
              <a:off x="4441427" y="2207530"/>
              <a:ext cx="0" cy="4650470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7" name="Grouper 66"/>
            <p:cNvGrpSpPr/>
            <p:nvPr/>
          </p:nvGrpSpPr>
          <p:grpSpPr>
            <a:xfrm>
              <a:off x="1783252" y="4376449"/>
              <a:ext cx="5338106" cy="298877"/>
              <a:chOff x="1783252" y="4376449"/>
              <a:chExt cx="5338106" cy="298877"/>
            </a:xfrm>
          </p:grpSpPr>
          <p:cxnSp>
            <p:nvCxnSpPr>
              <p:cNvPr id="26" name="Connecteur droit 25"/>
              <p:cNvCxnSpPr/>
              <p:nvPr/>
            </p:nvCxnSpPr>
            <p:spPr>
              <a:xfrm>
                <a:off x="7121358" y="4393968"/>
                <a:ext cx="0" cy="266416"/>
              </a:xfrm>
              <a:prstGeom prst="line">
                <a:avLst/>
              </a:prstGeom>
              <a:ln w="28575" cmpd="sng">
                <a:solidFill>
                  <a:srgbClr val="2E2224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1" name="Grouper 50"/>
              <p:cNvGrpSpPr/>
              <p:nvPr/>
            </p:nvGrpSpPr>
            <p:grpSpPr>
              <a:xfrm>
                <a:off x="1783252" y="4376449"/>
                <a:ext cx="4956929" cy="298877"/>
                <a:chOff x="1783252" y="4376449"/>
                <a:chExt cx="4956929" cy="298877"/>
              </a:xfrm>
            </p:grpSpPr>
            <p:cxnSp>
              <p:nvCxnSpPr>
                <p:cNvPr id="21" name="Connecteur droit 20"/>
                <p:cNvCxnSpPr/>
                <p:nvPr/>
              </p:nvCxnSpPr>
              <p:spPr>
                <a:xfrm>
                  <a:off x="4820538" y="438698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Connecteur droit 21"/>
                <p:cNvCxnSpPr/>
                <p:nvPr/>
              </p:nvCxnSpPr>
              <p:spPr>
                <a:xfrm>
                  <a:off x="5215815" y="439257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Connecteur droit 22"/>
                <p:cNvCxnSpPr/>
                <p:nvPr/>
              </p:nvCxnSpPr>
              <p:spPr>
                <a:xfrm>
                  <a:off x="5593807" y="439396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Connecteur droit 23"/>
                <p:cNvCxnSpPr/>
                <p:nvPr/>
              </p:nvCxnSpPr>
              <p:spPr>
                <a:xfrm>
                  <a:off x="6359772" y="4383227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Connecteur droit 24"/>
                <p:cNvCxnSpPr/>
                <p:nvPr/>
              </p:nvCxnSpPr>
              <p:spPr>
                <a:xfrm>
                  <a:off x="6740181" y="4383227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Connecteur droit 26"/>
                <p:cNvCxnSpPr/>
                <p:nvPr/>
              </p:nvCxnSpPr>
              <p:spPr>
                <a:xfrm>
                  <a:off x="5973804" y="439063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Connecteur droit 30"/>
                <p:cNvCxnSpPr/>
                <p:nvPr/>
              </p:nvCxnSpPr>
              <p:spPr>
                <a:xfrm>
                  <a:off x="4070345" y="437644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Connecteur droit 31"/>
                <p:cNvCxnSpPr/>
                <p:nvPr/>
              </p:nvCxnSpPr>
              <p:spPr>
                <a:xfrm>
                  <a:off x="3687486" y="439257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Connecteur droit 32"/>
                <p:cNvCxnSpPr/>
                <p:nvPr/>
              </p:nvCxnSpPr>
              <p:spPr>
                <a:xfrm>
                  <a:off x="3304628" y="4408910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Connecteur droit 33"/>
                <p:cNvCxnSpPr/>
                <p:nvPr/>
              </p:nvCxnSpPr>
              <p:spPr>
                <a:xfrm>
                  <a:off x="2932265" y="440109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Connecteur droit 34"/>
                <p:cNvCxnSpPr/>
                <p:nvPr/>
              </p:nvCxnSpPr>
              <p:spPr>
                <a:xfrm>
                  <a:off x="2538911" y="4397441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Connecteur droit 35"/>
                <p:cNvCxnSpPr/>
                <p:nvPr/>
              </p:nvCxnSpPr>
              <p:spPr>
                <a:xfrm>
                  <a:off x="2166110" y="4408910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Connecteur droit 36"/>
                <p:cNvCxnSpPr/>
                <p:nvPr/>
              </p:nvCxnSpPr>
              <p:spPr>
                <a:xfrm>
                  <a:off x="1783252" y="440109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70" name="Grouper 69"/>
            <p:cNvGrpSpPr/>
            <p:nvPr/>
          </p:nvGrpSpPr>
          <p:grpSpPr>
            <a:xfrm>
              <a:off x="4290484" y="2675013"/>
              <a:ext cx="314287" cy="3698595"/>
              <a:chOff x="4290484" y="2675013"/>
              <a:chExt cx="314287" cy="3698595"/>
            </a:xfrm>
          </p:grpSpPr>
          <p:grpSp>
            <p:nvGrpSpPr>
              <p:cNvPr id="69" name="Grouper 68"/>
              <p:cNvGrpSpPr/>
              <p:nvPr/>
            </p:nvGrpSpPr>
            <p:grpSpPr>
              <a:xfrm>
                <a:off x="4290484" y="2675013"/>
                <a:ext cx="314287" cy="3322670"/>
                <a:chOff x="4290484" y="2675013"/>
                <a:chExt cx="314287" cy="3322670"/>
              </a:xfrm>
            </p:grpSpPr>
            <p:cxnSp>
              <p:nvCxnSpPr>
                <p:cNvPr id="38" name="Connecteur droit 37"/>
                <p:cNvCxnSpPr/>
                <p:nvPr/>
              </p:nvCxnSpPr>
              <p:spPr>
                <a:xfrm>
                  <a:off x="4324161" y="488973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Connecteur droit 40"/>
                <p:cNvCxnSpPr/>
                <p:nvPr/>
              </p:nvCxnSpPr>
              <p:spPr>
                <a:xfrm>
                  <a:off x="4329631" y="5262547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Connecteur droit 41"/>
                <p:cNvCxnSpPr/>
                <p:nvPr/>
              </p:nvCxnSpPr>
              <p:spPr>
                <a:xfrm>
                  <a:off x="4324606" y="5624867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Connecteur droit 42"/>
                <p:cNvCxnSpPr/>
                <p:nvPr/>
              </p:nvCxnSpPr>
              <p:spPr>
                <a:xfrm>
                  <a:off x="4330076" y="5997683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Connecteur droit 43"/>
                <p:cNvCxnSpPr/>
                <p:nvPr/>
              </p:nvCxnSpPr>
              <p:spPr>
                <a:xfrm>
                  <a:off x="4308641" y="414997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Connecteur droit 44"/>
                <p:cNvCxnSpPr/>
                <p:nvPr/>
              </p:nvCxnSpPr>
              <p:spPr>
                <a:xfrm>
                  <a:off x="4308641" y="3788054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Connecteur droit 45"/>
                <p:cNvCxnSpPr/>
                <p:nvPr/>
              </p:nvCxnSpPr>
              <p:spPr>
                <a:xfrm>
                  <a:off x="4304079" y="3405144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Connecteur droit 46"/>
                <p:cNvCxnSpPr/>
                <p:nvPr/>
              </p:nvCxnSpPr>
              <p:spPr>
                <a:xfrm>
                  <a:off x="4300980" y="303273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Connecteur droit 47"/>
                <p:cNvCxnSpPr/>
                <p:nvPr/>
              </p:nvCxnSpPr>
              <p:spPr>
                <a:xfrm>
                  <a:off x="4290484" y="2675013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Connecteur droit 48"/>
              <p:cNvCxnSpPr/>
              <p:nvPr/>
            </p:nvCxnSpPr>
            <p:spPr>
              <a:xfrm>
                <a:off x="4316481" y="6373608"/>
                <a:ext cx="274695" cy="0"/>
              </a:xfrm>
              <a:prstGeom prst="line">
                <a:avLst/>
              </a:prstGeom>
              <a:ln w="28575" cmpd="sng">
                <a:solidFill>
                  <a:srgbClr val="2E2224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6225" y="89136"/>
            <a:ext cx="8591550" cy="1066801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3200" dirty="0"/>
              <a:t>6</a:t>
            </a:r>
            <a:r>
              <a:rPr lang="fr-FR" sz="3200" dirty="0" smtClean="0"/>
              <a:t>. Quelle est l’abscisse du point F?</a:t>
            </a:r>
            <a:endParaRPr lang="fr-FR" sz="3200" dirty="0"/>
          </a:p>
        </p:txBody>
      </p:sp>
      <p:cxnSp>
        <p:nvCxnSpPr>
          <p:cNvPr id="7" name="Connecteur droit 6"/>
          <p:cNvCxnSpPr/>
          <p:nvPr/>
        </p:nvCxnSpPr>
        <p:spPr>
          <a:xfrm>
            <a:off x="7649699" y="4243882"/>
            <a:ext cx="0" cy="651788"/>
          </a:xfrm>
          <a:prstGeom prst="line">
            <a:avLst/>
          </a:prstGeom>
          <a:ln>
            <a:solidFill>
              <a:srgbClr val="61625E"/>
            </a:solidFill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flipH="1">
            <a:off x="3315565" y="4243882"/>
            <a:ext cx="4333918" cy="0"/>
          </a:xfrm>
          <a:prstGeom prst="line">
            <a:avLst/>
          </a:prstGeom>
          <a:ln>
            <a:solidFill>
              <a:srgbClr val="61625E"/>
            </a:solidFill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ZoneTexte 3"/>
          <p:cNvSpPr txBox="1"/>
          <p:nvPr/>
        </p:nvSpPr>
        <p:spPr>
          <a:xfrm>
            <a:off x="7408474" y="3164916"/>
            <a:ext cx="138693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 smtClean="0">
                <a:solidFill>
                  <a:srgbClr val="FF0000"/>
                </a:solidFill>
              </a:rPr>
              <a:t>F</a:t>
            </a:r>
          </a:p>
          <a:p>
            <a:r>
              <a:rPr lang="fr-FR" sz="4400" dirty="0" smtClean="0">
                <a:solidFill>
                  <a:srgbClr val="FF0000"/>
                </a:solidFill>
              </a:rPr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23620572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er 2"/>
          <p:cNvGrpSpPr/>
          <p:nvPr/>
        </p:nvGrpSpPr>
        <p:grpSpPr>
          <a:xfrm>
            <a:off x="-1813660" y="-634596"/>
            <a:ext cx="10609068" cy="7729546"/>
            <a:chOff x="1270000" y="2207530"/>
            <a:chExt cx="6506992" cy="4650470"/>
          </a:xfrm>
        </p:grpSpPr>
        <p:cxnSp>
          <p:nvCxnSpPr>
            <p:cNvPr id="6" name="Connecteur droit avec flèche 5"/>
            <p:cNvCxnSpPr/>
            <p:nvPr/>
          </p:nvCxnSpPr>
          <p:spPr>
            <a:xfrm>
              <a:off x="1270000" y="4542118"/>
              <a:ext cx="6506992" cy="0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avec flèche 16"/>
            <p:cNvCxnSpPr/>
            <p:nvPr/>
          </p:nvCxnSpPr>
          <p:spPr>
            <a:xfrm flipV="1">
              <a:off x="4441427" y="2207530"/>
              <a:ext cx="0" cy="4650470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7" name="Grouper 66"/>
            <p:cNvGrpSpPr/>
            <p:nvPr/>
          </p:nvGrpSpPr>
          <p:grpSpPr>
            <a:xfrm>
              <a:off x="1783252" y="4376449"/>
              <a:ext cx="5338106" cy="298877"/>
              <a:chOff x="1783252" y="4376449"/>
              <a:chExt cx="5338106" cy="298877"/>
            </a:xfrm>
          </p:grpSpPr>
          <p:cxnSp>
            <p:nvCxnSpPr>
              <p:cNvPr id="26" name="Connecteur droit 25"/>
              <p:cNvCxnSpPr/>
              <p:nvPr/>
            </p:nvCxnSpPr>
            <p:spPr>
              <a:xfrm>
                <a:off x="7121358" y="4393968"/>
                <a:ext cx="0" cy="266416"/>
              </a:xfrm>
              <a:prstGeom prst="line">
                <a:avLst/>
              </a:prstGeom>
              <a:ln w="28575" cmpd="sng">
                <a:solidFill>
                  <a:srgbClr val="2E2224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1" name="Grouper 50"/>
              <p:cNvGrpSpPr/>
              <p:nvPr/>
            </p:nvGrpSpPr>
            <p:grpSpPr>
              <a:xfrm>
                <a:off x="1783252" y="4376449"/>
                <a:ext cx="4956929" cy="298877"/>
                <a:chOff x="1783252" y="4376449"/>
                <a:chExt cx="4956929" cy="298877"/>
              </a:xfrm>
            </p:grpSpPr>
            <p:cxnSp>
              <p:nvCxnSpPr>
                <p:cNvPr id="21" name="Connecteur droit 20"/>
                <p:cNvCxnSpPr/>
                <p:nvPr/>
              </p:nvCxnSpPr>
              <p:spPr>
                <a:xfrm>
                  <a:off x="4820538" y="438698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Connecteur droit 21"/>
                <p:cNvCxnSpPr/>
                <p:nvPr/>
              </p:nvCxnSpPr>
              <p:spPr>
                <a:xfrm>
                  <a:off x="5215815" y="439257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Connecteur droit 22"/>
                <p:cNvCxnSpPr/>
                <p:nvPr/>
              </p:nvCxnSpPr>
              <p:spPr>
                <a:xfrm>
                  <a:off x="5593807" y="439396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Connecteur droit 23"/>
                <p:cNvCxnSpPr/>
                <p:nvPr/>
              </p:nvCxnSpPr>
              <p:spPr>
                <a:xfrm>
                  <a:off x="6359772" y="4383227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Connecteur droit 24"/>
                <p:cNvCxnSpPr/>
                <p:nvPr/>
              </p:nvCxnSpPr>
              <p:spPr>
                <a:xfrm>
                  <a:off x="6740181" y="4383227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Connecteur droit 26"/>
                <p:cNvCxnSpPr/>
                <p:nvPr/>
              </p:nvCxnSpPr>
              <p:spPr>
                <a:xfrm>
                  <a:off x="5973804" y="439063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Connecteur droit 30"/>
                <p:cNvCxnSpPr/>
                <p:nvPr/>
              </p:nvCxnSpPr>
              <p:spPr>
                <a:xfrm>
                  <a:off x="4070345" y="437644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Connecteur droit 31"/>
                <p:cNvCxnSpPr/>
                <p:nvPr/>
              </p:nvCxnSpPr>
              <p:spPr>
                <a:xfrm>
                  <a:off x="3687486" y="4392578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Connecteur droit 32"/>
                <p:cNvCxnSpPr/>
                <p:nvPr/>
              </p:nvCxnSpPr>
              <p:spPr>
                <a:xfrm>
                  <a:off x="3304628" y="4408910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Connecteur droit 33"/>
                <p:cNvCxnSpPr/>
                <p:nvPr/>
              </p:nvCxnSpPr>
              <p:spPr>
                <a:xfrm>
                  <a:off x="2932265" y="440109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Connecteur droit 34"/>
                <p:cNvCxnSpPr/>
                <p:nvPr/>
              </p:nvCxnSpPr>
              <p:spPr>
                <a:xfrm>
                  <a:off x="2538911" y="4397441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Connecteur droit 35"/>
                <p:cNvCxnSpPr/>
                <p:nvPr/>
              </p:nvCxnSpPr>
              <p:spPr>
                <a:xfrm>
                  <a:off x="2166110" y="4408910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Connecteur droit 36"/>
                <p:cNvCxnSpPr/>
                <p:nvPr/>
              </p:nvCxnSpPr>
              <p:spPr>
                <a:xfrm>
                  <a:off x="1783252" y="4401099"/>
                  <a:ext cx="0" cy="266416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70" name="Grouper 69"/>
            <p:cNvGrpSpPr/>
            <p:nvPr/>
          </p:nvGrpSpPr>
          <p:grpSpPr>
            <a:xfrm>
              <a:off x="4290484" y="2675013"/>
              <a:ext cx="314287" cy="3698595"/>
              <a:chOff x="4290484" y="2675013"/>
              <a:chExt cx="314287" cy="3698595"/>
            </a:xfrm>
          </p:grpSpPr>
          <p:grpSp>
            <p:nvGrpSpPr>
              <p:cNvPr id="69" name="Grouper 68"/>
              <p:cNvGrpSpPr/>
              <p:nvPr/>
            </p:nvGrpSpPr>
            <p:grpSpPr>
              <a:xfrm>
                <a:off x="4290484" y="2675013"/>
                <a:ext cx="314287" cy="3322670"/>
                <a:chOff x="4290484" y="2675013"/>
                <a:chExt cx="314287" cy="3322670"/>
              </a:xfrm>
            </p:grpSpPr>
            <p:cxnSp>
              <p:nvCxnSpPr>
                <p:cNvPr id="38" name="Connecteur droit 37"/>
                <p:cNvCxnSpPr/>
                <p:nvPr/>
              </p:nvCxnSpPr>
              <p:spPr>
                <a:xfrm>
                  <a:off x="4324161" y="488973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Connecteur droit 40"/>
                <p:cNvCxnSpPr/>
                <p:nvPr/>
              </p:nvCxnSpPr>
              <p:spPr>
                <a:xfrm>
                  <a:off x="4329631" y="5262547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Connecteur droit 41"/>
                <p:cNvCxnSpPr/>
                <p:nvPr/>
              </p:nvCxnSpPr>
              <p:spPr>
                <a:xfrm>
                  <a:off x="4324606" y="5624867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Connecteur droit 42"/>
                <p:cNvCxnSpPr/>
                <p:nvPr/>
              </p:nvCxnSpPr>
              <p:spPr>
                <a:xfrm>
                  <a:off x="4330076" y="5997683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Connecteur droit 43"/>
                <p:cNvCxnSpPr/>
                <p:nvPr/>
              </p:nvCxnSpPr>
              <p:spPr>
                <a:xfrm>
                  <a:off x="4308641" y="414997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Connecteur droit 44"/>
                <p:cNvCxnSpPr/>
                <p:nvPr/>
              </p:nvCxnSpPr>
              <p:spPr>
                <a:xfrm>
                  <a:off x="4308641" y="3788054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Connecteur droit 45"/>
                <p:cNvCxnSpPr/>
                <p:nvPr/>
              </p:nvCxnSpPr>
              <p:spPr>
                <a:xfrm>
                  <a:off x="4304079" y="3405144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Connecteur droit 46"/>
                <p:cNvCxnSpPr/>
                <p:nvPr/>
              </p:nvCxnSpPr>
              <p:spPr>
                <a:xfrm>
                  <a:off x="4300980" y="3032731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Connecteur droit 47"/>
                <p:cNvCxnSpPr/>
                <p:nvPr/>
              </p:nvCxnSpPr>
              <p:spPr>
                <a:xfrm>
                  <a:off x="4290484" y="2675013"/>
                  <a:ext cx="274695" cy="0"/>
                </a:xfrm>
                <a:prstGeom prst="line">
                  <a:avLst/>
                </a:prstGeom>
                <a:ln w="28575" cmpd="sng">
                  <a:solidFill>
                    <a:srgbClr val="2E2224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Connecteur droit 48"/>
              <p:cNvCxnSpPr/>
              <p:nvPr/>
            </p:nvCxnSpPr>
            <p:spPr>
              <a:xfrm>
                <a:off x="4316481" y="6373608"/>
                <a:ext cx="274695" cy="0"/>
              </a:xfrm>
              <a:prstGeom prst="line">
                <a:avLst/>
              </a:prstGeom>
              <a:ln w="28575" cmpd="sng">
                <a:solidFill>
                  <a:srgbClr val="2E2224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6225" y="89136"/>
            <a:ext cx="8591550" cy="1066801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3200" dirty="0" smtClean="0"/>
              <a:t>7. Quelle est l’ordonnée du point G?</a:t>
            </a:r>
            <a:endParaRPr lang="fr-FR" sz="3200" dirty="0"/>
          </a:p>
        </p:txBody>
      </p:sp>
      <p:cxnSp>
        <p:nvCxnSpPr>
          <p:cNvPr id="7" name="Connecteur droit 6"/>
          <p:cNvCxnSpPr/>
          <p:nvPr/>
        </p:nvCxnSpPr>
        <p:spPr>
          <a:xfrm>
            <a:off x="7726455" y="3211484"/>
            <a:ext cx="0" cy="3078358"/>
          </a:xfrm>
          <a:prstGeom prst="line">
            <a:avLst/>
          </a:prstGeom>
          <a:ln>
            <a:solidFill>
              <a:srgbClr val="61625E"/>
            </a:solidFill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flipH="1">
            <a:off x="3315565" y="6282205"/>
            <a:ext cx="4333918" cy="0"/>
          </a:xfrm>
          <a:prstGeom prst="line">
            <a:avLst/>
          </a:prstGeom>
          <a:ln>
            <a:solidFill>
              <a:srgbClr val="61625E"/>
            </a:solidFill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ZoneTexte 3"/>
          <p:cNvSpPr txBox="1"/>
          <p:nvPr/>
        </p:nvSpPr>
        <p:spPr>
          <a:xfrm>
            <a:off x="7496674" y="5869452"/>
            <a:ext cx="138693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 smtClean="0">
                <a:solidFill>
                  <a:srgbClr val="FF0000"/>
                </a:solidFill>
              </a:rPr>
              <a:t>+G</a:t>
            </a:r>
          </a:p>
        </p:txBody>
      </p:sp>
    </p:spTree>
    <p:extLst>
      <p:ext uri="{BB962C8B-B14F-4D97-AF65-F5344CB8AC3E}">
        <p14:creationId xmlns:p14="http://schemas.microsoft.com/office/powerpoint/2010/main" val="13141822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</TotalTime>
  <Words>344</Words>
  <Application>Microsoft Macintosh PowerPoint</Application>
  <PresentationFormat>Présentation à l'écran (4:3)</PresentationFormat>
  <Paragraphs>79</Paragraphs>
  <Slides>23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4" baseType="lpstr">
      <vt:lpstr>Thème Office</vt:lpstr>
      <vt:lpstr>Activité mentale 5ème </vt:lpstr>
      <vt:lpstr>Présentation PowerPoint</vt:lpstr>
      <vt:lpstr>1. Quelles sont les coordonnées du point A?</vt:lpstr>
      <vt:lpstr>2. Quelles sont les coordonnées du point B?</vt:lpstr>
      <vt:lpstr>3. Quelle est l’abscisse du point C?</vt:lpstr>
      <vt:lpstr>4. Quelle est l’ordonnée du point D?</vt:lpstr>
      <vt:lpstr>5. Quelles sont les coordonnées du point E?</vt:lpstr>
      <vt:lpstr>6. Quelle est l’abscisse du point F?</vt:lpstr>
      <vt:lpstr>7. Quelle est l’ordonnée du point G?</vt:lpstr>
      <vt:lpstr>8. Quelles sont les coordonnées du point H?</vt:lpstr>
      <vt:lpstr>9. Quelle est l’abscisse du point K?</vt:lpstr>
      <vt:lpstr>10. Quelle est l’ordonnée du point L?</vt:lpstr>
      <vt:lpstr>Présentation PowerPoint</vt:lpstr>
      <vt:lpstr>1. Quelles sont les coordonnées du point A?</vt:lpstr>
      <vt:lpstr>2. Quelles sont les coordonnées du point B?</vt:lpstr>
      <vt:lpstr>3. Quelle est l’abscisse du point C?</vt:lpstr>
      <vt:lpstr>4. Quelle est l’ordonnée du point D?</vt:lpstr>
      <vt:lpstr>5. Quelles sont les coordonnées du point E?</vt:lpstr>
      <vt:lpstr>6. Quelle est l’abscisse du point F?</vt:lpstr>
      <vt:lpstr>7. Quelle est l’ordonnée du point G?</vt:lpstr>
      <vt:lpstr>8. Quelles sont les coordonnées du point H?</vt:lpstr>
      <vt:lpstr>9. Quelle est l’abscisse du point K?</vt:lpstr>
      <vt:lpstr>10. Quelle est l’ordonnée du point L?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Exercices</dc:title>
  <dc:creator>Eve Fonteneau</dc:creator>
  <cp:lastModifiedBy>Eve Fonteneau</cp:lastModifiedBy>
  <cp:revision>37</cp:revision>
  <dcterms:created xsi:type="dcterms:W3CDTF">2012-06-05T21:10:13Z</dcterms:created>
  <dcterms:modified xsi:type="dcterms:W3CDTF">2022-09-26T11:00:32Z</dcterms:modified>
</cp:coreProperties>
</file>