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83" r:id="rId3"/>
    <p:sldId id="285" r:id="rId4"/>
    <p:sldId id="289" r:id="rId5"/>
    <p:sldId id="287" r:id="rId6"/>
    <p:sldId id="28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-424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087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595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205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49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7327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092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24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717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304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060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757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858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Réforme du lycée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>Voie générale 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>Voie technologique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Ateliers</a:t>
            </a:r>
          </a:p>
          <a:p>
            <a:r>
              <a:rPr lang="fr-FR" dirty="0"/>
              <a:t>Mathématiques</a:t>
            </a:r>
          </a:p>
          <a:p>
            <a:r>
              <a:rPr lang="fr-FR" dirty="0"/>
              <a:t>Nouvelle-Calédonie 2019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6" y="5170713"/>
            <a:ext cx="3025370" cy="725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321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Atelier ALGORITHMIQUE &amp; PROGRAMMATION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2666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50F3800-E6BC-4442-A72B-041FBA459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466" y="4301041"/>
            <a:ext cx="11631068" cy="21535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400" u="sng" dirty="0">
                <a:latin typeface="Arial" panose="020B0604020202020204" pitchFamily="34" charset="0"/>
                <a:cs typeface="Arial" panose="020B0604020202020204" pitchFamily="34" charset="0"/>
              </a:rPr>
              <a:t>Par exemple :</a:t>
            </a:r>
          </a:p>
          <a:p>
            <a:pPr>
              <a:spcBef>
                <a:spcPts val="600"/>
              </a:spcBef>
            </a:pP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Seconde : 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●"/>
            </a:pPr>
            <a:r>
              <a:rPr lang="fr-FR" sz="1600" b="1" i="1" kern="15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Déterminer si un entier naturel est premier</a:t>
            </a:r>
          </a:p>
          <a:p>
            <a:pPr>
              <a:spcBef>
                <a:spcPts val="600"/>
              </a:spcBef>
            </a:pP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Première Générale :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●"/>
            </a:pPr>
            <a:r>
              <a:rPr lang="fr-FR" sz="1600" b="1" i="1" kern="15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Calcul de termes d'une suite, de sommes de termes, de seuil (liste ou non)</a:t>
            </a:r>
          </a:p>
          <a:p>
            <a:pPr>
              <a:spcBef>
                <a:spcPts val="600"/>
              </a:spcBef>
            </a:pPr>
            <a:r>
              <a:rPr lang="fr-FR" sz="1600" kern="15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Première Technologique :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●"/>
            </a:pPr>
            <a:r>
              <a:rPr lang="fr-FR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Simuler des échantillons de taille n d'une loi de Bernoulli à partir d'un générateur de nombres aléatoires entre 0 et 1</a:t>
            </a:r>
          </a:p>
          <a:p>
            <a:pPr lvl="1"/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BD56D16F-9D0D-488C-B167-5DA08384E6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312" y="1524690"/>
            <a:ext cx="7806155" cy="2776351"/>
          </a:xfrm>
          <a:prstGeom prst="rect">
            <a:avLst/>
          </a:prstGeom>
        </p:spPr>
      </p:pic>
      <p:sp>
        <p:nvSpPr>
          <p:cNvPr id="7" name="Titre 1">
            <a:extLst>
              <a:ext uri="{FF2B5EF4-FFF2-40B4-BE49-F238E27FC236}">
                <a16:creationId xmlns:a16="http://schemas.microsoft.com/office/drawing/2014/main" xmlns="" id="{50521454-D296-4ED1-8BBF-952214658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96158"/>
          </a:xfrm>
        </p:spPr>
        <p:txBody>
          <a:bodyPr>
            <a:normAutofit fontScale="90000"/>
          </a:bodyPr>
          <a:lstStyle/>
          <a:p>
            <a:r>
              <a:rPr lang="fr-FR" dirty="0"/>
              <a:t>Atelier ALGO : production de ressources</a:t>
            </a:r>
          </a:p>
        </p:txBody>
      </p:sp>
    </p:spTree>
    <p:extLst>
      <p:ext uri="{BB962C8B-B14F-4D97-AF65-F5344CB8AC3E}">
        <p14:creationId xmlns:p14="http://schemas.microsoft.com/office/powerpoint/2010/main" val="1502076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Espace réservé du contenu 5">
                <a:extLst>
                  <a:ext uri="{FF2B5EF4-FFF2-40B4-BE49-F238E27FC236}">
                    <a16:creationId xmlns:a16="http://schemas.microsoft.com/office/drawing/2014/main" xmlns="" id="{DB222C92-8795-4B6E-8C6B-36B3D25A42D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24128" y="1581374"/>
                <a:ext cx="10617796" cy="4797911"/>
              </a:xfrm>
            </p:spPr>
            <p:txBody>
              <a:bodyPr>
                <a:normAutofit fontScale="92500" lnSpcReduction="20000"/>
              </a:bodyPr>
              <a:lstStyle/>
              <a:p>
                <a:pPr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fr-FR" sz="2600" b="1" u="sng" dirty="0"/>
                  <a:t>Algorithmes au programme de Seconde :</a:t>
                </a:r>
                <a:endParaRPr lang="fr-FR" sz="1900" dirty="0"/>
              </a:p>
              <a:p>
                <a:pPr lv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800" dirty="0"/>
                  <a:t> Déterminer par balayage un encadrement de </a:t>
                </a:r>
                <a14:m/>
                <a:r>
                  <a:rPr lang="fr-FR" sz="1800" dirty="0"/>
                  <a:t> d'amplitude inférieure ou égale à </a:t>
                </a:r>
                <a14:m/>
                <a:endParaRPr lang="fr-FR" sz="1800" dirty="0"/>
              </a:p>
              <a:p>
                <a:pPr lv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800" dirty="0"/>
                  <a:t> Déterminer si un entier naturel a est multiple d'un entier naturel b</a:t>
                </a:r>
              </a:p>
              <a:p>
                <a:pPr lv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800" dirty="0"/>
                  <a:t> Pour des entiers a et b donnés, déterminer le plus grand multiple de a inférieur ou égal à b</a:t>
                </a:r>
              </a:p>
              <a:p>
                <a:pPr lv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800" dirty="0"/>
                  <a:t> Déterminer si un entier naturel est premier</a:t>
                </a:r>
              </a:p>
              <a:p>
                <a:pPr lv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800" dirty="0"/>
                  <a:t> Déterminer la première puissance d'un nombre positif donné supérieure ou inférieure à une valeur donnée.</a:t>
                </a:r>
              </a:p>
              <a:p>
                <a:pPr lv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800" dirty="0"/>
                  <a:t> Étudier l'alignement de 3 points dans le plan</a:t>
                </a:r>
              </a:p>
              <a:p>
                <a:pPr lv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800" dirty="0"/>
                  <a:t> Déterminer une équation de droite passant par deux points donnés</a:t>
                </a:r>
              </a:p>
              <a:p>
                <a:pPr lv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800" dirty="0"/>
                  <a:t> Pour une fonction dont le tableau de variations est donné, algorithmes d'approximation numérique d'un extremum (balayage, dichotomie)</a:t>
                </a:r>
              </a:p>
              <a:p>
                <a:pPr lv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800" dirty="0"/>
                  <a:t> Algorithme de calcul approché de longueur d'une portion de courbe représentative de fonction</a:t>
                </a:r>
              </a:p>
              <a:p>
                <a:pPr lv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800" i="1" dirty="0"/>
                  <a:t> Pour des données réelles ou issues d'une simulation, lire et comprendre une fonction écrite en Python renvoyant la moyenne m, l'écart type s, et la proportion d'éléments appartenant à [m-2s;m+2s]</a:t>
                </a:r>
                <a:endParaRPr lang="fr-FR" sz="1800" dirty="0"/>
              </a:p>
              <a:p>
                <a:pPr lv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800" i="1" dirty="0"/>
                  <a:t> Lire et comprendre une fonction Python renvoyant le nombre ou la fréquence de succès dans un échantillon de taille n pour une expérience aléatoire à 2 issues.</a:t>
                </a:r>
                <a:endParaRPr lang="fr-FR" sz="1800" dirty="0"/>
              </a:p>
              <a:p>
                <a:pPr lv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800" i="1" dirty="0"/>
                  <a:t> Observer la loi des grands nombres à l'aide d'une simulation sur Python ou tableur.</a:t>
                </a:r>
                <a:endParaRPr lang="fr-FR" sz="1800" dirty="0"/>
              </a:p>
            </p:txBody>
          </p:sp>
        </mc:Choice>
        <mc:Fallback xmlns="">
          <p:sp>
            <p:nvSpPr>
              <p:cNvPr id="6" name="Espace réservé du contenu 5">
                <a:extLst>
                  <a:ext uri="{FF2B5EF4-FFF2-40B4-BE49-F238E27FC236}">
                    <a16:creationId xmlns:a16="http://schemas.microsoft.com/office/drawing/2014/main" id="{DB222C92-8795-4B6E-8C6B-36B3D25A42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24128" y="1581374"/>
                <a:ext cx="10617796" cy="4797911"/>
              </a:xfrm>
              <a:blipFill>
                <a:blip r:embed="rId2"/>
                <a:stretch>
                  <a:fillRect l="-689" t="-635" b="-139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itre 1">
            <a:extLst>
              <a:ext uri="{FF2B5EF4-FFF2-40B4-BE49-F238E27FC236}">
                <a16:creationId xmlns:a16="http://schemas.microsoft.com/office/drawing/2014/main" xmlns="" id="{5E13B9ED-46EA-4F6D-A1EC-524A27D48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96158"/>
          </a:xfrm>
        </p:spPr>
        <p:txBody>
          <a:bodyPr>
            <a:normAutofit fontScale="90000"/>
          </a:bodyPr>
          <a:lstStyle/>
          <a:p>
            <a:r>
              <a:rPr lang="fr-FR" dirty="0"/>
              <a:t>Atelier ALGO : production de ressources</a:t>
            </a:r>
          </a:p>
        </p:txBody>
      </p:sp>
    </p:spTree>
    <p:extLst>
      <p:ext uri="{BB962C8B-B14F-4D97-AF65-F5344CB8AC3E}">
        <p14:creationId xmlns:p14="http://schemas.microsoft.com/office/powerpoint/2010/main" val="2727325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91CAB09-65A1-433A-8751-07512D563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96158"/>
          </a:xfrm>
        </p:spPr>
        <p:txBody>
          <a:bodyPr>
            <a:normAutofit fontScale="90000"/>
          </a:bodyPr>
          <a:lstStyle/>
          <a:p>
            <a:r>
              <a:rPr lang="fr-FR" dirty="0"/>
              <a:t>Atelier ALGO : production de ressources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Espace réservé du contenu 5">
                <a:extLst>
                  <a:ext uri="{FF2B5EF4-FFF2-40B4-BE49-F238E27FC236}">
                    <a16:creationId xmlns:a16="http://schemas.microsoft.com/office/drawing/2014/main" xmlns="" id="{3ACE3F4A-DAED-4C11-A679-6D37DA55400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24128" y="1581374"/>
                <a:ext cx="10367682" cy="4406333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fr-FR" sz="2900" b="1" u="sng" dirty="0"/>
                  <a:t>Algorithmes </a:t>
                </a:r>
                <a:r>
                  <a:rPr lang="fr-FR" sz="2900" b="1" u="sng" dirty="0" smtClean="0"/>
                  <a:t>obligatoires au </a:t>
                </a:r>
                <a:r>
                  <a:rPr lang="fr-FR" sz="2900" b="1" u="sng" dirty="0"/>
                  <a:t>programme de Première technologique</a:t>
                </a:r>
                <a:r>
                  <a:rPr lang="fr-FR" sz="2900" b="1" dirty="0"/>
                  <a:t> :</a:t>
                </a:r>
                <a:endParaRPr lang="fr-FR" sz="2900" dirty="0"/>
              </a:p>
              <a:p>
                <a:pPr lvl="0">
                  <a:buFont typeface="Arial" panose="020B0604020202020204" pitchFamily="34" charset="0"/>
                  <a:buChar char="●"/>
                </a:pPr>
                <a:r>
                  <a:rPr lang="fr-FR" dirty="0"/>
                  <a:t> Calculer un terme de rang donné d'une suite, une somme finie de termes</a:t>
                </a:r>
              </a:p>
              <a:p>
                <a:pPr lvl="0">
                  <a:buFont typeface="Arial" panose="020B0604020202020204" pitchFamily="34" charset="0"/>
                  <a:buChar char="●"/>
                </a:pPr>
                <a:r>
                  <a:rPr lang="fr-FR" dirty="0"/>
                  <a:t> Déterminer une liste de termes d'une suite et les représenter.</a:t>
                </a:r>
              </a:p>
              <a:p>
                <a:pPr lvl="0">
                  <a:buFont typeface="Arial" panose="020B0604020202020204" pitchFamily="34" charset="0"/>
                  <a:buChar char="●"/>
                </a:pPr>
                <a:r>
                  <a:rPr lang="fr-FR" dirty="0"/>
                  <a:t> Déterminer le rang à partir duquel les termes d'une suite sont supérieurs ou inférieurs à un seuil donné, ou aux termes de même rang d'une autre suite</a:t>
                </a:r>
              </a:p>
              <a:p>
                <a:pPr lvl="0">
                  <a:buFont typeface="Arial" panose="020B0604020202020204" pitchFamily="34" charset="0"/>
                  <a:buChar char="●"/>
                </a:pPr>
                <a:r>
                  <a:rPr lang="fr-FR" dirty="0"/>
                  <a:t> Calculer une valeur approchée d'une solution d'une équation par balayage</a:t>
                </a:r>
              </a:p>
              <a:p>
                <a:pPr lvl="0">
                  <a:buFont typeface="Arial" panose="020B0604020202020204" pitchFamily="34" charset="0"/>
                  <a:buChar char="●"/>
                </a:pPr>
                <a:r>
                  <a:rPr lang="fr-FR" dirty="0"/>
                  <a:t> A partir de 2 listes représentant deux caractères d'individus, déterminer un sous-ensemble d'individus répondant à un critère (filtre, utilisation des ET, OU, NON)</a:t>
                </a:r>
              </a:p>
              <a:p>
                <a:pPr lvl="0">
                  <a:buFont typeface="Arial" panose="020B0604020202020204" pitchFamily="34" charset="0"/>
                  <a:buChar char="●"/>
                </a:pPr>
                <a:r>
                  <a:rPr lang="fr-FR" dirty="0"/>
                  <a:t> Dresser le tableau croisé de 2 variables catégorielles à partir du fichier des individus et calculer des fréquences conditionnelles ou marginales.</a:t>
                </a:r>
              </a:p>
              <a:p>
                <a:pPr lvl="0">
                  <a:buFont typeface="Arial" panose="020B0604020202020204" pitchFamily="34" charset="0"/>
                  <a:buChar char="●"/>
                </a:pPr>
                <a:r>
                  <a:rPr lang="fr-FR" dirty="0"/>
                  <a:t> Simuler des échantillons de taille n d'une loi de Bernoulli à partir d'un générateur de nombres aléatoires entre 0 et 1</a:t>
                </a:r>
              </a:p>
              <a:p>
                <a:pPr lvl="0">
                  <a:buFont typeface="Arial" panose="020B0604020202020204" pitchFamily="34" charset="0"/>
                  <a:buChar char="●"/>
                </a:pPr>
                <a:r>
                  <a:rPr lang="fr-FR" dirty="0"/>
                  <a:t> Représenter par un histogramme ou par un nuage de points les fréquences observées des 1 dans N échantillons de taille n d'une loi de Bernoulli</a:t>
                </a:r>
              </a:p>
              <a:p>
                <a:pPr lvl="0">
                  <a:buFont typeface="Arial" panose="020B0604020202020204" pitchFamily="34" charset="0"/>
                  <a:buChar char="●"/>
                </a:pPr>
                <a:r>
                  <a:rPr lang="fr-FR" dirty="0"/>
                  <a:t> Compter le nombre de valeurs situées dans un intervalle de la forme [</a:t>
                </a:r>
                <a:r>
                  <a:rPr lang="fr-FR" dirty="0" err="1"/>
                  <a:t>p-ks</a:t>
                </a:r>
                <a:r>
                  <a:rPr lang="fr-FR" dirty="0"/>
                  <a:t> ; </a:t>
                </a:r>
                <a:r>
                  <a:rPr lang="fr-FR" dirty="0" err="1"/>
                  <a:t>p+ks</a:t>
                </a:r>
                <a:r>
                  <a:rPr lang="fr-FR" dirty="0"/>
                  <a:t>] pour </a:t>
                </a:r>
                <a14:m>
                  <m:oMath xmlns:m="http://schemas.openxmlformats.org/officeDocument/2006/math" xmlns="">
                    <m:r>
                      <a:rPr lang="fr-FR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∈{1;2;3}</m:t>
                    </m:r>
                  </m:oMath>
                </a14:m>
                <a:endParaRPr lang="fr-FR" dirty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6" name="Espace réservé du contenu 5">
                <a:extLst>
                  <a:ext uri="{FF2B5EF4-FFF2-40B4-BE49-F238E27FC236}">
                    <a16:creationId xmlns:a16="http://schemas.microsoft.com/office/drawing/2014/main" id="{3ACE3F4A-DAED-4C11-A679-6D37DA55400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24128" y="1581374"/>
                <a:ext cx="10367682" cy="4406333"/>
              </a:xfrm>
              <a:blipFill>
                <a:blip r:embed="rId2"/>
                <a:stretch>
                  <a:fillRect l="-705" t="-2766" r="-123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8621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Espace réservé du contenu 5">
                <a:extLst>
                  <a:ext uri="{FF2B5EF4-FFF2-40B4-BE49-F238E27FC236}">
                    <a16:creationId xmlns:a16="http://schemas.microsoft.com/office/drawing/2014/main" xmlns="" id="{9CB3747C-472F-447B-B232-1D239EAE29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24127" y="1329645"/>
                <a:ext cx="9720073" cy="4943139"/>
              </a:xfrm>
            </p:spPr>
            <p:txBody>
              <a:bodyPr>
                <a:noAutofit/>
              </a:bodyPr>
              <a:lstStyle/>
              <a:p>
                <a:pPr marL="90488" indent="-4763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fr-FR" sz="2000" b="1" u="sng" dirty="0"/>
                  <a:t>Algorithmes au programme de Première générale </a:t>
                </a:r>
                <a:r>
                  <a:rPr lang="fr-FR" sz="2000" b="1" dirty="0"/>
                  <a:t>:</a:t>
                </a:r>
              </a:p>
              <a:p>
                <a:pPr marL="90488" lvl="0" indent="-4763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400" dirty="0"/>
                  <a:t> Calcul de termes d'une suite, de sommes de termes, de seuil</a:t>
                </a:r>
              </a:p>
              <a:p>
                <a:pPr marL="90488" lvl="0" indent="-4763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400" dirty="0"/>
                  <a:t> Calcul de factorielle</a:t>
                </a:r>
              </a:p>
              <a:p>
                <a:pPr marL="90488" lvl="0" indent="-4763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400" dirty="0"/>
                  <a:t> Liste des premiers termes d'une suite : suites de Syracuse, suite de Fibonacci.</a:t>
                </a:r>
              </a:p>
              <a:p>
                <a:pPr marL="90488" lvl="0" indent="-4763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400" b="1" dirty="0"/>
                  <a:t> Suite de Syracuse</a:t>
                </a:r>
                <a:r>
                  <a:rPr lang="fr-FR" sz="1400" dirty="0"/>
                  <a:t> : </a:t>
                </a:r>
                <a14:m>
                  <m:oMath xmlns:m="http://schemas.openxmlformats.org/officeDocument/2006/math" xmlns="">
                    <m:sSub>
                      <m:sSubPr>
                        <m:ctrlPr>
                          <a:rPr lang="fr-FR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r-FR" sz="1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14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sz="1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1400" dirty="0"/>
                  <a:t>avec A entier &gt;0 et </a:t>
                </a:r>
                <a14:m>
                  <m:oMath xmlns:m="http://schemas.openxmlformats.org/officeDocument/2006/math" xmlns="">
                    <m:sSub>
                      <m:sSubPr>
                        <m:ctrlPr>
                          <a:rPr lang="fr-FR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fr-FR" sz="1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14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{"/>
                        <m:endChr m:val=""/>
                        <m:ctrlPr>
                          <a:rPr lang="fr-FR" sz="1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4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f>
                              <m:fPr>
                                <m:ctrlPr>
                                  <a:rPr lang="fr-FR" sz="1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fr-FR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4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fr-FR" sz="1400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fr-FR" sz="1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fr-FR" sz="1400" b="0" i="1" smtClean="0">
                                <a:latin typeface="Cambria Math" panose="02040503050406030204" pitchFamily="18" charset="0"/>
                              </a:rPr>
                              <m:t>        </m:t>
                            </m:r>
                            <m:r>
                              <a:rPr lang="fr-FR" sz="1400" i="1">
                                <a:latin typeface="Cambria Math" panose="02040503050406030204" pitchFamily="18" charset="0"/>
                              </a:rPr>
                              <m:t>𝑠𝑖</m:t>
                            </m:r>
                            <m:r>
                              <a:rPr lang="fr-FR" sz="1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400" i="1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fr-FR" sz="14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fr-FR" sz="1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sz="1400" i="1">
                                <a:latin typeface="Cambria Math" panose="02040503050406030204" pitchFamily="18" charset="0"/>
                              </a:rPr>
                              <m:t>𝑒𝑠𝑡</m:t>
                            </m:r>
                            <m:r>
                              <a:rPr lang="fr-FR" sz="1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sz="1400" i="1">
                                <a:latin typeface="Cambria Math" panose="02040503050406030204" pitchFamily="18" charset="0"/>
                              </a:rPr>
                              <m:t>𝑝𝑎𝑖𝑟</m:t>
                            </m:r>
                          </m:e>
                          <m:e>
                            <m:r>
                              <a:rPr lang="fr-FR" sz="1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  <m:sSub>
                              <m:sSubPr>
                                <m:ctrlPr>
                                  <a:rPr lang="fr-FR" sz="1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400" i="1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fr-FR" sz="14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fr-FR" sz="1400" i="1">
                                <a:latin typeface="Cambria Math" panose="02040503050406030204" pitchFamily="18" charset="0"/>
                              </a:rPr>
                              <m:t>+1 </m:t>
                            </m:r>
                            <m:r>
                              <a:rPr lang="fr-FR" sz="1400" b="0" i="1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fr-FR" sz="1400" i="1">
                                <a:latin typeface="Cambria Math" panose="02040503050406030204" pitchFamily="18" charset="0"/>
                              </a:rPr>
                              <m:t>𝑠𝑖</m:t>
                            </m:r>
                            <m:sSub>
                              <m:sSubPr>
                                <m:ctrlPr>
                                  <a:rPr lang="fr-FR" sz="1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fr-FR" sz="1400" i="1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fr-FR" sz="14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fr-FR" sz="1400" i="1">
                                <a:latin typeface="Cambria Math" panose="02040503050406030204" pitchFamily="18" charset="0"/>
                              </a:rPr>
                              <m:t>𝑒𝑠𝑡</m:t>
                            </m:r>
                            <m:r>
                              <a:rPr lang="fr-FR" sz="1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sz="1400" i="1">
                                <a:latin typeface="Cambria Math" panose="02040503050406030204" pitchFamily="18" charset="0"/>
                              </a:rPr>
                              <m:t>𝑖𝑚𝑝𝑎𝑖𝑟</m:t>
                            </m:r>
                          </m:e>
                        </m:eqArr>
                      </m:e>
                    </m:d>
                  </m:oMath>
                </a14:m>
                <a:endParaRPr lang="fr-FR" sz="1400" b="1" dirty="0"/>
              </a:p>
              <a:p>
                <a:pPr marL="90488" lvl="0" indent="-4763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400" b="1" dirty="0"/>
                  <a:t> Suite de Fibonacci</a:t>
                </a:r>
                <a:r>
                  <a:rPr lang="fr-FR" sz="1400" dirty="0"/>
                  <a:t> : </a:t>
                </a:r>
                <a14:m>
                  <m:oMath xmlns:m="http://schemas.openxmlformats.org/officeDocument/2006/math" xmlns="">
                    <m:sSub>
                      <m:sSubPr>
                        <m:ctrlPr>
                          <a:rPr lang="fr-FR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r-FR" sz="14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fr-FR" sz="1400" dirty="0"/>
                  <a:t>, </a:t>
                </a:r>
                <a14:m>
                  <m:oMath xmlns:m="http://schemas.openxmlformats.org/officeDocument/2006/math" xmlns="">
                    <m:sSub>
                      <m:sSubPr>
                        <m:ctrlPr>
                          <a:rPr lang="fr-FR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14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fr-FR" sz="1400" dirty="0"/>
                  <a:t>et </a:t>
                </a:r>
                <a14:m>
                  <m:oMath xmlns:m="http://schemas.openxmlformats.org/officeDocument/2006/math" xmlns="">
                    <m:sSub>
                      <m:sSubPr>
                        <m:ctrlPr>
                          <a:rPr lang="fr-FR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+2</m:t>
                        </m:r>
                      </m:sub>
                    </m:sSub>
                    <m:r>
                      <a:rPr lang="fr-FR" sz="1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fr-FR" sz="14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r-FR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r-FR" sz="1400" dirty="0"/>
                  <a:t/>
                </a:r>
                <a:br>
                  <a:rPr lang="fr-FR" sz="1400" dirty="0"/>
                </a:br>
                <a:r>
                  <a:rPr lang="fr-FR" sz="1400" dirty="0"/>
                  <a:t>Écrire la liste des coefficients directeurs des sécantes pour un pas donné</a:t>
                </a:r>
              </a:p>
              <a:p>
                <a:pPr marL="90488" lvl="0" indent="-4763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400" dirty="0"/>
                  <a:t> Méthode de Newton, en se limitant à des cas favorables</a:t>
                </a:r>
              </a:p>
              <a:p>
                <a:pPr marL="90488" lvl="0" indent="-4763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400" dirty="0"/>
                  <a:t> Construction de l'exponentielle par la méthode d'Euler. Détermination d'une valeur approchée de e à l'aide de la suite </a:t>
                </a:r>
                <a14:m>
                  <m:oMath xmlns:m="http://schemas.openxmlformats.org/officeDocument/2006/math" xmlns="">
                    <m:r>
                      <a:rPr lang="fr-FR" sz="1400" i="1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fr-FR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(1+</m:t>
                        </m:r>
                        <m:f>
                          <m:fPr>
                            <m:ctrlPr>
                              <a:rPr lang="fr-FR" sz="1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1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fr-FR" sz="1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fr-FR" sz="1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sz="1400" dirty="0"/>
              </a:p>
              <a:p>
                <a:pPr marL="90488" lvl="0" indent="-4763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400" dirty="0"/>
                  <a:t> Approximation de </a:t>
                </a:r>
                <a14:m>
                  <m:oMath xmlns:m="http://schemas.openxmlformats.org/officeDocument/2006/math" xmlns="">
                    <m:r>
                      <a:rPr lang="fr-FR" sz="1400" i="1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fr-FR" sz="1400" dirty="0"/>
                  <a:t>par la méthode d'Archimède</a:t>
                </a:r>
              </a:p>
              <a:p>
                <a:pPr marL="90488" lvl="0" indent="-4763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400" dirty="0"/>
                  <a:t> Méthode de Monte-Carlo : estimation de l'aire sous la parabole, estimation du nombre </a:t>
                </a:r>
                <a14:m>
                  <m:oMath xmlns:m="http://schemas.openxmlformats.org/officeDocument/2006/math" xmlns="">
                    <m:r>
                      <a:rPr lang="fr-FR" sz="1400" i="1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endParaRPr lang="fr-FR" sz="1400" dirty="0"/>
              </a:p>
              <a:p>
                <a:pPr marL="90488" lvl="0" indent="-4763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400" dirty="0"/>
                  <a:t> Algorithme renvoyant l'espérance, la variance ou l'écart type d'une variable aléatoire.</a:t>
                </a:r>
              </a:p>
              <a:p>
                <a:pPr marL="90488" lvl="0" indent="-4763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400" dirty="0"/>
                  <a:t> Fréquence d'apparition des lettres d'un texte donné, en français, en anglais</a:t>
                </a:r>
              </a:p>
              <a:p>
                <a:pPr marL="90488" lvl="0" indent="-4763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400" dirty="0"/>
                  <a:t> Expérimentations :</a:t>
                </a:r>
              </a:p>
              <a:p>
                <a:pPr marL="90488" lvl="1" indent="-4763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400" dirty="0"/>
                  <a:t> Simuler une variable aléatoire avec Python</a:t>
                </a:r>
              </a:p>
              <a:p>
                <a:pPr marL="90488" lvl="1" indent="-4763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400" dirty="0"/>
                  <a:t> Lire, comprendre et écrire une fonction Python renvoyant la moyenne d 'un échantillon de taille n d'une variable aléatoire</a:t>
                </a:r>
              </a:p>
              <a:p>
                <a:pPr marL="90488" lvl="1" indent="-4763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400" dirty="0"/>
                  <a:t> Simuler, avec Python ou un tableur, N échantillons de taille n d'une variable aléatoire d'espérance </a:t>
                </a:r>
                <a14:m>
                  <m:oMath xmlns:m="http://schemas.openxmlformats.org/officeDocument/2006/math" xmlns="">
                    <m:r>
                      <a:rPr lang="fr-FR" sz="1400" i="1"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fr-FR" sz="1400" dirty="0"/>
                  <a:t>et d’écart type </a:t>
                </a:r>
                <a14:m>
                  <m:oMath xmlns:m="http://schemas.openxmlformats.org/officeDocument/2006/math" xmlns="">
                    <m:r>
                      <a:rPr lang="fr-FR" sz="1400" i="1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fr-FR" sz="1400" dirty="0"/>
                  <a:t>. Si m désigne</a:t>
                </a:r>
              </a:p>
              <a:p>
                <a:pPr marL="90488" lvl="1" indent="-4763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●"/>
                </a:pPr>
                <a:r>
                  <a:rPr lang="fr-FR" sz="1400" dirty="0"/>
                  <a:t> La moyenne d’un échantillon, calculer la proportion des cas où l’écart entre m et </a:t>
                </a:r>
                <a14:m>
                  <m:oMath xmlns:m="http://schemas.openxmlformats.org/officeDocument/2006/math" xmlns="">
                    <m:r>
                      <a:rPr lang="fr-FR" sz="1400" i="1"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fr-FR" sz="1400" dirty="0"/>
                  <a:t>est inférieur ou égal à </a:t>
                </a:r>
                <a14:m>
                  <m:oMath xmlns:m="http://schemas.openxmlformats.org/officeDocument/2006/math" xmlns="">
                    <m:f>
                      <m:fPr>
                        <m:ctrlPr>
                          <a:rPr lang="fr-FR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400" i="1">
                            <a:latin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fr-FR" sz="1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sz="1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fr-FR" sz="1400" dirty="0"/>
                  <a:t>. </a:t>
                </a:r>
              </a:p>
            </p:txBody>
          </p:sp>
        </mc:Choice>
        <mc:Fallback xmlns="">
          <p:sp>
            <p:nvSpPr>
              <p:cNvPr id="6" name="Espace réservé du contenu 5">
                <a:extLst>
                  <a:ext uri="{FF2B5EF4-FFF2-40B4-BE49-F238E27FC236}">
                    <a16:creationId xmlns:a16="http://schemas.microsoft.com/office/drawing/2014/main" id="{9CB3747C-472F-447B-B232-1D239EAE29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24127" y="1329645"/>
                <a:ext cx="9720073" cy="4943139"/>
              </a:xfrm>
              <a:blipFill>
                <a:blip r:embed="rId2"/>
                <a:stretch>
                  <a:fillRect b="-3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itre 1">
            <a:extLst>
              <a:ext uri="{FF2B5EF4-FFF2-40B4-BE49-F238E27FC236}">
                <a16:creationId xmlns:a16="http://schemas.microsoft.com/office/drawing/2014/main" xmlns="" id="{92E92E95-A1D7-44FD-966E-43FD86AFB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96158"/>
          </a:xfrm>
        </p:spPr>
        <p:txBody>
          <a:bodyPr>
            <a:normAutofit fontScale="90000"/>
          </a:bodyPr>
          <a:lstStyle/>
          <a:p>
            <a:r>
              <a:rPr lang="fr-FR" dirty="0"/>
              <a:t>Atelier ALGO : production de ressources</a:t>
            </a:r>
          </a:p>
        </p:txBody>
      </p:sp>
    </p:spTree>
    <p:extLst>
      <p:ext uri="{BB962C8B-B14F-4D97-AF65-F5344CB8AC3E}">
        <p14:creationId xmlns:p14="http://schemas.microsoft.com/office/powerpoint/2010/main" val="6837012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608</TotalTime>
  <Words>115</Words>
  <Application>Microsoft Macintosh PowerPoint</Application>
  <PresentationFormat>Personnalisé</PresentationFormat>
  <Paragraphs>56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Intégral</vt:lpstr>
      <vt:lpstr>Réforme du lycée Voie générale  Voie technologique</vt:lpstr>
      <vt:lpstr>Atelier ALGORITHMIQUE &amp; PROGRAMMATION</vt:lpstr>
      <vt:lpstr>Atelier ALGO : production de ressources</vt:lpstr>
      <vt:lpstr>Atelier ALGO : production de ressources</vt:lpstr>
      <vt:lpstr>Atelier ALGO : production de ressources</vt:lpstr>
      <vt:lpstr>Atelier ALGO : production de ressources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amillion-rousseau</dc:creator>
  <cp:lastModifiedBy>Eve Fonteneau</cp:lastModifiedBy>
  <cp:revision>24</cp:revision>
  <dcterms:created xsi:type="dcterms:W3CDTF">2019-07-23T04:11:32Z</dcterms:created>
  <dcterms:modified xsi:type="dcterms:W3CDTF">2019-08-30T05:28:18Z</dcterms:modified>
</cp:coreProperties>
</file>