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1" r:id="rId3"/>
    <p:sldId id="272" r:id="rId4"/>
    <p:sldId id="273" r:id="rId5"/>
    <p:sldId id="290" r:id="rId6"/>
    <p:sldId id="291" r:id="rId7"/>
    <p:sldId id="292" r:id="rId8"/>
    <p:sldId id="293" r:id="rId9"/>
    <p:sldId id="29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-42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08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59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05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49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32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09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24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71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04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060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75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4C3E99A-7F3A-41E9-B7CF-E6BB6E12F8B8}" type="datetimeFigureOut">
              <a:rPr lang="fr-FR" smtClean="0"/>
              <a:t>30/08/19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5014C3B-BD12-43CD-B97A-48D81B93C2B4}" type="slidenum">
              <a:rPr lang="fr-FR" smtClean="0"/>
              <a:t>‹#›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58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Réforme du lycée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Voie générale 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Voie technologique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Ateliers</a:t>
            </a:r>
          </a:p>
          <a:p>
            <a:r>
              <a:rPr lang="fr-FR" dirty="0"/>
              <a:t>Mathématiques</a:t>
            </a:r>
          </a:p>
          <a:p>
            <a:r>
              <a:rPr lang="fr-FR" dirty="0"/>
              <a:t>Nouvelle-Calédonie 2019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6" y="5170713"/>
            <a:ext cx="3025370" cy="72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321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Atelier automatismes et différenciation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II. DIFFERENCIATION</a:t>
            </a:r>
          </a:p>
        </p:txBody>
      </p:sp>
    </p:spTree>
    <p:extLst>
      <p:ext uri="{BB962C8B-B14F-4D97-AF65-F5344CB8AC3E}">
        <p14:creationId xmlns:p14="http://schemas.microsoft.com/office/powerpoint/2010/main" val="2844950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869" y="616719"/>
            <a:ext cx="9901645" cy="57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ATELIER DIFFERENCIATION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345018"/>
              </p:ext>
            </p:extLst>
          </p:nvPr>
        </p:nvGraphicFramePr>
        <p:xfrm>
          <a:off x="1024127" y="1915887"/>
          <a:ext cx="9896421" cy="40059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96421">
                  <a:extLst>
                    <a:ext uri="{9D8B030D-6E8A-4147-A177-3AD203B41FA5}">
                      <a16:colId xmlns:a16="http://schemas.microsoft.com/office/drawing/2014/main" xmlns="" val="3903229741"/>
                    </a:ext>
                  </a:extLst>
                </a:gridCol>
              </a:tblGrid>
              <a:tr h="40059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dirty="0">
                          <a:effectLst/>
                        </a:rPr>
                        <a:t>Choisir un niveau de classe.</a:t>
                      </a:r>
                      <a:br>
                        <a:rPr lang="fr-FR" sz="2800" dirty="0">
                          <a:effectLst/>
                        </a:rPr>
                      </a:br>
                      <a:r>
                        <a:rPr lang="fr-FR" sz="2800" dirty="0">
                          <a:effectLst/>
                        </a:rPr>
                        <a:t>A partir d’un ou deux exemples d’activités que vous utilisez ou utiliserez en classe, proposer une différenciation.</a:t>
                      </a:r>
                      <a:br>
                        <a:rPr lang="fr-FR" sz="2800" dirty="0">
                          <a:effectLst/>
                        </a:rPr>
                      </a:br>
                      <a:r>
                        <a:rPr lang="fr-FR" sz="2800" dirty="0">
                          <a:effectLst/>
                        </a:rPr>
                        <a:t>Vous pourrez vous</a:t>
                      </a:r>
                      <a:r>
                        <a:rPr lang="fr-FR" sz="2800" baseline="0" dirty="0">
                          <a:effectLst/>
                        </a:rPr>
                        <a:t> baser sur </a:t>
                      </a:r>
                      <a:r>
                        <a:rPr lang="fr-FR" sz="2800" dirty="0">
                          <a:effectLst/>
                        </a:rPr>
                        <a:t>la présentation proposée dans l’exploitation des tests de positionnement.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u="sng" dirty="0">
                          <a:effectLst/>
                        </a:rPr>
                        <a:t>PREPARER quelques diapositives pour la mise en </a:t>
                      </a:r>
                      <a:r>
                        <a:rPr lang="fr-FR" sz="2800" u="sng" dirty="0" smtClean="0">
                          <a:effectLst/>
                        </a:rPr>
                        <a:t>commun dont la fiche de préparation</a:t>
                      </a:r>
                      <a:r>
                        <a:rPr lang="fr-FR" sz="2800" u="sng" baseline="0" dirty="0" smtClean="0">
                          <a:effectLst/>
                        </a:rPr>
                        <a:t> </a:t>
                      </a:r>
                      <a:endParaRPr lang="fr-F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xmlns="" val="1491885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849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ATELIER DIFFERENCIATION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486032"/>
              </p:ext>
            </p:extLst>
          </p:nvPr>
        </p:nvGraphicFramePr>
        <p:xfrm>
          <a:off x="1024127" y="1593669"/>
          <a:ext cx="10688902" cy="49730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88902">
                  <a:extLst>
                    <a:ext uri="{9D8B030D-6E8A-4147-A177-3AD203B41FA5}">
                      <a16:colId xmlns:a16="http://schemas.microsoft.com/office/drawing/2014/main" xmlns="" val="3903229741"/>
                    </a:ext>
                  </a:extLst>
                </a:gridCol>
              </a:tblGrid>
              <a:tr h="4973085">
                <a:tc>
                  <a:txBody>
                    <a:bodyPr/>
                    <a:lstStyle/>
                    <a:p>
                      <a:r>
                        <a:rPr lang="fr-FR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utilisant une activité que vous proposez en classe, ou en utilisant une des quatre activités qui sont proposées ci-dessous, proposez une différenciation.</a:t>
                      </a:r>
                    </a:p>
                    <a:p>
                      <a:r>
                        <a:rPr lang="fr-FR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Vous pourrez vous baser sur la présentation proposée dans l’exploitation des tests de positionnement.</a:t>
                      </a:r>
                    </a:p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 canevas de présentation peut être :</a:t>
                      </a:r>
                    </a:p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fr-FR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2000" u="sng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2000" u="sng" dirty="0" smtClean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000" u="sng" dirty="0" smtClean="0">
                          <a:effectLst/>
                        </a:rPr>
                        <a:t>PREPARER </a:t>
                      </a:r>
                      <a:r>
                        <a:rPr lang="fr-FR" sz="2000" u="sng" dirty="0">
                          <a:effectLst/>
                        </a:rPr>
                        <a:t>quelques diapositives pour la mise en </a:t>
                      </a:r>
                      <a:r>
                        <a:rPr lang="fr-FR" sz="2000" u="sng" dirty="0" smtClean="0">
                          <a:effectLst/>
                        </a:rPr>
                        <a:t>commun dont la fiche de préparation</a:t>
                      </a:r>
                      <a:r>
                        <a:rPr lang="fr-FR" sz="2000" u="sng" baseline="0" dirty="0" smtClean="0">
                          <a:effectLst/>
                        </a:rPr>
                        <a:t>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xmlns="" val="1491885948"/>
                  </a:ext>
                </a:extLst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926998"/>
              </p:ext>
            </p:extLst>
          </p:nvPr>
        </p:nvGraphicFramePr>
        <p:xfrm>
          <a:off x="1724297" y="3279985"/>
          <a:ext cx="9457509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1337">
                  <a:extLst>
                    <a:ext uri="{9D8B030D-6E8A-4147-A177-3AD203B41FA5}">
                      <a16:colId xmlns:a16="http://schemas.microsoft.com/office/drawing/2014/main" xmlns="" val="2618661915"/>
                    </a:ext>
                  </a:extLst>
                </a:gridCol>
                <a:gridCol w="4746172">
                  <a:extLst>
                    <a:ext uri="{9D8B030D-6E8A-4147-A177-3AD203B41FA5}">
                      <a16:colId xmlns:a16="http://schemas.microsoft.com/office/drawing/2014/main" xmlns="" val="29992333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Activité choisie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5519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Niveau de classe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0501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dans la progression 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2326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Objectifs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89252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Pré-requis</a:t>
                      </a: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05312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Compétences travaillées 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3841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Différenciation envisagée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9469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263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ATELIER DIFFERENCIATION</a:t>
            </a:r>
            <a:endParaRPr lang="fr-FR" dirty="0"/>
          </a:p>
        </p:txBody>
      </p:sp>
      <p:pic>
        <p:nvPicPr>
          <p:cNvPr id="5" name="Espace réservé du contenu 3"/>
          <p:cNvPicPr/>
          <p:nvPr/>
        </p:nvPicPr>
        <p:blipFill>
          <a:blip r:embed="rId2"/>
          <a:stretch>
            <a:fillRect/>
          </a:stretch>
        </p:blipFill>
        <p:spPr>
          <a:xfrm>
            <a:off x="1024128" y="2241586"/>
            <a:ext cx="9518468" cy="430203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24128" y="1774513"/>
            <a:ext cx="129298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b="1" u="sng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Activité 1 :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03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ATELIER DIFFERENCIATION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024128" y="1774513"/>
            <a:ext cx="129298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b="1" u="sng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Activité </a:t>
            </a:r>
            <a:r>
              <a:rPr lang="fr-FR" b="1" u="sng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fr-FR" b="1" u="sng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87977" y="2634657"/>
                <a:ext cx="6096000" cy="162352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b="1" dirty="0">
                    <a:latin typeface="Cambria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fr-F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 xmlns=""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𝑂𝐴𝐵𝐶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un carré de côté 2 et de centre </a:t>
                </a:r>
                <a14:m>
                  <m:oMath xmlns:m="http://schemas.openxmlformats.org/officeDocument/2006/math" xmlns=""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𝐼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</a:t>
                </a:r>
                <a:endParaRPr lang="fr-F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 xmlns=""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𝐽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est le milieu du segment </a:t>
                </a:r>
                <a14:m>
                  <m:oMath xmlns:m="http://schemas.openxmlformats.org/officeDocument/2006/math" xmlns="">
                    <m:d>
                      <m:dPr>
                        <m:begChr m:val="["/>
                        <m:endChr m:val="]"/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𝑂𝐴</m:t>
                        </m:r>
                      </m:e>
                    </m:d>
                  </m:oMath>
                </a14:m>
                <a:r>
                  <a:rPr lang="fr-FR" dirty="0">
                    <a:latin typeface="Cambria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r>
                  <a:rPr lang="fr-FR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dirty="0">
                    <a:latin typeface="Cambria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Trouver l’ensemble des points </a:t>
                </a:r>
                <a14:m>
                  <m:oMath xmlns:m="http://schemas.openxmlformats.org/officeDocument/2006/math" xmlns=""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𝑀</m:t>
                    </m:r>
                  </m:oMath>
                </a14:m>
                <a:r>
                  <a:rPr lang="fr-FR" dirty="0">
                    <a:latin typeface="Cambria" panose="020405030504060302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tels que : </a:t>
                </a:r>
                <a14:m>
                  <m:oMath xmlns:m="http://schemas.openxmlformats.org/officeDocument/2006/math" xmlns=""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𝑀𝑂</m:t>
                        </m:r>
                      </m:e>
                    </m:acc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𝑀𝐴</m:t>
                        </m:r>
                      </m:e>
                    </m:acc>
                    <m:r>
                      <a:rPr lang="fr-FR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=4</m:t>
                    </m:r>
                  </m:oMath>
                </a14:m>
                <a:endParaRPr lang="fr-F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977" y="2634657"/>
                <a:ext cx="6096000" cy="1623521"/>
              </a:xfrm>
              <a:prstGeom prst="rect">
                <a:avLst/>
              </a:prstGeom>
              <a:blipFill>
                <a:blip r:embed="rId2"/>
                <a:stretch>
                  <a:fillRect l="-900" b="-26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50" t="24570" r="30193" b="45963"/>
          <a:stretch>
            <a:fillRect/>
          </a:stretch>
        </p:blipFill>
        <p:spPr bwMode="auto">
          <a:xfrm>
            <a:off x="7924801" y="1774513"/>
            <a:ext cx="2731588" cy="2922814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564407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ATELIER DIFFERENCIATION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024128" y="1774513"/>
            <a:ext cx="129298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b="1" u="sng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Activité 3 :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7976" y="2634657"/>
            <a:ext cx="6810103" cy="2707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b="1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dirty="0"/>
              <a:t>On considère un rectangle ABCD avec AB= 7 cm et BC = 5 cm. </a:t>
            </a:r>
          </a:p>
          <a:p>
            <a:r>
              <a:rPr lang="fr-FR" dirty="0"/>
              <a:t>Pour tout point M du segment [AB], on considère les points N, P et Q situés respectivement sur les segments [BC], [CD] et [DA] tels que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AM </a:t>
            </a:r>
            <a:r>
              <a:rPr lang="fr-FR" dirty="0"/>
              <a:t>= BN = CP = DQ. </a:t>
            </a:r>
          </a:p>
          <a:p>
            <a:r>
              <a:rPr lang="fr-FR" dirty="0"/>
              <a:t>On s’intéresse aux variations de l’aire du quadrilatère MNPQ lorsque le point M se déplace sur le segment [AB].</a:t>
            </a:r>
            <a:br>
              <a:rPr lang="fr-FR" dirty="0"/>
            </a:br>
            <a:r>
              <a:rPr lang="fr-FR" dirty="0"/>
              <a:t>Quelle est la position du point M pour laquelle cette aire atteint une valeur minimale ?</a:t>
            </a:r>
          </a:p>
        </p:txBody>
      </p:sp>
      <p:grpSp>
        <p:nvGrpSpPr>
          <p:cNvPr id="9" name="Zone de dessin 102"/>
          <p:cNvGrpSpPr/>
          <p:nvPr/>
        </p:nvGrpSpPr>
        <p:grpSpPr>
          <a:xfrm>
            <a:off x="7498079" y="1541418"/>
            <a:ext cx="4241075" cy="3257006"/>
            <a:chOff x="0" y="0"/>
            <a:chExt cx="2877716" cy="173164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2877185" cy="1731645"/>
            </a:xfrm>
            <a:prstGeom prst="rect">
              <a:avLst/>
            </a:prstGeom>
          </p:spPr>
        </p:sp>
        <p:sp>
          <p:nvSpPr>
            <p:cNvPr id="11" name="Rectangle 10"/>
            <p:cNvSpPr/>
            <p:nvPr/>
          </p:nvSpPr>
          <p:spPr>
            <a:xfrm>
              <a:off x="151026" y="142088"/>
              <a:ext cx="2546857" cy="13856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/>
            </a:p>
          </p:txBody>
        </p:sp>
        <p:cxnSp>
          <p:nvCxnSpPr>
            <p:cNvPr id="12" name="Connecteur droit 11"/>
            <p:cNvCxnSpPr/>
            <p:nvPr/>
          </p:nvCxnSpPr>
          <p:spPr>
            <a:xfrm flipH="1">
              <a:off x="151026" y="142088"/>
              <a:ext cx="218440" cy="117081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>
              <a:off x="151026" y="1312906"/>
              <a:ext cx="2332309" cy="214807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>
            <a:xfrm flipH="1">
              <a:off x="2483335" y="357408"/>
              <a:ext cx="218440" cy="1170305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370055" y="142778"/>
              <a:ext cx="2331720" cy="21463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Zone de texte 1530"/>
            <p:cNvSpPr txBox="1"/>
            <p:nvPr/>
          </p:nvSpPr>
          <p:spPr>
            <a:xfrm>
              <a:off x="50952" y="14485"/>
              <a:ext cx="164849" cy="16742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000">
                  <a:solidFill>
                    <a:srgbClr val="2E74B5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fr-F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Zone de texte 9"/>
            <p:cNvSpPr txBox="1"/>
            <p:nvPr/>
          </p:nvSpPr>
          <p:spPr>
            <a:xfrm>
              <a:off x="2712347" y="14905"/>
              <a:ext cx="164465" cy="167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800"/>
                </a:spcAft>
              </a:pPr>
              <a:r>
                <a:rPr lang="fr-FR" sz="1000">
                  <a:solidFill>
                    <a:srgbClr val="2F5597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</a:rPr>
                <a:t>B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Zone de texte 9"/>
            <p:cNvSpPr txBox="1"/>
            <p:nvPr/>
          </p:nvSpPr>
          <p:spPr>
            <a:xfrm>
              <a:off x="2712347" y="1479915"/>
              <a:ext cx="164465" cy="167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800"/>
                </a:spcAft>
              </a:pPr>
              <a:r>
                <a:rPr lang="fr-FR" sz="1000">
                  <a:solidFill>
                    <a:srgbClr val="2F5597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</a:rPr>
                <a:t>C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Zone de texte 9"/>
            <p:cNvSpPr txBox="1"/>
            <p:nvPr/>
          </p:nvSpPr>
          <p:spPr>
            <a:xfrm>
              <a:off x="51336" y="1479915"/>
              <a:ext cx="164465" cy="167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800"/>
                </a:spcAft>
              </a:pPr>
              <a:r>
                <a:rPr lang="fr-FR" sz="1000">
                  <a:solidFill>
                    <a:srgbClr val="2F5597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</a:rPr>
                <a:t>D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Zone de texte 9"/>
            <p:cNvSpPr txBox="1"/>
            <p:nvPr/>
          </p:nvSpPr>
          <p:spPr>
            <a:xfrm>
              <a:off x="305961" y="1159"/>
              <a:ext cx="164465" cy="167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6000"/>
                </a:lnSpc>
                <a:spcAft>
                  <a:spcPts val="800"/>
                </a:spcAft>
              </a:pPr>
              <a:r>
                <a:rPr lang="fr-FR" sz="1000">
                  <a:solidFill>
                    <a:srgbClr val="FF0000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</a:rPr>
                <a:t>M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Zone de texte 9"/>
            <p:cNvSpPr txBox="1"/>
            <p:nvPr/>
          </p:nvSpPr>
          <p:spPr>
            <a:xfrm>
              <a:off x="2713251" y="269524"/>
              <a:ext cx="164465" cy="167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5000"/>
                </a:lnSpc>
                <a:spcAft>
                  <a:spcPts val="800"/>
                </a:spcAft>
              </a:pPr>
              <a:r>
                <a:rPr lang="fr-FR" sz="1000">
                  <a:solidFill>
                    <a:srgbClr val="FF0000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</a:rPr>
                <a:t>N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Zone de texte 9"/>
            <p:cNvSpPr txBox="1"/>
            <p:nvPr/>
          </p:nvSpPr>
          <p:spPr>
            <a:xfrm>
              <a:off x="2451894" y="1530244"/>
              <a:ext cx="164465" cy="167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5000"/>
                </a:lnSpc>
                <a:spcAft>
                  <a:spcPts val="800"/>
                </a:spcAft>
              </a:pPr>
              <a:r>
                <a:rPr lang="fr-FR" sz="1000">
                  <a:solidFill>
                    <a:srgbClr val="FF0000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</a:rPr>
                <a:t>P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" name="Zone de texte 9"/>
            <p:cNvSpPr txBox="1"/>
            <p:nvPr/>
          </p:nvSpPr>
          <p:spPr>
            <a:xfrm>
              <a:off x="35999" y="1226209"/>
              <a:ext cx="164465" cy="16700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5000"/>
                </a:lnSpc>
                <a:spcAft>
                  <a:spcPts val="800"/>
                </a:spcAft>
              </a:pPr>
              <a:r>
                <a:rPr lang="fr-FR" sz="1000">
                  <a:solidFill>
                    <a:srgbClr val="FF0000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</a:rPr>
                <a:t>Q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3322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dirty="0" smtClean="0"/>
              <a:t>ATELIER DIFFERENCIATION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024128" y="1774513"/>
            <a:ext cx="129298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b="1" u="sng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Activité </a:t>
            </a:r>
            <a:r>
              <a:rPr lang="fr-FR" b="1" u="sng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fr-FR" b="1" u="sng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:</a:t>
            </a: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41841" y="2435894"/>
            <a:ext cx="7823782" cy="2887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Peut-on </a:t>
            </a:r>
            <a:r>
              <a:rPr lang="fr-F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trouver 3 nombres entiers consécutifs dont la somme est :</a:t>
            </a:r>
            <a:br>
              <a:rPr lang="fr-F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  77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fr-FR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1000 </a:t>
            </a:r>
            <a:r>
              <a:rPr lang="fr-FR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r-FR" smtClean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 smtClean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dirty="0">
                <a:latin typeface="Cambria" panose="02040503050406030204" pitchFamily="18" charset="0"/>
              </a:rPr>
              <a:t>2. Déterminer la somme des 100 premiers nombres </a:t>
            </a:r>
            <a:r>
              <a:rPr lang="fr-FR" dirty="0" smtClean="0">
                <a:latin typeface="Cambria" panose="02040503050406030204" pitchFamily="18" charset="0"/>
              </a:rPr>
              <a:t>entiers naturels non nuls.</a:t>
            </a:r>
            <a:br>
              <a:rPr lang="fr-FR" dirty="0" smtClean="0">
                <a:latin typeface="Cambria" panose="02040503050406030204" pitchFamily="18" charset="0"/>
              </a:rPr>
            </a:br>
            <a:r>
              <a:rPr lang="fr-FR" dirty="0" smtClean="0">
                <a:latin typeface="Cambria" panose="02040503050406030204" pitchFamily="18" charset="0"/>
              </a:rPr>
              <a:t/>
            </a:r>
            <a:br>
              <a:rPr lang="fr-FR" dirty="0" smtClean="0">
                <a:latin typeface="Cambria" panose="02040503050406030204" pitchFamily="18" charset="0"/>
              </a:rPr>
            </a:br>
            <a:endParaRPr lang="fr-FR" dirty="0">
              <a:latin typeface="Cambria" panose="02040503050406030204" pitchFamily="18" charset="0"/>
            </a:endParaRPr>
          </a:p>
          <a:p>
            <a:r>
              <a:rPr lang="fr-FR" dirty="0">
                <a:latin typeface="Cambria" panose="02040503050406030204" pitchFamily="18" charset="0"/>
              </a:rPr>
              <a:t>3. n étant un nombre entier naturel, prouver que n(n+1) est un nombre pair.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329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609</TotalTime>
  <Words>108</Words>
  <Application>Microsoft Macintosh PowerPoint</Application>
  <PresentationFormat>Personnalisé</PresentationFormat>
  <Paragraphs>55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Intégral</vt:lpstr>
      <vt:lpstr>Réforme du lycée Voie générale  Voie technologique</vt:lpstr>
      <vt:lpstr>Atelier automatismes et différenciation</vt:lpstr>
      <vt:lpstr>Présentation PowerPoint</vt:lpstr>
      <vt:lpstr>ATELIER DIFFERENCIATION</vt:lpstr>
      <vt:lpstr>ATELIER DIFFERENCIATION</vt:lpstr>
      <vt:lpstr>ATELIER DIFFERENCIATION</vt:lpstr>
      <vt:lpstr>ATELIER DIFFERENCIATION</vt:lpstr>
      <vt:lpstr>ATELIER DIFFERENCIATION</vt:lpstr>
      <vt:lpstr>ATELIER DIFFERENCIATION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amillion-rousseau</dc:creator>
  <cp:lastModifiedBy>Eve Fonteneau</cp:lastModifiedBy>
  <cp:revision>28</cp:revision>
  <dcterms:created xsi:type="dcterms:W3CDTF">2019-07-23T04:11:32Z</dcterms:created>
  <dcterms:modified xsi:type="dcterms:W3CDTF">2019-08-30T05:35:04Z</dcterms:modified>
</cp:coreProperties>
</file>