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4" r:id="rId3"/>
    <p:sldId id="275" r:id="rId4"/>
    <p:sldId id="277" r:id="rId5"/>
    <p:sldId id="278" r:id="rId6"/>
    <p:sldId id="279" r:id="rId7"/>
    <p:sldId id="280" r:id="rId8"/>
    <p:sldId id="282" r:id="rId9"/>
    <p:sldId id="281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-536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08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59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05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49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3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0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24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71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0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6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75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58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7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0.png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Réforme du lycée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générale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technologique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Ateliers</a:t>
            </a:r>
          </a:p>
          <a:p>
            <a:r>
              <a:rPr lang="fr-FR" dirty="0"/>
              <a:t>Mathématiques</a:t>
            </a:r>
          </a:p>
          <a:p>
            <a:r>
              <a:rPr lang="fr-FR" dirty="0"/>
              <a:t>Nouvelle-Calédonie 2019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6" y="5170713"/>
            <a:ext cx="3025370" cy="7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21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ATELIER RAISONNEMENT ET </a:t>
            </a:r>
            <a:r>
              <a:rPr lang="fr-FR" dirty="0" smtClean="0"/>
              <a:t>Démonstration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48978"/>
              </p:ext>
            </p:extLst>
          </p:nvPr>
        </p:nvGraphicFramePr>
        <p:xfrm>
          <a:off x="1006960" y="2162097"/>
          <a:ext cx="9896421" cy="40059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6421">
                  <a:extLst>
                    <a:ext uri="{9D8B030D-6E8A-4147-A177-3AD203B41FA5}">
                      <a16:colId xmlns:a16="http://schemas.microsoft.com/office/drawing/2014/main" xmlns="" val="3903229741"/>
                    </a:ext>
                  </a:extLst>
                </a:gridCol>
              </a:tblGrid>
              <a:tr h="4005942">
                <a:tc>
                  <a:txBody>
                    <a:bodyPr/>
                    <a:lstStyle/>
                    <a:p>
                      <a:r>
                        <a:rPr lang="fr-FR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Pour</a:t>
                      </a:r>
                      <a:r>
                        <a:rPr lang="fr-FR" sz="2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 démonstrations obligatoires, plusieurs démonstrations possibles vous sont proposées. Choisir une démonstration que vous pourriez proposer, en expliquant votre choix.</a:t>
                      </a:r>
                      <a:br>
                        <a:rPr lang="fr-FR" sz="2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2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Identifier les types de raisonnement mis en œuvre.</a:t>
                      </a:r>
                      <a:br>
                        <a:rPr lang="fr-FR" sz="2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fr-F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u="sng" dirty="0">
                          <a:effectLst/>
                        </a:rPr>
                        <a:t>PREPARER quelques diapositives pour la mise en commun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49188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61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Atelier RAISONNEMENT et démonstration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18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que disent les programmes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Démontrer est une composante fondamentale de l’activité mathématique. Le programme propose quelques démonstrations exemplaires, que les élèves découvrent selon des modalités variées : présentation par le professeur, élaboration par les élèves sous la direction du professeur, devoir à la maison… </a:t>
            </a:r>
          </a:p>
        </p:txBody>
      </p:sp>
    </p:spTree>
    <p:extLst>
      <p:ext uri="{BB962C8B-B14F-4D97-AF65-F5344CB8AC3E}">
        <p14:creationId xmlns:p14="http://schemas.microsoft.com/office/powerpoint/2010/main" val="183953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sz="3200" dirty="0">
                    <a:solidFill>
                      <a:srgbClr val="FF0000"/>
                    </a:solidFill>
                  </a:rPr>
                  <a:t>Activités d’accroche : questions flash</a:t>
                </a:r>
                <a:r>
                  <a:rPr lang="fr-FR" dirty="0"/>
                  <a:t/>
                </a:r>
                <a:br>
                  <a:rPr lang="fr-FR" dirty="0"/>
                </a:br>
                <a:endParaRPr lang="fr-FR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fr-FR" sz="2400" dirty="0"/>
                  <a:t>    Est-il possible que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fr-FR" sz="24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17</m:t>
                        </m:r>
                      </m:num>
                      <m:den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fr-FR" sz="2400" dirty="0"/>
                  <a:t> ?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Trouver une fraction proche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fr-FR" sz="2400" dirty="0"/>
                  <a:t>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Trouver une fraction plus proche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fr-FR" sz="2400" dirty="0"/>
                  <a:t> que 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17</m:t>
                        </m:r>
                      </m:num>
                      <m:den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fr-FR" sz="2400" dirty="0"/>
                  <a:t> 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Qui peut trouver la fraction la plus proche de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fr-FR" sz="2400" dirty="0"/>
                  <a:t> ?</a:t>
                </a:r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069" t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40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sz="3200" dirty="0">
                    <a:solidFill>
                      <a:srgbClr val="FF0000"/>
                    </a:solidFill>
                  </a:rPr>
                  <a:t>Activités d’accroche : </a:t>
                </a:r>
                <a:r>
                  <a:rPr lang="fr-FR" sz="2400" dirty="0"/>
                  <a:t>Démontrer le résultat sous une forme plus légère ou avec un exemple générique :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Démontrer que 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fr-FR" sz="2400" i="1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17</m:t>
                        </m:r>
                      </m:num>
                      <m:den>
                        <m:r>
                          <a:rPr lang="fr-FR" sz="2400" i="1"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fr-FR" sz="2400" dirty="0"/>
                  <a:t> 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0" lvl="0" indent="0">
                  <a:buNone/>
                </a:pPr>
                <a:r>
                  <a:rPr lang="fr-FR" sz="2400" b="1" dirty="0">
                    <a:solidFill>
                      <a:srgbClr val="FF0000"/>
                    </a:solidFill>
                  </a:rPr>
                  <a:t>L’idée est de pouvoir appliquer avec l’exemple générique les différents types de raisonnements pouvant être mis en œuvre dans la démonstration générale, lorsque c’est possible.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069" t="-3030" r="-18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02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10584398" cy="402336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r-FR" sz="3200" dirty="0">
                    <a:solidFill>
                      <a:srgbClr val="FF0000"/>
                    </a:solidFill>
                  </a:rPr>
                  <a:t>Démonstrations possibles : </a:t>
                </a: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A. absurde :</a:t>
                </a:r>
              </a:p>
              <a:p>
                <a:pPr lvl="0"/>
                <a:r>
                  <a:rPr lang="fr-FR" sz="2400" dirty="0"/>
                  <a:t>Le professeur expose ici le principe du raisonnement par l’absurde :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On suppose que  </a:t>
                </a:r>
                <a14:m/>
                <a:r>
                  <a:rPr lang="fr-FR" sz="2400" dirty="0"/>
                  <a:t> , avec  </a:t>
                </a:r>
                <a14:m/>
                <a:r>
                  <a:rPr lang="fr-FR" sz="2400" dirty="0"/>
                  <a:t> irréductible, ce qui implique que </a:t>
                </a:r>
                <a14:m/>
                <a:r>
                  <a:rPr lang="fr-FR" sz="2400" dirty="0"/>
                  <a:t>.</a:t>
                </a:r>
                <a:br>
                  <a:rPr lang="fr-FR" sz="2400" dirty="0"/>
                </a:br>
                <a:r>
                  <a:rPr lang="fr-FR" sz="2400" dirty="0"/>
                  <a:t>Puis </a:t>
                </a:r>
                <a:r>
                  <a:rPr lang="fr-FR" sz="2400" dirty="0" err="1"/>
                  <a:t>semi-autonomie</a:t>
                </a:r>
                <a:r>
                  <a:rPr lang="fr-FR" sz="2400" dirty="0"/>
                  <a:t> (méthode 1)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On aboutit à une contradiction en raisonnant sur la parité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On aboutit à une contradiction en raisonnant sur le chiffre des unités par disjonction de cas.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10584398" cy="4023360"/>
              </a:xfrm>
              <a:blipFill>
                <a:blip r:embed="rId3"/>
                <a:stretch>
                  <a:fillRect l="-1901" t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70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2286000"/>
            <a:ext cx="1058439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>
                <a:solidFill>
                  <a:srgbClr val="FF0000"/>
                </a:solidFill>
              </a:rPr>
              <a:t>Démonstrations possibles : </a:t>
            </a:r>
            <a:endParaRPr lang="fr-FR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400" dirty="0"/>
              <a:t>B. Géométrique 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fr-FR" sz="2400" dirty="0"/>
          </a:p>
          <a:p>
            <a:pPr lvl="0"/>
            <a:r>
              <a:rPr lang="fr-FR" sz="2400" dirty="0" err="1"/>
              <a:t>Semi-autonomie</a:t>
            </a:r>
            <a:r>
              <a:rPr lang="fr-FR" sz="2400" dirty="0"/>
              <a:t> (méthode 3)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2400" dirty="0"/>
              <a:t>Le professeur ramène le problème à un problème géométrique : le plus petit triangle isocèle rectangle dont les côtés ont des longueurs entières est d’hypoténuse </a:t>
            </a:r>
            <a:r>
              <a:rPr lang="fr-FR" sz="2400" i="1" dirty="0"/>
              <a:t>p</a:t>
            </a:r>
            <a:r>
              <a:rPr lang="fr-FR" sz="2400" dirty="0"/>
              <a:t> (triangle ABC  de la figure)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fr-FR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fr-FR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fr-FR" sz="2400" dirty="0"/>
          </a:p>
        </p:txBody>
      </p:sp>
      <p:pic>
        <p:nvPicPr>
          <p:cNvPr id="4" name="Imag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47" t="30581" r="43227" b="16514"/>
          <a:stretch/>
        </p:blipFill>
        <p:spPr bwMode="auto">
          <a:xfrm>
            <a:off x="8592725" y="836805"/>
            <a:ext cx="3277964" cy="33137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2983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1286291" y="2834640"/>
                <a:ext cx="10584398" cy="40233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3200" dirty="0">
                    <a:solidFill>
                      <a:srgbClr val="FF0000"/>
                    </a:solidFill>
                  </a:rPr>
                  <a:t>Démonstrations possibles : </a:t>
                </a: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B. Géométrique :</a:t>
                </a:r>
              </a:p>
              <a:p>
                <a:pPr lvl="0"/>
                <a:r>
                  <a:rPr lang="fr-FR" sz="2400" dirty="0"/>
                  <a:t>En repliant le côté [BC] sur la diagonale [AC], B coïncide avec F.  Alors le triangle AFE est isocèle et rectangle, de dimensions inférieures à celles de ABC.</a:t>
                </a:r>
              </a:p>
              <a:p>
                <a:pPr lvl="0"/>
                <a:r>
                  <a:rPr lang="fr-FR" sz="2400" dirty="0"/>
                  <a:t>Son petit côté a pour longueur  </a:t>
                </a:r>
                <a14:m>
                  <m:oMath xmlns:m="http://schemas.openxmlformats.org/officeDocument/2006/math" xmlns="">
                    <m:r>
                      <a:rPr lang="fr-FR" sz="2400" i="1">
                        <a:latin typeface="Cambria Math"/>
                      </a:rPr>
                      <m:t>𝑝</m:t>
                    </m:r>
                    <m:r>
                      <a:rPr lang="fr-FR" sz="2400" i="1">
                        <a:latin typeface="Cambria Math"/>
                      </a:rPr>
                      <m:t>−</m:t>
                    </m:r>
                    <m:r>
                      <a:rPr lang="fr-FR" sz="2400" i="1">
                        <a:latin typeface="Cambria Math"/>
                      </a:rPr>
                      <m:t>𝑞</m:t>
                    </m:r>
                  </m:oMath>
                </a14:m>
                <a:r>
                  <a:rPr lang="fr-FR" sz="2400" dirty="0"/>
                  <a:t> , qui est entier.</a:t>
                </a:r>
              </a:p>
              <a:p>
                <a:pPr lvl="0"/>
                <a:r>
                  <a:rPr lang="fr-FR" sz="2400" dirty="0"/>
                  <a:t>Comme BE = EF = </a:t>
                </a:r>
                <a14:m>
                  <m:oMath xmlns:m="http://schemas.openxmlformats.org/officeDocument/2006/math" xmlns="">
                    <m:r>
                      <a:rPr lang="fr-FR" sz="2400" i="1">
                        <a:latin typeface="Cambria Math"/>
                      </a:rPr>
                      <m:t>𝑝</m:t>
                    </m:r>
                    <m:r>
                      <a:rPr lang="fr-FR" sz="2400" i="1">
                        <a:latin typeface="Cambria Math"/>
                      </a:rPr>
                      <m:t>−</m:t>
                    </m:r>
                    <m:r>
                      <a:rPr lang="fr-FR" sz="2400" i="1">
                        <a:latin typeface="Cambria Math"/>
                      </a:rPr>
                      <m:t>𝑞</m:t>
                    </m:r>
                  </m:oMath>
                </a14:m>
                <a:r>
                  <a:rPr lang="fr-FR" sz="2400" dirty="0"/>
                  <a:t> , son hypoténuse a pour longueur </a:t>
                </a:r>
                <a14:m>
                  <m:oMath xmlns:m="http://schemas.openxmlformats.org/officeDocument/2006/math" xmlns="">
                    <m:r>
                      <a:rPr lang="fr-FR" sz="2400" i="1">
                        <a:latin typeface="Cambria Math"/>
                      </a:rPr>
                      <m:t>2</m:t>
                    </m:r>
                    <m:r>
                      <a:rPr lang="fr-FR" sz="2400" i="1">
                        <a:latin typeface="Cambria Math"/>
                      </a:rPr>
                      <m:t>𝑞</m:t>
                    </m:r>
                    <m:r>
                      <a:rPr lang="fr-FR" sz="2400" i="1">
                        <a:latin typeface="Cambria Math"/>
                      </a:rPr>
                      <m:t>−</m:t>
                    </m:r>
                    <m:r>
                      <a:rPr lang="fr-FR" sz="2400" i="1">
                        <a:latin typeface="Cambria Math"/>
                      </a:rPr>
                      <m:t>𝑝</m:t>
                    </m:r>
                  </m:oMath>
                </a14:m>
                <a:r>
                  <a:rPr lang="fr-FR" sz="2400" dirty="0"/>
                  <a:t> , entier également. Contradiction.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6291" y="2834640"/>
                <a:ext cx="10584398" cy="4023360"/>
              </a:xfrm>
              <a:blipFill>
                <a:blip r:embed="rId3"/>
                <a:stretch>
                  <a:fillRect l="-1901" t="-3030" r="-1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 4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3" t="29664" r="43664" b="17062"/>
          <a:stretch/>
        </p:blipFill>
        <p:spPr bwMode="auto">
          <a:xfrm>
            <a:off x="8688538" y="411940"/>
            <a:ext cx="3112675" cy="30305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5058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r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fr-FR" dirty="0"/>
                  <a:t>Démonstration : </a:t>
                </a:r>
                <a:r>
                  <a:rPr lang="fr-FR" sz="2800" cap="none" dirty="0"/>
                  <a:t>exemple </a:t>
                </a:r>
                <a:r>
                  <a:rPr lang="fr-FR" sz="2800" cap="none" dirty="0" err="1"/>
                  <a:t>irrationnalité</a:t>
                </a:r>
                <a:r>
                  <a:rPr lang="fr-FR" sz="2800" cap="none" dirty="0"/>
                  <a:t>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800" i="1" cap="none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sz="2800" cap="none" dirty="0"/>
              </a:p>
            </p:txBody>
          </p:sp>
        </mc:Choice>
        <mc:Fallback xmlns="">
          <p:sp>
            <p:nvSpPr>
              <p:cNvPr id="2" name="Titr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10584398" cy="40233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3200" dirty="0">
                    <a:solidFill>
                      <a:srgbClr val="FF0000"/>
                    </a:solidFill>
                  </a:rPr>
                  <a:t>Différenciation possible : </a:t>
                </a: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Elèves en grande difficulté : s’approprier le raisonnement par l’absurde et se contenter du plan ; ou bien : se contenter de la preuve sur un exemple générique.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Proposer une des trois preuves, au choix, en donnant l’idée. Ou bien : choisir un parmi les 3 niveaux de détail.</a:t>
                </a:r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r>
                  <a:rPr lang="fr-FR" sz="2400" dirty="0"/>
                  <a:t>Prolongement pour les élèves les plus agiles : obtenir des encadrements rationnels de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fr-FR" sz="2400" dirty="0"/>
                  <a:t> de plus en plus fins, par exemple en exploitant l’égalité  </a:t>
                </a:r>
                <a14:m>
                  <m:oMath xmlns:m="http://schemas.openxmlformats.org/officeDocument/2006/math" xmlns="">
                    <m:rad>
                      <m:radPr>
                        <m:degHide m:val="on"/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fr-FR" sz="2000" i="1">
                        <a:latin typeface="Cambria Math"/>
                        <a:ea typeface="Cambria Math"/>
                      </a:rPr>
                      <m:t>=1+</m:t>
                    </m:r>
                    <m:f>
                      <m:fPr>
                        <m:ctrlPr>
                          <a:rPr lang="fr-FR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2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fr-FR" sz="20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  <m:r>
                          <a:rPr lang="fr-FR" sz="2000" i="1"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marL="457200" lvl="0" indent="-457200">
                  <a:buFont typeface="Arial" panose="020B0604020202020204" pitchFamily="34" charset="0"/>
                  <a:buChar char="•"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10584398" cy="4023360"/>
              </a:xfrm>
              <a:blipFill>
                <a:blip r:embed="rId3"/>
                <a:stretch>
                  <a:fillRect l="-1901" t="-3030" r="-63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123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607</TotalTime>
  <Words>494</Words>
  <Application>Microsoft Macintosh PowerPoint</Application>
  <PresentationFormat>Personnalisé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Intégral</vt:lpstr>
      <vt:lpstr>Réforme du lycée Voie générale  Voie technologique</vt:lpstr>
      <vt:lpstr>Atelier RAISONNEMENT et démonstration</vt:lpstr>
      <vt:lpstr>Ce que disent les programmes</vt:lpstr>
      <vt:lpstr>Démonstration : exemple irrationnalité de √2</vt:lpstr>
      <vt:lpstr>Démonstration : exemple irrationnalité de √2</vt:lpstr>
      <vt:lpstr>Démonstration : exemple irrationnalité de √2</vt:lpstr>
      <vt:lpstr>Démonstration : exemple irrationnalité de √2</vt:lpstr>
      <vt:lpstr>Démonstration : exemple irrationnalité de √2</vt:lpstr>
      <vt:lpstr>Démonstration : exemple irrationnalité de √2</vt:lpstr>
      <vt:lpstr>ATELIER RAISONNEMENT ET Démonstration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amillion-rousseau</dc:creator>
  <cp:lastModifiedBy>Eve Fonteneau</cp:lastModifiedBy>
  <cp:revision>24</cp:revision>
  <dcterms:created xsi:type="dcterms:W3CDTF">2019-07-23T04:11:32Z</dcterms:created>
  <dcterms:modified xsi:type="dcterms:W3CDTF">2019-08-30T05:31:01Z</dcterms:modified>
</cp:coreProperties>
</file>