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2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84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69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4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87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61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7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48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611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84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392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1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194E4-7FCA-5D46-B26F-AE87697E5266}" type="datetimeFigureOut">
              <a:rPr lang="fr-FR" smtClean="0"/>
              <a:t>01/09/19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404B9-82F2-7144-BE82-AD4102035FE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45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97011"/>
            <a:ext cx="7772400" cy="1470025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Enseignement au collège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Enseigner par compétences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479781"/>
            <a:ext cx="6400800" cy="1752600"/>
          </a:xfrm>
        </p:spPr>
        <p:txBody>
          <a:bodyPr/>
          <a:lstStyle/>
          <a:p>
            <a:r>
              <a:rPr lang="fr-FR" dirty="0" smtClean="0"/>
              <a:t>Nouvelle-Calédonie, année 2019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4" y="5876107"/>
            <a:ext cx="2269028" cy="725406"/>
          </a:xfrm>
          <a:prstGeom prst="rect">
            <a:avLst/>
          </a:prstGeom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1560919" y="3809621"/>
            <a:ext cx="6132716" cy="12428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000" dirty="0" smtClean="0">
                <a:solidFill>
                  <a:schemeClr val="tx1"/>
                </a:solidFill>
              </a:rPr>
              <a:t>Automatismes</a:t>
            </a:r>
            <a:endParaRPr lang="fr-F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986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4143" y="350258"/>
            <a:ext cx="5050125" cy="9051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Automatismes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7444" y="1690689"/>
            <a:ext cx="8132482" cy="4804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800" dirty="0"/>
              <a:t>     </a:t>
            </a:r>
            <a:r>
              <a:rPr lang="fr-FR" sz="2800" dirty="0" smtClean="0"/>
              <a:t>La résolution de problèmes nécessite de disposer d’automatismes.</a:t>
            </a:r>
            <a:br>
              <a:rPr lang="fr-FR" sz="2800" dirty="0" smtClean="0"/>
            </a:br>
            <a:r>
              <a:rPr lang="fr-FR" sz="2800" dirty="0" smtClean="0"/>
              <a:t> </a:t>
            </a:r>
            <a:r>
              <a:rPr lang="fr-FR" sz="2800" dirty="0"/>
              <a:t>La pratique </a:t>
            </a:r>
            <a:r>
              <a:rPr lang="fr-FR" sz="2800" dirty="0" smtClean="0"/>
              <a:t>rituelle de </a:t>
            </a:r>
            <a:r>
              <a:rPr lang="fr-FR" sz="2800" dirty="0"/>
              <a:t>questions « flash » vise à </a:t>
            </a:r>
            <a:r>
              <a:rPr lang="fr-FR" sz="2800" dirty="0" smtClean="0"/>
              <a:t>permettre l’acquisition de ces automatismes</a:t>
            </a:r>
            <a:r>
              <a:rPr lang="fr-FR" sz="2800" dirty="0" smtClean="0"/>
              <a:t>.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		</a:t>
            </a:r>
            <a:r>
              <a:rPr lang="fr-FR" sz="2800" dirty="0" smtClean="0"/>
              <a:t>: renforcer </a:t>
            </a:r>
            <a:r>
              <a:rPr lang="fr-FR" sz="2800" dirty="0"/>
              <a:t>la </a:t>
            </a:r>
            <a:r>
              <a:rPr lang="fr-FR" sz="2800" b="1" dirty="0"/>
              <a:t>mémorisation de connaissances </a:t>
            </a:r>
            <a:r>
              <a:rPr lang="fr-FR" sz="2800" dirty="0"/>
              <a:t>et </a:t>
            </a:r>
            <a:r>
              <a:rPr lang="fr-FR" sz="2800" b="1" dirty="0"/>
              <a:t>l’automatisation de </a:t>
            </a:r>
            <a:r>
              <a:rPr lang="fr-FR" sz="2800" b="1" dirty="0" smtClean="0"/>
              <a:t>procédures</a:t>
            </a:r>
            <a:r>
              <a:rPr lang="fr-FR" sz="2800" dirty="0" smtClean="0"/>
              <a:t>.</a:t>
            </a:r>
            <a:endParaRPr lang="fr-FR" sz="2800" dirty="0"/>
          </a:p>
          <a:p>
            <a:pPr>
              <a:buNone/>
            </a:pPr>
            <a:r>
              <a:rPr lang="fr-FR" sz="2800" dirty="0"/>
              <a:t>      Les questions flash doivent être proposées de façon régulière, tout au long du cycle, et s’inscrire dans une stratégie d’enseignement qui articule de façon cohérente </a:t>
            </a:r>
            <a:r>
              <a:rPr lang="fr-FR" sz="2800" b="1" dirty="0"/>
              <a:t>entraînement, évaluation, remédiation et consolidation</a:t>
            </a:r>
            <a:r>
              <a:rPr lang="fr-FR" sz="2800" dirty="0"/>
              <a:t>. 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</p:txBody>
      </p:sp>
      <p:sp>
        <p:nvSpPr>
          <p:cNvPr id="4" name="Flèche droite 3"/>
          <p:cNvSpPr/>
          <p:nvPr/>
        </p:nvSpPr>
        <p:spPr>
          <a:xfrm>
            <a:off x="941882" y="3553097"/>
            <a:ext cx="587829" cy="24384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66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65350" y="274638"/>
            <a:ext cx="5560631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Rituel de questions flash :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9857" y="1690689"/>
            <a:ext cx="7844246" cy="4804451"/>
          </a:xfrm>
        </p:spPr>
        <p:txBody>
          <a:bodyPr>
            <a:noAutofit/>
          </a:bodyPr>
          <a:lstStyle/>
          <a:p>
            <a:r>
              <a:rPr lang="fr-FR" sz="2800" dirty="0"/>
              <a:t>Rituel d'entrée de classe pour mobiliser les élèves sur une période brève </a:t>
            </a:r>
            <a:r>
              <a:rPr lang="fr-FR" sz="2800" dirty="0" smtClean="0"/>
              <a:t>en </a:t>
            </a:r>
            <a:r>
              <a:rPr lang="fr-FR" sz="2800" dirty="0"/>
              <a:t>leur proposant </a:t>
            </a:r>
            <a:r>
              <a:rPr lang="fr-FR" sz="2800" b="1" dirty="0"/>
              <a:t>une </a:t>
            </a:r>
            <a:r>
              <a:rPr lang="fr-FR" sz="2800" b="1" dirty="0" smtClean="0"/>
              <a:t>ou des questions projetée(s) </a:t>
            </a:r>
            <a:r>
              <a:rPr lang="fr-FR" sz="2800" b="1" dirty="0"/>
              <a:t>au tableau, une courte vidéo, un exercice distribué à l'entrée de classe...</a:t>
            </a:r>
          </a:p>
          <a:p>
            <a:pPr lvl="0"/>
            <a:r>
              <a:rPr lang="fr-FR" sz="2800" dirty="0" smtClean="0"/>
              <a:t>Permet de garantir </a:t>
            </a:r>
            <a:r>
              <a:rPr lang="fr-FR" sz="2800" dirty="0"/>
              <a:t>la </a:t>
            </a:r>
            <a:r>
              <a:rPr lang="fr-FR" sz="2800" b="1" dirty="0"/>
              <a:t>concentration </a:t>
            </a:r>
            <a:r>
              <a:rPr lang="fr-FR" sz="2800" dirty="0"/>
              <a:t>des élèves dès le début </a:t>
            </a:r>
            <a:r>
              <a:rPr lang="fr-FR" sz="2800" dirty="0" smtClean="0"/>
              <a:t>et favorise un </a:t>
            </a:r>
            <a:r>
              <a:rPr lang="fr-FR" sz="2800" b="1" dirty="0"/>
              <a:t>climat</a:t>
            </a:r>
            <a:r>
              <a:rPr lang="fr-FR" sz="2800" dirty="0"/>
              <a:t> propice aux apprentissages.</a:t>
            </a:r>
          </a:p>
          <a:p>
            <a:pPr lvl="0"/>
            <a:r>
              <a:rPr lang="fr-FR" sz="2800" dirty="0"/>
              <a:t>L’élève est mis d’emblée </a:t>
            </a:r>
            <a:r>
              <a:rPr lang="fr-FR" sz="2800" b="1" dirty="0"/>
              <a:t>en activité </a:t>
            </a:r>
            <a:r>
              <a:rPr lang="fr-FR" sz="2800" dirty="0"/>
              <a:t>mathématique.</a:t>
            </a:r>
          </a:p>
          <a:p>
            <a:pPr>
              <a:buNone/>
            </a:pP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973435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7355" y="278040"/>
            <a:ext cx="5231138" cy="9196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Questions flash</a:t>
            </a:r>
            <a:endParaRPr lang="fr-FR" sz="3200" dirty="0">
              <a:solidFill>
                <a:srgbClr val="0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481" y="1307283"/>
            <a:ext cx="8521462" cy="5330655"/>
          </a:xfrm>
        </p:spPr>
        <p:txBody>
          <a:bodyPr>
            <a:noAutofit/>
          </a:bodyPr>
          <a:lstStyle/>
          <a:p>
            <a:pPr lvl="0"/>
            <a:r>
              <a:rPr lang="fr-FR" sz="2800" dirty="0" smtClean="0"/>
              <a:t>Pour asseoir les automatismes, entretenir les notions anciennes ou travailler celles en cours d’acquisition. Détecter les automatismes qui manquent de robustesse ou les notions mal installées. Proposer des remédiations.</a:t>
            </a:r>
            <a:endParaRPr lang="fr-FR" sz="2800" i="1" dirty="0" smtClean="0"/>
          </a:p>
          <a:p>
            <a:pPr lvl="0"/>
            <a:r>
              <a:rPr lang="fr-FR" sz="2800" b="1" dirty="0" smtClean="0"/>
              <a:t>Fil </a:t>
            </a:r>
            <a:r>
              <a:rPr lang="fr-FR" sz="2800" b="1" dirty="0" smtClean="0"/>
              <a:t>rouge</a:t>
            </a:r>
            <a:r>
              <a:rPr lang="fr-FR" sz="2800" dirty="0" smtClean="0"/>
              <a:t>: préparer l’introduction d’une nouvelle notion très en amont. </a:t>
            </a:r>
            <a:r>
              <a:rPr lang="fr-FR" sz="2800" i="1" dirty="0" smtClean="0"/>
              <a:t>Par exemple, en 4</a:t>
            </a:r>
            <a:r>
              <a:rPr lang="fr-FR" sz="2800" i="1" baseline="30000" dirty="0" smtClean="0"/>
              <a:t>ème</a:t>
            </a:r>
            <a:r>
              <a:rPr lang="fr-FR" sz="2800" i="1" dirty="0" smtClean="0"/>
              <a:t>, mobiliser les acquis sur  les carrés de nombres, les aires avant de travailler sur Pythagore ; anticiper les calculs de relatifs en </a:t>
            </a:r>
            <a:r>
              <a:rPr lang="fr-FR" sz="2800" i="1" dirty="0" smtClean="0"/>
              <a:t>5</a:t>
            </a:r>
            <a:r>
              <a:rPr lang="fr-FR" sz="2800" i="1" baseline="30000" dirty="0" smtClean="0"/>
              <a:t>ème</a:t>
            </a:r>
            <a:r>
              <a:rPr lang="fr-FR" sz="2800" i="1" dirty="0" smtClean="0"/>
              <a:t>.</a:t>
            </a:r>
          </a:p>
          <a:p>
            <a:pPr lvl="0"/>
            <a:r>
              <a:rPr lang="fr-FR" sz="2800" dirty="0" smtClean="0"/>
              <a:t>Permettre </a:t>
            </a:r>
            <a:r>
              <a:rPr lang="fr-FR" sz="2800" dirty="0" smtClean="0"/>
              <a:t>à l’élève d’</a:t>
            </a:r>
            <a:r>
              <a:rPr lang="fr-FR" sz="2800" b="1" dirty="0" smtClean="0"/>
              <a:t>être en situation de réussite </a:t>
            </a:r>
            <a:r>
              <a:rPr lang="fr-FR" sz="2800" dirty="0" smtClean="0"/>
              <a:t>dès le début de la séance.</a:t>
            </a:r>
          </a:p>
        </p:txBody>
      </p:sp>
    </p:spTree>
    <p:extLst>
      <p:ext uri="{BB962C8B-B14F-4D97-AF65-F5344CB8AC3E}">
        <p14:creationId xmlns:p14="http://schemas.microsoft.com/office/powerpoint/2010/main" val="3757936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19727" y="3331711"/>
            <a:ext cx="6123665" cy="9967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fr-FR" dirty="0" smtClean="0"/>
              <a:t>	Une planification nécessaire.</a:t>
            </a:r>
          </a:p>
        </p:txBody>
      </p:sp>
      <p:sp>
        <p:nvSpPr>
          <p:cNvPr id="4" name="Flèche droite 3"/>
          <p:cNvSpPr/>
          <p:nvPr/>
        </p:nvSpPr>
        <p:spPr>
          <a:xfrm rot="5400000">
            <a:off x="3934008" y="2113106"/>
            <a:ext cx="842555" cy="252549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419727" y="523355"/>
            <a:ext cx="5231138" cy="9196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>
                <a:solidFill>
                  <a:srgbClr val="000000"/>
                </a:solidFill>
              </a:rPr>
              <a:t>Questions flash</a:t>
            </a:r>
            <a:endParaRPr lang="fr-F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962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90</Words>
  <Application>Microsoft Macintosh PowerPoint</Application>
  <PresentationFormat>Présentation à l'écran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Enseignement au collège Enseigner par compétences</vt:lpstr>
      <vt:lpstr>Automatismes</vt:lpstr>
      <vt:lpstr>Rituel de questions flash :</vt:lpstr>
      <vt:lpstr>Questions flash</vt:lpstr>
      <vt:lpstr>Questions flash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au collège Enseigner par compétences</dc:title>
  <dc:creator>Eve Fonteneau</dc:creator>
  <cp:lastModifiedBy>Eve Fonteneau</cp:lastModifiedBy>
  <cp:revision>3</cp:revision>
  <dcterms:created xsi:type="dcterms:W3CDTF">2019-09-01T06:54:43Z</dcterms:created>
  <dcterms:modified xsi:type="dcterms:W3CDTF">2019-09-01T07:37:41Z</dcterms:modified>
</cp:coreProperties>
</file>