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8"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752"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9E586-7196-4C49-B293-A8738DE009D6}" type="datetimeFigureOut">
              <a:rPr lang="fr-FR" smtClean="0"/>
              <a:t>01/09/19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CC5D22-792E-5142-81E5-3E078D7A510C}" type="slidenum">
              <a:rPr lang="fr-FR" smtClean="0"/>
              <a:t>‹#›</a:t>
            </a:fld>
            <a:endParaRPr lang="fr-FR"/>
          </a:p>
        </p:txBody>
      </p:sp>
    </p:spTree>
    <p:extLst>
      <p:ext uri="{BB962C8B-B14F-4D97-AF65-F5344CB8AC3E}">
        <p14:creationId xmlns:p14="http://schemas.microsoft.com/office/powerpoint/2010/main" val="3920182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Nb et calculs; organisation</a:t>
            </a:r>
            <a:r>
              <a:rPr lang="fr-FR" baseline="0" dirty="0" smtClean="0"/>
              <a:t> de données; grandeurs et mesure; espaces et </a:t>
            </a:r>
            <a:r>
              <a:rPr lang="fr-FR" baseline="0" dirty="0" err="1" smtClean="0"/>
              <a:t>géomètrie</a:t>
            </a:r>
            <a:endParaRPr lang="fr-FR" baseline="0" dirty="0" smtClean="0"/>
          </a:p>
          <a:p>
            <a:endParaRPr lang="fr-FR" baseline="0" dirty="0" smtClean="0"/>
          </a:p>
          <a:p>
            <a:r>
              <a:rPr lang="fr-FR" baseline="0" dirty="0" smtClean="0"/>
              <a:t>Che mo </a:t>
            </a:r>
            <a:r>
              <a:rPr lang="fr-FR" baseline="0" dirty="0" err="1" smtClean="0"/>
              <a:t>re</a:t>
            </a:r>
            <a:r>
              <a:rPr lang="fr-FR" baseline="0" dirty="0" smtClean="0"/>
              <a:t> rai ca </a:t>
            </a:r>
            <a:r>
              <a:rPr lang="fr-FR" baseline="0" dirty="0" err="1" smtClean="0"/>
              <a:t>co</a:t>
            </a:r>
            <a:endParaRPr lang="fr-FR" dirty="0"/>
          </a:p>
        </p:txBody>
      </p:sp>
      <p:sp>
        <p:nvSpPr>
          <p:cNvPr id="4" name="Espace réservé du numéro de diapositive 3"/>
          <p:cNvSpPr>
            <a:spLocks noGrp="1"/>
          </p:cNvSpPr>
          <p:nvPr>
            <p:ph type="sldNum" sz="quarter" idx="10"/>
          </p:nvPr>
        </p:nvSpPr>
        <p:spPr/>
        <p:txBody>
          <a:bodyPr/>
          <a:lstStyle/>
          <a:p>
            <a:fld id="{065735DE-F32C-4021-B5A9-BCD11EF412A6}" type="slidenum">
              <a:rPr lang="fr-FR" smtClean="0"/>
              <a:pPr/>
              <a:t>8</a:t>
            </a:fld>
            <a:endParaRPr lang="fr-FR" dirty="0"/>
          </a:p>
        </p:txBody>
      </p:sp>
    </p:spTree>
    <p:extLst>
      <p:ext uri="{BB962C8B-B14F-4D97-AF65-F5344CB8AC3E}">
        <p14:creationId xmlns:p14="http://schemas.microsoft.com/office/powerpoint/2010/main" val="2666575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A2BD469-5C8F-2C46-BADF-0A278B7DDC6F}" type="datetimeFigureOut">
              <a:rPr lang="fr-FR" smtClean="0"/>
              <a:t>01/09/19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125DEB-4DC2-8A4E-A64C-6CBE3FD23D3E}" type="slidenum">
              <a:rPr lang="fr-FR" smtClean="0"/>
              <a:t>‹#›</a:t>
            </a:fld>
            <a:endParaRPr lang="fr-FR"/>
          </a:p>
        </p:txBody>
      </p:sp>
    </p:spTree>
    <p:extLst>
      <p:ext uri="{BB962C8B-B14F-4D97-AF65-F5344CB8AC3E}">
        <p14:creationId xmlns:p14="http://schemas.microsoft.com/office/powerpoint/2010/main" val="226977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2BD469-5C8F-2C46-BADF-0A278B7DDC6F}" type="datetimeFigureOut">
              <a:rPr lang="fr-FR" smtClean="0"/>
              <a:t>01/09/19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125DEB-4DC2-8A4E-A64C-6CBE3FD23D3E}" type="slidenum">
              <a:rPr lang="fr-FR" smtClean="0"/>
              <a:t>‹#›</a:t>
            </a:fld>
            <a:endParaRPr lang="fr-FR"/>
          </a:p>
        </p:txBody>
      </p:sp>
    </p:spTree>
    <p:extLst>
      <p:ext uri="{BB962C8B-B14F-4D97-AF65-F5344CB8AC3E}">
        <p14:creationId xmlns:p14="http://schemas.microsoft.com/office/powerpoint/2010/main" val="419870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2BD469-5C8F-2C46-BADF-0A278B7DDC6F}" type="datetimeFigureOut">
              <a:rPr lang="fr-FR" smtClean="0"/>
              <a:t>01/09/19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125DEB-4DC2-8A4E-A64C-6CBE3FD23D3E}" type="slidenum">
              <a:rPr lang="fr-FR" smtClean="0"/>
              <a:t>‹#›</a:t>
            </a:fld>
            <a:endParaRPr lang="fr-FR"/>
          </a:p>
        </p:txBody>
      </p:sp>
    </p:spTree>
    <p:extLst>
      <p:ext uri="{BB962C8B-B14F-4D97-AF65-F5344CB8AC3E}">
        <p14:creationId xmlns:p14="http://schemas.microsoft.com/office/powerpoint/2010/main" val="77540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A2BD469-5C8F-2C46-BADF-0A278B7DDC6F}" type="datetimeFigureOut">
              <a:rPr lang="fr-FR" smtClean="0"/>
              <a:t>01/09/19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125DEB-4DC2-8A4E-A64C-6CBE3FD23D3E}" type="slidenum">
              <a:rPr lang="fr-FR" smtClean="0"/>
              <a:t>‹#›</a:t>
            </a:fld>
            <a:endParaRPr lang="fr-FR"/>
          </a:p>
        </p:txBody>
      </p:sp>
    </p:spTree>
    <p:extLst>
      <p:ext uri="{BB962C8B-B14F-4D97-AF65-F5344CB8AC3E}">
        <p14:creationId xmlns:p14="http://schemas.microsoft.com/office/powerpoint/2010/main" val="240909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A2BD469-5C8F-2C46-BADF-0A278B7DDC6F}" type="datetimeFigureOut">
              <a:rPr lang="fr-FR" smtClean="0"/>
              <a:t>01/09/19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5125DEB-4DC2-8A4E-A64C-6CBE3FD23D3E}" type="slidenum">
              <a:rPr lang="fr-FR" smtClean="0"/>
              <a:t>‹#›</a:t>
            </a:fld>
            <a:endParaRPr lang="fr-FR"/>
          </a:p>
        </p:txBody>
      </p:sp>
    </p:spTree>
    <p:extLst>
      <p:ext uri="{BB962C8B-B14F-4D97-AF65-F5344CB8AC3E}">
        <p14:creationId xmlns:p14="http://schemas.microsoft.com/office/powerpoint/2010/main" val="264584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A2BD469-5C8F-2C46-BADF-0A278B7DDC6F}" type="datetimeFigureOut">
              <a:rPr lang="fr-FR" smtClean="0"/>
              <a:t>01/09/19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125DEB-4DC2-8A4E-A64C-6CBE3FD23D3E}" type="slidenum">
              <a:rPr lang="fr-FR" smtClean="0"/>
              <a:t>‹#›</a:t>
            </a:fld>
            <a:endParaRPr lang="fr-FR"/>
          </a:p>
        </p:txBody>
      </p:sp>
    </p:spTree>
    <p:extLst>
      <p:ext uri="{BB962C8B-B14F-4D97-AF65-F5344CB8AC3E}">
        <p14:creationId xmlns:p14="http://schemas.microsoft.com/office/powerpoint/2010/main" val="249345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A2BD469-5C8F-2C46-BADF-0A278B7DDC6F}" type="datetimeFigureOut">
              <a:rPr lang="fr-FR" smtClean="0"/>
              <a:t>01/09/19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5125DEB-4DC2-8A4E-A64C-6CBE3FD23D3E}" type="slidenum">
              <a:rPr lang="fr-FR" smtClean="0"/>
              <a:t>‹#›</a:t>
            </a:fld>
            <a:endParaRPr lang="fr-FR"/>
          </a:p>
        </p:txBody>
      </p:sp>
    </p:spTree>
    <p:extLst>
      <p:ext uri="{BB962C8B-B14F-4D97-AF65-F5344CB8AC3E}">
        <p14:creationId xmlns:p14="http://schemas.microsoft.com/office/powerpoint/2010/main" val="166888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0A2BD469-5C8F-2C46-BADF-0A278B7DDC6F}" type="datetimeFigureOut">
              <a:rPr lang="fr-FR" smtClean="0"/>
              <a:t>01/09/19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5125DEB-4DC2-8A4E-A64C-6CBE3FD23D3E}" type="slidenum">
              <a:rPr lang="fr-FR" smtClean="0"/>
              <a:t>‹#›</a:t>
            </a:fld>
            <a:endParaRPr lang="fr-FR"/>
          </a:p>
        </p:txBody>
      </p:sp>
    </p:spTree>
    <p:extLst>
      <p:ext uri="{BB962C8B-B14F-4D97-AF65-F5344CB8AC3E}">
        <p14:creationId xmlns:p14="http://schemas.microsoft.com/office/powerpoint/2010/main" val="42391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2BD469-5C8F-2C46-BADF-0A278B7DDC6F}" type="datetimeFigureOut">
              <a:rPr lang="fr-FR" smtClean="0"/>
              <a:t>01/09/19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5125DEB-4DC2-8A4E-A64C-6CBE3FD23D3E}" type="slidenum">
              <a:rPr lang="fr-FR" smtClean="0"/>
              <a:t>‹#›</a:t>
            </a:fld>
            <a:endParaRPr lang="fr-FR"/>
          </a:p>
        </p:txBody>
      </p:sp>
    </p:spTree>
    <p:extLst>
      <p:ext uri="{BB962C8B-B14F-4D97-AF65-F5344CB8AC3E}">
        <p14:creationId xmlns:p14="http://schemas.microsoft.com/office/powerpoint/2010/main" val="160144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A2BD469-5C8F-2C46-BADF-0A278B7DDC6F}" type="datetimeFigureOut">
              <a:rPr lang="fr-FR" smtClean="0"/>
              <a:t>01/09/19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125DEB-4DC2-8A4E-A64C-6CBE3FD23D3E}" type="slidenum">
              <a:rPr lang="fr-FR" smtClean="0"/>
              <a:t>‹#›</a:t>
            </a:fld>
            <a:endParaRPr lang="fr-FR"/>
          </a:p>
        </p:txBody>
      </p:sp>
    </p:spTree>
    <p:extLst>
      <p:ext uri="{BB962C8B-B14F-4D97-AF65-F5344CB8AC3E}">
        <p14:creationId xmlns:p14="http://schemas.microsoft.com/office/powerpoint/2010/main" val="264373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A2BD469-5C8F-2C46-BADF-0A278B7DDC6F}" type="datetimeFigureOut">
              <a:rPr lang="fr-FR" smtClean="0"/>
              <a:t>01/09/19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5125DEB-4DC2-8A4E-A64C-6CBE3FD23D3E}" type="slidenum">
              <a:rPr lang="fr-FR" smtClean="0"/>
              <a:t>‹#›</a:t>
            </a:fld>
            <a:endParaRPr lang="fr-FR"/>
          </a:p>
        </p:txBody>
      </p:sp>
    </p:spTree>
    <p:extLst>
      <p:ext uri="{BB962C8B-B14F-4D97-AF65-F5344CB8AC3E}">
        <p14:creationId xmlns:p14="http://schemas.microsoft.com/office/powerpoint/2010/main" val="39018147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BD469-5C8F-2C46-BADF-0A278B7DDC6F}" type="datetimeFigureOut">
              <a:rPr lang="fr-FR" smtClean="0"/>
              <a:t>01/09/19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25DEB-4DC2-8A4E-A64C-6CBE3FD23D3E}" type="slidenum">
              <a:rPr lang="fr-FR" smtClean="0"/>
              <a:t>‹#›</a:t>
            </a:fld>
            <a:endParaRPr lang="fr-FR"/>
          </a:p>
        </p:txBody>
      </p:sp>
    </p:spTree>
    <p:extLst>
      <p:ext uri="{BB962C8B-B14F-4D97-AF65-F5344CB8AC3E}">
        <p14:creationId xmlns:p14="http://schemas.microsoft.com/office/powerpoint/2010/main" val="146949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8.jpe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876856"/>
            <a:ext cx="7772400" cy="1470025"/>
          </a:xfrm>
        </p:spPr>
        <p:txBody>
          <a:bodyPr/>
          <a:lstStyle/>
          <a:p>
            <a:r>
              <a:rPr lang="fr-FR" dirty="0" smtClean="0">
                <a:solidFill>
                  <a:srgbClr val="FF0000"/>
                </a:solidFill>
              </a:rPr>
              <a:t>Enseignement au collège</a:t>
            </a:r>
            <a:br>
              <a:rPr lang="fr-FR" dirty="0" smtClean="0">
                <a:solidFill>
                  <a:srgbClr val="FF0000"/>
                </a:solidFill>
              </a:rPr>
            </a:br>
            <a:r>
              <a:rPr lang="fr-FR" dirty="0" smtClean="0">
                <a:solidFill>
                  <a:srgbClr val="FF0000"/>
                </a:solidFill>
              </a:rPr>
              <a:t>Enseigner par compétences</a:t>
            </a:r>
            <a:endParaRPr lang="fr-FR" dirty="0">
              <a:solidFill>
                <a:srgbClr val="FF0000"/>
              </a:solidFill>
            </a:endParaRPr>
          </a:p>
        </p:txBody>
      </p:sp>
      <p:sp>
        <p:nvSpPr>
          <p:cNvPr id="3" name="Sous-titre 2"/>
          <p:cNvSpPr>
            <a:spLocks noGrp="1"/>
          </p:cNvSpPr>
          <p:nvPr>
            <p:ph type="subTitle" idx="1"/>
          </p:nvPr>
        </p:nvSpPr>
        <p:spPr>
          <a:xfrm>
            <a:off x="1371600" y="2681471"/>
            <a:ext cx="6400800" cy="1752600"/>
          </a:xfrm>
        </p:spPr>
        <p:txBody>
          <a:bodyPr/>
          <a:lstStyle/>
          <a:p>
            <a:r>
              <a:rPr lang="fr-FR" dirty="0" smtClean="0"/>
              <a:t>Nouvelle-Calédonie, année 2019</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04" y="5876107"/>
            <a:ext cx="2269028" cy="725406"/>
          </a:xfrm>
          <a:prstGeom prst="rect">
            <a:avLst/>
          </a:prstGeom>
        </p:spPr>
      </p:pic>
      <p:sp>
        <p:nvSpPr>
          <p:cNvPr id="5" name="Sous-titre 2"/>
          <p:cNvSpPr txBox="1">
            <a:spLocks/>
          </p:cNvSpPr>
          <p:nvPr/>
        </p:nvSpPr>
        <p:spPr>
          <a:xfrm>
            <a:off x="991072" y="3790283"/>
            <a:ext cx="7198435" cy="128757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smtClean="0">
                <a:solidFill>
                  <a:srgbClr val="000000"/>
                </a:solidFill>
              </a:rPr>
              <a:t>« La logique </a:t>
            </a:r>
            <a:r>
              <a:rPr lang="fr-FR" dirty="0" err="1" smtClean="0">
                <a:solidFill>
                  <a:srgbClr val="000000"/>
                </a:solidFill>
              </a:rPr>
              <a:t>curriculaire</a:t>
            </a:r>
            <a:r>
              <a:rPr lang="fr-FR" dirty="0" smtClean="0">
                <a:solidFill>
                  <a:srgbClr val="000000"/>
                </a:solidFill>
              </a:rPr>
              <a:t> et </a:t>
            </a:r>
            <a:r>
              <a:rPr lang="fr-FR" dirty="0" err="1" smtClean="0">
                <a:solidFill>
                  <a:srgbClr val="000000"/>
                </a:solidFill>
              </a:rPr>
              <a:t>spiralaire</a:t>
            </a:r>
            <a:r>
              <a:rPr lang="fr-FR" dirty="0" smtClean="0">
                <a:solidFill>
                  <a:srgbClr val="000000"/>
                </a:solidFill>
              </a:rPr>
              <a:t> »</a:t>
            </a:r>
            <a:endParaRPr lang="fr-FR" dirty="0">
              <a:solidFill>
                <a:srgbClr val="000000"/>
              </a:solidFill>
            </a:endParaRPr>
          </a:p>
        </p:txBody>
      </p:sp>
    </p:spTree>
    <p:extLst>
      <p:ext uri="{BB962C8B-B14F-4D97-AF65-F5344CB8AC3E}">
        <p14:creationId xmlns:p14="http://schemas.microsoft.com/office/powerpoint/2010/main" val="1527676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63652" y="498995"/>
            <a:ext cx="6000381" cy="816130"/>
          </a:xfrm>
        </p:spPr>
        <p:style>
          <a:lnRef idx="1">
            <a:schemeClr val="accent3"/>
          </a:lnRef>
          <a:fillRef idx="2">
            <a:schemeClr val="accent3"/>
          </a:fillRef>
          <a:effectRef idx="1">
            <a:schemeClr val="accent3"/>
          </a:effectRef>
          <a:fontRef idx="minor">
            <a:schemeClr val="dk1"/>
          </a:fontRef>
        </p:style>
        <p:txBody>
          <a:bodyPr>
            <a:normAutofit/>
          </a:bodyPr>
          <a:lstStyle/>
          <a:p>
            <a:r>
              <a:rPr lang="fr-FR" sz="3200" dirty="0" smtClean="0">
                <a:solidFill>
                  <a:srgbClr val="000000"/>
                </a:solidFill>
              </a:rPr>
              <a:t>L’évaluation</a:t>
            </a:r>
            <a:endParaRPr lang="fr-FR" sz="3200" dirty="0">
              <a:solidFill>
                <a:srgbClr val="000000"/>
              </a:solidFill>
            </a:endParaRPr>
          </a:p>
        </p:txBody>
      </p:sp>
      <p:sp>
        <p:nvSpPr>
          <p:cNvPr id="3" name="Espace réservé du contenu 2"/>
          <p:cNvSpPr>
            <a:spLocks noGrp="1"/>
          </p:cNvSpPr>
          <p:nvPr>
            <p:ph idx="1"/>
          </p:nvPr>
        </p:nvSpPr>
        <p:spPr>
          <a:xfrm>
            <a:off x="1563652" y="1564566"/>
            <a:ext cx="6172200" cy="5293434"/>
          </a:xfrm>
        </p:spPr>
        <p:txBody>
          <a:bodyPr>
            <a:normAutofit fontScale="85000" lnSpcReduction="20000"/>
          </a:bodyPr>
          <a:lstStyle/>
          <a:p>
            <a:pPr algn="ctr">
              <a:buNone/>
            </a:pPr>
            <a:r>
              <a:rPr lang="fr-FR" dirty="0" smtClean="0"/>
              <a:t>La posture de l’évaluateur est réinterrogée.  </a:t>
            </a:r>
          </a:p>
          <a:p>
            <a:r>
              <a:rPr lang="fr-FR" b="1" dirty="0"/>
              <a:t>L’annexe de la loi du 8 juillet 2013 dite de refondation de l’école de la république </a:t>
            </a:r>
            <a:r>
              <a:rPr lang="fr-FR" dirty="0"/>
              <a:t>invite à : </a:t>
            </a:r>
            <a:r>
              <a:rPr lang="fr-FR" dirty="0" smtClean="0"/>
              <a:t/>
            </a:r>
            <a:br>
              <a:rPr lang="fr-FR" dirty="0" smtClean="0"/>
            </a:br>
            <a:r>
              <a:rPr lang="fr-FR" dirty="0" smtClean="0"/>
              <a:t>« </a:t>
            </a:r>
            <a:r>
              <a:rPr lang="fr-FR" i="1" dirty="0"/>
              <a:t>faire évoluer les modalités d’évaluation et de notation des élèves (…) </a:t>
            </a:r>
            <a:r>
              <a:rPr lang="fr-FR" dirty="0"/>
              <a:t>».</a:t>
            </a:r>
            <a:r>
              <a:rPr lang="fr-FR" dirty="0" smtClean="0"/>
              <a:t> </a:t>
            </a:r>
          </a:p>
          <a:p>
            <a:pPr>
              <a:buNone/>
            </a:pPr>
            <a:r>
              <a:rPr lang="fr-FR" dirty="0" smtClean="0"/>
              <a:t>    « </a:t>
            </a:r>
            <a:r>
              <a:rPr lang="fr-FR" i="1" dirty="0"/>
              <a:t>privilégier une évaluation positive, simple et lisible, valorisant les progrès, encourageant les initiatives et compréhensible par les familles </a:t>
            </a:r>
            <a:r>
              <a:rPr lang="fr-FR" i="1" dirty="0" smtClean="0"/>
              <a:t>»</a:t>
            </a:r>
          </a:p>
          <a:p>
            <a:r>
              <a:rPr lang="fr-FR" b="1" dirty="0" smtClean="0">
                <a:solidFill>
                  <a:srgbClr val="FF0000"/>
                </a:solidFill>
              </a:rPr>
              <a:t>L’évaluation est au service des apprentissages. </a:t>
            </a:r>
            <a:endParaRPr lang="fr-FR" dirty="0" smtClean="0"/>
          </a:p>
          <a:p>
            <a:pPr>
              <a:buNone/>
            </a:pPr>
            <a:endParaRPr lang="fr-FR" dirty="0"/>
          </a:p>
        </p:txBody>
      </p:sp>
    </p:spTree>
    <p:extLst>
      <p:ext uri="{BB962C8B-B14F-4D97-AF65-F5344CB8AC3E}">
        <p14:creationId xmlns:p14="http://schemas.microsoft.com/office/powerpoint/2010/main" val="25735860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8383" y="324746"/>
            <a:ext cx="5463096" cy="993944"/>
          </a:xfrm>
        </p:spPr>
        <p:style>
          <a:lnRef idx="1">
            <a:schemeClr val="accent3"/>
          </a:lnRef>
          <a:fillRef idx="2">
            <a:schemeClr val="accent3"/>
          </a:fillRef>
          <a:effectRef idx="1">
            <a:schemeClr val="accent3"/>
          </a:effectRef>
          <a:fontRef idx="minor">
            <a:schemeClr val="dk1"/>
          </a:fontRef>
        </p:style>
        <p:txBody>
          <a:bodyPr>
            <a:normAutofit/>
          </a:bodyPr>
          <a:lstStyle/>
          <a:p>
            <a:r>
              <a:rPr lang="fr-FR" sz="3600" dirty="0" smtClean="0">
                <a:solidFill>
                  <a:srgbClr val="000000"/>
                </a:solidFill>
              </a:rPr>
              <a:t>Le statut de l’erreur</a:t>
            </a:r>
            <a:endParaRPr lang="fr-FR" sz="3600" dirty="0">
              <a:solidFill>
                <a:srgbClr val="000000"/>
              </a:solidFill>
            </a:endParaRPr>
          </a:p>
        </p:txBody>
      </p:sp>
      <p:sp>
        <p:nvSpPr>
          <p:cNvPr id="3" name="Espace réservé du contenu 2"/>
          <p:cNvSpPr>
            <a:spLocks noGrp="1"/>
          </p:cNvSpPr>
          <p:nvPr>
            <p:ph idx="1"/>
          </p:nvPr>
        </p:nvSpPr>
        <p:spPr>
          <a:xfrm>
            <a:off x="365761" y="1628503"/>
            <a:ext cx="8201842" cy="4818426"/>
          </a:xfrm>
        </p:spPr>
        <p:txBody>
          <a:bodyPr>
            <a:normAutofit fontScale="70000" lnSpcReduction="20000"/>
          </a:bodyPr>
          <a:lstStyle/>
          <a:p>
            <a:r>
              <a:rPr lang="fr-FR" dirty="0" smtClean="0"/>
              <a:t>« Le </a:t>
            </a:r>
            <a:r>
              <a:rPr lang="fr-FR" dirty="0"/>
              <a:t>professeur veille à créer, dans la classe de mathématiques, une atmosphère de travail favorable aux apprentissages, combinant bienveillance et exigence. Il est important de développer chez chaque élève des attitudes positives à l’égard des mathématiques et sa capacité à résoudre des problèmes stimulants. </a:t>
            </a:r>
          </a:p>
          <a:p>
            <a:r>
              <a:rPr lang="fr-FR" dirty="0"/>
              <a:t>L’élève doit être incité à s’engager dans une recherche mathématique, individuellement ou en équipe, et à développer sa confiance en lui. Il cherche, essaie des pistes, prend le risque de se tromper. Il ne doit pas craindre l’erreur, mais en tirer profit grâce au professeur, qui l’aide à l’identifier, à l’analyser et la comprendre. Ce travail sur l’erreur participe à la construction de ses </a:t>
            </a:r>
            <a:r>
              <a:rPr lang="fr-FR" dirty="0" smtClean="0"/>
              <a:t>apprentissages. »</a:t>
            </a:r>
          </a:p>
          <a:p>
            <a:pPr marL="0" indent="0" algn="r">
              <a:buNone/>
            </a:pPr>
            <a:r>
              <a:rPr lang="fr-FR" dirty="0" smtClean="0">
                <a:solidFill>
                  <a:srgbClr val="FF0000"/>
                </a:solidFill>
              </a:rPr>
              <a:t>BO spécial n° 1 du 22 janvier 2019</a:t>
            </a:r>
            <a:br>
              <a:rPr lang="fr-FR" dirty="0" smtClean="0">
                <a:solidFill>
                  <a:srgbClr val="FF0000"/>
                </a:solidFill>
              </a:rPr>
            </a:br>
            <a:r>
              <a:rPr lang="fr-FR" dirty="0" smtClean="0">
                <a:solidFill>
                  <a:srgbClr val="FF0000"/>
                </a:solidFill>
              </a:rPr>
              <a:t>programme de seconde  </a:t>
            </a:r>
            <a:endParaRPr lang="fr-FR" dirty="0">
              <a:solidFill>
                <a:srgbClr val="FF0000"/>
              </a:solidFill>
            </a:endParaRPr>
          </a:p>
        </p:txBody>
      </p:sp>
    </p:spTree>
    <p:extLst>
      <p:ext uri="{BB962C8B-B14F-4D97-AF65-F5344CB8AC3E}">
        <p14:creationId xmlns:p14="http://schemas.microsoft.com/office/powerpoint/2010/main" val="33851720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6141" y="453720"/>
            <a:ext cx="5273827" cy="1143000"/>
          </a:xfrm>
        </p:spPr>
        <p:style>
          <a:lnRef idx="1">
            <a:schemeClr val="accent3"/>
          </a:lnRef>
          <a:fillRef idx="2">
            <a:schemeClr val="accent3"/>
          </a:fillRef>
          <a:effectRef idx="1">
            <a:schemeClr val="accent3"/>
          </a:effectRef>
          <a:fontRef idx="minor">
            <a:schemeClr val="dk1"/>
          </a:fontRef>
        </p:style>
        <p:txBody>
          <a:bodyPr>
            <a:normAutofit/>
          </a:bodyPr>
          <a:lstStyle/>
          <a:p>
            <a:r>
              <a:rPr lang="fr-FR" sz="3200" dirty="0" smtClean="0">
                <a:solidFill>
                  <a:srgbClr val="000000"/>
                </a:solidFill>
              </a:rPr>
              <a:t>L’évaluation positive</a:t>
            </a:r>
            <a:endParaRPr lang="fr-FR" sz="3200" dirty="0">
              <a:solidFill>
                <a:srgbClr val="000000"/>
              </a:solidFill>
            </a:endParaRPr>
          </a:p>
        </p:txBody>
      </p:sp>
      <p:sp>
        <p:nvSpPr>
          <p:cNvPr id="3" name="Espace réservé du contenu 2"/>
          <p:cNvSpPr>
            <a:spLocks noGrp="1"/>
          </p:cNvSpPr>
          <p:nvPr>
            <p:ph idx="1"/>
          </p:nvPr>
        </p:nvSpPr>
        <p:spPr>
          <a:xfrm>
            <a:off x="963386" y="1757143"/>
            <a:ext cx="6789420" cy="4804451"/>
          </a:xfrm>
        </p:spPr>
        <p:txBody>
          <a:bodyPr>
            <a:normAutofit/>
          </a:bodyPr>
          <a:lstStyle/>
          <a:p>
            <a:pPr>
              <a:buFont typeface="Arial"/>
              <a:buChar char="•"/>
            </a:pPr>
            <a:r>
              <a:rPr lang="fr-FR" i="1" dirty="0" smtClean="0"/>
              <a:t>l’élève sait ce qu’on attend de lui</a:t>
            </a:r>
          </a:p>
          <a:p>
            <a:pPr>
              <a:buFont typeface="Arial"/>
              <a:buChar char="•"/>
            </a:pPr>
            <a:r>
              <a:rPr lang="fr-FR" i="1" dirty="0" smtClean="0"/>
              <a:t>l’élève </a:t>
            </a:r>
            <a:r>
              <a:rPr lang="fr-FR" i="1" dirty="0"/>
              <a:t>se </a:t>
            </a:r>
            <a:r>
              <a:rPr lang="fr-FR" i="1" dirty="0" smtClean="0"/>
              <a:t>sent valorisé</a:t>
            </a:r>
          </a:p>
          <a:p>
            <a:pPr>
              <a:buFont typeface="Arial"/>
              <a:buChar char="•"/>
            </a:pPr>
            <a:r>
              <a:rPr lang="fr-FR" i="1" dirty="0" smtClean="0"/>
              <a:t>L’élève est </a:t>
            </a:r>
            <a:r>
              <a:rPr lang="fr-FR" i="1" dirty="0"/>
              <a:t>encouragé</a:t>
            </a:r>
            <a:r>
              <a:rPr lang="fr-FR" i="1" dirty="0" smtClean="0"/>
              <a:t> et prend </a:t>
            </a:r>
            <a:r>
              <a:rPr lang="fr-FR" i="1" dirty="0"/>
              <a:t>confiance en ses </a:t>
            </a:r>
            <a:r>
              <a:rPr lang="fr-FR" i="1" dirty="0" smtClean="0"/>
              <a:t>capacités</a:t>
            </a:r>
          </a:p>
          <a:p>
            <a:pPr>
              <a:buFont typeface="Arial"/>
              <a:buChar char="•"/>
            </a:pPr>
            <a:r>
              <a:rPr lang="fr-FR" i="1" dirty="0" smtClean="0"/>
              <a:t>L’élève a un bilan de son travail</a:t>
            </a:r>
          </a:p>
          <a:p>
            <a:pPr>
              <a:buFont typeface="Arial"/>
              <a:buChar char="•"/>
            </a:pPr>
            <a:r>
              <a:rPr lang="fr-FR" i="1" dirty="0" smtClean="0"/>
              <a:t>L’élève est accompagné afin de lui permettre d’atteindre les objectifs du cycle   </a:t>
            </a:r>
          </a:p>
        </p:txBody>
      </p:sp>
    </p:spTree>
    <p:extLst>
      <p:ext uri="{BB962C8B-B14F-4D97-AF65-F5344CB8AC3E}">
        <p14:creationId xmlns:p14="http://schemas.microsoft.com/office/powerpoint/2010/main" val="9577592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fr-FR" sz="3200" dirty="0" smtClean="0">
                <a:solidFill>
                  <a:srgbClr val="000000"/>
                </a:solidFill>
              </a:rPr>
              <a:t>Un enseignement explicite </a:t>
            </a:r>
            <a:r>
              <a:rPr lang="fr-FR" sz="3200" dirty="0" smtClean="0">
                <a:solidFill>
                  <a:srgbClr val="000000"/>
                </a:solidFill>
              </a:rPr>
              <a:t>:</a:t>
            </a:r>
            <a:br>
              <a:rPr lang="fr-FR" sz="3200" dirty="0" smtClean="0">
                <a:solidFill>
                  <a:srgbClr val="000000"/>
                </a:solidFill>
              </a:rPr>
            </a:br>
            <a:r>
              <a:rPr lang="fr-FR" sz="3200" dirty="0" smtClean="0">
                <a:solidFill>
                  <a:srgbClr val="000000"/>
                </a:solidFill>
              </a:rPr>
              <a:t> </a:t>
            </a:r>
            <a:r>
              <a:rPr lang="fr-FR" sz="3200" dirty="0" smtClean="0">
                <a:solidFill>
                  <a:srgbClr val="000000"/>
                </a:solidFill>
              </a:rPr>
              <a:t>exemple de préparation de séquence</a:t>
            </a:r>
            <a:endParaRPr lang="fr-FR" sz="3200" dirty="0">
              <a:solidFill>
                <a:srgbClr val="000000"/>
              </a:solidFill>
            </a:endParaRPr>
          </a:p>
        </p:txBody>
      </p:sp>
      <p:sp>
        <p:nvSpPr>
          <p:cNvPr id="6" name="Rectangle 5"/>
          <p:cNvSpPr>
            <a:spLocks noChangeArrowheads="1"/>
          </p:cNvSpPr>
          <p:nvPr/>
        </p:nvSpPr>
        <p:spPr bwMode="auto">
          <a:xfrm>
            <a:off x="423091" y="1581616"/>
            <a:ext cx="728830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MS Mincho"/>
                <a:cs typeface="Times New Roman" panose="02020603050405020304" pitchFamily="18" charset="0"/>
              </a:rPr>
              <a:t>Classe : </a:t>
            </a:r>
            <a:r>
              <a:rPr kumimoji="0" lang="fr-FR" altLang="fr-FR" sz="2000" b="1" i="0" u="none" strike="noStrike" cap="none" normalizeH="0" baseline="0" dirty="0" smtClean="0">
                <a:ln>
                  <a:noFill/>
                </a:ln>
                <a:solidFill>
                  <a:schemeClr val="tx1"/>
                </a:solidFill>
                <a:effectLst/>
                <a:latin typeface="Times New Roman" panose="02020603050405020304" pitchFamily="18" charset="0"/>
                <a:ea typeface="MS Mincho"/>
                <a:cs typeface="Times New Roman" panose="02020603050405020304" pitchFamily="18" charset="0"/>
              </a:rPr>
              <a:t>5</a:t>
            </a:r>
            <a:r>
              <a:rPr kumimoji="0" lang="fr-FR" altLang="fr-FR" sz="2000" b="1" i="0" u="none" strike="noStrike" cap="none" normalizeH="0" baseline="30000" dirty="0" smtClean="0">
                <a:ln>
                  <a:noFill/>
                </a:ln>
                <a:solidFill>
                  <a:schemeClr val="tx1"/>
                </a:solidFill>
                <a:effectLst/>
                <a:latin typeface="Times New Roman" panose="02020603050405020304" pitchFamily="18" charset="0"/>
                <a:ea typeface="MS Mincho"/>
                <a:cs typeface="Times New Roman" panose="02020603050405020304" pitchFamily="18" charset="0"/>
              </a:rPr>
              <a:t>ème</a:t>
            </a:r>
            <a:r>
              <a:rPr kumimoji="0" lang="fr-FR" altLang="fr-FR" sz="2000" b="1" i="0" u="none" strike="noStrike" cap="none" normalizeH="0" baseline="0" dirty="0" smtClean="0">
                <a:ln>
                  <a:noFill/>
                </a:ln>
                <a:solidFill>
                  <a:schemeClr val="tx1"/>
                </a:solidFill>
                <a:effectLst/>
                <a:latin typeface="Times New Roman" panose="02020603050405020304" pitchFamily="18" charset="0"/>
                <a:ea typeface="MS Mincho"/>
                <a:cs typeface="Times New Roman" panose="02020603050405020304" pitchFamily="18" charset="0"/>
              </a:rPr>
              <a:t> </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MS Mincho"/>
                <a:cs typeface="Times New Roman" panose="02020603050405020304" pitchFamily="18" charset="0"/>
              </a:rPr>
              <a:t>			Année : </a:t>
            </a:r>
            <a:r>
              <a:rPr kumimoji="0" lang="fr-FR" altLang="fr-FR" sz="2000" b="1" i="0" u="none" strike="noStrike" cap="none" normalizeH="0" baseline="0" dirty="0" smtClean="0">
                <a:ln>
                  <a:noFill/>
                </a:ln>
                <a:solidFill>
                  <a:schemeClr val="tx1"/>
                </a:solidFill>
                <a:effectLst/>
                <a:latin typeface="Times New Roman" panose="02020603050405020304" pitchFamily="18" charset="0"/>
                <a:ea typeface="MS Mincho"/>
                <a:cs typeface="Times New Roman" panose="02020603050405020304" pitchFamily="18" charset="0"/>
              </a:rPr>
              <a:t>2019                    </a:t>
            </a: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MS Mincho"/>
                <a:cs typeface="Times New Roman" panose="02020603050405020304" pitchFamily="18" charset="0"/>
              </a:rPr>
              <a:t>Chapitre n° :</a:t>
            </a:r>
            <a:r>
              <a:rPr kumimoji="0" lang="fr-FR" altLang="fr-FR" sz="2000" b="1" i="0" u="none" strike="noStrike" cap="none" normalizeH="0" baseline="0" dirty="0" smtClean="0">
                <a:ln>
                  <a:noFill/>
                </a:ln>
                <a:solidFill>
                  <a:schemeClr val="tx1"/>
                </a:solidFill>
                <a:effectLst/>
                <a:latin typeface="Times New Roman" panose="02020603050405020304" pitchFamily="18" charset="0"/>
                <a:ea typeface="MS Mincho"/>
                <a:cs typeface="Times New Roman" panose="02020603050405020304" pitchFamily="18" charset="0"/>
              </a:rPr>
              <a:t> 6</a:t>
            </a:r>
            <a:endParaRPr kumimoji="0" lang="fr-FR" altLang="fr-F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MS Mincho"/>
                <a:cs typeface="Times New Roman" panose="02020603050405020304" pitchFamily="18" charset="0"/>
              </a:rPr>
              <a:t>Nombres et calculs–</a:t>
            </a:r>
            <a:r>
              <a:rPr kumimoji="0" lang="fr-FR" altLang="fr-FR" sz="2000" b="1" i="0" u="none" strike="noStrike" cap="none" normalizeH="0" baseline="0" dirty="0" smtClean="0">
                <a:ln>
                  <a:noFill/>
                </a:ln>
                <a:solidFill>
                  <a:schemeClr val="tx1"/>
                </a:solidFill>
                <a:effectLst/>
                <a:latin typeface="Times New Roman" panose="02020603050405020304" pitchFamily="18" charset="0"/>
                <a:ea typeface="MS Mincho"/>
                <a:cs typeface="Times New Roman" panose="02020603050405020304" pitchFamily="18" charset="0"/>
              </a:rPr>
              <a:t> Divisibilité  </a:t>
            </a:r>
            <a:endParaRPr kumimoji="0" lang="fr-FR" altLang="fr-F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MS Mincho"/>
                <a:cs typeface="Times New Roman" panose="02020603050405020304" pitchFamily="18" charset="0"/>
              </a:rPr>
              <a:t>Prévue : du 29/04 au 09/05</a:t>
            </a:r>
            <a:endParaRPr kumimoji="0" lang="fr-FR" altLang="fr-F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Times New Roman" panose="02020603050405020304" pitchFamily="18" charset="0"/>
                <a:ea typeface="MS Mincho"/>
                <a:cs typeface="Times New Roman" panose="02020603050405020304" pitchFamily="18" charset="0"/>
              </a:rPr>
              <a:t>Effectuée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Attendu</a:t>
            </a:r>
            <a:r>
              <a:rPr kumimoji="0" lang="fr-FR" altLang="fr-FR" sz="20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sz="2000" b="0" i="0" u="none" strike="noStrike" cap="none" normalizeH="0" dirty="0" smtClean="0">
                <a:ln>
                  <a:noFill/>
                </a:ln>
                <a:solidFill>
                  <a:schemeClr val="tx1"/>
                </a:solidFill>
                <a:effectLst/>
                <a:latin typeface="Times New Roman" panose="02020603050405020304" pitchFamily="18" charset="0"/>
                <a:cs typeface="Times New Roman" panose="02020603050405020304" pitchFamily="18" charset="0"/>
              </a:rPr>
              <a:t>de fin de cycle : comprendre et utiliser les notions de divisibilité et de nombres premiers</a:t>
            </a:r>
            <a:endParaRPr kumimoji="0" lang="fr-FR" altLang="fr-FR" sz="2000" b="0" i="0" u="none" strike="noStrike" cap="none" normalizeH="0" baseline="0" dirty="0" smtClean="0">
              <a:ln>
                <a:noFill/>
              </a:ln>
              <a:solidFill>
                <a:schemeClr val="tx1"/>
              </a:solidFill>
              <a:effectLst/>
            </a:endParaRPr>
          </a:p>
          <a:p>
            <a:r>
              <a:rPr kumimoji="0" lang="fr-FR" altLang="fr-FR" sz="2000" b="1" i="0" u="none" strike="noStrike" cap="none" normalizeH="0" baseline="0" dirty="0" smtClean="0">
                <a:ln>
                  <a:noFill/>
                </a:ln>
                <a:solidFill>
                  <a:schemeClr val="tx1"/>
                </a:solidFill>
                <a:effectLst/>
                <a:latin typeface="Times New Roman" panose="02020603050405020304" pitchFamily="18" charset="0"/>
                <a:ea typeface="MS Mincho"/>
                <a:cs typeface="Times New Roman" panose="02020603050405020304" pitchFamily="18" charset="0"/>
              </a:rPr>
              <a:t>  </a:t>
            </a:r>
            <a:r>
              <a:rPr kumimoji="0" lang="fr-FR" alt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fr-FR" altLang="fr-FR" sz="20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fr-FR" altLang="fr-FR" sz="2000" b="0" i="0" u="none" strike="noStrike" cap="none" normalizeH="0" baseline="0" dirty="0" smtClean="0">
              <a:ln>
                <a:noFill/>
              </a:ln>
              <a:solidFill>
                <a:schemeClr val="tx1"/>
              </a:solidFill>
              <a:effectLst/>
            </a:endParaRPr>
          </a:p>
        </p:txBody>
      </p:sp>
      <p:sp>
        <p:nvSpPr>
          <p:cNvPr id="7" name="Rectangle 6"/>
          <p:cNvSpPr>
            <a:spLocks noChangeArrowheads="1"/>
          </p:cNvSpPr>
          <p:nvPr/>
        </p:nvSpPr>
        <p:spPr bwMode="auto">
          <a:xfrm>
            <a:off x="1573306" y="2773687"/>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56" name="Picture 8" descr="Capture d’écran 2019-04-28 à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1903" y="4102590"/>
            <a:ext cx="4524897" cy="261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71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73306" y="2773687"/>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2"/>
          <p:cNvSpPr>
            <a:spLocks noChangeArrowheads="1"/>
          </p:cNvSpPr>
          <p:nvPr/>
        </p:nvSpPr>
        <p:spPr bwMode="auto">
          <a:xfrm>
            <a:off x="1364877" y="1980021"/>
            <a:ext cx="401904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800" b="1" i="0" u="none" strike="noStrike" cap="none" normalizeH="0" baseline="0" dirty="0" smtClean="0">
                <a:ln>
                  <a:noFill/>
                </a:ln>
                <a:solidFill>
                  <a:schemeClr val="tx1"/>
                </a:solidFill>
                <a:effectLst/>
                <a:latin typeface="Times New Roman" panose="02020603050405020304" pitchFamily="18" charset="0"/>
                <a:ea typeface="MS Mincho"/>
                <a:cs typeface="Times New Roman" panose="02020603050405020304" pitchFamily="18" charset="0"/>
              </a:rPr>
              <a:t>Repères de progressivité </a:t>
            </a:r>
            <a:endParaRPr kumimoji="0" lang="fr-FR" altLang="fr-FR"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3073" name="Picture 1" descr="Capture d’écran 2019-04-28 à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06" y="2780239"/>
            <a:ext cx="7620923" cy="21998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364876" y="2652663"/>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Titre 1"/>
          <p:cNvSpPr>
            <a:spLocks noGrp="1"/>
          </p:cNvSpPr>
          <p:nvPr>
            <p:ph type="title"/>
          </p:nvPr>
        </p:nvSpPr>
        <p:spPr>
          <a:xfrm>
            <a:off x="457200" y="274638"/>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fr-FR" sz="3200" dirty="0" smtClean="0">
                <a:solidFill>
                  <a:srgbClr val="000000"/>
                </a:solidFill>
              </a:rPr>
              <a:t>Un enseignement explicite </a:t>
            </a:r>
            <a:r>
              <a:rPr lang="fr-FR" sz="3200" dirty="0" smtClean="0">
                <a:solidFill>
                  <a:srgbClr val="000000"/>
                </a:solidFill>
              </a:rPr>
              <a:t>:</a:t>
            </a:r>
            <a:br>
              <a:rPr lang="fr-FR" sz="3200" dirty="0" smtClean="0">
                <a:solidFill>
                  <a:srgbClr val="000000"/>
                </a:solidFill>
              </a:rPr>
            </a:br>
            <a:r>
              <a:rPr lang="fr-FR" sz="3200" dirty="0" smtClean="0">
                <a:solidFill>
                  <a:srgbClr val="000000"/>
                </a:solidFill>
              </a:rPr>
              <a:t> </a:t>
            </a:r>
            <a:r>
              <a:rPr lang="fr-FR" sz="3200" dirty="0" smtClean="0">
                <a:solidFill>
                  <a:srgbClr val="000000"/>
                </a:solidFill>
              </a:rPr>
              <a:t>exemple de préparation de séquence</a:t>
            </a:r>
            <a:endParaRPr lang="fr-FR" sz="3200" dirty="0">
              <a:solidFill>
                <a:srgbClr val="000000"/>
              </a:solidFill>
            </a:endParaRPr>
          </a:p>
        </p:txBody>
      </p:sp>
    </p:spTree>
    <p:extLst>
      <p:ext uri="{BB962C8B-B14F-4D97-AF65-F5344CB8AC3E}">
        <p14:creationId xmlns:p14="http://schemas.microsoft.com/office/powerpoint/2010/main" val="13743423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73306" y="2773687"/>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a:spLocks noChangeArrowheads="1"/>
          </p:cNvSpPr>
          <p:nvPr/>
        </p:nvSpPr>
        <p:spPr bwMode="auto">
          <a:xfrm>
            <a:off x="1364876" y="2652663"/>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p:nvPr/>
        </p:nvSpPr>
        <p:spPr>
          <a:xfrm>
            <a:off x="726141" y="1849625"/>
            <a:ext cx="7590865" cy="6093977"/>
          </a:xfrm>
          <a:prstGeom prst="rect">
            <a:avLst/>
          </a:prstGeom>
        </p:spPr>
        <p:txBody>
          <a:bodyPr wrap="square">
            <a:spAutoFit/>
          </a:bodyPr>
          <a:lstStyle/>
          <a:p>
            <a:r>
              <a:rPr lang="fr-FR" b="1" dirty="0">
                <a:latin typeface="Times New Roman" panose="02020603050405020304" pitchFamily="18" charset="0"/>
                <a:ea typeface="MS Mincho"/>
                <a:cs typeface="Times New Roman" panose="02020603050405020304" pitchFamily="18" charset="0"/>
              </a:rPr>
              <a:t> </a:t>
            </a:r>
            <a:r>
              <a:rPr lang="fr-FR" sz="2400" b="1" u="sng" dirty="0">
                <a:latin typeface="Times New Roman" panose="02020603050405020304" pitchFamily="18" charset="0"/>
                <a:ea typeface="MS Mincho"/>
                <a:cs typeface="Times New Roman" panose="02020603050405020304" pitchFamily="18" charset="0"/>
              </a:rPr>
              <a:t>Compétences des domaines du socle commun travaillées et évaluées</a:t>
            </a:r>
            <a:endParaRPr lang="fr-FR" sz="2400" u="sng" dirty="0" smtClean="0">
              <a:latin typeface="Cambria" panose="02040503050406030204" pitchFamily="18" charset="0"/>
              <a:ea typeface="MS Mincho"/>
              <a:cs typeface="Times New Roman" panose="02020603050405020304" pitchFamily="18" charset="0"/>
            </a:endParaRPr>
          </a:p>
          <a:p>
            <a:pPr>
              <a:spcAft>
                <a:spcPts val="0"/>
              </a:spcAft>
            </a:pPr>
            <a:endParaRPr lang="fr-FR" dirty="0">
              <a:latin typeface="Cambria" panose="02040503050406030204" pitchFamily="18" charset="0"/>
              <a:ea typeface="MS Mincho"/>
              <a:cs typeface="Times New Roman" panose="02020603050405020304" pitchFamily="18" charset="0"/>
            </a:endParaRPr>
          </a:p>
          <a:p>
            <a:pPr>
              <a:spcAft>
                <a:spcPts val="0"/>
              </a:spcAft>
            </a:pPr>
            <a:r>
              <a:rPr lang="fr-FR" b="1" dirty="0">
                <a:latin typeface="Times New Roman" panose="02020603050405020304" pitchFamily="18" charset="0"/>
                <a:ea typeface="MS Mincho"/>
                <a:cs typeface="Times New Roman" panose="02020603050405020304" pitchFamily="18" charset="0"/>
              </a:rPr>
              <a:t> </a:t>
            </a:r>
            <a:endParaRPr lang="fr-FR" dirty="0">
              <a:latin typeface="Cambria" panose="02040503050406030204" pitchFamily="18" charset="0"/>
              <a:ea typeface="MS Mincho"/>
              <a:cs typeface="Times New Roman" panose="02020603050405020304" pitchFamily="18" charset="0"/>
            </a:endParaRPr>
          </a:p>
          <a:p>
            <a:pPr>
              <a:spcAft>
                <a:spcPts val="0"/>
              </a:spcAft>
            </a:pPr>
            <a:r>
              <a:rPr lang="fr-FR" b="1" dirty="0">
                <a:latin typeface="Times New Roman" panose="02020603050405020304" pitchFamily="18" charset="0"/>
                <a:ea typeface="MS Mincho"/>
                <a:cs typeface="Times New Roman" panose="02020603050405020304" pitchFamily="18" charset="0"/>
              </a:rPr>
              <a:t>Comprendre et utiliser les notions de divisibilités et de nombre premier. D.1.3</a:t>
            </a:r>
            <a:endParaRPr lang="fr-FR" dirty="0">
              <a:latin typeface="Cambria" panose="02040503050406030204" pitchFamily="18" charset="0"/>
              <a:ea typeface="MS Mincho"/>
              <a:cs typeface="Times New Roman" panose="02020603050405020304" pitchFamily="18" charset="0"/>
            </a:endParaRPr>
          </a:p>
          <a:p>
            <a:pPr>
              <a:spcAft>
                <a:spcPts val="0"/>
              </a:spcAft>
            </a:pPr>
            <a:r>
              <a:rPr lang="fr-FR" b="1" dirty="0">
                <a:latin typeface="Times New Roman" panose="02020603050405020304" pitchFamily="18" charset="0"/>
                <a:ea typeface="MS Mincho"/>
                <a:cs typeface="Times New Roman" panose="02020603050405020304" pitchFamily="18" charset="0"/>
              </a:rPr>
              <a:t> </a:t>
            </a:r>
            <a:endParaRPr lang="fr-FR" dirty="0">
              <a:latin typeface="Cambria" panose="02040503050406030204" pitchFamily="18" charset="0"/>
              <a:ea typeface="MS Mincho"/>
              <a:cs typeface="Times New Roman" panose="02020603050405020304" pitchFamily="18" charset="0"/>
            </a:endParaRPr>
          </a:p>
          <a:p>
            <a:pPr>
              <a:spcAft>
                <a:spcPts val="0"/>
              </a:spcAft>
            </a:pPr>
            <a:r>
              <a:rPr lang="fr-FR" b="1" dirty="0">
                <a:latin typeface="Times New Roman" panose="02020603050405020304" pitchFamily="18" charset="0"/>
                <a:ea typeface="MS Mincho"/>
                <a:cs typeface="Times New Roman" panose="02020603050405020304" pitchFamily="18" charset="0"/>
              </a:rPr>
              <a:t>Effectuer (mentalement, à la main, à la calculatrice) des calculs engageant les quatre opérations. D.1.3</a:t>
            </a:r>
            <a:endParaRPr lang="fr-FR" dirty="0">
              <a:latin typeface="Cambria" panose="02040503050406030204" pitchFamily="18" charset="0"/>
              <a:ea typeface="MS Mincho"/>
              <a:cs typeface="Times New Roman" panose="02020603050405020304" pitchFamily="18" charset="0"/>
            </a:endParaRPr>
          </a:p>
          <a:p>
            <a:pPr>
              <a:spcAft>
                <a:spcPts val="0"/>
              </a:spcAft>
            </a:pPr>
            <a:r>
              <a:rPr lang="fr-FR" b="1" dirty="0">
                <a:latin typeface="Times New Roman" panose="02020603050405020304" pitchFamily="18" charset="0"/>
                <a:ea typeface="MS Mincho"/>
                <a:cs typeface="Times New Roman" panose="02020603050405020304" pitchFamily="18" charset="0"/>
              </a:rPr>
              <a:t> </a:t>
            </a:r>
            <a:endParaRPr lang="fr-FR" dirty="0">
              <a:latin typeface="Cambria" panose="02040503050406030204" pitchFamily="18" charset="0"/>
              <a:ea typeface="MS Mincho"/>
              <a:cs typeface="Times New Roman" panose="02020603050405020304" pitchFamily="18" charset="0"/>
            </a:endParaRPr>
          </a:p>
          <a:p>
            <a:pPr>
              <a:spcAft>
                <a:spcPts val="0"/>
              </a:spcAft>
            </a:pPr>
            <a:r>
              <a:rPr lang="fr-FR" b="1" dirty="0">
                <a:latin typeface="Times New Roman" panose="02020603050405020304" pitchFamily="18" charset="0"/>
                <a:ea typeface="MS Mincho"/>
                <a:cs typeface="Times New Roman" panose="02020603050405020304" pitchFamily="18" charset="0"/>
              </a:rPr>
              <a:t>Expliquer le déroulement et le résultat produit par un algorithme simple. D.1.3</a:t>
            </a:r>
            <a:endParaRPr lang="fr-FR" dirty="0">
              <a:latin typeface="Cambria" panose="02040503050406030204" pitchFamily="18" charset="0"/>
              <a:ea typeface="MS Mincho"/>
              <a:cs typeface="Times New Roman" panose="02020603050405020304" pitchFamily="18" charset="0"/>
            </a:endParaRPr>
          </a:p>
          <a:p>
            <a:pPr>
              <a:spcAft>
                <a:spcPts val="0"/>
              </a:spcAft>
            </a:pPr>
            <a:r>
              <a:rPr lang="fr-FR" b="1" dirty="0">
                <a:latin typeface="Times New Roman" panose="02020603050405020304" pitchFamily="18" charset="0"/>
                <a:ea typeface="MS Mincho"/>
                <a:cs typeface="Times New Roman" panose="02020603050405020304" pitchFamily="18" charset="0"/>
              </a:rPr>
              <a:t> </a:t>
            </a:r>
            <a:endParaRPr lang="fr-FR" dirty="0">
              <a:latin typeface="Cambria" panose="02040503050406030204" pitchFamily="18" charset="0"/>
              <a:ea typeface="MS Mincho"/>
              <a:cs typeface="Times New Roman" panose="02020603050405020304" pitchFamily="18" charset="0"/>
            </a:endParaRPr>
          </a:p>
          <a:p>
            <a:pPr>
              <a:spcAft>
                <a:spcPts val="0"/>
              </a:spcAft>
            </a:pPr>
            <a:r>
              <a:rPr lang="fr-FR" b="1" dirty="0">
                <a:latin typeface="Times New Roman" panose="02020603050405020304" pitchFamily="18" charset="0"/>
                <a:ea typeface="MS Mincho"/>
                <a:cs typeface="Times New Roman" panose="02020603050405020304" pitchFamily="18" charset="0"/>
              </a:rPr>
              <a:t>Mémoriser et restituer des connaissances. D.2 </a:t>
            </a:r>
            <a:endParaRPr lang="fr-FR" dirty="0">
              <a:latin typeface="Cambria" panose="02040503050406030204" pitchFamily="18" charset="0"/>
              <a:ea typeface="MS Mincho"/>
              <a:cs typeface="Times New Roman" panose="02020603050405020304" pitchFamily="18" charset="0"/>
            </a:endParaRPr>
          </a:p>
          <a:p>
            <a:pPr>
              <a:spcAft>
                <a:spcPts val="0"/>
              </a:spcAft>
            </a:pPr>
            <a:r>
              <a:rPr lang="fr-FR" b="1" dirty="0">
                <a:latin typeface="Times New Roman" panose="02020603050405020304" pitchFamily="18" charset="0"/>
                <a:ea typeface="MS Mincho"/>
                <a:cs typeface="Times New Roman" panose="02020603050405020304" pitchFamily="18" charset="0"/>
              </a:rPr>
              <a:t> </a:t>
            </a:r>
            <a:endParaRPr lang="fr-FR" dirty="0">
              <a:latin typeface="Cambria" panose="02040503050406030204" pitchFamily="18" charset="0"/>
              <a:ea typeface="MS Mincho"/>
              <a:cs typeface="Times New Roman" panose="02020603050405020304" pitchFamily="18" charset="0"/>
            </a:endParaRPr>
          </a:p>
          <a:p>
            <a:pPr>
              <a:spcAft>
                <a:spcPts val="0"/>
              </a:spcAft>
            </a:pPr>
            <a:r>
              <a:rPr lang="fr-FR" b="1" dirty="0">
                <a:latin typeface="Times New Roman" panose="02020603050405020304" pitchFamily="18" charset="0"/>
                <a:ea typeface="MS Mincho"/>
                <a:cs typeface="Times New Roman" panose="02020603050405020304" pitchFamily="18" charset="0"/>
              </a:rPr>
              <a:t>Coopérer et réaliser des projets. D.2 </a:t>
            </a:r>
            <a:endParaRPr lang="fr-FR" dirty="0">
              <a:latin typeface="Cambria" panose="02040503050406030204" pitchFamily="18" charset="0"/>
              <a:ea typeface="MS Mincho"/>
              <a:cs typeface="Times New Roman" panose="02020603050405020304" pitchFamily="18" charset="0"/>
            </a:endParaRPr>
          </a:p>
          <a:p>
            <a:pPr>
              <a:spcAft>
                <a:spcPts val="0"/>
              </a:spcAft>
            </a:pPr>
            <a:r>
              <a:rPr lang="fr-FR" b="1" dirty="0">
                <a:latin typeface="Times New Roman" panose="02020603050405020304" pitchFamily="18" charset="0"/>
                <a:ea typeface="MS Mincho"/>
                <a:cs typeface="Times New Roman" panose="02020603050405020304" pitchFamily="18" charset="0"/>
              </a:rPr>
              <a:t> </a:t>
            </a:r>
            <a:endParaRPr lang="fr-FR" dirty="0">
              <a:latin typeface="Cambria" panose="02040503050406030204" pitchFamily="18" charset="0"/>
              <a:ea typeface="MS Mincho"/>
              <a:cs typeface="Times New Roman" panose="02020603050405020304" pitchFamily="18" charset="0"/>
            </a:endParaRPr>
          </a:p>
          <a:p>
            <a:pPr>
              <a:spcAft>
                <a:spcPts val="0"/>
              </a:spcAft>
            </a:pPr>
            <a:r>
              <a:rPr lang="fr-FR" b="1" dirty="0">
                <a:latin typeface="Times New Roman" panose="02020603050405020304" pitchFamily="18" charset="0"/>
                <a:ea typeface="MS Mincho"/>
                <a:cs typeface="Times New Roman" panose="02020603050405020304" pitchFamily="18" charset="0"/>
              </a:rPr>
              <a:t>Mettre en œuvre un raisonnement logique simple. D.4 </a:t>
            </a:r>
            <a:endParaRPr lang="fr-FR" dirty="0">
              <a:latin typeface="Cambria" panose="02040503050406030204" pitchFamily="18" charset="0"/>
              <a:ea typeface="MS Mincho"/>
              <a:cs typeface="Times New Roman" panose="02020603050405020304" pitchFamily="18" charset="0"/>
            </a:endParaRPr>
          </a:p>
          <a:p>
            <a:pPr>
              <a:spcAft>
                <a:spcPts val="0"/>
              </a:spcAft>
            </a:pPr>
            <a:r>
              <a:rPr lang="fr-FR" b="1" dirty="0">
                <a:latin typeface="Times New Roman" panose="02020603050405020304" pitchFamily="18" charset="0"/>
                <a:ea typeface="MS Mincho"/>
                <a:cs typeface="Times New Roman" panose="02020603050405020304" pitchFamily="18" charset="0"/>
              </a:rPr>
              <a:t> </a:t>
            </a:r>
            <a:endParaRPr lang="fr-FR" dirty="0">
              <a:latin typeface="Cambria" panose="02040503050406030204" pitchFamily="18" charset="0"/>
              <a:ea typeface="MS Mincho"/>
              <a:cs typeface="Times New Roman" panose="02020603050405020304" pitchFamily="18" charset="0"/>
            </a:endParaRPr>
          </a:p>
          <a:p>
            <a:r>
              <a:rPr lang="fr-FR" b="1" dirty="0">
                <a:latin typeface="Times New Roman" panose="02020603050405020304" pitchFamily="18" charset="0"/>
                <a:ea typeface="MS Mincho"/>
              </a:rPr>
              <a:t>Communiquer sur ses démarches, ses résultats et ses choix en argumentant. D.4 </a:t>
            </a:r>
            <a:endParaRPr lang="fr-FR" dirty="0"/>
          </a:p>
        </p:txBody>
      </p:sp>
      <p:sp>
        <p:nvSpPr>
          <p:cNvPr id="8" name="Titre 1"/>
          <p:cNvSpPr>
            <a:spLocks noGrp="1"/>
          </p:cNvSpPr>
          <p:nvPr>
            <p:ph type="title"/>
          </p:nvPr>
        </p:nvSpPr>
        <p:spPr>
          <a:xfrm>
            <a:off x="457200" y="274638"/>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fr-FR" sz="3200" dirty="0" smtClean="0">
                <a:solidFill>
                  <a:srgbClr val="000000"/>
                </a:solidFill>
              </a:rPr>
              <a:t>Un enseignement explicite </a:t>
            </a:r>
            <a:r>
              <a:rPr lang="fr-FR" sz="3200" dirty="0" smtClean="0">
                <a:solidFill>
                  <a:srgbClr val="000000"/>
                </a:solidFill>
              </a:rPr>
              <a:t>:</a:t>
            </a:r>
            <a:br>
              <a:rPr lang="fr-FR" sz="3200" dirty="0" smtClean="0">
                <a:solidFill>
                  <a:srgbClr val="000000"/>
                </a:solidFill>
              </a:rPr>
            </a:br>
            <a:r>
              <a:rPr lang="fr-FR" sz="3200" dirty="0" smtClean="0">
                <a:solidFill>
                  <a:srgbClr val="000000"/>
                </a:solidFill>
              </a:rPr>
              <a:t> </a:t>
            </a:r>
            <a:r>
              <a:rPr lang="fr-FR" sz="3200" dirty="0" smtClean="0">
                <a:solidFill>
                  <a:srgbClr val="000000"/>
                </a:solidFill>
              </a:rPr>
              <a:t>exemple de préparation de séquence</a:t>
            </a:r>
            <a:endParaRPr lang="fr-FR" sz="3200" dirty="0">
              <a:solidFill>
                <a:srgbClr val="000000"/>
              </a:solidFill>
            </a:endParaRPr>
          </a:p>
        </p:txBody>
      </p:sp>
    </p:spTree>
    <p:extLst>
      <p:ext uri="{BB962C8B-B14F-4D97-AF65-F5344CB8AC3E}">
        <p14:creationId xmlns:p14="http://schemas.microsoft.com/office/powerpoint/2010/main" val="10175012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73306" y="2773687"/>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a:spLocks noChangeArrowheads="1"/>
          </p:cNvSpPr>
          <p:nvPr/>
        </p:nvSpPr>
        <p:spPr bwMode="auto">
          <a:xfrm>
            <a:off x="1364876" y="2652663"/>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8"/>
          <p:cNvSpPr/>
          <p:nvPr/>
        </p:nvSpPr>
        <p:spPr>
          <a:xfrm>
            <a:off x="457200" y="1665691"/>
            <a:ext cx="6844552" cy="1846659"/>
          </a:xfrm>
          <a:prstGeom prst="rect">
            <a:avLst/>
          </a:prstGeom>
        </p:spPr>
        <p:txBody>
          <a:bodyPr wrap="square">
            <a:spAutoFit/>
          </a:bodyPr>
          <a:lstStyle/>
          <a:p>
            <a:pPr>
              <a:spcAft>
                <a:spcPts val="0"/>
              </a:spcAft>
            </a:pPr>
            <a:r>
              <a:rPr lang="fr-FR" sz="2400" b="1" dirty="0" smtClean="0">
                <a:effectLst/>
                <a:latin typeface="Times New Roman" panose="02020603050405020304" pitchFamily="18" charset="0"/>
                <a:ea typeface="MS Mincho"/>
                <a:cs typeface="Times New Roman" panose="02020603050405020304" pitchFamily="18" charset="0"/>
              </a:rPr>
              <a:t>Déroulement de la séquence.</a:t>
            </a:r>
            <a:endParaRPr lang="fr-FR" sz="2400" dirty="0" smtClean="0">
              <a:effectLst/>
              <a:latin typeface="Cambria" panose="02040503050406030204" pitchFamily="18" charset="0"/>
              <a:ea typeface="MS Mincho"/>
              <a:cs typeface="Times New Roman" panose="02020603050405020304" pitchFamily="18" charset="0"/>
            </a:endParaRPr>
          </a:p>
          <a:p>
            <a:pPr>
              <a:spcAft>
                <a:spcPts val="0"/>
              </a:spcAft>
            </a:pPr>
            <a:r>
              <a:rPr lang="fr-FR" sz="2400" dirty="0" smtClean="0">
                <a:effectLst/>
                <a:latin typeface="Times New Roman" panose="02020603050405020304" pitchFamily="18" charset="0"/>
                <a:ea typeface="MS Mincho"/>
                <a:cs typeface="Times New Roman" panose="02020603050405020304" pitchFamily="18" charset="0"/>
              </a:rPr>
              <a:t> </a:t>
            </a:r>
            <a:r>
              <a:rPr lang="fr-FR" sz="2400" b="1" dirty="0" smtClean="0">
                <a:effectLst/>
                <a:latin typeface="Times New Roman" panose="02020603050405020304" pitchFamily="18" charset="0"/>
                <a:ea typeface="MS Mincho"/>
                <a:cs typeface="Times New Roman" panose="02020603050405020304" pitchFamily="18" charset="0"/>
              </a:rPr>
              <a:t>Partie </a:t>
            </a:r>
            <a:r>
              <a:rPr lang="fr-FR" sz="2400" b="1" dirty="0" smtClean="0">
                <a:effectLst/>
                <a:latin typeface="Times New Roman" panose="02020603050405020304" pitchFamily="18" charset="0"/>
                <a:ea typeface="MS Mincho"/>
                <a:cs typeface="Times New Roman" panose="02020603050405020304" pitchFamily="18" charset="0"/>
              </a:rPr>
              <a:t>1 : Divisions euclidiennes</a:t>
            </a:r>
            <a:endParaRPr lang="fr-FR" sz="2400" dirty="0" smtClean="0">
              <a:effectLst/>
              <a:latin typeface="Cambria" panose="02040503050406030204" pitchFamily="18" charset="0"/>
              <a:ea typeface="MS Mincho"/>
              <a:cs typeface="Times New Roman" panose="02020603050405020304" pitchFamily="18" charset="0"/>
            </a:endParaRPr>
          </a:p>
          <a:p>
            <a:pPr>
              <a:spcAft>
                <a:spcPts val="0"/>
              </a:spcAft>
            </a:pPr>
            <a:r>
              <a:rPr lang="fr-FR" sz="1200" dirty="0" smtClean="0">
                <a:effectLst/>
                <a:latin typeface="Times New Roman" panose="02020603050405020304" pitchFamily="18" charset="0"/>
                <a:ea typeface="MS Mincho"/>
                <a:cs typeface="Times New Roman" panose="02020603050405020304" pitchFamily="18" charset="0"/>
              </a:rPr>
              <a:t> </a:t>
            </a:r>
            <a:endParaRPr lang="fr-FR" sz="1200" dirty="0" smtClean="0">
              <a:effectLst/>
              <a:latin typeface="Cambria" panose="02040503050406030204" pitchFamily="18" charset="0"/>
              <a:ea typeface="MS Mincho"/>
              <a:cs typeface="Times New Roman" panose="02020603050405020304" pitchFamily="18" charset="0"/>
            </a:endParaRPr>
          </a:p>
          <a:p>
            <a:pPr marL="342900" lvl="0" indent="-342900">
              <a:buFont typeface="Symbol" panose="05050102010706020507" pitchFamily="18" charset="2"/>
              <a:buChar char=""/>
            </a:pPr>
            <a:r>
              <a:rPr lang="fr-FR" dirty="0" smtClean="0">
                <a:effectLst/>
                <a:latin typeface="Times New Roman" panose="02020603050405020304" pitchFamily="18" charset="0"/>
              </a:rPr>
              <a:t>Exercice « </a:t>
            </a:r>
            <a:r>
              <a:rPr lang="fr-FR" dirty="0" err="1" smtClean="0">
                <a:effectLst/>
                <a:latin typeface="Times New Roman" panose="02020603050405020304" pitchFamily="18" charset="0"/>
              </a:rPr>
              <a:t>quizinière</a:t>
            </a:r>
            <a:r>
              <a:rPr lang="fr-FR" dirty="0" smtClean="0">
                <a:effectLst/>
                <a:latin typeface="Times New Roman" panose="02020603050405020304" pitchFamily="18" charset="0"/>
              </a:rPr>
              <a:t> » pour réactiver les prérequis de 6ème</a:t>
            </a:r>
            <a:endParaRPr lang="fr-FR" dirty="0" smtClean="0">
              <a:effectLst/>
            </a:endParaRPr>
          </a:p>
          <a:p>
            <a:pPr marL="342900" lvl="0" indent="-342900">
              <a:buFont typeface="Symbol" panose="05050102010706020507" pitchFamily="18" charset="2"/>
              <a:buChar char=""/>
            </a:pPr>
            <a:r>
              <a:rPr lang="fr-FR" dirty="0" smtClean="0">
                <a:effectLst/>
                <a:latin typeface="Times New Roman" panose="02020603050405020304" pitchFamily="18" charset="0"/>
              </a:rPr>
              <a:t>Bilan n°1</a:t>
            </a:r>
            <a:endParaRPr lang="fr-FR" dirty="0" smtClean="0">
              <a:effectLst/>
            </a:endParaRPr>
          </a:p>
          <a:p>
            <a:pPr marL="342900" lvl="0" indent="-342900">
              <a:buFont typeface="Symbol" panose="05050102010706020507" pitchFamily="18" charset="2"/>
              <a:buChar char=""/>
            </a:pPr>
            <a:r>
              <a:rPr lang="fr-FR" dirty="0" smtClean="0">
                <a:effectLst/>
                <a:latin typeface="Times New Roman" panose="02020603050405020304" pitchFamily="18" charset="0"/>
              </a:rPr>
              <a:t>Questions flash :</a:t>
            </a:r>
            <a:endParaRPr lang="fr-FR" dirty="0">
              <a:effectLst/>
            </a:endParaRPr>
          </a:p>
        </p:txBody>
      </p:sp>
      <p:graphicFrame>
        <p:nvGraphicFramePr>
          <p:cNvPr id="10" name="Tableau 9"/>
          <p:cNvGraphicFramePr>
            <a:graphicFrameLocks noGrp="1"/>
          </p:cNvGraphicFramePr>
          <p:nvPr>
            <p:extLst>
              <p:ext uri="{D42A27DB-BD31-4B8C-83A1-F6EECF244321}">
                <p14:modId xmlns:p14="http://schemas.microsoft.com/office/powerpoint/2010/main" val="2826343608"/>
              </p:ext>
            </p:extLst>
          </p:nvPr>
        </p:nvGraphicFramePr>
        <p:xfrm>
          <a:off x="3029687" y="3360448"/>
          <a:ext cx="5096744" cy="2568141"/>
        </p:xfrm>
        <a:graphic>
          <a:graphicData uri="http://schemas.openxmlformats.org/drawingml/2006/table">
            <a:tbl>
              <a:tblPr firstRow="1" firstCol="1" bandRow="1">
                <a:tableStyleId>{5C22544A-7EE6-4342-B048-85BDC9FD1C3A}</a:tableStyleId>
              </a:tblPr>
              <a:tblGrid>
                <a:gridCol w="2548372">
                  <a:extLst>
                    <a:ext uri="{9D8B030D-6E8A-4147-A177-3AD203B41FA5}">
                      <a16:colId xmlns:a16="http://schemas.microsoft.com/office/drawing/2014/main" xmlns="" val="3900537363"/>
                    </a:ext>
                  </a:extLst>
                </a:gridCol>
                <a:gridCol w="2548372">
                  <a:extLst>
                    <a:ext uri="{9D8B030D-6E8A-4147-A177-3AD203B41FA5}">
                      <a16:colId xmlns:a16="http://schemas.microsoft.com/office/drawing/2014/main" xmlns="" val="1134527715"/>
                    </a:ext>
                  </a:extLst>
                </a:gridCol>
              </a:tblGrid>
              <a:tr h="323951">
                <a:tc>
                  <a:txBody>
                    <a:bodyPr/>
                    <a:lstStyle/>
                    <a:p>
                      <a:pPr>
                        <a:spcAft>
                          <a:spcPts val="0"/>
                        </a:spcAft>
                      </a:pPr>
                      <a:r>
                        <a:rPr lang="fr-FR" sz="1800" dirty="0">
                          <a:effectLst/>
                        </a:rPr>
                        <a:t>Compétences travaillées/évaluées</a:t>
                      </a:r>
                      <a:endParaRPr lang="fr-FR" sz="18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800">
                          <a:effectLst/>
                        </a:rPr>
                        <a:t>Questions flash associées</a:t>
                      </a:r>
                      <a:endParaRPr lang="fr-FR" sz="180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243772378"/>
                  </a:ext>
                </a:extLst>
              </a:tr>
              <a:tr h="647902">
                <a:tc>
                  <a:txBody>
                    <a:bodyPr/>
                    <a:lstStyle/>
                    <a:p>
                      <a:pPr>
                        <a:spcAft>
                          <a:spcPts val="0"/>
                        </a:spcAft>
                      </a:pPr>
                      <a:r>
                        <a:rPr lang="fr-FR" sz="1800" dirty="0">
                          <a:effectLst/>
                        </a:rPr>
                        <a:t>Mémoriser et restituer des connaissances. D.2 </a:t>
                      </a:r>
                      <a:endParaRPr lang="fr-FR" sz="18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800" dirty="0">
                          <a:effectLst/>
                        </a:rPr>
                        <a:t>Questions flash n°1 (</a:t>
                      </a:r>
                      <a:r>
                        <a:rPr lang="fr-FR" sz="1800" dirty="0" err="1">
                          <a:effectLst/>
                        </a:rPr>
                        <a:t>quizinière</a:t>
                      </a:r>
                      <a:r>
                        <a:rPr lang="fr-FR" sz="1800" dirty="0">
                          <a:effectLst/>
                        </a:rPr>
                        <a:t>)</a:t>
                      </a:r>
                      <a:endParaRPr lang="fr-FR" sz="18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972079976"/>
                  </a:ext>
                </a:extLst>
              </a:tr>
              <a:tr h="971853">
                <a:tc>
                  <a:txBody>
                    <a:bodyPr/>
                    <a:lstStyle/>
                    <a:p>
                      <a:pPr>
                        <a:spcAft>
                          <a:spcPts val="0"/>
                        </a:spcAft>
                      </a:pPr>
                      <a:r>
                        <a:rPr lang="fr-FR" sz="1800">
                          <a:effectLst/>
                        </a:rPr>
                        <a:t>Effectuer (mentalement, à la main, à la calculatrice) des calculs engageant les quatre opérations. D.1.3 </a:t>
                      </a:r>
                      <a:endParaRPr lang="fr-FR" sz="180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800" dirty="0">
                          <a:effectLst/>
                        </a:rPr>
                        <a:t>Questions flash n°2 (</a:t>
                      </a:r>
                      <a:r>
                        <a:rPr lang="fr-FR" sz="1800" dirty="0" err="1">
                          <a:effectLst/>
                        </a:rPr>
                        <a:t>quizinière</a:t>
                      </a:r>
                      <a:r>
                        <a:rPr lang="fr-FR" sz="1800" dirty="0">
                          <a:effectLst/>
                        </a:rPr>
                        <a:t>)</a:t>
                      </a:r>
                      <a:endParaRPr lang="fr-FR" sz="18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4096408542"/>
                  </a:ext>
                </a:extLst>
              </a:tr>
            </a:tbl>
          </a:graphicData>
        </a:graphic>
      </p:graphicFrame>
      <p:sp>
        <p:nvSpPr>
          <p:cNvPr id="8" name="Titre 1"/>
          <p:cNvSpPr>
            <a:spLocks noGrp="1"/>
          </p:cNvSpPr>
          <p:nvPr>
            <p:ph type="title"/>
          </p:nvPr>
        </p:nvSpPr>
        <p:spPr>
          <a:xfrm>
            <a:off x="457200" y="274638"/>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fr-FR" sz="3200" dirty="0" smtClean="0">
                <a:solidFill>
                  <a:srgbClr val="000000"/>
                </a:solidFill>
              </a:rPr>
              <a:t>Un enseignement explicite </a:t>
            </a:r>
            <a:r>
              <a:rPr lang="fr-FR" sz="3200" dirty="0" smtClean="0">
                <a:solidFill>
                  <a:srgbClr val="000000"/>
                </a:solidFill>
              </a:rPr>
              <a:t>:</a:t>
            </a:r>
            <a:br>
              <a:rPr lang="fr-FR" sz="3200" dirty="0" smtClean="0">
                <a:solidFill>
                  <a:srgbClr val="000000"/>
                </a:solidFill>
              </a:rPr>
            </a:br>
            <a:r>
              <a:rPr lang="fr-FR" sz="3200" dirty="0" smtClean="0">
                <a:solidFill>
                  <a:srgbClr val="000000"/>
                </a:solidFill>
              </a:rPr>
              <a:t> </a:t>
            </a:r>
            <a:r>
              <a:rPr lang="fr-FR" sz="3200" dirty="0" smtClean="0">
                <a:solidFill>
                  <a:srgbClr val="000000"/>
                </a:solidFill>
              </a:rPr>
              <a:t>exemple de préparation de séquence</a:t>
            </a:r>
            <a:endParaRPr lang="fr-FR" sz="3200" dirty="0">
              <a:solidFill>
                <a:srgbClr val="000000"/>
              </a:solidFill>
            </a:endParaRPr>
          </a:p>
        </p:txBody>
      </p:sp>
    </p:spTree>
    <p:extLst>
      <p:ext uri="{BB962C8B-B14F-4D97-AF65-F5344CB8AC3E}">
        <p14:creationId xmlns:p14="http://schemas.microsoft.com/office/powerpoint/2010/main" val="3276675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73306" y="2773687"/>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a:spLocks noChangeArrowheads="1"/>
          </p:cNvSpPr>
          <p:nvPr/>
        </p:nvSpPr>
        <p:spPr bwMode="auto">
          <a:xfrm>
            <a:off x="1364876" y="2652663"/>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8"/>
          <p:cNvSpPr/>
          <p:nvPr/>
        </p:nvSpPr>
        <p:spPr>
          <a:xfrm>
            <a:off x="196700" y="3237439"/>
            <a:ext cx="3234017" cy="2492990"/>
          </a:xfrm>
          <a:prstGeom prst="rect">
            <a:avLst/>
          </a:prstGeom>
        </p:spPr>
        <p:txBody>
          <a:bodyPr wrap="square">
            <a:spAutoFit/>
          </a:bodyPr>
          <a:lstStyle/>
          <a:p>
            <a:pPr>
              <a:spcAft>
                <a:spcPts val="0"/>
              </a:spcAft>
            </a:pPr>
            <a:r>
              <a:rPr lang="fr-FR" sz="2600" b="1" dirty="0" smtClean="0">
                <a:effectLst/>
                <a:latin typeface="Times New Roman" panose="02020603050405020304" pitchFamily="18" charset="0"/>
                <a:ea typeface="MS Mincho"/>
                <a:cs typeface="Times New Roman" panose="02020603050405020304" pitchFamily="18" charset="0"/>
              </a:rPr>
              <a:t>Déroulement de la séquence.</a:t>
            </a:r>
            <a:endParaRPr lang="fr-FR" sz="2600" dirty="0" smtClean="0">
              <a:effectLst/>
              <a:latin typeface="Cambria" panose="02040503050406030204" pitchFamily="18" charset="0"/>
              <a:ea typeface="MS Mincho"/>
              <a:cs typeface="Times New Roman" panose="02020603050405020304" pitchFamily="18" charset="0"/>
            </a:endParaRPr>
          </a:p>
          <a:p>
            <a:pPr>
              <a:spcAft>
                <a:spcPts val="0"/>
              </a:spcAft>
            </a:pPr>
            <a:r>
              <a:rPr lang="fr-FR" sz="2600" dirty="0" smtClean="0">
                <a:effectLst/>
                <a:latin typeface="Times New Roman" panose="02020603050405020304" pitchFamily="18" charset="0"/>
                <a:ea typeface="MS Mincho"/>
                <a:cs typeface="Times New Roman" panose="02020603050405020304" pitchFamily="18" charset="0"/>
              </a:rPr>
              <a:t> </a:t>
            </a:r>
            <a:endParaRPr lang="fr-FR" sz="2600" dirty="0" smtClean="0">
              <a:effectLst/>
              <a:latin typeface="Cambria" panose="02040503050406030204" pitchFamily="18" charset="0"/>
              <a:ea typeface="MS Mincho"/>
              <a:cs typeface="Times New Roman" panose="02020603050405020304" pitchFamily="18" charset="0"/>
            </a:endParaRPr>
          </a:p>
          <a:p>
            <a:pPr>
              <a:spcAft>
                <a:spcPts val="0"/>
              </a:spcAft>
            </a:pPr>
            <a:r>
              <a:rPr lang="fr-FR" sz="2400" b="1" dirty="0" smtClean="0">
                <a:effectLst/>
                <a:latin typeface="Times New Roman" panose="02020603050405020304" pitchFamily="18" charset="0"/>
                <a:ea typeface="MS Mincho"/>
                <a:cs typeface="Times New Roman" panose="02020603050405020304" pitchFamily="18" charset="0"/>
              </a:rPr>
              <a:t>Partie 1 : Divisions euclidiennes</a:t>
            </a:r>
            <a:endParaRPr lang="fr-FR" sz="2400" dirty="0" smtClean="0">
              <a:effectLst/>
              <a:latin typeface="Cambria" panose="02040503050406030204" pitchFamily="18" charset="0"/>
              <a:ea typeface="MS Mincho"/>
              <a:cs typeface="Times New Roman" panose="02020603050405020304" pitchFamily="18" charset="0"/>
            </a:endParaRPr>
          </a:p>
          <a:p>
            <a:pPr>
              <a:spcAft>
                <a:spcPts val="0"/>
              </a:spcAft>
            </a:pPr>
            <a:r>
              <a:rPr lang="fr-FR" sz="1200" dirty="0" smtClean="0">
                <a:effectLst/>
                <a:latin typeface="Times New Roman" panose="02020603050405020304" pitchFamily="18" charset="0"/>
                <a:ea typeface="MS Mincho"/>
                <a:cs typeface="Times New Roman" panose="02020603050405020304" pitchFamily="18" charset="0"/>
              </a:rPr>
              <a:t> </a:t>
            </a:r>
            <a:endParaRPr lang="fr-FR" sz="1200" dirty="0" smtClean="0">
              <a:effectLst/>
              <a:latin typeface="Cambria" panose="02040503050406030204" pitchFamily="18" charset="0"/>
              <a:ea typeface="MS Mincho"/>
              <a:cs typeface="Times New Roman" panose="02020603050405020304" pitchFamily="18" charset="0"/>
            </a:endParaRPr>
          </a:p>
          <a:p>
            <a:pPr marL="342900" lvl="0" indent="-342900">
              <a:buFont typeface="Symbol" panose="05050102010706020507" pitchFamily="18" charset="2"/>
              <a:buChar char=""/>
            </a:pPr>
            <a:r>
              <a:rPr lang="fr-FR" dirty="0"/>
              <a:t>Exercices et problèmes :</a:t>
            </a:r>
            <a:endParaRPr lang="fr-FR" dirty="0">
              <a:effectLst/>
            </a:endParaRPr>
          </a:p>
        </p:txBody>
      </p:sp>
      <p:graphicFrame>
        <p:nvGraphicFramePr>
          <p:cNvPr id="3" name="Tableau 2"/>
          <p:cNvGraphicFramePr>
            <a:graphicFrameLocks noGrp="1"/>
          </p:cNvGraphicFramePr>
          <p:nvPr>
            <p:extLst>
              <p:ext uri="{D42A27DB-BD31-4B8C-83A1-F6EECF244321}">
                <p14:modId xmlns:p14="http://schemas.microsoft.com/office/powerpoint/2010/main" val="31710226"/>
              </p:ext>
            </p:extLst>
          </p:nvPr>
        </p:nvGraphicFramePr>
        <p:xfrm>
          <a:off x="3581893" y="106025"/>
          <a:ext cx="5227732" cy="6557154"/>
        </p:xfrm>
        <a:graphic>
          <a:graphicData uri="http://schemas.openxmlformats.org/drawingml/2006/table">
            <a:tbl>
              <a:tblPr firstRow="1" firstCol="1" bandRow="1">
                <a:tableStyleId>{5C22544A-7EE6-4342-B048-85BDC9FD1C3A}</a:tableStyleId>
              </a:tblPr>
              <a:tblGrid>
                <a:gridCol w="3087111">
                  <a:extLst>
                    <a:ext uri="{9D8B030D-6E8A-4147-A177-3AD203B41FA5}">
                      <a16:colId xmlns:a16="http://schemas.microsoft.com/office/drawing/2014/main" xmlns="" val="1075114779"/>
                    </a:ext>
                  </a:extLst>
                </a:gridCol>
                <a:gridCol w="2140621">
                  <a:extLst>
                    <a:ext uri="{9D8B030D-6E8A-4147-A177-3AD203B41FA5}">
                      <a16:colId xmlns:a16="http://schemas.microsoft.com/office/drawing/2014/main" xmlns="" val="3740534873"/>
                    </a:ext>
                  </a:extLst>
                </a:gridCol>
              </a:tblGrid>
              <a:tr h="460643">
                <a:tc>
                  <a:txBody>
                    <a:bodyPr/>
                    <a:lstStyle/>
                    <a:p>
                      <a:pPr>
                        <a:spcAft>
                          <a:spcPts val="0"/>
                        </a:spcAft>
                      </a:pPr>
                      <a:r>
                        <a:rPr lang="fr-FR" sz="1600" dirty="0">
                          <a:effectLst/>
                        </a:rPr>
                        <a:t>Compétences travaillées/évaluées</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a:effectLst/>
                        </a:rPr>
                        <a:t>Exercices ou problèmes associés</a:t>
                      </a:r>
                      <a:endParaRPr lang="fr-FR" sz="160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709488769"/>
                  </a:ext>
                </a:extLst>
              </a:tr>
              <a:tr h="460643">
                <a:tc>
                  <a:txBody>
                    <a:bodyPr/>
                    <a:lstStyle/>
                    <a:p>
                      <a:pPr>
                        <a:spcAft>
                          <a:spcPts val="0"/>
                        </a:spcAft>
                      </a:pPr>
                      <a:r>
                        <a:rPr lang="fr-FR" sz="1600" dirty="0">
                          <a:effectLst/>
                        </a:rPr>
                        <a:t>Mémoriser et restituer des connaissances. D.2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a:effectLst/>
                        </a:rPr>
                        <a:t>14 p 16</a:t>
                      </a:r>
                      <a:endParaRPr lang="fr-FR" sz="160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4039133342"/>
                  </a:ext>
                </a:extLst>
              </a:tr>
              <a:tr h="921287">
                <a:tc>
                  <a:txBody>
                    <a:bodyPr/>
                    <a:lstStyle/>
                    <a:p>
                      <a:pPr>
                        <a:spcAft>
                          <a:spcPts val="0"/>
                        </a:spcAft>
                      </a:pPr>
                      <a:r>
                        <a:rPr lang="fr-FR" sz="1600" dirty="0">
                          <a:effectLst/>
                        </a:rPr>
                        <a:t>Effectuer (mentalement, à la main, à la calculatrice) des calculs engageant les quatre opérations. D.1.3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15 p 16</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166265134"/>
                  </a:ext>
                </a:extLst>
              </a:tr>
              <a:tr h="690965">
                <a:tc>
                  <a:txBody>
                    <a:bodyPr/>
                    <a:lstStyle/>
                    <a:p>
                      <a:pPr>
                        <a:spcAft>
                          <a:spcPts val="0"/>
                        </a:spcAft>
                      </a:pPr>
                      <a:r>
                        <a:rPr lang="fr-FR" sz="1600" dirty="0">
                          <a:effectLst/>
                        </a:rPr>
                        <a:t>Mettre en œuvre un raisonnement logique simple. D.4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16 p 16</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2420828987"/>
                  </a:ext>
                </a:extLst>
              </a:tr>
              <a:tr h="2303217">
                <a:tc>
                  <a:txBody>
                    <a:bodyPr/>
                    <a:lstStyle/>
                    <a:p>
                      <a:pPr>
                        <a:spcAft>
                          <a:spcPts val="0"/>
                        </a:spcAft>
                      </a:pPr>
                      <a:r>
                        <a:rPr lang="fr-FR" sz="1600" dirty="0">
                          <a:effectLst/>
                        </a:rPr>
                        <a:t>Effectuer (mentalement, à la main, à la calculatrice) des calculs engageant les quatre opérations. D.1.3</a:t>
                      </a:r>
                    </a:p>
                    <a:p>
                      <a:pPr>
                        <a:spcAft>
                          <a:spcPts val="0"/>
                        </a:spcAft>
                      </a:pPr>
                      <a:r>
                        <a:rPr lang="fr-FR" sz="1600" dirty="0">
                          <a:effectLst/>
                        </a:rPr>
                        <a:t> Mettre en œuvre un raisonnement logique simple. D.4 </a:t>
                      </a:r>
                    </a:p>
                    <a:p>
                      <a:pPr>
                        <a:spcAft>
                          <a:spcPts val="0"/>
                        </a:spcAft>
                      </a:pPr>
                      <a:r>
                        <a:rPr lang="fr-FR" sz="1600" dirty="0">
                          <a:effectLst/>
                        </a:rPr>
                        <a:t> Communiquer sur ses démarches, ses résultats et ses choix en argumentant. D.4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Problème n°1 de la fiche 1</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3756053606"/>
                  </a:ext>
                </a:extLst>
              </a:tr>
              <a:tr h="1612252">
                <a:tc>
                  <a:txBody>
                    <a:bodyPr/>
                    <a:lstStyle/>
                    <a:p>
                      <a:pPr>
                        <a:spcAft>
                          <a:spcPts val="0"/>
                        </a:spcAft>
                      </a:pPr>
                      <a:r>
                        <a:rPr lang="fr-FR" sz="1600">
                          <a:effectLst/>
                        </a:rPr>
                        <a:t>Effectuer (mentalement, à la main, à la calculatrice) des calculs engageant les quatre opérations. D.1.3</a:t>
                      </a:r>
                    </a:p>
                    <a:p>
                      <a:pPr>
                        <a:spcAft>
                          <a:spcPts val="0"/>
                        </a:spcAft>
                      </a:pPr>
                      <a:r>
                        <a:rPr lang="fr-FR" sz="1600">
                          <a:effectLst/>
                        </a:rPr>
                        <a:t>Mettre en œuvre un raisonnement logique simple. D.4</a:t>
                      </a:r>
                      <a:endParaRPr lang="fr-FR" sz="160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Problème n°2 de la fiche 1</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2344866819"/>
                  </a:ext>
                </a:extLst>
              </a:tr>
            </a:tbl>
          </a:graphicData>
        </a:graphic>
      </p:graphicFrame>
      <p:sp>
        <p:nvSpPr>
          <p:cNvPr id="8" name="Titre 1"/>
          <p:cNvSpPr>
            <a:spLocks noGrp="1"/>
          </p:cNvSpPr>
          <p:nvPr>
            <p:ph type="title"/>
          </p:nvPr>
        </p:nvSpPr>
        <p:spPr>
          <a:xfrm>
            <a:off x="196700" y="160677"/>
            <a:ext cx="3108410" cy="249198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fr-FR" sz="3200" dirty="0" smtClean="0">
                <a:solidFill>
                  <a:srgbClr val="000000"/>
                </a:solidFill>
              </a:rPr>
              <a:t>Un enseignement explicite </a:t>
            </a:r>
            <a:r>
              <a:rPr lang="fr-FR" sz="3200" dirty="0" smtClean="0">
                <a:solidFill>
                  <a:srgbClr val="000000"/>
                </a:solidFill>
              </a:rPr>
              <a:t>:</a:t>
            </a:r>
            <a:br>
              <a:rPr lang="fr-FR" sz="3200" dirty="0" smtClean="0">
                <a:solidFill>
                  <a:srgbClr val="000000"/>
                </a:solidFill>
              </a:rPr>
            </a:br>
            <a:r>
              <a:rPr lang="fr-FR" sz="3200" dirty="0" smtClean="0">
                <a:solidFill>
                  <a:srgbClr val="000000"/>
                </a:solidFill>
              </a:rPr>
              <a:t> </a:t>
            </a:r>
            <a:r>
              <a:rPr lang="fr-FR" sz="3200" dirty="0" smtClean="0">
                <a:solidFill>
                  <a:srgbClr val="000000"/>
                </a:solidFill>
              </a:rPr>
              <a:t>exemple de préparation de séquence</a:t>
            </a:r>
            <a:endParaRPr lang="fr-FR" sz="3200" dirty="0">
              <a:solidFill>
                <a:srgbClr val="000000"/>
              </a:solidFill>
            </a:endParaRPr>
          </a:p>
        </p:txBody>
      </p:sp>
    </p:spTree>
    <p:extLst>
      <p:ext uri="{BB962C8B-B14F-4D97-AF65-F5344CB8AC3E}">
        <p14:creationId xmlns:p14="http://schemas.microsoft.com/office/powerpoint/2010/main" val="18667938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73306" y="2773687"/>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a:spLocks noChangeArrowheads="1"/>
          </p:cNvSpPr>
          <p:nvPr/>
        </p:nvSpPr>
        <p:spPr bwMode="auto">
          <a:xfrm>
            <a:off x="1364876" y="2652663"/>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8"/>
          <p:cNvSpPr/>
          <p:nvPr/>
        </p:nvSpPr>
        <p:spPr>
          <a:xfrm>
            <a:off x="305000" y="1665691"/>
            <a:ext cx="6093562" cy="2769989"/>
          </a:xfrm>
          <a:prstGeom prst="rect">
            <a:avLst/>
          </a:prstGeom>
        </p:spPr>
        <p:txBody>
          <a:bodyPr wrap="square">
            <a:spAutoFit/>
          </a:bodyPr>
          <a:lstStyle/>
          <a:p>
            <a:pPr>
              <a:spcAft>
                <a:spcPts val="0"/>
              </a:spcAft>
            </a:pPr>
            <a:r>
              <a:rPr lang="fr-FR" sz="2400" b="1" dirty="0" smtClean="0">
                <a:effectLst/>
                <a:latin typeface="Times New Roman" panose="02020603050405020304" pitchFamily="18" charset="0"/>
                <a:ea typeface="MS Mincho"/>
                <a:cs typeface="Times New Roman" panose="02020603050405020304" pitchFamily="18" charset="0"/>
              </a:rPr>
              <a:t>Déroulement de la séquence.</a:t>
            </a:r>
            <a:endParaRPr lang="fr-FR" sz="2400" dirty="0" smtClean="0">
              <a:effectLst/>
              <a:latin typeface="Cambria" panose="02040503050406030204" pitchFamily="18" charset="0"/>
              <a:ea typeface="MS Mincho"/>
              <a:cs typeface="Times New Roman" panose="02020603050405020304" pitchFamily="18" charset="0"/>
            </a:endParaRPr>
          </a:p>
          <a:p>
            <a:pPr>
              <a:spcAft>
                <a:spcPts val="0"/>
              </a:spcAft>
            </a:pPr>
            <a:r>
              <a:rPr lang="fr-FR" sz="2400" dirty="0" smtClean="0">
                <a:effectLst/>
                <a:latin typeface="Times New Roman" panose="02020603050405020304" pitchFamily="18" charset="0"/>
                <a:ea typeface="MS Mincho"/>
                <a:cs typeface="Times New Roman" panose="02020603050405020304" pitchFamily="18" charset="0"/>
              </a:rPr>
              <a:t> </a:t>
            </a:r>
            <a:endParaRPr lang="fr-FR" sz="2400" dirty="0" smtClean="0">
              <a:effectLst/>
              <a:latin typeface="Cambria" panose="02040503050406030204" pitchFamily="18" charset="0"/>
              <a:ea typeface="MS Mincho"/>
              <a:cs typeface="Times New Roman" panose="02020603050405020304" pitchFamily="18" charset="0"/>
            </a:endParaRPr>
          </a:p>
          <a:p>
            <a:r>
              <a:rPr lang="fr-FR" b="1" dirty="0"/>
              <a:t>Partie 2 : Multiples et diviseurs / Critères de divisibilité </a:t>
            </a:r>
            <a:endParaRPr lang="fr-FR" dirty="0"/>
          </a:p>
          <a:p>
            <a:r>
              <a:rPr lang="fr-FR" b="1" dirty="0"/>
              <a:t> </a:t>
            </a:r>
            <a:endParaRPr lang="fr-FR" dirty="0"/>
          </a:p>
          <a:p>
            <a:pPr lvl="0"/>
            <a:r>
              <a:rPr lang="fr-FR" dirty="0"/>
              <a:t>Exercice « </a:t>
            </a:r>
            <a:r>
              <a:rPr lang="fr-FR" dirty="0" err="1"/>
              <a:t>quizinière</a:t>
            </a:r>
            <a:r>
              <a:rPr lang="fr-FR" dirty="0"/>
              <a:t> » </a:t>
            </a:r>
            <a:endParaRPr lang="fr-FR" dirty="0" smtClean="0"/>
          </a:p>
          <a:p>
            <a:pPr lvl="0"/>
            <a:r>
              <a:rPr lang="fr-FR" dirty="0" smtClean="0"/>
              <a:t>pour </a:t>
            </a:r>
            <a:r>
              <a:rPr lang="fr-FR" dirty="0"/>
              <a:t>réactiver les prérequis </a:t>
            </a:r>
            <a:endParaRPr lang="fr-FR" dirty="0" smtClean="0"/>
          </a:p>
          <a:p>
            <a:pPr lvl="0"/>
            <a:r>
              <a:rPr lang="fr-FR" dirty="0" smtClean="0"/>
              <a:t>de </a:t>
            </a:r>
            <a:r>
              <a:rPr lang="fr-FR" dirty="0"/>
              <a:t>6ème</a:t>
            </a:r>
            <a:endParaRPr lang="fr-FR" sz="2400" dirty="0" smtClean="0">
              <a:effectLst/>
            </a:endParaRPr>
          </a:p>
          <a:p>
            <a:pPr lvl="0"/>
            <a:r>
              <a:rPr lang="fr-FR" dirty="0"/>
              <a:t>Bilan 2</a:t>
            </a:r>
            <a:endParaRPr lang="fr-FR" sz="2400" dirty="0" smtClean="0">
              <a:effectLst/>
            </a:endParaRPr>
          </a:p>
          <a:p>
            <a:pPr lvl="0"/>
            <a:r>
              <a:rPr lang="fr-FR" dirty="0"/>
              <a:t>Questions flash </a:t>
            </a:r>
            <a:endParaRPr lang="fr-FR" sz="2400" dirty="0">
              <a:effectLst/>
            </a:endParaRPr>
          </a:p>
        </p:txBody>
      </p:sp>
      <p:graphicFrame>
        <p:nvGraphicFramePr>
          <p:cNvPr id="3" name="Tableau 2"/>
          <p:cNvGraphicFramePr>
            <a:graphicFrameLocks noGrp="1"/>
          </p:cNvGraphicFramePr>
          <p:nvPr>
            <p:extLst>
              <p:ext uri="{D42A27DB-BD31-4B8C-83A1-F6EECF244321}">
                <p14:modId xmlns:p14="http://schemas.microsoft.com/office/powerpoint/2010/main" val="3059149295"/>
              </p:ext>
            </p:extLst>
          </p:nvPr>
        </p:nvGraphicFramePr>
        <p:xfrm>
          <a:off x="3582044" y="3149647"/>
          <a:ext cx="5414038" cy="3671915"/>
        </p:xfrm>
        <a:graphic>
          <a:graphicData uri="http://schemas.openxmlformats.org/drawingml/2006/table">
            <a:tbl>
              <a:tblPr firstRow="1" firstCol="1" bandRow="1">
                <a:tableStyleId>{5C22544A-7EE6-4342-B048-85BDC9FD1C3A}</a:tableStyleId>
              </a:tblPr>
              <a:tblGrid>
                <a:gridCol w="3109183">
                  <a:extLst>
                    <a:ext uri="{9D8B030D-6E8A-4147-A177-3AD203B41FA5}">
                      <a16:colId xmlns:a16="http://schemas.microsoft.com/office/drawing/2014/main" xmlns="" val="2577800492"/>
                    </a:ext>
                  </a:extLst>
                </a:gridCol>
                <a:gridCol w="2304855">
                  <a:extLst>
                    <a:ext uri="{9D8B030D-6E8A-4147-A177-3AD203B41FA5}">
                      <a16:colId xmlns:a16="http://schemas.microsoft.com/office/drawing/2014/main" xmlns="" val="753628522"/>
                    </a:ext>
                  </a:extLst>
                </a:gridCol>
              </a:tblGrid>
              <a:tr h="614372">
                <a:tc>
                  <a:txBody>
                    <a:bodyPr/>
                    <a:lstStyle/>
                    <a:p>
                      <a:pPr>
                        <a:spcAft>
                          <a:spcPts val="0"/>
                        </a:spcAft>
                      </a:pPr>
                      <a:r>
                        <a:rPr lang="fr-FR" sz="2400" dirty="0">
                          <a:effectLst/>
                        </a:rPr>
                        <a:t>Compétences travaillées/évaluées</a:t>
                      </a:r>
                      <a:endParaRPr lang="fr-FR" sz="24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2400" dirty="0">
                          <a:effectLst/>
                        </a:rPr>
                        <a:t>Questions flash associées</a:t>
                      </a:r>
                      <a:endParaRPr lang="fr-FR" sz="24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3848289008"/>
                  </a:ext>
                </a:extLst>
              </a:tr>
              <a:tr h="614372">
                <a:tc>
                  <a:txBody>
                    <a:bodyPr/>
                    <a:lstStyle/>
                    <a:p>
                      <a:pPr>
                        <a:spcAft>
                          <a:spcPts val="0"/>
                        </a:spcAft>
                      </a:pPr>
                      <a:r>
                        <a:rPr lang="fr-FR" sz="2400" dirty="0">
                          <a:effectLst/>
                        </a:rPr>
                        <a:t>Mémoriser et restituer des connaissances. D.2 </a:t>
                      </a:r>
                      <a:endParaRPr lang="fr-FR" sz="24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2400">
                          <a:effectLst/>
                        </a:rPr>
                        <a:t>Questions flash n°3 (quizinière)</a:t>
                      </a:r>
                      <a:endParaRPr lang="fr-FR" sz="240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844942463"/>
                  </a:ext>
                </a:extLst>
              </a:tr>
              <a:tr h="1843115">
                <a:tc>
                  <a:txBody>
                    <a:bodyPr/>
                    <a:lstStyle/>
                    <a:p>
                      <a:pPr>
                        <a:spcAft>
                          <a:spcPts val="0"/>
                        </a:spcAft>
                      </a:pPr>
                      <a:r>
                        <a:rPr lang="fr-FR" sz="2400" dirty="0">
                          <a:effectLst/>
                        </a:rPr>
                        <a:t>Comprendre et utiliser les notions de divisibilités et de nombre premier. D.1.3</a:t>
                      </a:r>
                    </a:p>
                    <a:p>
                      <a:pPr>
                        <a:spcAft>
                          <a:spcPts val="0"/>
                        </a:spcAft>
                      </a:pPr>
                      <a:r>
                        <a:rPr lang="fr-FR" sz="2400" dirty="0">
                          <a:effectLst/>
                        </a:rPr>
                        <a:t> </a:t>
                      </a:r>
                      <a:endParaRPr lang="fr-FR" sz="24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2400" dirty="0">
                          <a:effectLst/>
                        </a:rPr>
                        <a:t>Questions flash n°4 (</a:t>
                      </a:r>
                      <a:r>
                        <a:rPr lang="fr-FR" sz="2400" dirty="0" err="1">
                          <a:effectLst/>
                        </a:rPr>
                        <a:t>quizinière</a:t>
                      </a:r>
                      <a:r>
                        <a:rPr lang="fr-FR" sz="2400" dirty="0">
                          <a:effectLst/>
                        </a:rPr>
                        <a:t>)</a:t>
                      </a:r>
                      <a:endParaRPr lang="fr-FR" sz="24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3819873829"/>
                  </a:ext>
                </a:extLst>
              </a:tr>
            </a:tbl>
          </a:graphicData>
        </a:graphic>
      </p:graphicFrame>
      <p:sp>
        <p:nvSpPr>
          <p:cNvPr id="8" name="Titre 1"/>
          <p:cNvSpPr>
            <a:spLocks noGrp="1"/>
          </p:cNvSpPr>
          <p:nvPr>
            <p:ph type="title"/>
          </p:nvPr>
        </p:nvSpPr>
        <p:spPr>
          <a:xfrm>
            <a:off x="457200" y="274638"/>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fr-FR" sz="3200" dirty="0" smtClean="0">
                <a:solidFill>
                  <a:srgbClr val="000000"/>
                </a:solidFill>
              </a:rPr>
              <a:t>Un enseignement explicite </a:t>
            </a:r>
            <a:r>
              <a:rPr lang="fr-FR" sz="3200" dirty="0" smtClean="0">
                <a:solidFill>
                  <a:srgbClr val="000000"/>
                </a:solidFill>
              </a:rPr>
              <a:t>:</a:t>
            </a:r>
            <a:br>
              <a:rPr lang="fr-FR" sz="3200" dirty="0" smtClean="0">
                <a:solidFill>
                  <a:srgbClr val="000000"/>
                </a:solidFill>
              </a:rPr>
            </a:br>
            <a:r>
              <a:rPr lang="fr-FR" sz="3200" dirty="0" smtClean="0">
                <a:solidFill>
                  <a:srgbClr val="000000"/>
                </a:solidFill>
              </a:rPr>
              <a:t> </a:t>
            </a:r>
            <a:r>
              <a:rPr lang="fr-FR" sz="3200" dirty="0" smtClean="0">
                <a:solidFill>
                  <a:srgbClr val="000000"/>
                </a:solidFill>
              </a:rPr>
              <a:t>exemple de préparation de séquence</a:t>
            </a:r>
            <a:endParaRPr lang="fr-FR" sz="3200" dirty="0">
              <a:solidFill>
                <a:srgbClr val="000000"/>
              </a:solidFill>
            </a:endParaRPr>
          </a:p>
        </p:txBody>
      </p:sp>
    </p:spTree>
    <p:extLst>
      <p:ext uri="{BB962C8B-B14F-4D97-AF65-F5344CB8AC3E}">
        <p14:creationId xmlns:p14="http://schemas.microsoft.com/office/powerpoint/2010/main" val="4506260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73306" y="2773687"/>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a:spLocks noChangeArrowheads="1"/>
          </p:cNvSpPr>
          <p:nvPr/>
        </p:nvSpPr>
        <p:spPr bwMode="auto">
          <a:xfrm>
            <a:off x="1364876" y="2652663"/>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8"/>
          <p:cNvSpPr/>
          <p:nvPr/>
        </p:nvSpPr>
        <p:spPr>
          <a:xfrm>
            <a:off x="80451" y="3643044"/>
            <a:ext cx="3355041" cy="2308324"/>
          </a:xfrm>
          <a:prstGeom prst="rect">
            <a:avLst/>
          </a:prstGeom>
        </p:spPr>
        <p:txBody>
          <a:bodyPr wrap="square">
            <a:spAutoFit/>
          </a:bodyPr>
          <a:lstStyle/>
          <a:p>
            <a:pPr>
              <a:spcAft>
                <a:spcPts val="0"/>
              </a:spcAft>
            </a:pPr>
            <a:r>
              <a:rPr lang="fr-FR" sz="2400" b="1" dirty="0" smtClean="0">
                <a:effectLst/>
                <a:latin typeface="Times New Roman" panose="02020603050405020304" pitchFamily="18" charset="0"/>
                <a:ea typeface="MS Mincho"/>
                <a:cs typeface="Times New Roman" panose="02020603050405020304" pitchFamily="18" charset="0"/>
              </a:rPr>
              <a:t>Déroulement de la séquence.</a:t>
            </a:r>
            <a:endParaRPr lang="fr-FR" sz="2400" dirty="0" smtClean="0">
              <a:effectLst/>
              <a:latin typeface="Cambria" panose="02040503050406030204" pitchFamily="18" charset="0"/>
              <a:ea typeface="MS Mincho"/>
              <a:cs typeface="Times New Roman" panose="02020603050405020304" pitchFamily="18" charset="0"/>
            </a:endParaRPr>
          </a:p>
          <a:p>
            <a:pPr>
              <a:spcAft>
                <a:spcPts val="0"/>
              </a:spcAft>
            </a:pPr>
            <a:r>
              <a:rPr lang="fr-FR" sz="2400" dirty="0" smtClean="0">
                <a:effectLst/>
                <a:latin typeface="Times New Roman" panose="02020603050405020304" pitchFamily="18" charset="0"/>
                <a:ea typeface="MS Mincho"/>
                <a:cs typeface="Times New Roman" panose="02020603050405020304" pitchFamily="18" charset="0"/>
              </a:rPr>
              <a:t> </a:t>
            </a:r>
            <a:endParaRPr lang="fr-FR" sz="2400" dirty="0" smtClean="0">
              <a:effectLst/>
              <a:latin typeface="Cambria" panose="02040503050406030204" pitchFamily="18" charset="0"/>
              <a:ea typeface="MS Mincho"/>
              <a:cs typeface="Times New Roman" panose="02020603050405020304" pitchFamily="18" charset="0"/>
            </a:endParaRPr>
          </a:p>
          <a:p>
            <a:r>
              <a:rPr lang="fr-FR" b="1" dirty="0"/>
              <a:t>Partie 2 : Multiples et diviseurs / Critères de divisibilité </a:t>
            </a:r>
            <a:endParaRPr lang="fr-FR" dirty="0"/>
          </a:p>
          <a:p>
            <a:r>
              <a:rPr lang="fr-FR" b="1" dirty="0"/>
              <a:t> </a:t>
            </a:r>
            <a:endParaRPr lang="fr-FR" dirty="0"/>
          </a:p>
          <a:p>
            <a:pPr lvl="0"/>
            <a:r>
              <a:rPr lang="fr-FR" dirty="0"/>
              <a:t>Exercices et problèmes :</a:t>
            </a:r>
            <a:endParaRPr lang="fr-FR" sz="2400" dirty="0">
              <a:effectLst/>
            </a:endParaRPr>
          </a:p>
        </p:txBody>
      </p:sp>
      <p:graphicFrame>
        <p:nvGraphicFramePr>
          <p:cNvPr id="5" name="Tableau 4"/>
          <p:cNvGraphicFramePr>
            <a:graphicFrameLocks noGrp="1"/>
          </p:cNvGraphicFramePr>
          <p:nvPr>
            <p:extLst>
              <p:ext uri="{D42A27DB-BD31-4B8C-83A1-F6EECF244321}">
                <p14:modId xmlns:p14="http://schemas.microsoft.com/office/powerpoint/2010/main" val="2434594619"/>
              </p:ext>
            </p:extLst>
          </p:nvPr>
        </p:nvGraphicFramePr>
        <p:xfrm>
          <a:off x="3435492" y="588721"/>
          <a:ext cx="5694532" cy="5852160"/>
        </p:xfrm>
        <a:graphic>
          <a:graphicData uri="http://schemas.openxmlformats.org/drawingml/2006/table">
            <a:tbl>
              <a:tblPr firstRow="1" firstCol="1" bandRow="1">
                <a:tableStyleId>{5C22544A-7EE6-4342-B048-85BDC9FD1C3A}</a:tableStyleId>
              </a:tblPr>
              <a:tblGrid>
                <a:gridCol w="3786136">
                  <a:extLst>
                    <a:ext uri="{9D8B030D-6E8A-4147-A177-3AD203B41FA5}">
                      <a16:colId xmlns:a16="http://schemas.microsoft.com/office/drawing/2014/main" xmlns="" val="3412869464"/>
                    </a:ext>
                  </a:extLst>
                </a:gridCol>
                <a:gridCol w="1908396">
                  <a:extLst>
                    <a:ext uri="{9D8B030D-6E8A-4147-A177-3AD203B41FA5}">
                      <a16:colId xmlns:a16="http://schemas.microsoft.com/office/drawing/2014/main" xmlns="" val="3249427165"/>
                    </a:ext>
                  </a:extLst>
                </a:gridCol>
              </a:tblGrid>
              <a:tr h="421340">
                <a:tc>
                  <a:txBody>
                    <a:bodyPr/>
                    <a:lstStyle/>
                    <a:p>
                      <a:pPr>
                        <a:spcAft>
                          <a:spcPts val="0"/>
                        </a:spcAft>
                      </a:pPr>
                      <a:r>
                        <a:rPr lang="fr-FR" sz="1600" dirty="0">
                          <a:effectLst/>
                        </a:rPr>
                        <a:t>Compétences travaillées/évaluées</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Exercices ou problèmes associés</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936023193"/>
                  </a:ext>
                </a:extLst>
              </a:tr>
              <a:tr h="240009">
                <a:tc>
                  <a:txBody>
                    <a:bodyPr/>
                    <a:lstStyle/>
                    <a:p>
                      <a:pPr>
                        <a:spcAft>
                          <a:spcPts val="0"/>
                        </a:spcAft>
                      </a:pPr>
                      <a:r>
                        <a:rPr lang="fr-FR" sz="1600" dirty="0">
                          <a:effectLst/>
                        </a:rPr>
                        <a:t>Mémoriser et restituer des connaissances. D.2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5 p 16</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4158758141"/>
                  </a:ext>
                </a:extLst>
              </a:tr>
              <a:tr h="480019">
                <a:tc>
                  <a:txBody>
                    <a:bodyPr/>
                    <a:lstStyle/>
                    <a:p>
                      <a:pPr>
                        <a:spcAft>
                          <a:spcPts val="0"/>
                        </a:spcAft>
                      </a:pPr>
                      <a:r>
                        <a:rPr lang="fr-FR" sz="1600" dirty="0">
                          <a:effectLst/>
                        </a:rPr>
                        <a:t>Mettre en œuvre un raisonnement logique simple. D.4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6 p 16</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37422927"/>
                  </a:ext>
                </a:extLst>
              </a:tr>
              <a:tr h="720029">
                <a:tc>
                  <a:txBody>
                    <a:bodyPr/>
                    <a:lstStyle/>
                    <a:p>
                      <a:pPr>
                        <a:spcAft>
                          <a:spcPts val="0"/>
                        </a:spcAft>
                      </a:pPr>
                      <a:r>
                        <a:rPr lang="fr-FR" sz="1600" dirty="0">
                          <a:effectLst/>
                        </a:rPr>
                        <a:t>Comprendre et utiliser les notions de divisibilités et de nombre premier. D.1.3</a:t>
                      </a:r>
                    </a:p>
                    <a:p>
                      <a:pPr>
                        <a:spcAft>
                          <a:spcPts val="0"/>
                        </a:spcAft>
                      </a:pPr>
                      <a:r>
                        <a:rPr lang="fr-FR" sz="1600" dirty="0">
                          <a:effectLst/>
                        </a:rPr>
                        <a:t>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19 p 17</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315235131"/>
                  </a:ext>
                </a:extLst>
              </a:tr>
              <a:tr h="720029">
                <a:tc>
                  <a:txBody>
                    <a:bodyPr/>
                    <a:lstStyle/>
                    <a:p>
                      <a:pPr>
                        <a:spcAft>
                          <a:spcPts val="0"/>
                        </a:spcAft>
                      </a:pPr>
                      <a:r>
                        <a:rPr lang="fr-FR" sz="1600" dirty="0">
                          <a:effectLst/>
                        </a:rPr>
                        <a:t>Mémoriser et restituer des connaissances. D.2 </a:t>
                      </a:r>
                    </a:p>
                    <a:p>
                      <a:pPr>
                        <a:spcAft>
                          <a:spcPts val="0"/>
                        </a:spcAft>
                      </a:pPr>
                      <a:r>
                        <a:rPr lang="fr-FR" sz="1600" dirty="0">
                          <a:effectLst/>
                        </a:rPr>
                        <a:t>Communiquer sur ses démarches, ses résultats et ses choix en argumentant. D.4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22 p 17</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39889885"/>
                  </a:ext>
                </a:extLst>
              </a:tr>
              <a:tr h="1200048">
                <a:tc>
                  <a:txBody>
                    <a:bodyPr/>
                    <a:lstStyle/>
                    <a:p>
                      <a:pPr>
                        <a:spcAft>
                          <a:spcPts val="0"/>
                        </a:spcAft>
                      </a:pPr>
                      <a:r>
                        <a:rPr lang="fr-FR" sz="1600" dirty="0">
                          <a:effectLst/>
                        </a:rPr>
                        <a:t>Coopérer et réaliser des projets. D.2 </a:t>
                      </a:r>
                    </a:p>
                    <a:p>
                      <a:pPr>
                        <a:spcAft>
                          <a:spcPts val="0"/>
                        </a:spcAft>
                      </a:pPr>
                      <a:r>
                        <a:rPr lang="fr-FR" sz="1600" dirty="0">
                          <a:effectLst/>
                        </a:rPr>
                        <a:t>Comprendre et utiliser les notions de divisibilités et de nombre premier. D.1.3</a:t>
                      </a:r>
                    </a:p>
                    <a:p>
                      <a:pPr>
                        <a:spcAft>
                          <a:spcPts val="0"/>
                        </a:spcAft>
                      </a:pPr>
                      <a:r>
                        <a:rPr lang="fr-FR" sz="1600" dirty="0">
                          <a:effectLst/>
                        </a:rPr>
                        <a:t>Communiquer sur ses démarches, ses résultats et ses choix en argumentant. D.4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Problème n°1 de la fiche 2</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3946503549"/>
                  </a:ext>
                </a:extLst>
              </a:tr>
              <a:tr h="830620">
                <a:tc>
                  <a:txBody>
                    <a:bodyPr/>
                    <a:lstStyle/>
                    <a:p>
                      <a:pPr>
                        <a:spcAft>
                          <a:spcPts val="0"/>
                        </a:spcAft>
                      </a:pPr>
                      <a:r>
                        <a:rPr lang="fr-FR" sz="1600" dirty="0">
                          <a:effectLst/>
                        </a:rPr>
                        <a:t>Mettre en œuvre un raisonnement logique simple. D.4 </a:t>
                      </a:r>
                    </a:p>
                    <a:p>
                      <a:pPr>
                        <a:spcAft>
                          <a:spcPts val="0"/>
                        </a:spcAft>
                      </a:pPr>
                      <a:r>
                        <a:rPr lang="fr-FR" sz="1600" dirty="0">
                          <a:effectLst/>
                        </a:rPr>
                        <a:t>Communiquer sur ses démarches, ses résultats et ses choix en argumentant. D.4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Problème n°2 de la fiche 2</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2774798308"/>
                  </a:ext>
                </a:extLst>
              </a:tr>
              <a:tr h="480019">
                <a:tc>
                  <a:txBody>
                    <a:bodyPr/>
                    <a:lstStyle/>
                    <a:p>
                      <a:pPr>
                        <a:spcAft>
                          <a:spcPts val="0"/>
                        </a:spcAft>
                      </a:pPr>
                      <a:r>
                        <a:rPr lang="fr-FR" sz="1600">
                          <a:effectLst/>
                        </a:rPr>
                        <a:t>Expliquer le déroulement et le résultat produit par un algorithme simple. D.1.3</a:t>
                      </a:r>
                      <a:endParaRPr lang="fr-FR" sz="1600">
                        <a:effectLst/>
                        <a:latin typeface="Cambria" panose="02040503050406030204" pitchFamily="18" charset="0"/>
                        <a:ea typeface="MS Mincho"/>
                        <a:cs typeface="Times New Roman" panose="02020603050405020304" pitchFamily="18" charset="0"/>
                      </a:endParaRPr>
                    </a:p>
                  </a:txBody>
                  <a:tcPr marL="33338" marR="33338" marT="0" marB="0"/>
                </a:tc>
                <a:tc>
                  <a:txBody>
                    <a:bodyPr/>
                    <a:lstStyle/>
                    <a:p>
                      <a:pPr>
                        <a:spcAft>
                          <a:spcPts val="0"/>
                        </a:spcAft>
                      </a:pPr>
                      <a:r>
                        <a:rPr lang="fr-FR" sz="1600" dirty="0">
                          <a:effectLst/>
                        </a:rPr>
                        <a:t>71 p 22</a:t>
                      </a:r>
                      <a:endParaRPr lang="fr-FR" sz="1600" dirty="0">
                        <a:effectLst/>
                        <a:latin typeface="Cambria" panose="02040503050406030204" pitchFamily="18" charset="0"/>
                        <a:ea typeface="MS Mincho"/>
                        <a:cs typeface="Times New Roman" panose="02020603050405020304" pitchFamily="18" charset="0"/>
                      </a:endParaRPr>
                    </a:p>
                  </a:txBody>
                  <a:tcPr marL="33338" marR="33338" marT="0" marB="0"/>
                </a:tc>
                <a:extLst>
                  <a:ext uri="{0D108BD9-81ED-4DB2-BD59-A6C34878D82A}">
                    <a16:rowId xmlns:a16="http://schemas.microsoft.com/office/drawing/2014/main" xmlns="" val="942352539"/>
                  </a:ext>
                </a:extLst>
              </a:tr>
            </a:tbl>
          </a:graphicData>
        </a:graphic>
      </p:graphicFrame>
      <p:sp>
        <p:nvSpPr>
          <p:cNvPr id="8" name="Titre 1"/>
          <p:cNvSpPr>
            <a:spLocks noGrp="1"/>
          </p:cNvSpPr>
          <p:nvPr>
            <p:ph type="title"/>
          </p:nvPr>
        </p:nvSpPr>
        <p:spPr>
          <a:xfrm>
            <a:off x="198195" y="388599"/>
            <a:ext cx="2750221" cy="299766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fr-FR" sz="3200" dirty="0" smtClean="0">
                <a:solidFill>
                  <a:srgbClr val="000000"/>
                </a:solidFill>
              </a:rPr>
              <a:t>Un enseignement explicite </a:t>
            </a:r>
            <a:r>
              <a:rPr lang="fr-FR" sz="3200" dirty="0" smtClean="0">
                <a:solidFill>
                  <a:srgbClr val="000000"/>
                </a:solidFill>
              </a:rPr>
              <a:t>:</a:t>
            </a:r>
            <a:br>
              <a:rPr lang="fr-FR" sz="3200" dirty="0" smtClean="0">
                <a:solidFill>
                  <a:srgbClr val="000000"/>
                </a:solidFill>
              </a:rPr>
            </a:br>
            <a:r>
              <a:rPr lang="fr-FR" sz="3200" dirty="0" smtClean="0">
                <a:solidFill>
                  <a:srgbClr val="000000"/>
                </a:solidFill>
              </a:rPr>
              <a:t> </a:t>
            </a:r>
            <a:r>
              <a:rPr lang="fr-FR" sz="3200" dirty="0" smtClean="0">
                <a:solidFill>
                  <a:srgbClr val="000000"/>
                </a:solidFill>
              </a:rPr>
              <a:t>exemple de préparation de séquence</a:t>
            </a:r>
            <a:endParaRPr lang="fr-FR" sz="3200" dirty="0">
              <a:solidFill>
                <a:srgbClr val="000000"/>
              </a:solidFill>
            </a:endParaRPr>
          </a:p>
        </p:txBody>
      </p:sp>
    </p:spTree>
    <p:extLst>
      <p:ext uri="{BB962C8B-B14F-4D97-AF65-F5344CB8AC3E}">
        <p14:creationId xmlns:p14="http://schemas.microsoft.com/office/powerpoint/2010/main" val="24260398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9860" y="832840"/>
            <a:ext cx="5648297" cy="1026915"/>
          </a:xfrm>
        </p:spPr>
        <p:style>
          <a:lnRef idx="1">
            <a:schemeClr val="accent3"/>
          </a:lnRef>
          <a:fillRef idx="2">
            <a:schemeClr val="accent3"/>
          </a:fillRef>
          <a:effectRef idx="1">
            <a:schemeClr val="accent3"/>
          </a:effectRef>
          <a:fontRef idx="minor">
            <a:schemeClr val="dk1"/>
          </a:fontRef>
        </p:style>
        <p:txBody>
          <a:bodyPr/>
          <a:lstStyle/>
          <a:p>
            <a:r>
              <a:rPr lang="fr-FR" dirty="0" smtClean="0">
                <a:solidFill>
                  <a:srgbClr val="000000"/>
                </a:solidFill>
              </a:rPr>
              <a:t>Le curriculum</a:t>
            </a:r>
            <a:endParaRPr lang="fr-FR" dirty="0">
              <a:solidFill>
                <a:srgbClr val="000000"/>
              </a:solidFill>
            </a:endParaRPr>
          </a:p>
        </p:txBody>
      </p:sp>
      <p:sp>
        <p:nvSpPr>
          <p:cNvPr id="3" name="Espace réservé du contenu 2"/>
          <p:cNvSpPr>
            <a:spLocks noGrp="1"/>
          </p:cNvSpPr>
          <p:nvPr>
            <p:ph idx="1"/>
          </p:nvPr>
        </p:nvSpPr>
        <p:spPr>
          <a:xfrm>
            <a:off x="1485900" y="1346298"/>
            <a:ext cx="6172200" cy="4779866"/>
          </a:xfrm>
        </p:spPr>
        <p:txBody>
          <a:bodyPr>
            <a:normAutofit/>
          </a:bodyPr>
          <a:lstStyle/>
          <a:p>
            <a:pPr marL="180975" indent="-180975">
              <a:buNone/>
            </a:pPr>
            <a:r>
              <a:rPr lang="fr-FR" dirty="0" smtClean="0"/>
              <a:t>      </a:t>
            </a:r>
          </a:p>
          <a:p>
            <a:pPr marL="180975" indent="-180975">
              <a:buNone/>
            </a:pPr>
            <a:r>
              <a:rPr lang="fr-FR" sz="4000" dirty="0"/>
              <a:t>  </a:t>
            </a:r>
            <a:r>
              <a:rPr lang="fr-FR" sz="4000" dirty="0" smtClean="0"/>
              <a:t>En </a:t>
            </a:r>
            <a:r>
              <a:rPr lang="fr-FR" sz="4000" dirty="0"/>
              <a:t>éducation, le terme </a:t>
            </a:r>
            <a:r>
              <a:rPr lang="fr-FR" sz="4000" b="1" dirty="0">
                <a:solidFill>
                  <a:srgbClr val="FF0000"/>
                </a:solidFill>
              </a:rPr>
              <a:t>curriculum</a:t>
            </a:r>
            <a:r>
              <a:rPr lang="fr-FR" sz="4000" dirty="0"/>
              <a:t> est utilisé (notamment dans les pays anglophones) pour parler de l’ensemble de ce que l’école doit apprendre.</a:t>
            </a:r>
          </a:p>
        </p:txBody>
      </p:sp>
    </p:spTree>
    <p:extLst>
      <p:ext uri="{BB962C8B-B14F-4D97-AF65-F5344CB8AC3E}">
        <p14:creationId xmlns:p14="http://schemas.microsoft.com/office/powerpoint/2010/main" val="25370860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73306" y="2773687"/>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4" name="Rectangle 3"/>
          <p:cNvSpPr>
            <a:spLocks noChangeArrowheads="1"/>
          </p:cNvSpPr>
          <p:nvPr/>
        </p:nvSpPr>
        <p:spPr bwMode="auto">
          <a:xfrm>
            <a:off x="1364876" y="2652663"/>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8"/>
          <p:cNvSpPr/>
          <p:nvPr/>
        </p:nvSpPr>
        <p:spPr>
          <a:xfrm>
            <a:off x="161365" y="3757005"/>
            <a:ext cx="3355041" cy="2308324"/>
          </a:xfrm>
          <a:prstGeom prst="rect">
            <a:avLst/>
          </a:prstGeom>
        </p:spPr>
        <p:txBody>
          <a:bodyPr wrap="square">
            <a:spAutoFit/>
          </a:bodyPr>
          <a:lstStyle/>
          <a:p>
            <a:pPr>
              <a:spcAft>
                <a:spcPts val="0"/>
              </a:spcAft>
            </a:pPr>
            <a:r>
              <a:rPr lang="fr-FR" sz="2400" b="1" dirty="0" smtClean="0">
                <a:effectLst/>
                <a:latin typeface="Times New Roman" panose="02020603050405020304" pitchFamily="18" charset="0"/>
                <a:ea typeface="MS Mincho"/>
                <a:cs typeface="Times New Roman" panose="02020603050405020304" pitchFamily="18" charset="0"/>
              </a:rPr>
              <a:t>Déroulement de la séquence.</a:t>
            </a:r>
            <a:endParaRPr lang="fr-FR" sz="2400" dirty="0" smtClean="0">
              <a:effectLst/>
              <a:latin typeface="Cambria" panose="02040503050406030204" pitchFamily="18" charset="0"/>
              <a:ea typeface="MS Mincho"/>
              <a:cs typeface="Times New Roman" panose="02020603050405020304" pitchFamily="18" charset="0"/>
            </a:endParaRPr>
          </a:p>
          <a:p>
            <a:pPr>
              <a:spcAft>
                <a:spcPts val="0"/>
              </a:spcAft>
            </a:pPr>
            <a:r>
              <a:rPr lang="fr-FR" sz="2400" dirty="0" smtClean="0">
                <a:effectLst/>
                <a:latin typeface="Times New Roman" panose="02020603050405020304" pitchFamily="18" charset="0"/>
                <a:ea typeface="MS Mincho"/>
                <a:cs typeface="Times New Roman" panose="02020603050405020304" pitchFamily="18" charset="0"/>
              </a:rPr>
              <a:t> </a:t>
            </a:r>
            <a:endParaRPr lang="fr-FR" sz="2400" dirty="0" smtClean="0">
              <a:effectLst/>
              <a:latin typeface="Cambria" panose="02040503050406030204" pitchFamily="18" charset="0"/>
              <a:ea typeface="MS Mincho"/>
              <a:cs typeface="Times New Roman" panose="02020603050405020304" pitchFamily="18" charset="0"/>
            </a:endParaRPr>
          </a:p>
          <a:p>
            <a:r>
              <a:rPr lang="fr-FR" b="1" dirty="0"/>
              <a:t>Partie 2 : Multiples et diviseurs / Critères de divisibilité </a:t>
            </a:r>
            <a:endParaRPr lang="fr-FR" dirty="0"/>
          </a:p>
          <a:p>
            <a:r>
              <a:rPr lang="fr-FR" b="1" dirty="0"/>
              <a:t> </a:t>
            </a:r>
            <a:endParaRPr lang="fr-FR" dirty="0"/>
          </a:p>
          <a:p>
            <a:pPr lvl="0"/>
            <a:r>
              <a:rPr lang="fr-FR" dirty="0"/>
              <a:t>Exercices et problèmes :</a:t>
            </a:r>
            <a:endParaRPr lang="fr-FR" sz="2400" dirty="0">
              <a:effectLst/>
            </a:endParaRPr>
          </a:p>
        </p:txBody>
      </p:sp>
      <p:graphicFrame>
        <p:nvGraphicFramePr>
          <p:cNvPr id="5" name="Tableau 4"/>
          <p:cNvGraphicFramePr>
            <a:graphicFrameLocks noGrp="1"/>
          </p:cNvGraphicFramePr>
          <p:nvPr>
            <p:extLst>
              <p:ext uri="{D42A27DB-BD31-4B8C-83A1-F6EECF244321}">
                <p14:modId xmlns:p14="http://schemas.microsoft.com/office/powerpoint/2010/main" val="3680713813"/>
              </p:ext>
            </p:extLst>
          </p:nvPr>
        </p:nvGraphicFramePr>
        <p:xfrm>
          <a:off x="3516406" y="67757"/>
          <a:ext cx="5385547" cy="6583680"/>
        </p:xfrm>
        <a:graphic>
          <a:graphicData uri="http://schemas.openxmlformats.org/drawingml/2006/table">
            <a:tbl>
              <a:tblPr firstRow="1" firstCol="1" bandRow="1">
                <a:tableStyleId>{5C22544A-7EE6-4342-B048-85BDC9FD1C3A}</a:tableStyleId>
              </a:tblPr>
              <a:tblGrid>
                <a:gridCol w="3580700">
                  <a:extLst>
                    <a:ext uri="{9D8B030D-6E8A-4147-A177-3AD203B41FA5}">
                      <a16:colId xmlns:a16="http://schemas.microsoft.com/office/drawing/2014/main" xmlns="" val="3412869464"/>
                    </a:ext>
                  </a:extLst>
                </a:gridCol>
                <a:gridCol w="1804847">
                  <a:extLst>
                    <a:ext uri="{9D8B030D-6E8A-4147-A177-3AD203B41FA5}">
                      <a16:colId xmlns:a16="http://schemas.microsoft.com/office/drawing/2014/main" xmlns="" val="3249427165"/>
                    </a:ext>
                  </a:extLst>
                </a:gridCol>
              </a:tblGrid>
              <a:tr h="421340">
                <a:tc>
                  <a:txBody>
                    <a:bodyPr/>
                    <a:lstStyle/>
                    <a:p>
                      <a:pPr>
                        <a:spcAft>
                          <a:spcPts val="0"/>
                        </a:spcAft>
                      </a:pPr>
                      <a:r>
                        <a:rPr lang="fr-FR" sz="1600" dirty="0">
                          <a:effectLst/>
                        </a:rPr>
                        <a:t>Compétences travaillées/évaluées</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Exercices ou problèmes associés</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936023193"/>
                  </a:ext>
                </a:extLst>
              </a:tr>
              <a:tr h="240009">
                <a:tc>
                  <a:txBody>
                    <a:bodyPr/>
                    <a:lstStyle/>
                    <a:p>
                      <a:pPr>
                        <a:spcAft>
                          <a:spcPts val="0"/>
                        </a:spcAft>
                      </a:pPr>
                      <a:r>
                        <a:rPr lang="fr-FR" sz="1600" dirty="0">
                          <a:effectLst/>
                        </a:rPr>
                        <a:t>Mémoriser et restituer des connaissances. D.2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5 p 16</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4158758141"/>
                  </a:ext>
                </a:extLst>
              </a:tr>
              <a:tr h="480019">
                <a:tc>
                  <a:txBody>
                    <a:bodyPr/>
                    <a:lstStyle/>
                    <a:p>
                      <a:pPr>
                        <a:spcAft>
                          <a:spcPts val="0"/>
                        </a:spcAft>
                      </a:pPr>
                      <a:r>
                        <a:rPr lang="fr-FR" sz="1600" dirty="0">
                          <a:effectLst/>
                        </a:rPr>
                        <a:t>Mettre en œuvre un raisonnement logique simple. D.4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6 p 16</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37422927"/>
                  </a:ext>
                </a:extLst>
              </a:tr>
              <a:tr h="720029">
                <a:tc>
                  <a:txBody>
                    <a:bodyPr/>
                    <a:lstStyle/>
                    <a:p>
                      <a:pPr>
                        <a:spcAft>
                          <a:spcPts val="0"/>
                        </a:spcAft>
                      </a:pPr>
                      <a:r>
                        <a:rPr lang="fr-FR" sz="1600" dirty="0">
                          <a:effectLst/>
                        </a:rPr>
                        <a:t>Comprendre et utiliser les notions de divisibilités et de nombre premier. D.1.3</a:t>
                      </a:r>
                    </a:p>
                    <a:p>
                      <a:pPr>
                        <a:spcAft>
                          <a:spcPts val="0"/>
                        </a:spcAft>
                      </a:pPr>
                      <a:r>
                        <a:rPr lang="fr-FR" sz="1600" dirty="0">
                          <a:effectLst/>
                        </a:rPr>
                        <a:t>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19 p 17</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315235131"/>
                  </a:ext>
                </a:extLst>
              </a:tr>
              <a:tr h="720029">
                <a:tc>
                  <a:txBody>
                    <a:bodyPr/>
                    <a:lstStyle/>
                    <a:p>
                      <a:pPr>
                        <a:spcAft>
                          <a:spcPts val="0"/>
                        </a:spcAft>
                      </a:pPr>
                      <a:r>
                        <a:rPr lang="fr-FR" sz="1600" dirty="0">
                          <a:effectLst/>
                        </a:rPr>
                        <a:t>Mémoriser et restituer des connaissances. D.2 </a:t>
                      </a:r>
                    </a:p>
                    <a:p>
                      <a:pPr>
                        <a:spcAft>
                          <a:spcPts val="0"/>
                        </a:spcAft>
                      </a:pPr>
                      <a:r>
                        <a:rPr lang="fr-FR" sz="1600" dirty="0">
                          <a:effectLst/>
                        </a:rPr>
                        <a:t>Communiquer sur ses démarches, ses résultats et ses choix en argumentant. D.4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22 p 17</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39889885"/>
                  </a:ext>
                </a:extLst>
              </a:tr>
              <a:tr h="1200048">
                <a:tc>
                  <a:txBody>
                    <a:bodyPr/>
                    <a:lstStyle/>
                    <a:p>
                      <a:pPr>
                        <a:spcAft>
                          <a:spcPts val="0"/>
                        </a:spcAft>
                      </a:pPr>
                      <a:r>
                        <a:rPr lang="fr-FR" sz="1600" dirty="0">
                          <a:effectLst/>
                        </a:rPr>
                        <a:t>Coopérer et réaliser des projets. D.2 </a:t>
                      </a:r>
                    </a:p>
                    <a:p>
                      <a:pPr>
                        <a:spcAft>
                          <a:spcPts val="0"/>
                        </a:spcAft>
                      </a:pPr>
                      <a:r>
                        <a:rPr lang="fr-FR" sz="1600" dirty="0">
                          <a:effectLst/>
                        </a:rPr>
                        <a:t>Comprendre et utiliser les notions de divisibilités et de nombre premier. D.1.3</a:t>
                      </a:r>
                    </a:p>
                    <a:p>
                      <a:pPr>
                        <a:spcAft>
                          <a:spcPts val="0"/>
                        </a:spcAft>
                      </a:pPr>
                      <a:r>
                        <a:rPr lang="fr-FR" sz="1600" dirty="0">
                          <a:effectLst/>
                        </a:rPr>
                        <a:t>Communiquer sur ses démarches, ses résultats et ses choix en argumentant. D.4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Problème n°1 de la fiche 2</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3946503549"/>
                  </a:ext>
                </a:extLst>
              </a:tr>
              <a:tr h="830620">
                <a:tc>
                  <a:txBody>
                    <a:bodyPr/>
                    <a:lstStyle/>
                    <a:p>
                      <a:pPr>
                        <a:spcAft>
                          <a:spcPts val="0"/>
                        </a:spcAft>
                      </a:pPr>
                      <a:r>
                        <a:rPr lang="fr-FR" sz="1600" dirty="0">
                          <a:effectLst/>
                        </a:rPr>
                        <a:t>Mettre en œuvre un raisonnement logique simple. D.4 </a:t>
                      </a:r>
                    </a:p>
                    <a:p>
                      <a:pPr>
                        <a:spcAft>
                          <a:spcPts val="0"/>
                        </a:spcAft>
                      </a:pPr>
                      <a:r>
                        <a:rPr lang="fr-FR" sz="1600" dirty="0">
                          <a:effectLst/>
                        </a:rPr>
                        <a:t>Communiquer sur ses démarches, ses résultats et ses choix en argumentant. D.4 </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600" dirty="0">
                          <a:effectLst/>
                        </a:rPr>
                        <a:t>Problème n°2 de la fiche 2</a:t>
                      </a:r>
                      <a:endParaRPr lang="fr-FR" sz="16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2774798308"/>
                  </a:ext>
                </a:extLst>
              </a:tr>
              <a:tr h="480019">
                <a:tc>
                  <a:txBody>
                    <a:bodyPr/>
                    <a:lstStyle/>
                    <a:p>
                      <a:pPr>
                        <a:spcAft>
                          <a:spcPts val="0"/>
                        </a:spcAft>
                      </a:pPr>
                      <a:r>
                        <a:rPr lang="fr-FR" sz="1600">
                          <a:effectLst/>
                        </a:rPr>
                        <a:t>Expliquer le déroulement et le résultat produit par un algorithme simple. D.1.3</a:t>
                      </a:r>
                      <a:endParaRPr lang="fr-FR" sz="1600">
                        <a:effectLst/>
                        <a:latin typeface="Cambria" panose="02040503050406030204" pitchFamily="18" charset="0"/>
                        <a:ea typeface="MS Mincho"/>
                        <a:cs typeface="Times New Roman" panose="02020603050405020304" pitchFamily="18" charset="0"/>
                      </a:endParaRPr>
                    </a:p>
                  </a:txBody>
                  <a:tcPr marL="33338" marR="33338" marT="0" marB="0"/>
                </a:tc>
                <a:tc>
                  <a:txBody>
                    <a:bodyPr/>
                    <a:lstStyle/>
                    <a:p>
                      <a:pPr>
                        <a:spcAft>
                          <a:spcPts val="0"/>
                        </a:spcAft>
                      </a:pPr>
                      <a:r>
                        <a:rPr lang="fr-FR" sz="1600" dirty="0">
                          <a:effectLst/>
                        </a:rPr>
                        <a:t>71 p 22</a:t>
                      </a:r>
                      <a:endParaRPr lang="fr-FR" sz="1600" dirty="0">
                        <a:effectLst/>
                        <a:latin typeface="Cambria" panose="02040503050406030204" pitchFamily="18" charset="0"/>
                        <a:ea typeface="MS Mincho"/>
                        <a:cs typeface="Times New Roman" panose="02020603050405020304" pitchFamily="18" charset="0"/>
                      </a:endParaRPr>
                    </a:p>
                  </a:txBody>
                  <a:tcPr marL="33338" marR="33338" marT="0" marB="0"/>
                </a:tc>
                <a:extLst>
                  <a:ext uri="{0D108BD9-81ED-4DB2-BD59-A6C34878D82A}">
                    <a16:rowId xmlns:a16="http://schemas.microsoft.com/office/drawing/2014/main" xmlns="" val="942352539"/>
                  </a:ext>
                </a:extLst>
              </a:tr>
            </a:tbl>
          </a:graphicData>
        </a:graphic>
      </p:graphicFrame>
      <p:sp>
        <p:nvSpPr>
          <p:cNvPr id="8" name="Titre 1"/>
          <p:cNvSpPr>
            <a:spLocks noGrp="1"/>
          </p:cNvSpPr>
          <p:nvPr>
            <p:ph type="title"/>
          </p:nvPr>
        </p:nvSpPr>
        <p:spPr>
          <a:xfrm>
            <a:off x="457200" y="274638"/>
            <a:ext cx="2750221" cy="299766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fr-FR" sz="3200" dirty="0" smtClean="0">
                <a:solidFill>
                  <a:srgbClr val="000000"/>
                </a:solidFill>
              </a:rPr>
              <a:t>Un enseignement explicite </a:t>
            </a:r>
            <a:r>
              <a:rPr lang="fr-FR" sz="3200" dirty="0" smtClean="0">
                <a:solidFill>
                  <a:srgbClr val="000000"/>
                </a:solidFill>
              </a:rPr>
              <a:t>:</a:t>
            </a:r>
            <a:br>
              <a:rPr lang="fr-FR" sz="3200" dirty="0" smtClean="0">
                <a:solidFill>
                  <a:srgbClr val="000000"/>
                </a:solidFill>
              </a:rPr>
            </a:br>
            <a:r>
              <a:rPr lang="fr-FR" sz="3200" dirty="0" smtClean="0">
                <a:solidFill>
                  <a:srgbClr val="000000"/>
                </a:solidFill>
              </a:rPr>
              <a:t> </a:t>
            </a:r>
            <a:r>
              <a:rPr lang="fr-FR" sz="3200" dirty="0" smtClean="0">
                <a:solidFill>
                  <a:srgbClr val="000000"/>
                </a:solidFill>
              </a:rPr>
              <a:t>exemple de préparation de séquence</a:t>
            </a:r>
            <a:endParaRPr lang="fr-FR" sz="3200" dirty="0">
              <a:solidFill>
                <a:srgbClr val="000000"/>
              </a:solidFill>
            </a:endParaRPr>
          </a:p>
        </p:txBody>
      </p:sp>
    </p:spTree>
    <p:extLst>
      <p:ext uri="{BB962C8B-B14F-4D97-AF65-F5344CB8AC3E}">
        <p14:creationId xmlns:p14="http://schemas.microsoft.com/office/powerpoint/2010/main" val="10105858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573306" y="2773687"/>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2"/>
          <p:cNvSpPr>
            <a:spLocks noChangeArrowheads="1"/>
          </p:cNvSpPr>
          <p:nvPr/>
        </p:nvSpPr>
        <p:spPr bwMode="auto">
          <a:xfrm>
            <a:off x="276190" y="1815898"/>
            <a:ext cx="351520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fr-FR" altLang="fr-FR" sz="2800" b="1" dirty="0" smtClean="0">
                <a:latin typeface="Times New Roman" panose="02020603050405020304" pitchFamily="18" charset="0"/>
                <a:cs typeface="Times New Roman" panose="02020603050405020304" pitchFamily="18" charset="0"/>
              </a:rPr>
              <a:t>Un exemple d’activité</a:t>
            </a:r>
            <a:endParaRPr kumimoji="0" lang="fr-FR" altLang="fr-FR"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1364876" y="2652663"/>
            <a:ext cx="184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Image 7"/>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45434" y="2506410"/>
            <a:ext cx="2571750" cy="1247140"/>
          </a:xfrm>
          <a:prstGeom prst="rect">
            <a:avLst/>
          </a:prstGeom>
        </p:spPr>
      </p:pic>
      <p:sp>
        <p:nvSpPr>
          <p:cNvPr id="5" name="Rectangle 4"/>
          <p:cNvSpPr/>
          <p:nvPr/>
        </p:nvSpPr>
        <p:spPr>
          <a:xfrm>
            <a:off x="445434" y="3881599"/>
            <a:ext cx="3334194" cy="923330"/>
          </a:xfrm>
          <a:prstGeom prst="rect">
            <a:avLst/>
          </a:prstGeom>
        </p:spPr>
        <p:txBody>
          <a:bodyPr wrap="square">
            <a:spAutoFit/>
          </a:bodyPr>
          <a:lstStyle/>
          <a:p>
            <a:pPr>
              <a:spcAft>
                <a:spcPts val="0"/>
              </a:spcAft>
            </a:pPr>
            <a:r>
              <a:rPr lang="fr-FR" dirty="0">
                <a:solidFill>
                  <a:srgbClr val="000000"/>
                </a:solidFill>
                <a:latin typeface="Times New Roman" panose="02020603050405020304" pitchFamily="18" charset="0"/>
                <a:ea typeface="MS Mincho"/>
                <a:cs typeface="Times New Roman" panose="02020603050405020304" pitchFamily="18" charset="0"/>
              </a:rPr>
              <a:t>Mettre en œuvre un raisonnement logique simple. D.4 </a:t>
            </a:r>
            <a:endParaRPr lang="fr-FR" sz="2000" dirty="0" smtClean="0">
              <a:solidFill>
                <a:srgbClr val="000000"/>
              </a:solidFill>
              <a:effectLst/>
              <a:latin typeface="Cambria" panose="02040503050406030204" pitchFamily="18" charset="0"/>
              <a:ea typeface="MS Mincho"/>
              <a:cs typeface="Times New Roman" panose="02020603050405020304" pitchFamily="18" charset="0"/>
            </a:endParaRPr>
          </a:p>
          <a:p>
            <a:pPr>
              <a:spcAft>
                <a:spcPts val="0"/>
              </a:spcAft>
            </a:pPr>
            <a:r>
              <a:rPr lang="fr-FR" dirty="0">
                <a:solidFill>
                  <a:srgbClr val="000000"/>
                </a:solidFill>
                <a:latin typeface="Cambria" panose="02040503050406030204" pitchFamily="18" charset="0"/>
                <a:ea typeface="MS Mincho"/>
                <a:cs typeface="Times New Roman" panose="02020603050405020304" pitchFamily="18" charset="0"/>
              </a:rPr>
              <a:t> </a:t>
            </a:r>
            <a:endParaRPr lang="fr-FR" sz="2000" dirty="0" smtClean="0">
              <a:solidFill>
                <a:srgbClr val="000000"/>
              </a:solidFill>
              <a:effectLst/>
              <a:latin typeface="Cambria" panose="02040503050406030204" pitchFamily="18" charset="0"/>
              <a:ea typeface="MS Mincho"/>
              <a:cs typeface="Times New Roman" panose="02020603050405020304" pitchFamily="18" charset="0"/>
            </a:endParaRPr>
          </a:p>
        </p:txBody>
      </p:sp>
      <p:sp>
        <p:nvSpPr>
          <p:cNvPr id="6" name="Rectangle 5"/>
          <p:cNvSpPr/>
          <p:nvPr/>
        </p:nvSpPr>
        <p:spPr>
          <a:xfrm>
            <a:off x="4767281" y="2040312"/>
            <a:ext cx="2739602" cy="369332"/>
          </a:xfrm>
          <a:prstGeom prst="rect">
            <a:avLst/>
          </a:prstGeom>
        </p:spPr>
        <p:txBody>
          <a:bodyPr wrap="none">
            <a:spAutoFit/>
          </a:bodyPr>
          <a:lstStyle/>
          <a:p>
            <a:pPr>
              <a:spcAft>
                <a:spcPts val="0"/>
              </a:spcAft>
            </a:pPr>
            <a:r>
              <a:rPr lang="fr-FR" b="1" dirty="0" smtClean="0">
                <a:latin typeface="Cambria" panose="02040503050406030204" pitchFamily="18" charset="0"/>
                <a:ea typeface="MS Mincho"/>
                <a:cs typeface="Times New Roman" panose="02020603050405020304" pitchFamily="18" charset="0"/>
              </a:rPr>
              <a:t>Indicateurs de réussite : </a:t>
            </a:r>
            <a:endParaRPr lang="fr-FR" sz="2000" dirty="0">
              <a:effectLst/>
              <a:latin typeface="Cambria" panose="02040503050406030204" pitchFamily="18" charset="0"/>
              <a:ea typeface="MS Mincho"/>
              <a:cs typeface="Times New Roman" panose="02020603050405020304" pitchFamily="18" charset="0"/>
            </a:endParaRPr>
          </a:p>
        </p:txBody>
      </p:sp>
      <p:pic>
        <p:nvPicPr>
          <p:cNvPr id="10" name="Image 9"/>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316531" y="4504414"/>
            <a:ext cx="3339913" cy="2066363"/>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1919079435"/>
              </p:ext>
            </p:extLst>
          </p:nvPr>
        </p:nvGraphicFramePr>
        <p:xfrm>
          <a:off x="4108076" y="1815898"/>
          <a:ext cx="5035924" cy="4754879"/>
        </p:xfrm>
        <a:graphic>
          <a:graphicData uri="http://schemas.openxmlformats.org/drawingml/2006/table">
            <a:tbl>
              <a:tblPr firstRow="1" firstCol="1" bandRow="1">
                <a:tableStyleId>{5C22544A-7EE6-4342-B048-85BDC9FD1C3A}</a:tableStyleId>
              </a:tblPr>
              <a:tblGrid>
                <a:gridCol w="1258708">
                  <a:extLst>
                    <a:ext uri="{9D8B030D-6E8A-4147-A177-3AD203B41FA5}">
                      <a16:colId xmlns:a16="http://schemas.microsoft.com/office/drawing/2014/main" xmlns="" val="189878662"/>
                    </a:ext>
                  </a:extLst>
                </a:gridCol>
                <a:gridCol w="1258708">
                  <a:extLst>
                    <a:ext uri="{9D8B030D-6E8A-4147-A177-3AD203B41FA5}">
                      <a16:colId xmlns:a16="http://schemas.microsoft.com/office/drawing/2014/main" xmlns="" val="413346284"/>
                    </a:ext>
                  </a:extLst>
                </a:gridCol>
                <a:gridCol w="1259254">
                  <a:extLst>
                    <a:ext uri="{9D8B030D-6E8A-4147-A177-3AD203B41FA5}">
                      <a16:colId xmlns:a16="http://schemas.microsoft.com/office/drawing/2014/main" xmlns="" val="89227537"/>
                    </a:ext>
                  </a:extLst>
                </a:gridCol>
                <a:gridCol w="1259254">
                  <a:extLst>
                    <a:ext uri="{9D8B030D-6E8A-4147-A177-3AD203B41FA5}">
                      <a16:colId xmlns:a16="http://schemas.microsoft.com/office/drawing/2014/main" xmlns="" val="4173872966"/>
                    </a:ext>
                  </a:extLst>
                </a:gridCol>
              </a:tblGrid>
              <a:tr h="191929">
                <a:tc>
                  <a:txBody>
                    <a:bodyPr/>
                    <a:lstStyle/>
                    <a:p>
                      <a:pPr>
                        <a:spcAft>
                          <a:spcPts val="0"/>
                        </a:spcAft>
                      </a:pPr>
                      <a:r>
                        <a:rPr lang="fr-FR" sz="1200" dirty="0">
                          <a:effectLst/>
                        </a:rPr>
                        <a:t>Insuffisant </a:t>
                      </a:r>
                      <a:endParaRPr lang="fr-FR" sz="12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200">
                          <a:effectLst/>
                        </a:rPr>
                        <a:t>Fragile</a:t>
                      </a:r>
                      <a:endParaRPr lang="fr-FR" sz="120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200">
                          <a:effectLst/>
                        </a:rPr>
                        <a:t>Satisfaisant</a:t>
                      </a:r>
                      <a:endParaRPr lang="fr-FR" sz="120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200">
                          <a:effectLst/>
                        </a:rPr>
                        <a:t>Très bonne maitrise </a:t>
                      </a:r>
                      <a:endParaRPr lang="fr-FR" sz="120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1387705290"/>
                  </a:ext>
                </a:extLst>
              </a:tr>
              <a:tr h="4030516">
                <a:tc>
                  <a:txBody>
                    <a:bodyPr/>
                    <a:lstStyle/>
                    <a:p>
                      <a:pPr>
                        <a:spcAft>
                          <a:spcPts val="0"/>
                        </a:spcAft>
                      </a:pPr>
                      <a:r>
                        <a:rPr lang="fr-FR" sz="1200" dirty="0">
                          <a:effectLst/>
                        </a:rPr>
                        <a:t>L’élève ne réussit aucune des deux questions et aucun raisonnement cohérent n’apparaît. </a:t>
                      </a:r>
                      <a:endParaRPr lang="fr-FR" sz="12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200" dirty="0">
                          <a:effectLst/>
                        </a:rPr>
                        <a:t>L’élève ne réussit aucune question  parfaitement mais entame un début de raisonnement cohérent pour les deux questions. </a:t>
                      </a:r>
                      <a:endParaRPr lang="fr-FR" sz="12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200" dirty="0">
                          <a:effectLst/>
                        </a:rPr>
                        <a:t>L’élève réussit la première question et commence un raisonnement pour la question 2, ou utilise la bonne expression littérale mais ne parvient pas à trouver la solution. </a:t>
                      </a:r>
                      <a:br>
                        <a:rPr lang="fr-FR" sz="1200" dirty="0">
                          <a:effectLst/>
                        </a:rPr>
                      </a:br>
                      <a:r>
                        <a:rPr lang="fr-FR" sz="1200" dirty="0">
                          <a:effectLst/>
                        </a:rPr>
                        <a:t/>
                      </a:r>
                      <a:br>
                        <a:rPr lang="fr-FR" sz="1200" dirty="0">
                          <a:effectLst/>
                        </a:rPr>
                      </a:br>
                      <a:r>
                        <a:rPr lang="fr-FR" sz="1200" dirty="0">
                          <a:effectLst/>
                        </a:rPr>
                        <a:t>L’élève réussit la question 2, pose les bons calculs pour la question 1 mais fait une erreur de calcul. </a:t>
                      </a:r>
                    </a:p>
                    <a:p>
                      <a:pPr>
                        <a:spcAft>
                          <a:spcPts val="0"/>
                        </a:spcAft>
                      </a:pPr>
                      <a:r>
                        <a:rPr lang="fr-FR" sz="1200" dirty="0">
                          <a:effectLst/>
                        </a:rPr>
                        <a:t> </a:t>
                      </a:r>
                    </a:p>
                    <a:p>
                      <a:pPr>
                        <a:spcAft>
                          <a:spcPts val="0"/>
                        </a:spcAft>
                      </a:pPr>
                      <a:r>
                        <a:rPr lang="fr-FR" sz="1200" dirty="0">
                          <a:effectLst/>
                        </a:rPr>
                        <a:t>L’élève réussit la question 2, mais ne pose pas les bons calculs pour la question 1.</a:t>
                      </a:r>
                      <a:endParaRPr lang="fr-FR" sz="1200" dirty="0">
                        <a:effectLst/>
                        <a:latin typeface="Cambria" panose="02040503050406030204" pitchFamily="18" charset="0"/>
                        <a:ea typeface="MS Mincho"/>
                        <a:cs typeface="Times New Roman" panose="02020603050405020304" pitchFamily="18" charset="0"/>
                      </a:endParaRPr>
                    </a:p>
                  </a:txBody>
                  <a:tcPr marL="51435" marR="51435" marT="0" marB="0"/>
                </a:tc>
                <a:tc>
                  <a:txBody>
                    <a:bodyPr/>
                    <a:lstStyle/>
                    <a:p>
                      <a:pPr>
                        <a:spcAft>
                          <a:spcPts val="0"/>
                        </a:spcAft>
                      </a:pPr>
                      <a:r>
                        <a:rPr lang="fr-FR" sz="1200" dirty="0">
                          <a:effectLst/>
                        </a:rPr>
                        <a:t>L’élève réussit parfaitement les deux questions.   </a:t>
                      </a:r>
                      <a:endParaRPr lang="fr-FR" sz="1200" dirty="0">
                        <a:effectLst/>
                        <a:latin typeface="Cambria" panose="02040503050406030204" pitchFamily="18" charset="0"/>
                        <a:ea typeface="MS Mincho"/>
                        <a:cs typeface="Times New Roman" panose="02020603050405020304" pitchFamily="18" charset="0"/>
                      </a:endParaRPr>
                    </a:p>
                  </a:txBody>
                  <a:tcPr marL="51435" marR="51435" marT="0" marB="0"/>
                </a:tc>
                <a:extLst>
                  <a:ext uri="{0D108BD9-81ED-4DB2-BD59-A6C34878D82A}">
                    <a16:rowId xmlns:a16="http://schemas.microsoft.com/office/drawing/2014/main" xmlns="" val="2163743983"/>
                  </a:ext>
                </a:extLst>
              </a:tr>
            </a:tbl>
          </a:graphicData>
        </a:graphic>
      </p:graphicFrame>
      <p:sp>
        <p:nvSpPr>
          <p:cNvPr id="12" name="Titre 1"/>
          <p:cNvSpPr>
            <a:spLocks noGrp="1"/>
          </p:cNvSpPr>
          <p:nvPr>
            <p:ph type="title"/>
          </p:nvPr>
        </p:nvSpPr>
        <p:spPr>
          <a:xfrm>
            <a:off x="457200" y="274638"/>
            <a:ext cx="8229600" cy="1143000"/>
          </a:xfrm>
        </p:spPr>
        <p:style>
          <a:lnRef idx="1">
            <a:schemeClr val="accent3"/>
          </a:lnRef>
          <a:fillRef idx="2">
            <a:schemeClr val="accent3"/>
          </a:fillRef>
          <a:effectRef idx="1">
            <a:schemeClr val="accent3"/>
          </a:effectRef>
          <a:fontRef idx="minor">
            <a:schemeClr val="dk1"/>
          </a:fontRef>
        </p:style>
        <p:txBody>
          <a:bodyPr>
            <a:normAutofit/>
          </a:bodyPr>
          <a:lstStyle/>
          <a:p>
            <a:r>
              <a:rPr lang="fr-FR" sz="3200" dirty="0" smtClean="0">
                <a:solidFill>
                  <a:srgbClr val="000000"/>
                </a:solidFill>
              </a:rPr>
              <a:t>Un enseignement explicite </a:t>
            </a:r>
            <a:r>
              <a:rPr lang="fr-FR" sz="3200" dirty="0" smtClean="0">
                <a:solidFill>
                  <a:srgbClr val="000000"/>
                </a:solidFill>
              </a:rPr>
              <a:t>:</a:t>
            </a:r>
            <a:br>
              <a:rPr lang="fr-FR" sz="3200" dirty="0" smtClean="0">
                <a:solidFill>
                  <a:srgbClr val="000000"/>
                </a:solidFill>
              </a:rPr>
            </a:br>
            <a:r>
              <a:rPr lang="fr-FR" sz="3200" dirty="0" smtClean="0">
                <a:solidFill>
                  <a:srgbClr val="000000"/>
                </a:solidFill>
              </a:rPr>
              <a:t> </a:t>
            </a:r>
            <a:r>
              <a:rPr lang="fr-FR" sz="3200" dirty="0" smtClean="0">
                <a:solidFill>
                  <a:srgbClr val="000000"/>
                </a:solidFill>
              </a:rPr>
              <a:t>exemple de préparation de séquence</a:t>
            </a:r>
            <a:endParaRPr lang="fr-FR" sz="3200" dirty="0">
              <a:solidFill>
                <a:srgbClr val="000000"/>
              </a:solidFill>
            </a:endParaRPr>
          </a:p>
        </p:txBody>
      </p:sp>
    </p:spTree>
    <p:extLst>
      <p:ext uri="{BB962C8B-B14F-4D97-AF65-F5344CB8AC3E}">
        <p14:creationId xmlns:p14="http://schemas.microsoft.com/office/powerpoint/2010/main" val="8982164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54146" y="1189037"/>
            <a:ext cx="3932653" cy="1143000"/>
          </a:xfrm>
        </p:spPr>
        <p:style>
          <a:lnRef idx="1">
            <a:schemeClr val="accent3"/>
          </a:lnRef>
          <a:fillRef idx="2">
            <a:schemeClr val="accent3"/>
          </a:fillRef>
          <a:effectRef idx="1">
            <a:schemeClr val="accent3"/>
          </a:effectRef>
          <a:fontRef idx="minor">
            <a:schemeClr val="dk1"/>
          </a:fontRef>
        </p:style>
        <p:txBody>
          <a:bodyPr/>
          <a:lstStyle/>
          <a:p>
            <a:r>
              <a:rPr lang="fr-FR" dirty="0" smtClean="0">
                <a:solidFill>
                  <a:srgbClr val="000000"/>
                </a:solidFill>
              </a:rPr>
              <a:t>Le spiralaire</a:t>
            </a:r>
            <a:endParaRPr lang="fr-FR" dirty="0">
              <a:solidFill>
                <a:srgbClr val="000000"/>
              </a:solidFill>
            </a:endParaRPr>
          </a:p>
        </p:txBody>
      </p:sp>
      <p:sp>
        <p:nvSpPr>
          <p:cNvPr id="3" name="Espace réservé du contenu 2"/>
          <p:cNvSpPr>
            <a:spLocks noGrp="1"/>
          </p:cNvSpPr>
          <p:nvPr>
            <p:ph idx="1"/>
          </p:nvPr>
        </p:nvSpPr>
        <p:spPr>
          <a:xfrm>
            <a:off x="457200" y="2653659"/>
            <a:ext cx="8229600" cy="4204341"/>
          </a:xfrm>
        </p:spPr>
        <p:txBody>
          <a:bodyPr/>
          <a:lstStyle/>
          <a:p>
            <a:pPr>
              <a:buNone/>
            </a:pPr>
            <a:r>
              <a:rPr lang="fr-FR" dirty="0" smtClean="0"/>
              <a:t>      </a:t>
            </a:r>
          </a:p>
          <a:p>
            <a:pPr>
              <a:buNone/>
            </a:pPr>
            <a:r>
              <a:rPr lang="fr-FR" sz="3600" dirty="0"/>
              <a:t>        Introduite dans les années 60, l’idée de pédagogie spiralaire est que les curricula devraient être établis en sorte que les élèves construisent </a:t>
            </a:r>
            <a:r>
              <a:rPr lang="fr-FR" sz="3600" b="1" dirty="0"/>
              <a:t>de façon régulière </a:t>
            </a:r>
            <a:r>
              <a:rPr lang="fr-FR" sz="3600" b="1" dirty="0">
                <a:solidFill>
                  <a:srgbClr val="FF0000"/>
                </a:solidFill>
              </a:rPr>
              <a:t>sur</a:t>
            </a:r>
            <a:r>
              <a:rPr lang="fr-FR" sz="3600" b="1" dirty="0"/>
              <a:t> ce qu’ils ont déjà appris</a:t>
            </a:r>
            <a:r>
              <a:rPr lang="fr-FR" sz="3600" dirty="0"/>
              <a:t>.  </a:t>
            </a:r>
          </a:p>
        </p:txBody>
      </p:sp>
      <p:pic>
        <p:nvPicPr>
          <p:cNvPr id="6" name="Image 5" descr="spiralaire.png"/>
          <p:cNvPicPr>
            <a:picLocks noChangeAspect="1"/>
          </p:cNvPicPr>
          <p:nvPr/>
        </p:nvPicPr>
        <p:blipFill>
          <a:blip r:embed="rId2"/>
          <a:stretch>
            <a:fillRect/>
          </a:stretch>
        </p:blipFill>
        <p:spPr>
          <a:xfrm>
            <a:off x="741819" y="473039"/>
            <a:ext cx="2416759" cy="2636464"/>
          </a:xfrm>
          <a:prstGeom prst="rect">
            <a:avLst/>
          </a:prstGeom>
        </p:spPr>
      </p:pic>
    </p:spTree>
    <p:extLst>
      <p:ext uri="{BB962C8B-B14F-4D97-AF65-F5344CB8AC3E}">
        <p14:creationId xmlns:p14="http://schemas.microsoft.com/office/powerpoint/2010/main" val="37736567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90923"/>
            <a:ext cx="8229600" cy="4525963"/>
          </a:xfrm>
        </p:spPr>
        <p:txBody>
          <a:bodyPr/>
          <a:lstStyle/>
          <a:p>
            <a:pPr>
              <a:buNone/>
            </a:pPr>
            <a:r>
              <a:rPr lang="fr-FR" dirty="0" smtClean="0"/>
              <a:t>      Apprendre est un processus continu qui suppose une </a:t>
            </a:r>
            <a:r>
              <a:rPr lang="fr-FR" b="1" dirty="0" smtClean="0"/>
              <a:t>reprise constante </a:t>
            </a:r>
            <a:r>
              <a:rPr lang="fr-FR" dirty="0" smtClean="0"/>
              <a:t>des acquis et une </a:t>
            </a:r>
            <a:r>
              <a:rPr lang="fr-FR" b="1" dirty="0" smtClean="0"/>
              <a:t>complexification</a:t>
            </a:r>
            <a:r>
              <a:rPr lang="fr-FR" dirty="0" smtClean="0"/>
              <a:t> progressive.</a:t>
            </a:r>
          </a:p>
          <a:p>
            <a:pPr>
              <a:buNone/>
            </a:pPr>
            <a:r>
              <a:rPr lang="fr-FR" dirty="0" smtClean="0"/>
              <a:t>      </a:t>
            </a:r>
            <a:r>
              <a:rPr lang="fr-FR" b="1" dirty="0" smtClean="0">
                <a:solidFill>
                  <a:srgbClr val="FF0000"/>
                </a:solidFill>
              </a:rPr>
              <a:t>Spiralaire n’est pas circulaire</a:t>
            </a:r>
            <a:r>
              <a:rPr lang="fr-FR" dirty="0" smtClean="0">
                <a:solidFill>
                  <a:srgbClr val="FF0000"/>
                </a:solidFill>
              </a:rPr>
              <a:t>!</a:t>
            </a:r>
            <a:r>
              <a:rPr lang="fr-FR" dirty="0" smtClean="0"/>
              <a:t> L’idée étant de progresser.</a:t>
            </a:r>
          </a:p>
          <a:p>
            <a:pPr>
              <a:buNone/>
            </a:pPr>
            <a:r>
              <a:rPr lang="fr-FR" dirty="0" smtClean="0"/>
              <a:t>      A chaque tour de spire doit correspondre le franchissement d’obstacles identifiés par l’enseignant. </a:t>
            </a:r>
          </a:p>
        </p:txBody>
      </p:sp>
      <p:sp>
        <p:nvSpPr>
          <p:cNvPr id="7" name="Titre 1"/>
          <p:cNvSpPr txBox="1">
            <a:spLocks/>
          </p:cNvSpPr>
          <p:nvPr/>
        </p:nvSpPr>
        <p:spPr>
          <a:xfrm>
            <a:off x="2393353" y="457200"/>
            <a:ext cx="3932653"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mtClean="0">
                <a:solidFill>
                  <a:srgbClr val="000000"/>
                </a:solidFill>
              </a:rPr>
              <a:t>Le spiralaire</a:t>
            </a:r>
            <a:endParaRPr lang="fr-FR" dirty="0">
              <a:solidFill>
                <a:srgbClr val="000000"/>
              </a:solidFill>
            </a:endParaRPr>
          </a:p>
        </p:txBody>
      </p:sp>
    </p:spTree>
    <p:extLst>
      <p:ext uri="{BB962C8B-B14F-4D97-AF65-F5344CB8AC3E}">
        <p14:creationId xmlns:p14="http://schemas.microsoft.com/office/powerpoint/2010/main" val="28162236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180975" indent="-180975" algn="ctr">
              <a:buNone/>
            </a:pPr>
            <a:r>
              <a:rPr lang="fr-FR" dirty="0" smtClean="0"/>
              <a:t>                                                           Dans le respect</a:t>
            </a:r>
          </a:p>
          <a:p>
            <a:pPr marL="180975" indent="-180975" algn="ctr">
              <a:buNone/>
            </a:pPr>
            <a:r>
              <a:rPr lang="fr-FR" dirty="0" smtClean="0"/>
              <a:t>                                                          des </a:t>
            </a:r>
            <a:r>
              <a:rPr lang="fr-FR" b="1" dirty="0" smtClean="0"/>
              <a:t>repères de</a:t>
            </a:r>
          </a:p>
          <a:p>
            <a:pPr marL="180975" indent="-180975" algn="ctr">
              <a:buNone/>
            </a:pPr>
            <a:r>
              <a:rPr lang="fr-FR" b="1" dirty="0" smtClean="0"/>
              <a:t>                                                        progressivité</a:t>
            </a:r>
          </a:p>
        </p:txBody>
      </p:sp>
      <p:pic>
        <p:nvPicPr>
          <p:cNvPr id="5" name="Image 4" descr="spiralaire.png"/>
          <p:cNvPicPr>
            <a:picLocks noChangeAspect="1"/>
          </p:cNvPicPr>
          <p:nvPr/>
        </p:nvPicPr>
        <p:blipFill>
          <a:blip r:embed="rId2"/>
          <a:stretch>
            <a:fillRect/>
          </a:stretch>
        </p:blipFill>
        <p:spPr>
          <a:xfrm>
            <a:off x="447666" y="1547903"/>
            <a:ext cx="4291916" cy="4906782"/>
          </a:xfrm>
          <a:prstGeom prst="rect">
            <a:avLst/>
          </a:prstGeom>
        </p:spPr>
      </p:pic>
      <p:sp>
        <p:nvSpPr>
          <p:cNvPr id="7" name="Titre 1"/>
          <p:cNvSpPr txBox="1">
            <a:spLocks/>
          </p:cNvSpPr>
          <p:nvPr/>
        </p:nvSpPr>
        <p:spPr>
          <a:xfrm>
            <a:off x="2787819" y="277350"/>
            <a:ext cx="3932653"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smtClean="0">
                <a:solidFill>
                  <a:srgbClr val="000000"/>
                </a:solidFill>
              </a:rPr>
              <a:t>Le </a:t>
            </a:r>
            <a:r>
              <a:rPr lang="fr-FR" dirty="0" err="1" smtClean="0">
                <a:solidFill>
                  <a:srgbClr val="000000"/>
                </a:solidFill>
              </a:rPr>
              <a:t>spiralaire</a:t>
            </a:r>
            <a:endParaRPr lang="fr-FR" dirty="0">
              <a:solidFill>
                <a:srgbClr val="000000"/>
              </a:solidFill>
            </a:endParaRPr>
          </a:p>
        </p:txBody>
      </p:sp>
    </p:spTree>
    <p:extLst>
      <p:ext uri="{BB962C8B-B14F-4D97-AF65-F5344CB8AC3E}">
        <p14:creationId xmlns:p14="http://schemas.microsoft.com/office/powerpoint/2010/main" val="4639736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a:bodyPr>
          <a:lstStyle/>
          <a:p>
            <a:pPr>
              <a:buNone/>
            </a:pPr>
            <a:r>
              <a:rPr lang="fr-FR" sz="3600" dirty="0"/>
              <a:t>« Une compétence est </a:t>
            </a:r>
            <a:r>
              <a:rPr lang="fr-FR" sz="3600" b="1" dirty="0"/>
              <a:t>l’aptitude à mobiliser ses ressources</a:t>
            </a:r>
            <a:r>
              <a:rPr lang="fr-FR" sz="3600" dirty="0"/>
              <a:t> (connaissances, capacités, attitudes) pour accomplir une tâche ou faire face à une situation complexes ou inédites. Compétences et connaissances ne sont pas ainsi pas en opposition »</a:t>
            </a:r>
          </a:p>
          <a:p>
            <a:pPr>
              <a:buNone/>
            </a:pPr>
            <a:endParaRPr lang="fr-FR" dirty="0" smtClean="0"/>
          </a:p>
          <a:p>
            <a:pPr algn="r">
              <a:buNone/>
            </a:pPr>
            <a:r>
              <a:rPr lang="fr-FR" dirty="0" smtClean="0">
                <a:solidFill>
                  <a:srgbClr val="FF0000"/>
                </a:solidFill>
              </a:rPr>
              <a:t>BOEN n°17 du 23 avril 2015  </a:t>
            </a:r>
            <a:endParaRPr lang="fr-FR" dirty="0">
              <a:solidFill>
                <a:srgbClr val="FF0000"/>
              </a:solidFill>
            </a:endParaRPr>
          </a:p>
        </p:txBody>
      </p:sp>
      <p:sp>
        <p:nvSpPr>
          <p:cNvPr id="7" name="Titre 1"/>
          <p:cNvSpPr txBox="1">
            <a:spLocks/>
          </p:cNvSpPr>
          <p:nvPr/>
        </p:nvSpPr>
        <p:spPr>
          <a:xfrm>
            <a:off x="2474761" y="277350"/>
            <a:ext cx="3932653"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smtClean="0">
                <a:solidFill>
                  <a:srgbClr val="000000"/>
                </a:solidFill>
              </a:rPr>
              <a:t>Compétence</a:t>
            </a:r>
            <a:endParaRPr lang="fr-FR" dirty="0">
              <a:solidFill>
                <a:srgbClr val="000000"/>
              </a:solidFill>
            </a:endParaRPr>
          </a:p>
        </p:txBody>
      </p:sp>
    </p:spTree>
    <p:extLst>
      <p:ext uri="{BB962C8B-B14F-4D97-AF65-F5344CB8AC3E}">
        <p14:creationId xmlns:p14="http://schemas.microsoft.com/office/powerpoint/2010/main" val="10673378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40" y="1840397"/>
            <a:ext cx="4804592" cy="472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657670" y="1601737"/>
            <a:ext cx="2938870" cy="97052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t>Attention à l’atomisation des </a:t>
            </a:r>
            <a:r>
              <a:rPr lang="fr-FR" dirty="0" smtClean="0"/>
              <a:t>compétences..</a:t>
            </a:r>
            <a:endParaRPr lang="fr-FR" dirty="0"/>
          </a:p>
        </p:txBody>
      </p:sp>
      <p:pic>
        <p:nvPicPr>
          <p:cNvPr id="9220" name="Picture 4" descr="molécules, at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684" y="2902239"/>
            <a:ext cx="2693355" cy="23376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84495" y="5468573"/>
            <a:ext cx="3012045" cy="109806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mr-IN" dirty="0" smtClean="0"/>
              <a:t>…</a:t>
            </a:r>
            <a:r>
              <a:rPr lang="fr-FR" dirty="0" smtClean="0"/>
              <a:t> qui </a:t>
            </a:r>
            <a:r>
              <a:rPr lang="fr-FR" dirty="0"/>
              <a:t>conduit inévitablement à un retour à une approche par connaissances</a:t>
            </a:r>
          </a:p>
        </p:txBody>
      </p:sp>
      <p:sp>
        <p:nvSpPr>
          <p:cNvPr id="8" name="Titre 1"/>
          <p:cNvSpPr txBox="1">
            <a:spLocks/>
          </p:cNvSpPr>
          <p:nvPr/>
        </p:nvSpPr>
        <p:spPr>
          <a:xfrm>
            <a:off x="2474761" y="277350"/>
            <a:ext cx="3932653"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dirty="0" smtClean="0">
                <a:solidFill>
                  <a:srgbClr val="000000"/>
                </a:solidFill>
              </a:rPr>
              <a:t>Compétence</a:t>
            </a:r>
            <a:endParaRPr lang="fr-FR" dirty="0">
              <a:solidFill>
                <a:srgbClr val="000000"/>
              </a:solidFill>
            </a:endParaRPr>
          </a:p>
        </p:txBody>
      </p:sp>
    </p:spTree>
    <p:extLst>
      <p:ext uri="{BB962C8B-B14F-4D97-AF65-F5344CB8AC3E}">
        <p14:creationId xmlns:p14="http://schemas.microsoft.com/office/powerpoint/2010/main" val="36221867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5900" y="274638"/>
            <a:ext cx="5417382" cy="1034118"/>
          </a:xfrm>
        </p:spPr>
        <p:style>
          <a:lnRef idx="1">
            <a:schemeClr val="accent3"/>
          </a:lnRef>
          <a:fillRef idx="2">
            <a:schemeClr val="accent3"/>
          </a:fillRef>
          <a:effectRef idx="1">
            <a:schemeClr val="accent3"/>
          </a:effectRef>
          <a:fontRef idx="minor">
            <a:schemeClr val="dk1"/>
          </a:fontRef>
        </p:style>
        <p:txBody>
          <a:bodyPr>
            <a:normAutofit/>
          </a:bodyPr>
          <a:lstStyle/>
          <a:p>
            <a:r>
              <a:rPr lang="fr-FR" sz="3200" dirty="0" smtClean="0">
                <a:solidFill>
                  <a:srgbClr val="000000"/>
                </a:solidFill>
              </a:rPr>
              <a:t>Les documents officiels</a:t>
            </a:r>
            <a:endParaRPr lang="fr-FR" sz="3200" dirty="0">
              <a:solidFill>
                <a:srgbClr val="000000"/>
              </a:solidFill>
            </a:endParaRPr>
          </a:p>
        </p:txBody>
      </p:sp>
      <p:sp>
        <p:nvSpPr>
          <p:cNvPr id="3" name="Espace réservé du contenu 2"/>
          <p:cNvSpPr>
            <a:spLocks noGrp="1"/>
          </p:cNvSpPr>
          <p:nvPr>
            <p:ph idx="1"/>
          </p:nvPr>
        </p:nvSpPr>
        <p:spPr>
          <a:xfrm>
            <a:off x="1485900" y="1308756"/>
            <a:ext cx="6172200" cy="5273889"/>
          </a:xfrm>
        </p:spPr>
        <p:txBody>
          <a:bodyPr>
            <a:normAutofit fontScale="85000" lnSpcReduction="10000"/>
          </a:bodyPr>
          <a:lstStyle/>
          <a:p>
            <a:r>
              <a:rPr lang="fr-FR" b="1" dirty="0" smtClean="0"/>
              <a:t>Les programmes disciplinaires</a:t>
            </a:r>
          </a:p>
          <a:p>
            <a:pPr lvl="1"/>
            <a:r>
              <a:rPr lang="fr-FR" dirty="0" smtClean="0"/>
              <a:t>Conçus par cycle et rédigés avec une approche par compétences</a:t>
            </a:r>
          </a:p>
          <a:p>
            <a:pPr lvl="1"/>
            <a:r>
              <a:rPr lang="fr-FR" dirty="0" smtClean="0"/>
              <a:t>Ancrés dans les cinq domaines du socle</a:t>
            </a:r>
          </a:p>
          <a:p>
            <a:r>
              <a:rPr lang="fr-FR" b="1" dirty="0" smtClean="0"/>
              <a:t>Le socle commun de connaissances de compétences et de culture</a:t>
            </a:r>
          </a:p>
          <a:p>
            <a:pPr lvl="1"/>
            <a:r>
              <a:rPr lang="fr-FR" dirty="0" smtClean="0"/>
              <a:t>5 domaines et 4 composantes pour le domaine 1</a:t>
            </a:r>
          </a:p>
          <a:p>
            <a:pPr lvl="1"/>
            <a:r>
              <a:rPr lang="fr-FR" dirty="0" smtClean="0"/>
              <a:t>Développer les six compétences majeures de l’activité mathématique</a:t>
            </a:r>
          </a:p>
          <a:p>
            <a:r>
              <a:rPr lang="fr-FR" b="1" dirty="0" smtClean="0"/>
              <a:t>Les repères de progression</a:t>
            </a:r>
          </a:p>
          <a:p>
            <a:pPr lvl="1"/>
            <a:r>
              <a:rPr lang="fr-FR" dirty="0" smtClean="0"/>
              <a:t>Documents EDUSCOL pour le cycle 3 et </a:t>
            </a:r>
            <a:r>
              <a:rPr lang="fr-FR" dirty="0"/>
              <a:t>4 pour certaines disciplines</a:t>
            </a:r>
          </a:p>
          <a:p>
            <a:pPr lvl="1"/>
            <a:endParaRPr lang="fr-FR" dirty="0"/>
          </a:p>
        </p:txBody>
      </p:sp>
    </p:spTree>
    <p:extLst>
      <p:ext uri="{BB962C8B-B14F-4D97-AF65-F5344CB8AC3E}">
        <p14:creationId xmlns:p14="http://schemas.microsoft.com/office/powerpoint/2010/main" val="40882857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2779" y="274638"/>
            <a:ext cx="5063874" cy="1011491"/>
          </a:xfrm>
        </p:spPr>
        <p:style>
          <a:lnRef idx="1">
            <a:schemeClr val="accent3"/>
          </a:lnRef>
          <a:fillRef idx="2">
            <a:schemeClr val="accent3"/>
          </a:fillRef>
          <a:effectRef idx="1">
            <a:schemeClr val="accent3"/>
          </a:effectRef>
          <a:fontRef idx="minor">
            <a:schemeClr val="dk1"/>
          </a:fontRef>
        </p:style>
        <p:txBody>
          <a:bodyPr>
            <a:normAutofit/>
          </a:bodyPr>
          <a:lstStyle/>
          <a:p>
            <a:r>
              <a:rPr lang="fr-FR" sz="3200" dirty="0" smtClean="0">
                <a:solidFill>
                  <a:srgbClr val="000000"/>
                </a:solidFill>
              </a:rPr>
              <a:t>Contribution</a:t>
            </a:r>
            <a:endParaRPr lang="fr-FR" sz="3200" dirty="0">
              <a:solidFill>
                <a:srgbClr val="000000"/>
              </a:solidFill>
            </a:endParaRPr>
          </a:p>
        </p:txBody>
      </p:sp>
      <p:sp>
        <p:nvSpPr>
          <p:cNvPr id="3" name="Espace réservé du contenu 2"/>
          <p:cNvSpPr>
            <a:spLocks noGrp="1"/>
          </p:cNvSpPr>
          <p:nvPr>
            <p:ph idx="1"/>
          </p:nvPr>
        </p:nvSpPr>
        <p:spPr/>
        <p:txBody>
          <a:bodyPr>
            <a:normAutofit fontScale="85000" lnSpcReduction="20000"/>
          </a:bodyPr>
          <a:lstStyle/>
          <a:p>
            <a:pPr>
              <a:buNone/>
            </a:pPr>
            <a:r>
              <a:rPr lang="fr-FR" b="1" dirty="0" smtClean="0"/>
              <a:t>      Chaque discipline </a:t>
            </a:r>
            <a:r>
              <a:rPr lang="fr-FR" dirty="0" smtClean="0"/>
              <a:t>et le programme scolaire qui lui est associé contribuent à </a:t>
            </a:r>
            <a:r>
              <a:rPr lang="fr-FR" b="1" dirty="0" smtClean="0"/>
              <a:t>l’ensemble des cinq grands domaines</a:t>
            </a:r>
            <a:r>
              <a:rPr lang="fr-FR" dirty="0" smtClean="0"/>
              <a:t>.</a:t>
            </a:r>
          </a:p>
          <a:p>
            <a:pPr>
              <a:buNone/>
            </a:pPr>
            <a:r>
              <a:rPr lang="fr-FR" dirty="0" smtClean="0"/>
              <a:t>      Chaque discipline pourra se positionner pour contribuer à l’acquisition des connaissances et compétences qui composent chaque domaine; c’est par ce </a:t>
            </a:r>
            <a:r>
              <a:rPr lang="fr-FR" b="1" dirty="0" smtClean="0"/>
              <a:t>croisement</a:t>
            </a:r>
            <a:r>
              <a:rPr lang="fr-FR" dirty="0" smtClean="0"/>
              <a:t> que les élèves pourront les maitriser sur le long terme et les utiliser de manière efficiente.</a:t>
            </a:r>
          </a:p>
          <a:p>
            <a:pPr>
              <a:buNone/>
            </a:pPr>
            <a:endParaRPr lang="fr-FR" dirty="0"/>
          </a:p>
          <a:p>
            <a:pPr>
              <a:buNone/>
            </a:pPr>
            <a:endParaRPr lang="fr-FR" dirty="0" smtClean="0"/>
          </a:p>
          <a:p>
            <a:pPr>
              <a:buNone/>
            </a:pPr>
            <a:r>
              <a:rPr lang="fr-FR" dirty="0" smtClean="0">
                <a:solidFill>
                  <a:srgbClr val="FF0000"/>
                </a:solidFill>
              </a:rPr>
              <a:t>              Atelier 2</a:t>
            </a:r>
          </a:p>
          <a:p>
            <a:pPr>
              <a:buNone/>
            </a:pPr>
            <a:r>
              <a:rPr lang="fr-FR" dirty="0" smtClean="0"/>
              <a:t>       </a:t>
            </a:r>
            <a:endParaRPr lang="fr-FR" dirty="0"/>
          </a:p>
        </p:txBody>
      </p:sp>
      <p:sp>
        <p:nvSpPr>
          <p:cNvPr id="5" name="Flèche droite 4"/>
          <p:cNvSpPr/>
          <p:nvPr/>
        </p:nvSpPr>
        <p:spPr>
          <a:xfrm>
            <a:off x="992779" y="5094513"/>
            <a:ext cx="483325" cy="3278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483502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TotalTime>
  <Words>1114</Words>
  <Application>Microsoft Macintosh PowerPoint</Application>
  <PresentationFormat>Présentation à l'écran (4:3)</PresentationFormat>
  <Paragraphs>205</Paragraphs>
  <Slides>21</Slides>
  <Notes>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Enseignement au collège Enseigner par compétences</vt:lpstr>
      <vt:lpstr>Le curriculum</vt:lpstr>
      <vt:lpstr>Le spiralaire</vt:lpstr>
      <vt:lpstr>Présentation PowerPoint</vt:lpstr>
      <vt:lpstr>Présentation PowerPoint</vt:lpstr>
      <vt:lpstr>Présentation PowerPoint</vt:lpstr>
      <vt:lpstr>Présentation PowerPoint</vt:lpstr>
      <vt:lpstr>Les documents officiels</vt:lpstr>
      <vt:lpstr>Contribution</vt:lpstr>
      <vt:lpstr>L’évaluation</vt:lpstr>
      <vt:lpstr>Le statut de l’erreur</vt:lpstr>
      <vt:lpstr>L’évaluation positive</vt:lpstr>
      <vt:lpstr>Un enseignement explicite :  exemple de préparation de séquence</vt:lpstr>
      <vt:lpstr>Un enseignement explicite :  exemple de préparation de séquence</vt:lpstr>
      <vt:lpstr>Un enseignement explicite :  exemple de préparation de séquence</vt:lpstr>
      <vt:lpstr>Un enseignement explicite :  exemple de préparation de séquence</vt:lpstr>
      <vt:lpstr>Un enseignement explicite :  exemple de préparation de séquence</vt:lpstr>
      <vt:lpstr>Un enseignement explicite :  exemple de préparation de séquence</vt:lpstr>
      <vt:lpstr>Un enseignement explicite :  exemple de préparation de séquence</vt:lpstr>
      <vt:lpstr>Un enseignement explicite :  exemple de préparation de séquence</vt:lpstr>
      <vt:lpstr>Un enseignement explicite :  exemple de préparation de séquence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Enseignement au collège Enseigner par compétences</dc:title>
  <dc:creator>Eve Fonteneau</dc:creator>
  <cp:lastModifiedBy>Eve Fonteneau</cp:lastModifiedBy>
  <cp:revision>9</cp:revision>
  <dcterms:created xsi:type="dcterms:W3CDTF">2019-09-01T07:09:23Z</dcterms:created>
  <dcterms:modified xsi:type="dcterms:W3CDTF">2019-09-01T07:19:47Z</dcterms:modified>
</cp:coreProperties>
</file>