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57" r:id="rId5"/>
    <p:sldId id="258" r:id="rId6"/>
    <p:sldId id="262" r:id="rId7"/>
    <p:sldId id="261" r:id="rId8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DED7B-75D0-D242-A385-B40288E1B9D1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3D7C8-DB05-2741-B443-8C2671A6AF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920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C024-3D06-4DB5-8F57-185FF2D8542F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757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C024-3D06-4DB5-8F57-185FF2D8542F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757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C024-3D06-4DB5-8F57-185FF2D8542F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757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C024-3D06-4DB5-8F57-185FF2D8542F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7098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2C024-3D06-4DB5-8F57-185FF2D8542F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7098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179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658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86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74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1280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6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062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4238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67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107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03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1003-1C39-CD4E-8699-FBB7232BE616}" type="datetimeFigureOut">
              <a:rPr lang="fr-FR" smtClean="0"/>
              <a:t>08/10/21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16F81-88D2-F943-AF90-3B79E028393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91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png"/><Relationship Id="rId6" Type="http://schemas.openxmlformats.org/officeDocument/2006/relationships/image" Target="../media/image6.jpeg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modalités du nouveau</a:t>
            </a:r>
            <a:br>
              <a:rPr lang="fr-FR" dirty="0" smtClean="0"/>
            </a:br>
            <a:r>
              <a:rPr lang="fr-FR" dirty="0" smtClean="0"/>
              <a:t>DNB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584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logoVR--2012-482px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6909" y="5930459"/>
            <a:ext cx="1235572" cy="80829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2"/>
          <p:cNvSpPr txBox="1">
            <a:spLocks/>
          </p:cNvSpPr>
          <p:nvPr/>
        </p:nvSpPr>
        <p:spPr>
          <a:xfrm>
            <a:off x="684214" y="358878"/>
            <a:ext cx="7991475" cy="9366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>
                <a:solidFill>
                  <a:schemeClr val="tx1"/>
                </a:solidFill>
              </a:rPr>
              <a:t>Le diplôme national du Brevet en </a:t>
            </a:r>
            <a:r>
              <a:rPr lang="fr-FR" sz="3600" b="1" dirty="0" smtClean="0">
                <a:solidFill>
                  <a:schemeClr val="tx1"/>
                </a:solidFill>
              </a:rPr>
              <a:t>2018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3" name="object 7"/>
          <p:cNvSpPr txBox="1"/>
          <p:nvPr/>
        </p:nvSpPr>
        <p:spPr>
          <a:xfrm>
            <a:off x="1890485" y="1777945"/>
            <a:ext cx="4815570" cy="5539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3600" b="1" spc="-5" dirty="0">
                <a:latin typeface="Calibri"/>
                <a:cs typeface="Calibri"/>
              </a:rPr>
              <a:t>8</a:t>
            </a:r>
            <a:r>
              <a:rPr sz="3600" b="1" spc="-5" dirty="0" smtClean="0">
                <a:latin typeface="Calibri"/>
                <a:cs typeface="Calibri"/>
              </a:rPr>
              <a:t>00 </a:t>
            </a:r>
            <a:r>
              <a:rPr sz="3600" b="1" spc="-5" dirty="0">
                <a:latin typeface="Calibri"/>
                <a:cs typeface="Calibri"/>
              </a:rPr>
              <a:t>points </a:t>
            </a:r>
            <a:r>
              <a:rPr lang="fr-FR" sz="3600" dirty="0" smtClean="0">
                <a:latin typeface="Calibri"/>
                <a:cs typeface="Calibri"/>
              </a:rPr>
              <a:t>au total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4" name="object 9"/>
          <p:cNvSpPr/>
          <p:nvPr/>
        </p:nvSpPr>
        <p:spPr>
          <a:xfrm>
            <a:off x="251520" y="2785275"/>
            <a:ext cx="4046750" cy="28476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ZoneTexte 10"/>
          <p:cNvSpPr txBox="1"/>
          <p:nvPr/>
        </p:nvSpPr>
        <p:spPr>
          <a:xfrm>
            <a:off x="4557501" y="3078317"/>
            <a:ext cx="4297107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b="1" spc="-5" dirty="0">
                <a:latin typeface="Calibri"/>
                <a:cs typeface="Calibri"/>
              </a:rPr>
              <a:t>Chacune des composantes </a:t>
            </a:r>
            <a:r>
              <a:rPr lang="fr-FR" sz="2800" spc="-5" dirty="0">
                <a:latin typeface="Calibri"/>
                <a:cs typeface="Calibri"/>
              </a:rPr>
              <a:t>du domaine</a:t>
            </a:r>
            <a:r>
              <a:rPr lang="fr-FR" sz="2800" dirty="0">
                <a:latin typeface="Calibri"/>
                <a:cs typeface="Calibri"/>
              </a:rPr>
              <a:t> 1 </a:t>
            </a:r>
            <a:r>
              <a:rPr lang="fr-FR" sz="2800" spc="-5" dirty="0">
                <a:latin typeface="Calibri"/>
                <a:cs typeface="Calibri"/>
              </a:rPr>
              <a:t>est évaluée </a:t>
            </a:r>
          </a:p>
          <a:p>
            <a:r>
              <a:rPr lang="fr-FR" sz="2800" spc="-5" dirty="0">
                <a:latin typeface="Calibri"/>
                <a:cs typeface="Calibri"/>
              </a:rPr>
              <a:t>sur</a:t>
            </a:r>
            <a:r>
              <a:rPr lang="fr-FR" sz="2800" spc="85" dirty="0">
                <a:latin typeface="Calibri"/>
                <a:cs typeface="Calibri"/>
              </a:rPr>
              <a:t> </a:t>
            </a:r>
            <a:r>
              <a:rPr lang="fr-FR" sz="2800" dirty="0">
                <a:latin typeface="Calibri"/>
                <a:cs typeface="Calibri"/>
              </a:rPr>
              <a:t>50 points, </a:t>
            </a:r>
            <a:r>
              <a:rPr lang="fr-FR" sz="2800" spc="-5" dirty="0">
                <a:latin typeface="Calibri"/>
                <a:cs typeface="Calibri"/>
              </a:rPr>
              <a:t>soit un </a:t>
            </a:r>
            <a:r>
              <a:rPr lang="fr-FR" sz="2800" dirty="0">
                <a:latin typeface="Calibri"/>
                <a:cs typeface="Calibri"/>
              </a:rPr>
              <a:t>total </a:t>
            </a:r>
            <a:r>
              <a:rPr lang="fr-FR" sz="2800" spc="-5" dirty="0">
                <a:latin typeface="Calibri"/>
                <a:cs typeface="Calibri"/>
              </a:rPr>
              <a:t>de </a:t>
            </a:r>
            <a:r>
              <a:rPr lang="fr-FR" sz="2800" b="1" spc="-5" dirty="0">
                <a:latin typeface="Calibri"/>
                <a:cs typeface="Calibri"/>
              </a:rPr>
              <a:t>200</a:t>
            </a:r>
            <a:r>
              <a:rPr lang="fr-FR" sz="2800" b="1" spc="-60" dirty="0">
                <a:latin typeface="Calibri"/>
                <a:cs typeface="Calibri"/>
              </a:rPr>
              <a:t> </a:t>
            </a:r>
            <a:r>
              <a:rPr lang="fr-FR" sz="2800" b="1" dirty="0">
                <a:latin typeface="Calibri"/>
                <a:cs typeface="Calibri"/>
              </a:rPr>
              <a:t>points</a:t>
            </a:r>
            <a:r>
              <a:rPr lang="fr-FR" sz="2800" dirty="0">
                <a:latin typeface="Calibri"/>
                <a:cs typeface="Calibri"/>
              </a:rPr>
              <a:t>.</a:t>
            </a:r>
          </a:p>
          <a:p>
            <a:endParaRPr lang="fr-FR" sz="2800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681F-F580-4271-918C-6DB2A4BAB1FB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3182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684214" y="163517"/>
            <a:ext cx="7991475" cy="9366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>
                <a:solidFill>
                  <a:schemeClr val="tx1"/>
                </a:solidFill>
              </a:rPr>
              <a:t>Le diplôme national du Brevet en </a:t>
            </a:r>
            <a:r>
              <a:rPr lang="fr-FR" sz="3600" b="1" dirty="0" smtClean="0">
                <a:solidFill>
                  <a:schemeClr val="tx1"/>
                </a:solidFill>
              </a:rPr>
              <a:t>2018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5" name="object 10"/>
          <p:cNvSpPr/>
          <p:nvPr/>
        </p:nvSpPr>
        <p:spPr>
          <a:xfrm>
            <a:off x="260748" y="1340880"/>
            <a:ext cx="3223456" cy="190909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"/>
          <p:cNvSpPr/>
          <p:nvPr/>
        </p:nvSpPr>
        <p:spPr>
          <a:xfrm>
            <a:off x="3979414" y="1385269"/>
            <a:ext cx="3127966" cy="186470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146" y="3483684"/>
            <a:ext cx="3291199" cy="2118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681F-F580-4271-918C-6DB2A4BAB1FB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7" name="object 12"/>
          <p:cNvSpPr/>
          <p:nvPr/>
        </p:nvSpPr>
        <p:spPr>
          <a:xfrm>
            <a:off x="260748" y="3483684"/>
            <a:ext cx="3077924" cy="197599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Image 11" descr="logoVR--2012-482px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793" y="1623488"/>
            <a:ext cx="1235572" cy="80829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163059" y="5769279"/>
            <a:ext cx="8824233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Calibri"/>
                <a:cs typeface="Calibri"/>
              </a:rPr>
              <a:t>Chacun des </a:t>
            </a:r>
            <a:r>
              <a:rPr lang="fr-FR" sz="2800" spc="-5" dirty="0" smtClean="0">
                <a:latin typeface="Calibri"/>
                <a:cs typeface="Calibri"/>
              </a:rPr>
              <a:t>domaines </a:t>
            </a:r>
            <a:r>
              <a:rPr lang="fr-FR" sz="2800" dirty="0" smtClean="0">
                <a:latin typeface="Calibri"/>
                <a:cs typeface="Calibri"/>
              </a:rPr>
              <a:t>2</a:t>
            </a:r>
            <a:r>
              <a:rPr lang="fr-FR" sz="2800" dirty="0">
                <a:latin typeface="Calibri"/>
                <a:cs typeface="Calibri"/>
              </a:rPr>
              <a:t>, 3, 4 et 5 est </a:t>
            </a:r>
            <a:r>
              <a:rPr lang="fr-FR" sz="2800" spc="-5" dirty="0" smtClean="0">
                <a:latin typeface="Calibri"/>
                <a:cs typeface="Calibri"/>
              </a:rPr>
              <a:t>évalué sur </a:t>
            </a:r>
            <a:r>
              <a:rPr lang="fr-FR" sz="2800" b="1" spc="-5" dirty="0">
                <a:latin typeface="Calibri"/>
                <a:cs typeface="Calibri"/>
              </a:rPr>
              <a:t>50</a:t>
            </a:r>
            <a:r>
              <a:rPr lang="fr-FR" sz="2800" b="1" spc="-25" dirty="0">
                <a:latin typeface="Calibri"/>
                <a:cs typeface="Calibri"/>
              </a:rPr>
              <a:t> </a:t>
            </a:r>
            <a:r>
              <a:rPr lang="fr-FR" sz="2800" b="1" spc="-5" dirty="0" smtClean="0">
                <a:latin typeface="Calibri"/>
                <a:cs typeface="Calibri"/>
              </a:rPr>
              <a:t>points, soit un total de 200 points</a:t>
            </a:r>
            <a:r>
              <a:rPr lang="fr-FR" sz="2800" spc="-5" dirty="0" smtClean="0">
                <a:latin typeface="Calibri"/>
                <a:cs typeface="Calibri"/>
              </a:rPr>
              <a:t>.</a:t>
            </a:r>
            <a:endParaRPr lang="fr-FR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0737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logoVR--2012-482px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6909" y="5930459"/>
            <a:ext cx="1235572" cy="80829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2"/>
          <p:cNvSpPr txBox="1">
            <a:spLocks/>
          </p:cNvSpPr>
          <p:nvPr/>
        </p:nvSpPr>
        <p:spPr>
          <a:xfrm>
            <a:off x="684214" y="163517"/>
            <a:ext cx="7991475" cy="9366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>
                <a:solidFill>
                  <a:schemeClr val="tx1"/>
                </a:solidFill>
              </a:rPr>
              <a:t>Le diplôme national du Brevet en </a:t>
            </a:r>
            <a:r>
              <a:rPr lang="fr-FR" sz="3600" b="1" dirty="0" smtClean="0">
                <a:solidFill>
                  <a:schemeClr val="tx1"/>
                </a:solidFill>
              </a:rPr>
              <a:t>2018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05178" y="1676852"/>
            <a:ext cx="6551731" cy="42536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3200" b="1" u="sng" dirty="0" smtClean="0">
                <a:solidFill>
                  <a:schemeClr val="tx1"/>
                </a:solidFill>
                <a:latin typeface="Calibri"/>
                <a:cs typeface="Calibri"/>
              </a:rPr>
              <a:t>Barème du socle: </a:t>
            </a:r>
          </a:p>
          <a:p>
            <a:pPr algn="ctr"/>
            <a:r>
              <a:rPr lang="fr-FR" sz="3200" dirty="0" smtClean="0">
                <a:solidFill>
                  <a:schemeClr val="tx1"/>
                </a:solidFill>
                <a:latin typeface="Calibri"/>
                <a:cs typeface="Calibri"/>
              </a:rPr>
              <a:t>Pour chaque composante sur 50 pts</a:t>
            </a:r>
            <a:endParaRPr lang="fr-FR" sz="3200" dirty="0">
              <a:solidFill>
                <a:schemeClr val="tx1"/>
              </a:solidFill>
              <a:latin typeface="Calibri"/>
              <a:cs typeface="Calibri"/>
            </a:endParaRPr>
          </a:p>
          <a:p>
            <a:endParaRPr lang="fr-FR" sz="32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tabLst>
                <a:tab pos="1829435" algn="l"/>
              </a:tabLst>
            </a:pPr>
            <a:r>
              <a:rPr lang="fr-FR" sz="3200" b="1" dirty="0">
                <a:solidFill>
                  <a:schemeClr val="tx1"/>
                </a:solidFill>
                <a:latin typeface="Calibri"/>
                <a:cs typeface="Calibri"/>
              </a:rPr>
              <a:t>Maîtrise </a:t>
            </a:r>
            <a:r>
              <a:rPr lang="fr-FR" sz="3200" b="1" spc="-5" dirty="0" smtClean="0">
                <a:solidFill>
                  <a:schemeClr val="tx1"/>
                </a:solidFill>
                <a:latin typeface="Calibri"/>
                <a:cs typeface="Calibri"/>
              </a:rPr>
              <a:t>insuffisante	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	10</a:t>
            </a:r>
            <a:r>
              <a:rPr lang="fr-FR" sz="3200" b="1" spc="-8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points</a:t>
            </a:r>
            <a:endParaRPr lang="fr-FR" sz="32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tabLst>
                <a:tab pos="1829435" algn="l"/>
              </a:tabLst>
            </a:pPr>
            <a:r>
              <a:rPr lang="fr-FR" sz="3200" b="1" dirty="0">
                <a:solidFill>
                  <a:schemeClr val="tx1"/>
                </a:solidFill>
                <a:latin typeface="Calibri"/>
                <a:cs typeface="Calibri"/>
              </a:rPr>
              <a:t>Maîtrise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 fragile	</a:t>
            </a:r>
            <a:r>
              <a:rPr lang="fr-FR" sz="3200" b="1" spc="-5" dirty="0" smtClean="0">
                <a:solidFill>
                  <a:schemeClr val="tx1"/>
                </a:solidFill>
                <a:latin typeface="Calibri"/>
                <a:cs typeface="Calibri"/>
              </a:rPr>
              <a:t>			25</a:t>
            </a:r>
            <a:r>
              <a:rPr lang="fr-FR" sz="3200" b="1" spc="-80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points</a:t>
            </a:r>
            <a:endParaRPr lang="fr-FR" sz="32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tabLst>
                <a:tab pos="1844039" algn="l"/>
              </a:tabLst>
            </a:pPr>
            <a:r>
              <a:rPr lang="fr-FR" sz="3200" b="1" dirty="0">
                <a:solidFill>
                  <a:schemeClr val="tx1"/>
                </a:solidFill>
                <a:latin typeface="Calibri"/>
                <a:cs typeface="Calibri"/>
              </a:rPr>
              <a:t>Maîtrise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satisfaisante	</a:t>
            </a:r>
            <a:r>
              <a:rPr lang="fr-FR" sz="3200" b="1" spc="-5" dirty="0" smtClean="0">
                <a:solidFill>
                  <a:schemeClr val="tx1"/>
                </a:solidFill>
                <a:latin typeface="Calibri"/>
                <a:cs typeface="Calibri"/>
              </a:rPr>
              <a:t>	40</a:t>
            </a:r>
            <a:r>
              <a:rPr lang="fr-FR" sz="3200" b="1" spc="-80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points</a:t>
            </a:r>
            <a:endParaRPr lang="fr-FR" sz="3200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>
              <a:tabLst>
                <a:tab pos="1858010" algn="l"/>
              </a:tabLst>
            </a:pP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Très</a:t>
            </a:r>
            <a:r>
              <a:rPr lang="fr-FR" sz="3200" b="1" spc="1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bonne</a:t>
            </a:r>
            <a:r>
              <a:rPr lang="fr-FR" sz="3200" b="1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maîtrise	</a:t>
            </a:r>
            <a:r>
              <a:rPr lang="fr-FR" sz="3200" b="1" spc="-5" dirty="0" smtClean="0">
                <a:solidFill>
                  <a:schemeClr val="tx1"/>
                </a:solidFill>
                <a:latin typeface="Calibri"/>
                <a:cs typeface="Calibri"/>
              </a:rPr>
              <a:t>	50 </a:t>
            </a:r>
            <a:r>
              <a:rPr lang="fr-FR" sz="3200" b="1" spc="-5" dirty="0">
                <a:solidFill>
                  <a:schemeClr val="tx1"/>
                </a:solidFill>
                <a:latin typeface="Calibri"/>
                <a:cs typeface="Calibri"/>
              </a:rPr>
              <a:t>points</a:t>
            </a:r>
          </a:p>
          <a:p>
            <a:pPr algn="ctr"/>
            <a:endParaRPr lang="fr-FR" sz="3200" b="1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2681F-F580-4271-918C-6DB2A4BAB1FB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8369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388079"/>
              </p:ext>
            </p:extLst>
          </p:nvPr>
        </p:nvGraphicFramePr>
        <p:xfrm>
          <a:off x="195375" y="1100143"/>
          <a:ext cx="8694229" cy="53666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00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241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90203">
                <a:tc gridSpan="2">
                  <a:txBody>
                    <a:bodyPr/>
                    <a:lstStyle/>
                    <a:p>
                      <a:pPr marL="2225675" algn="l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2800" b="1" spc="-10" dirty="0">
                          <a:latin typeface="Calibri"/>
                          <a:cs typeface="Calibri"/>
                        </a:rPr>
                        <a:t>TROIS 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EPREUVES DE FIN</a:t>
                      </a:r>
                      <a:r>
                        <a:rPr sz="28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800" b="1" spc="-5" dirty="0">
                          <a:latin typeface="Calibri"/>
                          <a:cs typeface="Calibri"/>
                        </a:rPr>
                        <a:t>D’ANNEE</a:t>
                      </a:r>
                      <a:endParaRPr sz="2800" dirty="0">
                        <a:latin typeface="Calibri"/>
                        <a:cs typeface="Calibri"/>
                      </a:endParaRPr>
                    </a:p>
                  </a:txBody>
                  <a:tcPr marL="0" marR="0" marT="113664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068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spc="-5" dirty="0" smtClean="0">
                          <a:latin typeface="Calibri"/>
                          <a:cs typeface="Calibri"/>
                        </a:rPr>
                        <a:t>ORAL</a:t>
                      </a:r>
                      <a:endParaRPr lang="fr-FR" sz="2000" b="1" spc="-5" dirty="0" smtClean="0">
                        <a:latin typeface="Calibri"/>
                        <a:cs typeface="Calibri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+mn-lt"/>
                          <a:cs typeface="Calibri"/>
                        </a:rPr>
                        <a:t>Sur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100</a:t>
                      </a:r>
                      <a:r>
                        <a:rPr lang="en-US" sz="2000" b="1" spc="-70" dirty="0" smtClean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points</a:t>
                      </a:r>
                      <a:endParaRPr lang="en-US" sz="2000" dirty="0" smtClean="0">
                        <a:latin typeface="+mn-lt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 marR="111760" indent="31750">
                        <a:lnSpc>
                          <a:spcPct val="109500"/>
                        </a:lnSpc>
                        <a:spcBef>
                          <a:spcPts val="5"/>
                        </a:spcBef>
                      </a:pPr>
                      <a:r>
                        <a:rPr sz="2400" spc="-5" dirty="0" smtClean="0">
                          <a:latin typeface="Calibri"/>
                          <a:cs typeface="Calibri"/>
                        </a:rPr>
                        <a:t>Porte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sur un des projets menés par le candidat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dans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le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cadre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des enseignements  pratiques interdisciplinaires (EPI) du cycle 4,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du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parcours Avenir, du parcours  citoyen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ou du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parcours d’éducation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artistique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et</a:t>
                      </a:r>
                      <a:r>
                        <a:rPr sz="24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 smtClean="0">
                          <a:latin typeface="Calibri"/>
                          <a:cs typeface="Calibri"/>
                        </a:rPr>
                        <a:t>culturelle.</a:t>
                      </a:r>
                      <a:r>
                        <a:rPr lang="fr-FR" sz="2400" spc="-5" dirty="0" smtClean="0">
                          <a:latin typeface="Calibri"/>
                          <a:cs typeface="Calibri"/>
                        </a:rPr>
                        <a:t>     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822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2000" b="1" spc="-5" dirty="0" smtClean="0">
                          <a:latin typeface="Calibri"/>
                          <a:cs typeface="Calibri"/>
                        </a:rPr>
                        <a:t>ECRIT</a:t>
                      </a:r>
                      <a:endParaRPr lang="fr-FR" sz="2000" b="1" spc="-5" dirty="0" smtClean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en-US" sz="2000" b="1" dirty="0" smtClean="0">
                          <a:latin typeface="+mn-lt"/>
                          <a:cs typeface="Calibri"/>
                        </a:rPr>
                        <a:t>Sur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150</a:t>
                      </a:r>
                      <a:r>
                        <a:rPr lang="en-US" sz="2000" b="1" spc="-70" dirty="0" smtClean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points</a:t>
                      </a:r>
                      <a:endParaRPr lang="en-US" sz="2000" dirty="0" smtClean="0">
                        <a:latin typeface="+mn-lt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1150"/>
                        </a:lnSpc>
                      </a:pPr>
                      <a:endParaRPr lang="fr-FR" sz="2400" spc="-5" dirty="0" smtClean="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20000"/>
                        </a:lnSpc>
                      </a:pPr>
                      <a:r>
                        <a:rPr sz="2400" spc="-5" dirty="0" smtClean="0">
                          <a:latin typeface="Calibri"/>
                          <a:cs typeface="Calibri"/>
                        </a:rPr>
                        <a:t>Porte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sur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les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programmes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français, histoire et géographie et</a:t>
                      </a:r>
                      <a:r>
                        <a:rPr sz="24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 smtClean="0">
                          <a:latin typeface="Calibri"/>
                          <a:cs typeface="Calibri"/>
                        </a:rPr>
                        <a:t>enseignemen</a:t>
                      </a:r>
                      <a:r>
                        <a:rPr lang="fr-FR" sz="2400" spc="-5" dirty="0" err="1" smtClean="0">
                          <a:latin typeface="Calibri"/>
                          <a:cs typeface="Calibri"/>
                        </a:rPr>
                        <a:t>t</a:t>
                      </a:r>
                      <a:r>
                        <a:rPr lang="fr-FR" sz="2400" spc="-5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 smtClean="0">
                          <a:latin typeface="Calibri"/>
                          <a:cs typeface="Calibri"/>
                        </a:rPr>
                        <a:t>moral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et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civique</a:t>
                      </a:r>
                      <a:r>
                        <a:rPr sz="2400" spc="-5" dirty="0" smtClean="0">
                          <a:latin typeface="Calibri"/>
                          <a:cs typeface="Calibri"/>
                        </a:rPr>
                        <a:t>.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704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2000" b="1" spc="-5" dirty="0" smtClean="0">
                          <a:latin typeface="Calibri"/>
                          <a:cs typeface="Calibri"/>
                        </a:rPr>
                        <a:t>ECRIT</a:t>
                      </a:r>
                      <a:endParaRPr lang="fr-FR" sz="2000" b="1" spc="-5" dirty="0" smtClean="0">
                        <a:latin typeface="Calibri"/>
                        <a:cs typeface="Calibri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+mn-lt"/>
                          <a:cs typeface="Calibri"/>
                        </a:rPr>
                        <a:t>Sur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150</a:t>
                      </a:r>
                      <a:r>
                        <a:rPr lang="en-US" sz="2000" b="1" spc="-70" dirty="0" smtClean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2000" b="1" spc="-5" dirty="0" smtClean="0">
                          <a:latin typeface="+mn-lt"/>
                          <a:cs typeface="Calibri"/>
                        </a:rPr>
                        <a:t>points</a:t>
                      </a:r>
                      <a:endParaRPr lang="en-US" sz="2000" dirty="0" smtClean="0">
                        <a:latin typeface="+mn-lt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3000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Porte sur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les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programmes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mathématiques, physique-chimie, sciences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de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la</a:t>
                      </a:r>
                      <a:r>
                        <a:rPr sz="24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vie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65405">
                        <a:lnSpc>
                          <a:spcPct val="130000"/>
                        </a:lnSpc>
                        <a:spcBef>
                          <a:spcPts val="12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et de la Terre et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technologie</a:t>
                      </a:r>
                      <a:r>
                        <a:rPr sz="2400" spc="-5" dirty="0" smtClean="0">
                          <a:latin typeface="Calibri"/>
                          <a:cs typeface="Calibri"/>
                        </a:rPr>
                        <a:t>.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096">
                      <a:solidFill>
                        <a:srgbClr val="000000"/>
                      </a:solidFill>
                      <a:prstDash val="solid"/>
                    </a:lnL>
                    <a:lnR w="6096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/>
          </p:cNvSpPr>
          <p:nvPr/>
        </p:nvSpPr>
        <p:spPr>
          <a:xfrm>
            <a:off x="684214" y="163518"/>
            <a:ext cx="7991475" cy="7481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>
                <a:solidFill>
                  <a:schemeClr val="tx1"/>
                </a:solidFill>
              </a:rPr>
              <a:t>Le diplôme national du Brevet en </a:t>
            </a:r>
            <a:r>
              <a:rPr lang="fr-FR" sz="3600" b="1" dirty="0" smtClean="0">
                <a:solidFill>
                  <a:schemeClr val="tx1"/>
                </a:solidFill>
              </a:rPr>
              <a:t>2018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533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/>
          </p:cNvSpPr>
          <p:nvPr/>
        </p:nvSpPr>
        <p:spPr>
          <a:xfrm>
            <a:off x="684214" y="163518"/>
            <a:ext cx="7991475" cy="7481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 smtClean="0">
                <a:solidFill>
                  <a:schemeClr val="tx1"/>
                </a:solidFill>
              </a:rPr>
              <a:t>Les épreuves écrites de fin d’année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4214" y="1298472"/>
            <a:ext cx="3825351" cy="234010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Français (100 points)</a:t>
            </a:r>
          </a:p>
          <a:p>
            <a:pPr marL="285750" indent="-285750">
              <a:buFont typeface="Arial"/>
              <a:buChar char="•"/>
            </a:pPr>
            <a:r>
              <a:rPr lang="fr-FR" sz="2000" dirty="0" smtClean="0"/>
              <a:t>Travail sur texte littéraire ou image (1h10) sur 50points</a:t>
            </a:r>
          </a:p>
          <a:p>
            <a:pPr marL="285750" indent="-285750">
              <a:buFont typeface="Arial"/>
              <a:buChar char="•"/>
            </a:pPr>
            <a:r>
              <a:rPr lang="fr-FR" sz="2000" dirty="0" smtClean="0"/>
              <a:t>Dictée (20 min) sur 10 points</a:t>
            </a:r>
          </a:p>
          <a:p>
            <a:pPr marL="285750" indent="-285750">
              <a:buFont typeface="Arial"/>
              <a:buChar char="•"/>
            </a:pPr>
            <a:r>
              <a:rPr lang="fr-FR" sz="2000" dirty="0" smtClean="0"/>
              <a:t>Rédaction (1h30) sur 40 points</a:t>
            </a:r>
          </a:p>
          <a:p>
            <a:endParaRPr lang="fr-FR" sz="2000" dirty="0"/>
          </a:p>
        </p:txBody>
      </p:sp>
      <p:sp>
        <p:nvSpPr>
          <p:cNvPr id="4" name="Rectangle 3"/>
          <p:cNvSpPr/>
          <p:nvPr/>
        </p:nvSpPr>
        <p:spPr>
          <a:xfrm>
            <a:off x="4661965" y="1298472"/>
            <a:ext cx="3825351" cy="23401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Maths (100 points)</a:t>
            </a:r>
          </a:p>
          <a:p>
            <a:pPr algn="ctr"/>
            <a:endParaRPr lang="fr-FR" sz="2800" b="1" dirty="0"/>
          </a:p>
          <a:p>
            <a:pPr algn="ctr"/>
            <a:r>
              <a:rPr lang="fr-FR" sz="2000" dirty="0" smtClean="0"/>
              <a:t>2 heures</a:t>
            </a:r>
            <a:endParaRPr lang="fr-FR" sz="2000" dirty="0"/>
          </a:p>
        </p:txBody>
      </p:sp>
      <p:sp>
        <p:nvSpPr>
          <p:cNvPr id="5" name="Rectangle 4"/>
          <p:cNvSpPr/>
          <p:nvPr/>
        </p:nvSpPr>
        <p:spPr>
          <a:xfrm>
            <a:off x="684214" y="3890858"/>
            <a:ext cx="3825351" cy="2340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800" b="1" dirty="0" smtClean="0"/>
              <a:t>Histoire Géographie Enseignement moral et civique (50 points)</a:t>
            </a:r>
          </a:p>
          <a:p>
            <a:pPr algn="ctr"/>
            <a:r>
              <a:rPr lang="fr-FR" sz="2000" dirty="0" smtClean="0"/>
              <a:t>2 heures</a:t>
            </a:r>
            <a:endParaRPr lang="fr-FR" sz="2000" dirty="0"/>
          </a:p>
        </p:txBody>
      </p:sp>
      <p:sp>
        <p:nvSpPr>
          <p:cNvPr id="6" name="Rectangle 5"/>
          <p:cNvSpPr/>
          <p:nvPr/>
        </p:nvSpPr>
        <p:spPr>
          <a:xfrm>
            <a:off x="4661965" y="3890858"/>
            <a:ext cx="3825351" cy="234010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Sciences (50 points)</a:t>
            </a:r>
          </a:p>
          <a:p>
            <a:pPr algn="ctr"/>
            <a:r>
              <a:rPr lang="fr-FR" sz="2000" dirty="0" smtClean="0"/>
              <a:t>Deux disciplines parmi trois</a:t>
            </a:r>
          </a:p>
          <a:p>
            <a:pPr algn="ctr"/>
            <a:r>
              <a:rPr lang="fr-FR" sz="2000" dirty="0" smtClean="0"/>
              <a:t>Sciences Physiques</a:t>
            </a:r>
          </a:p>
          <a:p>
            <a:pPr algn="ctr"/>
            <a:r>
              <a:rPr lang="fr-FR" sz="2000" dirty="0" smtClean="0"/>
              <a:t>SVT</a:t>
            </a:r>
          </a:p>
          <a:p>
            <a:pPr algn="ctr"/>
            <a:r>
              <a:rPr lang="fr-FR" sz="2000" dirty="0" smtClean="0"/>
              <a:t>Technologie</a:t>
            </a:r>
          </a:p>
          <a:p>
            <a:pPr algn="ctr"/>
            <a:r>
              <a:rPr lang="fr-FR" sz="2000" dirty="0" smtClean="0"/>
              <a:t>1 heure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053512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>
          <a:xfrm>
            <a:off x="505119" y="631829"/>
            <a:ext cx="7991475" cy="9366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3600" b="1" dirty="0">
                <a:solidFill>
                  <a:schemeClr val="tx1"/>
                </a:solidFill>
              </a:rPr>
              <a:t>Le diplôme national du Brevet en </a:t>
            </a:r>
            <a:r>
              <a:rPr lang="fr-FR" sz="3600" b="1" dirty="0" smtClean="0">
                <a:solidFill>
                  <a:schemeClr val="tx1"/>
                </a:solidFill>
              </a:rPr>
              <a:t>2018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5119" y="2018735"/>
            <a:ext cx="7991475" cy="44444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0000"/>
              </a:lnSpc>
              <a:spcBef>
                <a:spcPts val="850"/>
              </a:spcBef>
            </a:pPr>
            <a:r>
              <a:rPr lang="fr-FR" sz="2400" b="1" dirty="0">
                <a:cs typeface="Calibri"/>
              </a:rPr>
              <a:t>Il </a:t>
            </a:r>
            <a:r>
              <a:rPr lang="fr-FR" sz="2400" b="1" spc="-5" dirty="0">
                <a:cs typeface="Calibri"/>
              </a:rPr>
              <a:t>faut un total de points </a:t>
            </a:r>
            <a:r>
              <a:rPr lang="fr-FR" sz="2400" b="1" dirty="0">
                <a:cs typeface="Calibri"/>
              </a:rPr>
              <a:t>au moins </a:t>
            </a:r>
            <a:r>
              <a:rPr lang="fr-FR" sz="2400" b="1" spc="-10" dirty="0">
                <a:cs typeface="Calibri"/>
              </a:rPr>
              <a:t>égal </a:t>
            </a:r>
            <a:r>
              <a:rPr lang="fr-FR" sz="2400" b="1" dirty="0">
                <a:cs typeface="Calibri"/>
              </a:rPr>
              <a:t>à </a:t>
            </a:r>
            <a:r>
              <a:rPr lang="fr-FR" sz="2400" b="1" spc="-5" dirty="0" smtClean="0">
                <a:cs typeface="Calibri"/>
              </a:rPr>
              <a:t>400 </a:t>
            </a:r>
            <a:r>
              <a:rPr lang="fr-FR" sz="2400" b="1" spc="-5" dirty="0">
                <a:cs typeface="Calibri"/>
              </a:rPr>
              <a:t>points sur 8</a:t>
            </a:r>
            <a:r>
              <a:rPr lang="fr-FR" sz="2400" b="1" spc="-5" dirty="0" smtClean="0">
                <a:cs typeface="Calibri"/>
              </a:rPr>
              <a:t>00 </a:t>
            </a:r>
            <a:r>
              <a:rPr lang="fr-FR" sz="2400" spc="-5" dirty="0" smtClean="0">
                <a:cs typeface="Calibri"/>
              </a:rPr>
              <a:t>pour </a:t>
            </a:r>
            <a:r>
              <a:rPr lang="fr-FR" sz="2400" dirty="0">
                <a:cs typeface="Calibri"/>
              </a:rPr>
              <a:t>obtenir </a:t>
            </a:r>
            <a:r>
              <a:rPr lang="fr-FR" sz="2400" spc="-10" dirty="0">
                <a:cs typeface="Calibri"/>
              </a:rPr>
              <a:t>le </a:t>
            </a:r>
            <a:r>
              <a:rPr lang="fr-FR" sz="2400" spc="-5" dirty="0">
                <a:cs typeface="Calibri"/>
              </a:rPr>
              <a:t>diplôme national du</a:t>
            </a:r>
            <a:r>
              <a:rPr lang="fr-FR" sz="2400" spc="190" dirty="0">
                <a:cs typeface="Calibri"/>
              </a:rPr>
              <a:t> </a:t>
            </a:r>
            <a:r>
              <a:rPr lang="fr-FR" sz="2400" spc="-5" dirty="0">
                <a:cs typeface="Calibri"/>
              </a:rPr>
              <a:t>Brevet.</a:t>
            </a:r>
            <a:endParaRPr lang="fr-FR" sz="2400" dirty="0">
              <a:cs typeface="Calibri"/>
            </a:endParaRPr>
          </a:p>
          <a:p>
            <a:pPr>
              <a:lnSpc>
                <a:spcPct val="110000"/>
              </a:lnSpc>
              <a:spcBef>
                <a:spcPts val="919"/>
              </a:spcBef>
            </a:pPr>
            <a:r>
              <a:rPr lang="fr-FR" sz="2400" dirty="0">
                <a:cs typeface="Calibri"/>
              </a:rPr>
              <a:t>Le </a:t>
            </a:r>
            <a:r>
              <a:rPr lang="fr-FR" sz="2400" spc="-5" dirty="0">
                <a:cs typeface="Calibri"/>
              </a:rPr>
              <a:t>diplôme délivré </a:t>
            </a:r>
            <a:r>
              <a:rPr lang="fr-FR" sz="2400" dirty="0">
                <a:cs typeface="Calibri"/>
              </a:rPr>
              <a:t>au </a:t>
            </a:r>
            <a:r>
              <a:rPr lang="fr-FR" sz="2400" spc="-5" dirty="0">
                <a:cs typeface="Calibri"/>
              </a:rPr>
              <a:t>candidat </a:t>
            </a:r>
            <a:r>
              <a:rPr lang="fr-FR" sz="2400" dirty="0">
                <a:cs typeface="Calibri"/>
              </a:rPr>
              <a:t>admis</a:t>
            </a:r>
            <a:r>
              <a:rPr lang="fr-FR" sz="2400" spc="-10" dirty="0">
                <a:cs typeface="Calibri"/>
              </a:rPr>
              <a:t> </a:t>
            </a:r>
            <a:r>
              <a:rPr lang="fr-FR" sz="2400" spc="-5" dirty="0" smtClean="0">
                <a:cs typeface="Calibri"/>
              </a:rPr>
              <a:t>porte:</a:t>
            </a:r>
            <a:endParaRPr lang="fr-FR" sz="2400" dirty="0" smtClean="0">
              <a:cs typeface="Calibri"/>
            </a:endParaRPr>
          </a:p>
          <a:p>
            <a:pPr marL="342900" indent="-342900">
              <a:lnSpc>
                <a:spcPct val="110000"/>
              </a:lnSpc>
              <a:spcBef>
                <a:spcPts val="919"/>
              </a:spcBef>
              <a:buFont typeface="Arial"/>
              <a:buChar char="•"/>
            </a:pPr>
            <a:r>
              <a:rPr lang="fr-FR" sz="2400" dirty="0" smtClean="0">
                <a:cs typeface="Calibri"/>
              </a:rPr>
              <a:t>La </a:t>
            </a:r>
            <a:r>
              <a:rPr lang="fr-FR" sz="2400" dirty="0">
                <a:cs typeface="Calibri"/>
              </a:rPr>
              <a:t>mention </a:t>
            </a:r>
            <a:r>
              <a:rPr lang="fr-FR" sz="2400" spc="-5" dirty="0">
                <a:cs typeface="Calibri"/>
              </a:rPr>
              <a:t>«assez </a:t>
            </a:r>
            <a:r>
              <a:rPr lang="fr-FR" sz="2400" dirty="0">
                <a:cs typeface="Calibri"/>
              </a:rPr>
              <a:t>bien», </a:t>
            </a:r>
            <a:r>
              <a:rPr lang="fr-FR" sz="2400" spc="-5" dirty="0">
                <a:cs typeface="Calibri"/>
              </a:rPr>
              <a:t>quand </a:t>
            </a:r>
            <a:r>
              <a:rPr lang="fr-FR" sz="2400" dirty="0">
                <a:cs typeface="Calibri"/>
              </a:rPr>
              <a:t>le </a:t>
            </a:r>
            <a:r>
              <a:rPr lang="fr-FR" sz="2400" spc="-5" dirty="0">
                <a:cs typeface="Calibri"/>
              </a:rPr>
              <a:t>candidat </a:t>
            </a:r>
            <a:r>
              <a:rPr lang="fr-FR" sz="2400" dirty="0">
                <a:cs typeface="Calibri"/>
              </a:rPr>
              <a:t>a obtenu </a:t>
            </a:r>
            <a:r>
              <a:rPr lang="fr-FR" sz="2400" spc="-5" dirty="0">
                <a:cs typeface="Calibri"/>
              </a:rPr>
              <a:t>un </a:t>
            </a:r>
            <a:r>
              <a:rPr lang="fr-FR" sz="2400" dirty="0">
                <a:cs typeface="Calibri"/>
              </a:rPr>
              <a:t>total </a:t>
            </a:r>
            <a:r>
              <a:rPr lang="fr-FR" sz="2400" spc="-5" dirty="0">
                <a:cs typeface="Calibri"/>
              </a:rPr>
              <a:t>de points </a:t>
            </a:r>
            <a:r>
              <a:rPr lang="fr-FR" sz="2400" dirty="0">
                <a:cs typeface="Calibri"/>
              </a:rPr>
              <a:t>au </a:t>
            </a:r>
            <a:r>
              <a:rPr lang="fr-FR" sz="2400" spc="-5" dirty="0">
                <a:cs typeface="Calibri"/>
              </a:rPr>
              <a:t>moins </a:t>
            </a:r>
            <a:r>
              <a:rPr lang="fr-FR" sz="2400" dirty="0">
                <a:cs typeface="Calibri"/>
              </a:rPr>
              <a:t>égal à </a:t>
            </a:r>
            <a:r>
              <a:rPr lang="fr-FR" sz="2400" spc="-5" dirty="0" smtClean="0">
                <a:cs typeface="Calibri"/>
              </a:rPr>
              <a:t>480 </a:t>
            </a:r>
            <a:r>
              <a:rPr lang="fr-FR" sz="2400" spc="-5" dirty="0">
                <a:cs typeface="Calibri"/>
              </a:rPr>
              <a:t>sur </a:t>
            </a:r>
            <a:r>
              <a:rPr lang="fr-FR" sz="2400" spc="-5" dirty="0" smtClean="0">
                <a:cs typeface="Calibri"/>
              </a:rPr>
              <a:t>800 </a:t>
            </a:r>
          </a:p>
          <a:p>
            <a:pPr marL="342900" indent="-342900">
              <a:lnSpc>
                <a:spcPct val="110000"/>
              </a:lnSpc>
              <a:spcBef>
                <a:spcPts val="919"/>
              </a:spcBef>
              <a:buFont typeface="Arial"/>
              <a:buChar char="•"/>
            </a:pPr>
            <a:r>
              <a:rPr lang="fr-FR" sz="2400" dirty="0" smtClean="0">
                <a:cs typeface="Calibri"/>
              </a:rPr>
              <a:t>La </a:t>
            </a:r>
            <a:r>
              <a:rPr lang="fr-FR" sz="2400" dirty="0">
                <a:cs typeface="Calibri"/>
              </a:rPr>
              <a:t>mention </a:t>
            </a:r>
            <a:r>
              <a:rPr lang="fr-FR" sz="2400" spc="-5" dirty="0">
                <a:cs typeface="Calibri"/>
              </a:rPr>
              <a:t>«bien», quand </a:t>
            </a:r>
            <a:r>
              <a:rPr lang="fr-FR" sz="2400" spc="-10" dirty="0">
                <a:cs typeface="Calibri"/>
              </a:rPr>
              <a:t>le </a:t>
            </a:r>
            <a:r>
              <a:rPr lang="fr-FR" sz="2400" spc="-5" dirty="0">
                <a:cs typeface="Calibri"/>
              </a:rPr>
              <a:t>candidat </a:t>
            </a:r>
            <a:r>
              <a:rPr lang="fr-FR" sz="2400" dirty="0">
                <a:cs typeface="Calibri"/>
              </a:rPr>
              <a:t>a obtenu </a:t>
            </a:r>
            <a:r>
              <a:rPr lang="fr-FR" sz="2400" spc="-5" dirty="0">
                <a:cs typeface="Calibri"/>
              </a:rPr>
              <a:t>un total de points </a:t>
            </a:r>
            <a:r>
              <a:rPr lang="fr-FR" sz="2400" dirty="0">
                <a:cs typeface="Calibri"/>
              </a:rPr>
              <a:t>au </a:t>
            </a:r>
            <a:r>
              <a:rPr lang="fr-FR" sz="2400" spc="5" dirty="0">
                <a:cs typeface="Calibri"/>
              </a:rPr>
              <a:t>moins </a:t>
            </a:r>
            <a:r>
              <a:rPr lang="fr-FR" sz="2400" dirty="0">
                <a:cs typeface="Calibri"/>
              </a:rPr>
              <a:t>égal à </a:t>
            </a:r>
            <a:r>
              <a:rPr lang="fr-FR" sz="2400" spc="-5" dirty="0" smtClean="0">
                <a:cs typeface="Calibri"/>
              </a:rPr>
              <a:t>560 </a:t>
            </a:r>
            <a:r>
              <a:rPr lang="fr-FR" sz="2400" spc="-5" dirty="0">
                <a:cs typeface="Calibri"/>
              </a:rPr>
              <a:t>sur</a:t>
            </a:r>
            <a:r>
              <a:rPr lang="fr-FR" sz="2400" spc="30" dirty="0">
                <a:cs typeface="Calibri"/>
              </a:rPr>
              <a:t> </a:t>
            </a:r>
            <a:r>
              <a:rPr lang="fr-FR" sz="2400" spc="-5" dirty="0">
                <a:cs typeface="Calibri"/>
              </a:rPr>
              <a:t>8</a:t>
            </a:r>
            <a:r>
              <a:rPr lang="fr-FR" sz="2400" spc="-5" dirty="0" smtClean="0">
                <a:cs typeface="Calibri"/>
              </a:rPr>
              <a:t>00</a:t>
            </a:r>
            <a:endParaRPr lang="fr-FR" sz="2400" dirty="0" smtClean="0">
              <a:cs typeface="Calibri"/>
            </a:endParaRPr>
          </a:p>
          <a:p>
            <a:pPr marL="342900" indent="-342900">
              <a:lnSpc>
                <a:spcPct val="110000"/>
              </a:lnSpc>
              <a:spcBef>
                <a:spcPts val="919"/>
              </a:spcBef>
              <a:buFont typeface="Arial"/>
              <a:buChar char="•"/>
            </a:pPr>
            <a:r>
              <a:rPr lang="fr-FR" sz="2400" dirty="0" smtClean="0">
                <a:cs typeface="Calibri"/>
              </a:rPr>
              <a:t>La </a:t>
            </a:r>
            <a:r>
              <a:rPr lang="fr-FR" sz="2400" dirty="0">
                <a:cs typeface="Calibri"/>
              </a:rPr>
              <a:t>mention </a:t>
            </a:r>
            <a:r>
              <a:rPr lang="fr-FR" sz="2400" spc="-5" dirty="0">
                <a:cs typeface="Calibri"/>
              </a:rPr>
              <a:t>«très bien», quand </a:t>
            </a:r>
            <a:r>
              <a:rPr lang="fr-FR" sz="2400" dirty="0">
                <a:cs typeface="Calibri"/>
              </a:rPr>
              <a:t>le </a:t>
            </a:r>
            <a:r>
              <a:rPr lang="fr-FR" sz="2400" spc="-5" dirty="0">
                <a:cs typeface="Calibri"/>
              </a:rPr>
              <a:t>candidat </a:t>
            </a:r>
            <a:r>
              <a:rPr lang="fr-FR" sz="2400" dirty="0">
                <a:cs typeface="Calibri"/>
              </a:rPr>
              <a:t>a obtenu </a:t>
            </a:r>
            <a:r>
              <a:rPr lang="fr-FR" sz="2400" spc="-5" dirty="0">
                <a:cs typeface="Calibri"/>
              </a:rPr>
              <a:t>un </a:t>
            </a:r>
            <a:r>
              <a:rPr lang="fr-FR" sz="2400" dirty="0">
                <a:cs typeface="Calibri"/>
              </a:rPr>
              <a:t>total </a:t>
            </a:r>
            <a:r>
              <a:rPr lang="fr-FR" sz="2400" spc="-5" dirty="0">
                <a:cs typeface="Calibri"/>
              </a:rPr>
              <a:t>de </a:t>
            </a:r>
            <a:r>
              <a:rPr lang="fr-FR" sz="2400" dirty="0">
                <a:cs typeface="Calibri"/>
              </a:rPr>
              <a:t>points au </a:t>
            </a:r>
            <a:r>
              <a:rPr lang="fr-FR" sz="2400" spc="-5" dirty="0">
                <a:cs typeface="Calibri"/>
              </a:rPr>
              <a:t>moins </a:t>
            </a:r>
            <a:r>
              <a:rPr lang="fr-FR" sz="2400" dirty="0">
                <a:cs typeface="Calibri"/>
              </a:rPr>
              <a:t>égal à </a:t>
            </a:r>
            <a:r>
              <a:rPr lang="fr-FR" sz="2400" dirty="0" smtClean="0">
                <a:cs typeface="Calibri"/>
              </a:rPr>
              <a:t>640 </a:t>
            </a:r>
            <a:r>
              <a:rPr lang="fr-FR" sz="2400" spc="-5" dirty="0" smtClean="0">
                <a:cs typeface="Calibri"/>
              </a:rPr>
              <a:t> </a:t>
            </a:r>
            <a:r>
              <a:rPr lang="fr-FR" sz="2400" spc="-5" dirty="0">
                <a:cs typeface="Calibri"/>
              </a:rPr>
              <a:t>sur</a:t>
            </a:r>
            <a:r>
              <a:rPr lang="fr-FR" sz="2400" spc="25" dirty="0">
                <a:cs typeface="Calibri"/>
              </a:rPr>
              <a:t> </a:t>
            </a:r>
            <a:r>
              <a:rPr lang="fr-FR" sz="2400" spc="-5" dirty="0">
                <a:cs typeface="Calibri"/>
              </a:rPr>
              <a:t>8</a:t>
            </a:r>
            <a:r>
              <a:rPr lang="fr-FR" sz="2400" spc="-5" dirty="0" smtClean="0">
                <a:cs typeface="Calibri"/>
              </a:rPr>
              <a:t>00</a:t>
            </a:r>
            <a:endParaRPr lang="fr-FR" sz="2400" dirty="0">
              <a:cs typeface="Calibri"/>
            </a:endParaRP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131238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367</Words>
  <Application>Microsoft Macintosh PowerPoint</Application>
  <PresentationFormat>Présentation à l'écran (4:3)</PresentationFormat>
  <Paragraphs>59</Paragraphs>
  <Slides>7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Les modalités du nouveau DNB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modalités du nouveau DNB</dc:title>
  <dc:creator>Eve Fonteneau</dc:creator>
  <cp:lastModifiedBy>Eve Fonteneau</cp:lastModifiedBy>
  <cp:revision>17</cp:revision>
  <dcterms:created xsi:type="dcterms:W3CDTF">2017-05-12T02:55:27Z</dcterms:created>
  <dcterms:modified xsi:type="dcterms:W3CDTF">2021-10-08T05:03:41Z</dcterms:modified>
</cp:coreProperties>
</file>