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80A33D"/>
            </a:gs>
            <a:gs pos="38000">
              <a:srgbClr val="92BE3F"/>
            </a:gs>
            <a:gs pos="100000">
              <a:srgbClr val="C2F35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e"/>
          <p:cNvGrpSpPr/>
          <p:nvPr/>
        </p:nvGrpSpPr>
        <p:grpSpPr>
          <a:xfrm>
            <a:off x="-806897" y="-1"/>
            <a:ext cx="14875446" cy="10122095"/>
            <a:chOff x="0" y="0"/>
            <a:chExt cx="14875445" cy="10122093"/>
          </a:xfrm>
        </p:grpSpPr>
        <p:grpSp>
          <p:nvGrpSpPr>
            <p:cNvPr id="132" name="Groupe"/>
            <p:cNvGrpSpPr/>
            <p:nvPr/>
          </p:nvGrpSpPr>
          <p:grpSpPr>
            <a:xfrm>
              <a:off x="917302" y="0"/>
              <a:ext cx="13005660" cy="9753600"/>
              <a:chOff x="0" y="0"/>
              <a:chExt cx="13005658" cy="9753600"/>
            </a:xfrm>
          </p:grpSpPr>
          <p:grpSp>
            <p:nvGrpSpPr>
              <p:cNvPr id="120" name="Groupe"/>
              <p:cNvGrpSpPr/>
              <p:nvPr/>
            </p:nvGrpSpPr>
            <p:grpSpPr>
              <a:xfrm>
                <a:off x="-1" y="0"/>
                <a:ext cx="3576557" cy="9753600"/>
                <a:chOff x="0" y="0"/>
                <a:chExt cx="3576556" cy="9753600"/>
              </a:xfrm>
            </p:grpSpPr>
            <p:sp>
              <p:nvSpPr>
                <p:cNvPr id="117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18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19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24" name="Groupe"/>
              <p:cNvGrpSpPr/>
              <p:nvPr/>
            </p:nvGrpSpPr>
            <p:grpSpPr>
              <a:xfrm>
                <a:off x="601511" y="0"/>
                <a:ext cx="3576557" cy="9753600"/>
                <a:chOff x="0" y="0"/>
                <a:chExt cx="3576556" cy="9753600"/>
              </a:xfrm>
            </p:grpSpPr>
            <p:sp>
              <p:nvSpPr>
                <p:cNvPr id="121" name="Rectangle"/>
                <p:cNvSpPr/>
                <p:nvPr/>
              </p:nvSpPr>
              <p:spPr>
                <a:xfrm>
                  <a:off x="1300565" y="0"/>
                  <a:ext cx="2275992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2" name="Rectangle"/>
                <p:cNvSpPr/>
                <p:nvPr/>
              </p:nvSpPr>
              <p:spPr>
                <a:xfrm>
                  <a:off x="-1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3" name="Rectangle"/>
                <p:cNvSpPr/>
                <p:nvPr/>
              </p:nvSpPr>
              <p:spPr>
                <a:xfrm>
                  <a:off x="325141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grpSp>
            <p:nvGrpSpPr>
              <p:cNvPr id="128" name="Groupe"/>
              <p:cNvGrpSpPr/>
              <p:nvPr/>
            </p:nvGrpSpPr>
            <p:grpSpPr>
              <a:xfrm>
                <a:off x="9429101" y="0"/>
                <a:ext cx="3576558" cy="9753600"/>
                <a:chOff x="0" y="0"/>
                <a:chExt cx="3576557" cy="9753600"/>
              </a:xfrm>
            </p:grpSpPr>
            <p:sp>
              <p:nvSpPr>
                <p:cNvPr id="125" name="Rectangle"/>
                <p:cNvSpPr/>
                <p:nvPr/>
              </p:nvSpPr>
              <p:spPr>
                <a:xfrm rot="10800000">
                  <a:off x="0" y="0"/>
                  <a:ext cx="2275991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6" name="Rectangle"/>
                <p:cNvSpPr/>
                <p:nvPr/>
              </p:nvSpPr>
              <p:spPr>
                <a:xfrm rot="10800000">
                  <a:off x="2926273" y="0"/>
                  <a:ext cx="650284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127" name="Rectangle"/>
                <p:cNvSpPr/>
                <p:nvPr/>
              </p:nvSpPr>
              <p:spPr>
                <a:xfrm rot="10800000">
                  <a:off x="2167609" y="0"/>
                  <a:ext cx="1083806" cy="9753600"/>
                </a:xfrm>
                <a:prstGeom prst="rect">
                  <a:avLst/>
                </a:prstGeom>
                <a:solidFill>
                  <a:srgbClr val="FFFFFF">
                    <a:alpha val="10195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b="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</p:grpSp>
          <p:sp>
            <p:nvSpPr>
              <p:cNvPr id="129" name="Rectangle"/>
              <p:cNvSpPr/>
              <p:nvPr/>
            </p:nvSpPr>
            <p:spPr>
              <a:xfrm>
                <a:off x="5419023" y="0"/>
                <a:ext cx="4010079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30" name="Rectangle"/>
              <p:cNvSpPr/>
              <p:nvPr/>
            </p:nvSpPr>
            <p:spPr>
              <a:xfrm>
                <a:off x="4118458" y="0"/>
                <a:ext cx="650284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31" name="Rectangle"/>
              <p:cNvSpPr/>
              <p:nvPr/>
            </p:nvSpPr>
            <p:spPr>
              <a:xfrm>
                <a:off x="4443599" y="0"/>
                <a:ext cx="1083806" cy="9753600"/>
              </a:xfrm>
              <a:prstGeom prst="rect">
                <a:avLst/>
              </a:prstGeom>
              <a:solidFill>
                <a:srgbClr val="FFFFFF">
                  <a:alpha val="1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133" name="Ligne"/>
            <p:cNvSpPr/>
            <p:nvPr/>
          </p:nvSpPr>
          <p:spPr>
            <a:xfrm>
              <a:off x="900412" y="7161085"/>
              <a:ext cx="13005658" cy="1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4" name="Ligne"/>
            <p:cNvSpPr/>
            <p:nvPr/>
          </p:nvSpPr>
          <p:spPr>
            <a:xfrm>
              <a:off x="900412" y="4959121"/>
              <a:ext cx="13005658" cy="123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5" name="Ligne"/>
            <p:cNvSpPr/>
            <p:nvPr/>
          </p:nvSpPr>
          <p:spPr>
            <a:xfrm>
              <a:off x="883520" y="8022441"/>
              <a:ext cx="4273289" cy="17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6" name="Ligne"/>
            <p:cNvSpPr/>
            <p:nvPr/>
          </p:nvSpPr>
          <p:spPr>
            <a:xfrm>
              <a:off x="900412" y="7515760"/>
              <a:ext cx="13005658" cy="208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" name="Ligne"/>
            <p:cNvSpPr/>
            <p:nvPr/>
          </p:nvSpPr>
          <p:spPr>
            <a:xfrm>
              <a:off x="3957585" y="7306834"/>
              <a:ext cx="9931595" cy="243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9999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8" name="Figure"/>
            <p:cNvSpPr/>
            <p:nvPr/>
          </p:nvSpPr>
          <p:spPr>
            <a:xfrm rot="1800000">
              <a:off x="5178795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9" name="Figure"/>
            <p:cNvSpPr/>
            <p:nvPr/>
          </p:nvSpPr>
          <p:spPr>
            <a:xfrm rot="1800000">
              <a:off x="6208410" y="58681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0" name="Figure"/>
            <p:cNvSpPr/>
            <p:nvPr/>
          </p:nvSpPr>
          <p:spPr>
            <a:xfrm rot="1800000">
              <a:off x="6221960" y="226478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1" name="Figure"/>
            <p:cNvSpPr/>
            <p:nvPr/>
          </p:nvSpPr>
          <p:spPr>
            <a:xfrm rot="1800000">
              <a:off x="5151701" y="463079"/>
              <a:ext cx="2277697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2" name="Figure"/>
            <p:cNvSpPr/>
            <p:nvPr/>
          </p:nvSpPr>
          <p:spPr>
            <a:xfrm rot="1800000">
              <a:off x="7265119" y="765635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3" name="Figure"/>
            <p:cNvSpPr/>
            <p:nvPr/>
          </p:nvSpPr>
          <p:spPr>
            <a:xfrm rot="1800000">
              <a:off x="373403" y="5975506"/>
              <a:ext cx="1794251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4" name="Figure"/>
            <p:cNvSpPr/>
            <p:nvPr/>
          </p:nvSpPr>
          <p:spPr>
            <a:xfrm rot="1800000">
              <a:off x="951957" y="7683455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5" name="Figure"/>
            <p:cNvSpPr/>
            <p:nvPr/>
          </p:nvSpPr>
          <p:spPr>
            <a:xfrm rot="1800000">
              <a:off x="992601" y="40529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6" name="Figure"/>
            <p:cNvSpPr/>
            <p:nvPr/>
          </p:nvSpPr>
          <p:spPr>
            <a:xfrm rot="1800000">
              <a:off x="2022214" y="5868198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7" name="Figure"/>
            <p:cNvSpPr/>
            <p:nvPr/>
          </p:nvSpPr>
          <p:spPr>
            <a:xfrm rot="1800000">
              <a:off x="3065376" y="7696999"/>
              <a:ext cx="2277698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8" name="Figure"/>
            <p:cNvSpPr/>
            <p:nvPr/>
          </p:nvSpPr>
          <p:spPr>
            <a:xfrm rot="1800000">
              <a:off x="3092473" y="4066491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9" name="Figure"/>
            <p:cNvSpPr/>
            <p:nvPr/>
          </p:nvSpPr>
          <p:spPr>
            <a:xfrm rot="1800000">
              <a:off x="2049309" y="2224146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0" name="Figure"/>
            <p:cNvSpPr/>
            <p:nvPr/>
          </p:nvSpPr>
          <p:spPr>
            <a:xfrm rot="1800000">
              <a:off x="10597822" y="5895293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1" name="Figure"/>
            <p:cNvSpPr/>
            <p:nvPr/>
          </p:nvSpPr>
          <p:spPr>
            <a:xfrm rot="1800000">
              <a:off x="11654532" y="7710547"/>
              <a:ext cx="2277697" cy="197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2" name="Figure"/>
            <p:cNvSpPr/>
            <p:nvPr/>
          </p:nvSpPr>
          <p:spPr>
            <a:xfrm rot="1800000">
              <a:off x="11654533" y="4080039"/>
              <a:ext cx="227769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5" y="0"/>
                  </a:moveTo>
                  <a:lnTo>
                    <a:pt x="0" y="10800"/>
                  </a:lnTo>
                  <a:lnTo>
                    <a:pt x="5345" y="21600"/>
                  </a:lnTo>
                  <a:lnTo>
                    <a:pt x="16255" y="21600"/>
                  </a:lnTo>
                  <a:lnTo>
                    <a:pt x="21600" y="10800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 w="12700" cap="flat">
              <a:solidFill>
                <a:srgbClr val="FFFFFF">
                  <a:alpha val="7843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3" name="Figure"/>
            <p:cNvSpPr/>
            <p:nvPr/>
          </p:nvSpPr>
          <p:spPr>
            <a:xfrm rot="1800000">
              <a:off x="12731801" y="5768006"/>
              <a:ext cx="1768518" cy="19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3921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54" name="Figure"/>
            <p:cNvSpPr/>
            <p:nvPr/>
          </p:nvSpPr>
          <p:spPr>
            <a:xfrm rot="1800000">
              <a:off x="12732156" y="2149723"/>
              <a:ext cx="1766334" cy="19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156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3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156" name="Rectangle"/>
          <p:cNvSpPr/>
          <p:nvPr/>
        </p:nvSpPr>
        <p:spPr>
          <a:xfrm>
            <a:off x="650239" y="474132"/>
            <a:ext cx="11704322" cy="879856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7" name="Rectangle"/>
          <p:cNvSpPr/>
          <p:nvPr/>
        </p:nvSpPr>
        <p:spPr>
          <a:xfrm>
            <a:off x="6486595" y="-31609"/>
            <a:ext cx="5233530" cy="995680"/>
          </a:xfrm>
          <a:prstGeom prst="rect">
            <a:avLst/>
          </a:prstGeom>
          <a:solidFill>
            <a:srgbClr val="F5F5F5"/>
          </a:solidFill>
          <a:ln w="12700">
            <a:solidFill>
              <a:srgbClr val="74A510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8" name="Rectangle"/>
          <p:cNvSpPr/>
          <p:nvPr/>
        </p:nvSpPr>
        <p:spPr>
          <a:xfrm>
            <a:off x="6613031" y="-31610"/>
            <a:ext cx="4985174" cy="887308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9" name="Numéro de diapositive"/>
          <p:cNvSpPr txBox="1"/>
          <p:nvPr>
            <p:ph type="sldNum" sz="quarter" idx="2"/>
          </p:nvPr>
        </p:nvSpPr>
        <p:spPr>
          <a:xfrm>
            <a:off x="6613031" y="385967"/>
            <a:ext cx="367975" cy="3840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l" defTabSz="1300480">
              <a:defRPr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ANDOU Julien - Moniteur PSC1 - avril 2018"/>
          <p:cNvSpPr txBox="1"/>
          <p:nvPr/>
        </p:nvSpPr>
        <p:spPr>
          <a:xfrm>
            <a:off x="7306168" y="9308409"/>
            <a:ext cx="5743788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000"/>
            </a:lvl1pPr>
          </a:lstStyle>
          <a:p>
            <a:pPr/>
            <a:r>
              <a:t>MANDOU Julien - Moniteur PSC1 - avril 2018</a:t>
            </a:r>
          </a:p>
        </p:txBody>
      </p:sp>
      <p:sp>
        <p:nvSpPr>
          <p:cNvPr id="169" name="LE MALAISE"/>
          <p:cNvSpPr txBox="1"/>
          <p:nvPr/>
        </p:nvSpPr>
        <p:spPr>
          <a:xfrm>
            <a:off x="3141046" y="4162574"/>
            <a:ext cx="6722708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LE MALAISE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MANDOU Julien – Moniteur PSC1 – avril 2018"/>
          <p:cNvSpPr txBox="1"/>
          <p:nvPr/>
        </p:nvSpPr>
        <p:spPr>
          <a:xfrm>
            <a:off x="7563555" y="9389799"/>
            <a:ext cx="6059877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MANDOU Julien – Moniteur PSC1 – avril 2018</a:t>
            </a:r>
          </a:p>
        </p:txBody>
      </p:sp>
      <p:sp>
        <p:nvSpPr>
          <p:cNvPr id="299" name="LES TRAUMATISMES"/>
          <p:cNvSpPr txBox="1"/>
          <p:nvPr/>
        </p:nvSpPr>
        <p:spPr>
          <a:xfrm>
            <a:off x="882674" y="3508340"/>
            <a:ext cx="11239451" cy="27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LES TRAUMATISMES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Unknown" descr="Unknow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106" y="1192106"/>
            <a:ext cx="10837335" cy="8125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e"/>
          <p:cNvGrpSpPr/>
          <p:nvPr/>
        </p:nvGrpSpPr>
        <p:grpSpPr>
          <a:xfrm>
            <a:off x="160431" y="-100167"/>
            <a:ext cx="6831777" cy="2796708"/>
            <a:chOff x="0" y="0"/>
            <a:chExt cx="6831776" cy="2796706"/>
          </a:xfrm>
        </p:grpSpPr>
        <p:sp>
          <p:nvSpPr>
            <p:cNvPr id="302" name="Rectangle aux angles arrondis"/>
            <p:cNvSpPr/>
            <p:nvPr/>
          </p:nvSpPr>
          <p:spPr>
            <a:xfrm>
              <a:off x="0" y="218319"/>
              <a:ext cx="6831777" cy="2360069"/>
            </a:xfrm>
            <a:prstGeom prst="roundRect">
              <a:avLst>
                <a:gd name="adj" fmla="val 16667"/>
              </a:avLst>
            </a:prstGeom>
            <a:solidFill>
              <a:srgbClr val="71685A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3" name="Salle G4…"/>
            <p:cNvSpPr txBox="1"/>
            <p:nvPr/>
          </p:nvSpPr>
          <p:spPr>
            <a:xfrm>
              <a:off x="1309512" y="0"/>
              <a:ext cx="4212752" cy="2796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Salle G4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Collège de Mariotti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3, Rue Paul Servan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NOUMEA</a:t>
              </a:r>
            </a:p>
            <a:p>
              <a:pPr>
                <a:defRPr sz="3000">
                  <a:solidFill>
                    <a:srgbClr val="FFFFFF"/>
                  </a:solidFill>
                </a:defRPr>
              </a:pPr>
              <a:r>
                <a:t>Tel: 03.07.11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1"/>
      <p:bldP build="whole" bldLvl="1" animBg="1" rev="0" advAuto="0" spid="30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RAUMATISMES"/>
          <p:cNvSpPr/>
          <p:nvPr/>
        </p:nvSpPr>
        <p:spPr>
          <a:xfrm>
            <a:off x="1689100" y="94262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TRAUMATISMES</a:t>
            </a:r>
          </a:p>
        </p:txBody>
      </p:sp>
      <p:sp>
        <p:nvSpPr>
          <p:cNvPr id="307" name="Ligne"/>
          <p:cNvSpPr/>
          <p:nvPr/>
        </p:nvSpPr>
        <p:spPr>
          <a:xfrm>
            <a:off x="3501498" y="632844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8" name="PROTECTION ADAPTEE"/>
          <p:cNvSpPr/>
          <p:nvPr/>
        </p:nvSpPr>
        <p:spPr>
          <a:xfrm>
            <a:off x="972681" y="1097162"/>
            <a:ext cx="5057635" cy="524655"/>
          </a:xfrm>
          <a:prstGeom prst="roundRect">
            <a:avLst>
              <a:gd name="adj" fmla="val 36310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600"/>
            </a:lvl1pPr>
          </a:lstStyle>
          <a:p>
            <a:pPr/>
            <a:r>
              <a:t>PROTECTION ADAPTEE</a:t>
            </a:r>
          </a:p>
        </p:txBody>
      </p:sp>
      <p:sp>
        <p:nvSpPr>
          <p:cNvPr id="309" name="Ligne"/>
          <p:cNvSpPr/>
          <p:nvPr/>
        </p:nvSpPr>
        <p:spPr>
          <a:xfrm>
            <a:off x="1465865" y="1682462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0" name="SIGNES IMMÉDIATS"/>
          <p:cNvSpPr/>
          <p:nvPr/>
        </p:nvSpPr>
        <p:spPr>
          <a:xfrm>
            <a:off x="250757" y="2144051"/>
            <a:ext cx="2430216" cy="982623"/>
          </a:xfrm>
          <a:prstGeom prst="roundRect">
            <a:avLst>
              <a:gd name="adj" fmla="val 19387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SIGNES IMMÉDIATS</a:t>
            </a:r>
          </a:p>
        </p:txBody>
      </p:sp>
      <p:sp>
        <p:nvSpPr>
          <p:cNvPr id="311" name="Ligne"/>
          <p:cNvSpPr/>
          <p:nvPr/>
        </p:nvSpPr>
        <p:spPr>
          <a:xfrm>
            <a:off x="1665290" y="3190047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2" name="- NE PAS MOBILISER…"/>
          <p:cNvSpPr/>
          <p:nvPr/>
        </p:nvSpPr>
        <p:spPr>
          <a:xfrm>
            <a:off x="109857" y="3648908"/>
            <a:ext cx="3110866" cy="2631013"/>
          </a:xfrm>
          <a:prstGeom prst="roundRect">
            <a:avLst>
              <a:gd name="adj" fmla="val 7241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600"/>
            </a:pPr>
            <a:r>
              <a:t>- NE PAS MOBILISER</a:t>
            </a:r>
          </a:p>
          <a:p>
            <a:pPr>
              <a:defRPr sz="2600"/>
            </a:pPr>
            <a:r>
              <a:t>- MAINTIEN TÊTE si douleur au cou (sans mobiliser la victime)</a:t>
            </a:r>
          </a:p>
        </p:txBody>
      </p:sp>
      <p:sp>
        <p:nvSpPr>
          <p:cNvPr id="313" name="Ligne"/>
          <p:cNvSpPr/>
          <p:nvPr/>
        </p:nvSpPr>
        <p:spPr>
          <a:xfrm>
            <a:off x="1665290" y="6337837"/>
            <a:ext cx="1" cy="40640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ALERTER SURVEILLER PROTEGER"/>
          <p:cNvSpPr/>
          <p:nvPr/>
        </p:nvSpPr>
        <p:spPr>
          <a:xfrm>
            <a:off x="450182" y="6802155"/>
            <a:ext cx="2430217" cy="1411954"/>
          </a:xfrm>
          <a:prstGeom prst="roundRect">
            <a:avLst>
              <a:gd name="adj" fmla="val 1349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ALERTER SURVEILLER PROTEGER</a:t>
            </a:r>
          </a:p>
        </p:txBody>
      </p:sp>
      <p:sp>
        <p:nvSpPr>
          <p:cNvPr id="315" name="- NE PAS MOBILISER…"/>
          <p:cNvSpPr/>
          <p:nvPr/>
        </p:nvSpPr>
        <p:spPr>
          <a:xfrm>
            <a:off x="109857" y="3648908"/>
            <a:ext cx="3110866" cy="2631013"/>
          </a:xfrm>
          <a:prstGeom prst="roundRect">
            <a:avLst>
              <a:gd name="adj" fmla="val 7241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t>- NE PAS MOBILISER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- MAINTIEN TÊTE si douleur au cou (sans mobiliser la victime)</a:t>
            </a:r>
          </a:p>
        </p:txBody>
      </p:sp>
      <p:sp>
        <p:nvSpPr>
          <p:cNvPr id="316" name="Ligne"/>
          <p:cNvSpPr/>
          <p:nvPr/>
        </p:nvSpPr>
        <p:spPr>
          <a:xfrm>
            <a:off x="5688156" y="1682462"/>
            <a:ext cx="1" cy="40640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7" name="PAS DE SIGNES IMMÉDIATS"/>
          <p:cNvSpPr/>
          <p:nvPr/>
        </p:nvSpPr>
        <p:spPr>
          <a:xfrm>
            <a:off x="4315321" y="2144051"/>
            <a:ext cx="2879374" cy="982623"/>
          </a:xfrm>
          <a:prstGeom prst="roundRect">
            <a:avLst>
              <a:gd name="adj" fmla="val 19387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PAS DE SIGNES IMMÉDIATS</a:t>
            </a:r>
          </a:p>
        </p:txBody>
      </p:sp>
      <p:sp>
        <p:nvSpPr>
          <p:cNvPr id="318" name="Ligne"/>
          <p:cNvSpPr/>
          <p:nvPr/>
        </p:nvSpPr>
        <p:spPr>
          <a:xfrm flipH="1">
            <a:off x="5688156" y="3161313"/>
            <a:ext cx="1" cy="284624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9" name="SURVEILLER"/>
          <p:cNvSpPr/>
          <p:nvPr/>
        </p:nvSpPr>
        <p:spPr>
          <a:xfrm>
            <a:off x="4315321" y="6142583"/>
            <a:ext cx="2879374" cy="645439"/>
          </a:xfrm>
          <a:prstGeom prst="roundRect">
            <a:avLst>
              <a:gd name="adj" fmla="val 29515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/>
            <a:r>
              <a:t>SURVEILLER</a:t>
            </a:r>
          </a:p>
        </p:txBody>
      </p:sp>
      <p:sp>
        <p:nvSpPr>
          <p:cNvPr id="320" name="Ligne"/>
          <p:cNvSpPr/>
          <p:nvPr/>
        </p:nvSpPr>
        <p:spPr>
          <a:xfrm>
            <a:off x="5688156" y="6794635"/>
            <a:ext cx="1" cy="53735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1" name="SI SIGNES SECONDAIRES:…"/>
          <p:cNvSpPr/>
          <p:nvPr/>
        </p:nvSpPr>
        <p:spPr>
          <a:xfrm>
            <a:off x="3988579" y="7371379"/>
            <a:ext cx="3399155" cy="1772351"/>
          </a:xfrm>
          <a:prstGeom prst="roundRect">
            <a:avLst>
              <a:gd name="adj" fmla="val 10748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t>SI SIGNES SECONDAIRES: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Voir malaises - perte de connaissance</a:t>
            </a:r>
          </a:p>
        </p:txBody>
      </p:sp>
      <p:sp>
        <p:nvSpPr>
          <p:cNvPr id="322" name="Ligne"/>
          <p:cNvSpPr/>
          <p:nvPr/>
        </p:nvSpPr>
        <p:spPr>
          <a:xfrm>
            <a:off x="7538094" y="8257554"/>
            <a:ext cx="58616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3" name="GESTES ADAPTÉS…"/>
          <p:cNvSpPr/>
          <p:nvPr/>
        </p:nvSpPr>
        <p:spPr>
          <a:xfrm>
            <a:off x="8274622" y="7631165"/>
            <a:ext cx="3399155" cy="1252780"/>
          </a:xfrm>
          <a:prstGeom prst="roundRect">
            <a:avLst>
              <a:gd name="adj" fmla="val 15206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r>
              <a:t>GESTES ADAPTÉS</a:t>
            </a:r>
          </a:p>
          <a:p>
            <a:pPr>
              <a:defRPr sz="2600">
                <a:solidFill>
                  <a:srgbClr val="FFFFFF"/>
                </a:solidFill>
              </a:defRPr>
            </a:pPr>
            <a:r>
              <a:t>AVIS MEDICAL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1"/>
      <p:bldP build="whole" bldLvl="1" animBg="1" rev="0" advAuto="0" spid="309" grpId="4"/>
      <p:bldP build="whole" bldLvl="1" animBg="1" rev="0" advAuto="0" spid="317" grpId="12"/>
      <p:bldP build="whole" bldLvl="1" animBg="1" rev="0" advAuto="0" spid="312" grpId="7"/>
      <p:bldP build="whole" bldLvl="1" animBg="1" rev="0" advAuto="0" spid="307" grpId="2"/>
      <p:bldP build="whole" bldLvl="1" animBg="1" rev="0" advAuto="0" spid="310" grpId="5"/>
      <p:bldP build="whole" bldLvl="1" animBg="1" rev="0" advAuto="0" spid="318" grpId="13"/>
      <p:bldP build="whole" bldLvl="1" animBg="1" rev="0" advAuto="0" spid="319" grpId="14"/>
      <p:bldP build="whole" bldLvl="1" animBg="1" rev="0" advAuto="0" spid="315" grpId="9"/>
      <p:bldP build="whole" bldLvl="1" animBg="1" rev="0" advAuto="0" spid="313" grpId="8"/>
      <p:bldP build="whole" bldLvl="1" animBg="1" rev="0" advAuto="0" spid="316" grpId="11"/>
      <p:bldP build="whole" bldLvl="1" animBg="1" rev="0" advAuto="0" spid="314" grpId="10"/>
      <p:bldP build="whole" bldLvl="1" animBg="1" rev="0" advAuto="0" spid="320" grpId="15"/>
      <p:bldP build="whole" bldLvl="1" animBg="1" rev="0" advAuto="0" spid="321" grpId="16"/>
      <p:bldP build="whole" bldLvl="1" animBg="1" rev="0" advAuto="0" spid="322" grpId="17"/>
      <p:bldP build="whole" bldLvl="1" animBg="1" rev="0" advAuto="0" spid="323" grpId="18"/>
      <p:bldP build="whole" bldLvl="1" animBg="1" rev="0" advAuto="0" spid="308" grpId="3"/>
      <p:bldP build="whole" bldLvl="1" animBg="1" rev="0" advAuto="0" spid="311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MANDOU Julien - Moniteur PSC1 - avril 2018"/>
          <p:cNvSpPr txBox="1"/>
          <p:nvPr/>
        </p:nvSpPr>
        <p:spPr>
          <a:xfrm>
            <a:off x="7306168" y="9308409"/>
            <a:ext cx="5743788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000"/>
            </a:lvl1pPr>
          </a:lstStyle>
          <a:p>
            <a:pPr/>
            <a:r>
              <a:t>MANDOU Julien - Moniteur PSC1 - avril 2018</a:t>
            </a:r>
          </a:p>
        </p:txBody>
      </p:sp>
      <p:sp>
        <p:nvSpPr>
          <p:cNvPr id="326" name="LES PLAIES"/>
          <p:cNvSpPr txBox="1"/>
          <p:nvPr/>
        </p:nvSpPr>
        <p:spPr>
          <a:xfrm>
            <a:off x="3365976" y="4187606"/>
            <a:ext cx="6272848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LES PLAIES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igne"/>
          <p:cNvSpPr/>
          <p:nvPr/>
        </p:nvSpPr>
        <p:spPr>
          <a:xfrm flipH="1">
            <a:off x="-1" y="7335519"/>
            <a:ext cx="153530" cy="1"/>
          </a:xfrm>
          <a:prstGeom prst="line">
            <a:avLst/>
          </a:prstGeom>
          <a:ln w="12700">
            <a:solidFill>
              <a:srgbClr val="94C600"/>
            </a:solidFill>
          </a:ln>
        </p:spPr>
        <p:txBody>
          <a:bodyPr lIns="65023" tIns="65023" rIns="65023" bIns="65023"/>
          <a:lstStyle/>
          <a:p>
            <a:pPr algn="l" defTabSz="1300480">
              <a:defRPr b="0" sz="3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329" name="http://img.over-blog.com/600x450/0/23/93/18/Peinture/Debut-peinture-Images-Salon2.jpg" descr="http://img.over-blog.com/600x450/0/23/93/18/Peinture/Debut-peinture-Images-Salon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1 rue du pinceau…"/>
          <p:cNvSpPr txBox="1"/>
          <p:nvPr/>
        </p:nvSpPr>
        <p:spPr>
          <a:xfrm>
            <a:off x="255128" y="268675"/>
            <a:ext cx="6041815" cy="2466849"/>
          </a:xfrm>
          <a:prstGeom prst="rect">
            <a:avLst/>
          </a:prstGeom>
          <a:gradFill>
            <a:gsLst>
              <a:gs pos="0">
                <a:srgbClr val="E2E2E2"/>
              </a:gs>
              <a:gs pos="39999">
                <a:srgbClr val="B7B7B7"/>
              </a:gs>
              <a:gs pos="100000">
                <a:srgbClr val="000000"/>
              </a:gs>
            </a:gsLst>
            <a:lin ang="5040000"/>
          </a:gra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 rue du pinceau</a:t>
            </a:r>
          </a:p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98 000 NOUMEA </a:t>
            </a:r>
          </a:p>
          <a:p>
            <a:pPr algn="l" defTabSz="1300480">
              <a:defRPr sz="5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Tel 77.01.01 </a:t>
            </a:r>
          </a:p>
        </p:txBody>
      </p:sp>
      <p:pic>
        <p:nvPicPr>
          <p:cNvPr id="33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670" y="3641795"/>
            <a:ext cx="5470597" cy="6328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http://t0.gstatic.com/images?q=tbn:ANd9GcRugL0sn8yZj8T2lkF8oWs-nDqcWYwyZPuBikths9sDoOD1nXw3" descr="http://t0.gstatic.com/images?q=tbn:ANd9GcRugL0sn8yZj8T2lkF8oWs-nDqcWYwyZPuBikths9sDoOD1nXw3"/>
          <p:cNvPicPr>
            <a:picLocks noChangeAspect="1"/>
          </p:cNvPicPr>
          <p:nvPr/>
        </p:nvPicPr>
        <p:blipFill>
          <a:blip r:embed="rId4">
            <a:extLst/>
          </a:blip>
          <a:srcRect l="0" t="0" r="0" b="18383"/>
          <a:stretch>
            <a:fillRect/>
          </a:stretch>
        </p:blipFill>
        <p:spPr>
          <a:xfrm>
            <a:off x="4249137" y="7845777"/>
            <a:ext cx="2867379" cy="1907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Ligne"/>
          <p:cNvSpPr/>
          <p:nvPr/>
        </p:nvSpPr>
        <p:spPr>
          <a:xfrm>
            <a:off x="6325552" y="724130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5" name="PROTECTION ADAPTÉE"/>
          <p:cNvSpPr/>
          <p:nvPr/>
        </p:nvSpPr>
        <p:spPr>
          <a:xfrm>
            <a:off x="4755932" y="1099309"/>
            <a:ext cx="3139241" cy="448360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PROTECTION ADAPTÉE</a:t>
            </a:r>
          </a:p>
        </p:txBody>
      </p:sp>
      <p:sp>
        <p:nvSpPr>
          <p:cNvPr id="336" name="Ligne"/>
          <p:cNvSpPr/>
          <p:nvPr/>
        </p:nvSpPr>
        <p:spPr>
          <a:xfrm flipH="1">
            <a:off x="4249690" y="1545424"/>
            <a:ext cx="401070" cy="40107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7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338" name="Ligne"/>
          <p:cNvSpPr/>
          <p:nvPr/>
        </p:nvSpPr>
        <p:spPr>
          <a:xfrm>
            <a:off x="2490578" y="2477365"/>
            <a:ext cx="1" cy="31641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NE JAMAIS RETIRER LE CORPS ETRANGER"/>
          <p:cNvSpPr/>
          <p:nvPr/>
        </p:nvSpPr>
        <p:spPr>
          <a:xfrm>
            <a:off x="920958" y="2852544"/>
            <a:ext cx="3139241" cy="817189"/>
          </a:xfrm>
          <a:prstGeom prst="roundRect">
            <a:avLst>
              <a:gd name="adj" fmla="val 233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NE JAMAIS RETIRER LE CORPS ETRANGER</a:t>
            </a:r>
          </a:p>
        </p:txBody>
      </p:sp>
      <p:sp>
        <p:nvSpPr>
          <p:cNvPr id="340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341" name="Ligne"/>
          <p:cNvSpPr/>
          <p:nvPr/>
        </p:nvSpPr>
        <p:spPr>
          <a:xfrm flipH="1">
            <a:off x="2490578" y="3728496"/>
            <a:ext cx="1" cy="152980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2" name="POSITION D’ATTENTE:"/>
          <p:cNvSpPr/>
          <p:nvPr/>
        </p:nvSpPr>
        <p:spPr>
          <a:xfrm>
            <a:off x="920958" y="5332579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343" name="ABDOMEN = ALLONGÉ, JAMBES FLÉCHIES"/>
          <p:cNvSpPr/>
          <p:nvPr/>
        </p:nvSpPr>
        <p:spPr>
          <a:xfrm>
            <a:off x="3167552" y="4306430"/>
            <a:ext cx="2578817" cy="1140740"/>
          </a:xfrm>
          <a:prstGeom prst="roundRect">
            <a:avLst>
              <a:gd name="adj" fmla="val 1670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ABDOMEN = ALLONGÉ, JAMBES FLÉCHIES</a:t>
            </a:r>
          </a:p>
        </p:txBody>
      </p:sp>
      <p:sp>
        <p:nvSpPr>
          <p:cNvPr id="344" name="OEIL = ALLONGÉ, YEUX FERMÉS, EN NE BOUGEANT PAS LA TÊTE (maintenir si possible)"/>
          <p:cNvSpPr/>
          <p:nvPr/>
        </p:nvSpPr>
        <p:spPr>
          <a:xfrm>
            <a:off x="72034" y="5913899"/>
            <a:ext cx="2578818" cy="1661807"/>
          </a:xfrm>
          <a:prstGeom prst="roundRect">
            <a:avLst>
              <a:gd name="adj" fmla="val 11463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OEIL = ALLONGÉ, YEUX FERMÉS, EN NE BOUGEANT PAS LA TÊTE (maintenir si possible)</a:t>
            </a:r>
          </a:p>
          <a:p>
            <a:pPr>
              <a:defRPr sz="1900"/>
            </a:pPr>
          </a:p>
        </p:txBody>
      </p:sp>
      <p:sp>
        <p:nvSpPr>
          <p:cNvPr id="345" name="ALLONGÉ DANS TOUS LES AUTRES CAS"/>
          <p:cNvSpPr/>
          <p:nvPr/>
        </p:nvSpPr>
        <p:spPr>
          <a:xfrm>
            <a:off x="3036043" y="5819024"/>
            <a:ext cx="2348454" cy="1429876"/>
          </a:xfrm>
          <a:prstGeom prst="roundRect">
            <a:avLst>
              <a:gd name="adj" fmla="val 13323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ALLONGÉ DANS TOUS LES AUTRES CAS</a:t>
            </a:r>
          </a:p>
        </p:txBody>
      </p:sp>
      <p:sp>
        <p:nvSpPr>
          <p:cNvPr id="346" name="POSITION D’ATTENTE:"/>
          <p:cNvSpPr/>
          <p:nvPr/>
        </p:nvSpPr>
        <p:spPr>
          <a:xfrm>
            <a:off x="920958" y="5318622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347" name="Ligne"/>
          <p:cNvSpPr/>
          <p:nvPr/>
        </p:nvSpPr>
        <p:spPr>
          <a:xfrm flipH="1">
            <a:off x="2843447" y="6011396"/>
            <a:ext cx="1" cy="228594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8" name="ALERTER…"/>
          <p:cNvSpPr/>
          <p:nvPr/>
        </p:nvSpPr>
        <p:spPr>
          <a:xfrm>
            <a:off x="1273827" y="8454352"/>
            <a:ext cx="3139241" cy="1140739"/>
          </a:xfrm>
          <a:prstGeom prst="roundRect">
            <a:avLst>
              <a:gd name="adj" fmla="val 16700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ALERTER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PROTEGER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SUREVEILLER</a:t>
            </a:r>
          </a:p>
        </p:txBody>
      </p:sp>
      <p:sp>
        <p:nvSpPr>
          <p:cNvPr id="349" name="ABDOMEN = ALLONGÉ, JAMBES FLÉCHIES"/>
          <p:cNvSpPr/>
          <p:nvPr/>
        </p:nvSpPr>
        <p:spPr>
          <a:xfrm>
            <a:off x="3157536" y="4306430"/>
            <a:ext cx="2578817" cy="1140740"/>
          </a:xfrm>
          <a:prstGeom prst="roundRect">
            <a:avLst>
              <a:gd name="adj" fmla="val 16700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ABDOMEN</a:t>
            </a:r>
            <a:r>
              <a:t> = ALLONGÉ, JAMBES FLÉCHIES</a:t>
            </a:r>
          </a:p>
        </p:txBody>
      </p:sp>
      <p:sp>
        <p:nvSpPr>
          <p:cNvPr id="350" name="POSITION D’ATTENTE:"/>
          <p:cNvSpPr/>
          <p:nvPr/>
        </p:nvSpPr>
        <p:spPr>
          <a:xfrm>
            <a:off x="920958" y="5318622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351" name="OEIL = ALLONGÉ, YEUX FERMÉS, EN NE BOUGEANT PAS LA TÊTE (maintenir si possible)"/>
          <p:cNvSpPr/>
          <p:nvPr/>
        </p:nvSpPr>
        <p:spPr>
          <a:xfrm>
            <a:off x="72034" y="5913899"/>
            <a:ext cx="2578818" cy="1667155"/>
          </a:xfrm>
          <a:prstGeom prst="roundRect">
            <a:avLst>
              <a:gd name="adj" fmla="val 11427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OEIL</a:t>
            </a:r>
            <a:r>
              <a:t> = ALLONGÉ, YEUX FERMÉS, EN NE BOUGEANT PAS LA TÊTE (maintenir si possible)</a:t>
            </a:r>
          </a:p>
        </p:txBody>
      </p:sp>
      <p:sp>
        <p:nvSpPr>
          <p:cNvPr id="352" name="ALLONGÉ DANS TOUS LES AUTRES CAS"/>
          <p:cNvSpPr/>
          <p:nvPr/>
        </p:nvSpPr>
        <p:spPr>
          <a:xfrm>
            <a:off x="3036043" y="5819024"/>
            <a:ext cx="2348454" cy="1429876"/>
          </a:xfrm>
          <a:prstGeom prst="roundRect">
            <a:avLst>
              <a:gd name="adj" fmla="val 13323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ALLONGÉ DANS TOUS LES </a:t>
            </a:r>
            <a:r>
              <a:rPr u="sng"/>
              <a:t>AUTRES CAS</a:t>
            </a:r>
          </a:p>
        </p:txBody>
      </p:sp>
      <p:sp>
        <p:nvSpPr>
          <p:cNvPr id="353" name="Ligne"/>
          <p:cNvSpPr/>
          <p:nvPr/>
        </p:nvSpPr>
        <p:spPr>
          <a:xfrm>
            <a:off x="7945933" y="1563399"/>
            <a:ext cx="385153" cy="385153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SIMPLE"/>
          <p:cNvSpPr/>
          <p:nvPr/>
        </p:nvSpPr>
        <p:spPr>
          <a:xfrm>
            <a:off x="8404501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SIMPLE</a:t>
            </a:r>
          </a:p>
        </p:txBody>
      </p:sp>
      <p:sp>
        <p:nvSpPr>
          <p:cNvPr id="355" name="SIMPLE"/>
          <p:cNvSpPr/>
          <p:nvPr/>
        </p:nvSpPr>
        <p:spPr>
          <a:xfrm>
            <a:off x="8404501" y="1982814"/>
            <a:ext cx="3139241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SIMPLE</a:t>
            </a:r>
          </a:p>
        </p:txBody>
      </p:sp>
      <p:sp>
        <p:nvSpPr>
          <p:cNvPr id="356" name="Ligne"/>
          <p:cNvSpPr/>
          <p:nvPr/>
        </p:nvSpPr>
        <p:spPr>
          <a:xfrm>
            <a:off x="9974121" y="2437498"/>
            <a:ext cx="1" cy="585112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7" name="SE LAVER LES MAINS"/>
          <p:cNvSpPr/>
          <p:nvPr/>
        </p:nvSpPr>
        <p:spPr>
          <a:xfrm>
            <a:off x="8404501" y="3036959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SE LAVER LES MAINS</a:t>
            </a:r>
          </a:p>
        </p:txBody>
      </p:sp>
      <p:sp>
        <p:nvSpPr>
          <p:cNvPr id="358" name="Ligne"/>
          <p:cNvSpPr/>
          <p:nvPr/>
        </p:nvSpPr>
        <p:spPr>
          <a:xfrm>
            <a:off x="9974121" y="3640059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9" name="NETTOYER AVEC EAU ET SAVON + COMPRESSE"/>
          <p:cNvSpPr/>
          <p:nvPr/>
        </p:nvSpPr>
        <p:spPr>
          <a:xfrm>
            <a:off x="6822228" y="4269219"/>
            <a:ext cx="6010488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NETTOYER AVEC EAU ET SAVON + COMPRESSE</a:t>
            </a:r>
          </a:p>
        </p:txBody>
      </p:sp>
      <p:sp>
        <p:nvSpPr>
          <p:cNvPr id="360" name="Ligne"/>
          <p:cNvSpPr/>
          <p:nvPr/>
        </p:nvSpPr>
        <p:spPr>
          <a:xfrm>
            <a:off x="9974121" y="4823814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1" name="DÉSINFECTER"/>
          <p:cNvSpPr/>
          <p:nvPr/>
        </p:nvSpPr>
        <p:spPr>
          <a:xfrm>
            <a:off x="6802196" y="5434058"/>
            <a:ext cx="6010488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DÉSINFECTER</a:t>
            </a:r>
          </a:p>
        </p:txBody>
      </p:sp>
      <p:sp>
        <p:nvSpPr>
          <p:cNvPr id="362" name="Ligne"/>
          <p:cNvSpPr/>
          <p:nvPr/>
        </p:nvSpPr>
        <p:spPr>
          <a:xfrm>
            <a:off x="9974121" y="5916680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3" name="PROTEGER (PANSEMENTS)"/>
          <p:cNvSpPr/>
          <p:nvPr/>
        </p:nvSpPr>
        <p:spPr>
          <a:xfrm>
            <a:off x="6802196" y="6520622"/>
            <a:ext cx="6010488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PROTEGER (PANSEMENTS)</a:t>
            </a:r>
          </a:p>
        </p:txBody>
      </p:sp>
      <p:sp>
        <p:nvSpPr>
          <p:cNvPr id="364" name="Ligne"/>
          <p:cNvSpPr/>
          <p:nvPr/>
        </p:nvSpPr>
        <p:spPr>
          <a:xfrm>
            <a:off x="9974121" y="7061761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5" name="AVIS MEDICAL (CONSEIL):…"/>
          <p:cNvSpPr/>
          <p:nvPr/>
        </p:nvSpPr>
        <p:spPr>
          <a:xfrm>
            <a:off x="6822227" y="7682632"/>
            <a:ext cx="6010488" cy="1517106"/>
          </a:xfrm>
          <a:prstGeom prst="roundRect">
            <a:avLst>
              <a:gd name="adj" fmla="val 12557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AVIS MEDICAL (CONSEIL):</a:t>
            </a:r>
          </a:p>
          <a:p>
            <a:pPr>
              <a:defRPr sz="1900"/>
            </a:pPr>
            <a:r>
              <a:t>VERIFIER VACCINATION (TETANOS)</a:t>
            </a:r>
          </a:p>
          <a:p>
            <a:pPr>
              <a:defRPr sz="1900"/>
            </a:pPr>
            <a:r>
              <a:t>APPARITION DANS LES JOURS QUI SUIVENT: DE ROUGEURS, FIÈVRES, ZONE CHAUDE, GONFLÉES</a:t>
            </a:r>
          </a:p>
        </p:txBody>
      </p:sp>
      <p:sp>
        <p:nvSpPr>
          <p:cNvPr id="366" name="LES PLAIES"/>
          <p:cNvSpPr/>
          <p:nvPr/>
        </p:nvSpPr>
        <p:spPr>
          <a:xfrm>
            <a:off x="4690001" y="186974"/>
            <a:ext cx="3624798" cy="480667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LES PLAIES</a:t>
            </a:r>
          </a:p>
        </p:txBody>
      </p:sp>
      <p:sp>
        <p:nvSpPr>
          <p:cNvPr id="367" name="THORAX = ASSISE"/>
          <p:cNvSpPr/>
          <p:nvPr/>
        </p:nvSpPr>
        <p:spPr>
          <a:xfrm>
            <a:off x="38444" y="4541917"/>
            <a:ext cx="2053249" cy="817189"/>
          </a:xfrm>
          <a:prstGeom prst="roundRect">
            <a:avLst>
              <a:gd name="adj" fmla="val 233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THORAX</a:t>
            </a:r>
            <a:r>
              <a:t> = ASSISE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32"/>
      <p:bldP build="whole" bldLvl="1" animBg="1" rev="0" advAuto="0" spid="343" grpId="10"/>
      <p:bldP build="whole" bldLvl="1" animBg="1" rev="0" advAuto="0" spid="362" grpId="29"/>
      <p:bldP build="whole" bldLvl="1" animBg="1" rev="0" advAuto="0" spid="358" grpId="25"/>
      <p:bldP build="whole" bldLvl="1" animBg="1" rev="0" advAuto="0" spid="334" grpId="1"/>
      <p:bldP build="whole" bldLvl="1" animBg="1" rev="0" advAuto="0" spid="344" grpId="11"/>
      <p:bldP build="whole" bldLvl="1" animBg="1" rev="0" advAuto="0" spid="338" grpId="5"/>
      <p:bldP build="whole" bldLvl="1" animBg="1" rev="0" advAuto="0" spid="359" grpId="26"/>
      <p:bldP build="whole" bldLvl="1" animBg="1" rev="0" advAuto="0" spid="348" grpId="19"/>
      <p:bldP build="whole" bldLvl="1" animBg="1" rev="0" advAuto="0" spid="350" grpId="16"/>
      <p:bldP build="whole" bldLvl="1" animBg="1" rev="0" advAuto="0" spid="349" grpId="15"/>
      <p:bldP build="whole" bldLvl="1" animBg="1" rev="0" advAuto="0" spid="335" grpId="2"/>
      <p:bldP build="whole" bldLvl="1" animBg="1" rev="0" advAuto="0" spid="366" grpId="33"/>
      <p:bldP build="whole" bldLvl="1" animBg="1" rev="0" advAuto="0" spid="341" grpId="8"/>
      <p:bldP build="whole" bldLvl="1" animBg="1" rev="0" advAuto="0" spid="339" grpId="6"/>
      <p:bldP build="whole" bldLvl="1" animBg="1" rev="0" advAuto="0" spid="354" grpId="21"/>
      <p:bldP build="whole" bldLvl="1" animBg="1" rev="0" advAuto="0" spid="363" grpId="30"/>
      <p:bldP build="whole" bldLvl="1" animBg="1" rev="0" advAuto="0" spid="347" grpId="14"/>
      <p:bldP build="whole" bldLvl="1" animBg="1" rev="0" advAuto="0" spid="353" grpId="20"/>
      <p:bldP build="whole" bldLvl="1" animBg="1" rev="0" advAuto="0" spid="352" grpId="18"/>
      <p:bldP build="whole" bldLvl="1" animBg="1" rev="0" advAuto="0" spid="356" grpId="23"/>
      <p:bldP build="whole" bldLvl="1" animBg="1" rev="0" advAuto="0" spid="346" grpId="9"/>
      <p:bldP build="whole" bldLvl="1" animBg="1" rev="0" advAuto="0" spid="336" grpId="3"/>
      <p:bldP build="whole" bldLvl="1" animBg="1" rev="0" advAuto="0" spid="345" grpId="12"/>
      <p:bldP build="whole" bldLvl="1" animBg="1" rev="0" advAuto="0" spid="342" grpId="13"/>
      <p:bldP build="whole" bldLvl="1" animBg="1" rev="0" advAuto="0" spid="360" grpId="27"/>
      <p:bldP build="whole" bldLvl="1" animBg="1" rev="0" advAuto="0" spid="361" grpId="28"/>
      <p:bldP build="whole" bldLvl="1" animBg="1" rev="0" advAuto="0" spid="357" grpId="24"/>
      <p:bldP build="whole" bldLvl="1" animBg="1" rev="0" advAuto="0" spid="355" grpId="22"/>
      <p:bldP build="whole" bldLvl="1" animBg="1" rev="0" advAuto="0" spid="340" grpId="7"/>
      <p:bldP build="whole" bldLvl="1" animBg="1" rev="0" advAuto="0" spid="367" grpId="34"/>
      <p:bldP build="whole" bldLvl="1" animBg="1" rev="0" advAuto="0" spid="351" grpId="17"/>
      <p:bldP build="whole" bldLvl="1" animBg="1" rev="0" advAuto="0" spid="337" grpId="4"/>
      <p:bldP build="whole" bldLvl="1" animBg="1" rev="0" advAuto="0" spid="364" grpId="3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Modifier : 2 clic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/>
            </a:pPr>
          </a:p>
        </p:txBody>
      </p:sp>
      <p:sp>
        <p:nvSpPr>
          <p:cNvPr id="172" name="Modifier : 2 clics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424242"/>
                </a:solidFill>
              </a:defRPr>
            </a:pPr>
          </a:p>
        </p:txBody>
      </p:sp>
      <p:pic>
        <p:nvPicPr>
          <p:cNvPr id="173" name="IMG_0001_3" descr="IMG_0001_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5192589" cy="113950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e"/>
          <p:cNvGrpSpPr/>
          <p:nvPr/>
        </p:nvGrpSpPr>
        <p:grpSpPr>
          <a:xfrm>
            <a:off x="-1" y="-1"/>
            <a:ext cx="4556197" cy="2709335"/>
            <a:chOff x="0" y="0"/>
            <a:chExt cx="4556195" cy="2709333"/>
          </a:xfrm>
        </p:grpSpPr>
        <p:sp>
          <p:nvSpPr>
            <p:cNvPr id="174" name="Rectangle"/>
            <p:cNvSpPr/>
            <p:nvPr/>
          </p:nvSpPr>
          <p:spPr>
            <a:xfrm>
              <a:off x="-1" y="0"/>
              <a:ext cx="4556197" cy="2709334"/>
            </a:xfrm>
            <a:prstGeom prst="rect">
              <a:avLst/>
            </a:prstGeom>
            <a:solidFill>
              <a:srgbClr val="3E3D2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75" name="19 rue de la question…"/>
            <p:cNvSpPr txBox="1"/>
            <p:nvPr/>
          </p:nvSpPr>
          <p:spPr>
            <a:xfrm>
              <a:off x="678716" y="383116"/>
              <a:ext cx="3198764" cy="194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19 rue de la question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98800 NOUMEA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Rez-de-chaussé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Porte 2</a:t>
              </a:r>
            </a:p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74.12.08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E MALAISE"/>
          <p:cNvSpPr/>
          <p:nvPr/>
        </p:nvSpPr>
        <p:spPr>
          <a:xfrm>
            <a:off x="1111108" y="76200"/>
            <a:ext cx="3624799" cy="480666"/>
          </a:xfrm>
          <a:prstGeom prst="roundRect">
            <a:avLst>
              <a:gd name="adj" fmla="val 50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LE MALAISE</a:t>
            </a:r>
          </a:p>
        </p:txBody>
      </p:sp>
      <p:sp>
        <p:nvSpPr>
          <p:cNvPr id="179" name="Ligne"/>
          <p:cNvSpPr/>
          <p:nvPr/>
        </p:nvSpPr>
        <p:spPr>
          <a:xfrm>
            <a:off x="2923507" y="597567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PROTECTION ADAPTÉE"/>
          <p:cNvSpPr/>
          <p:nvPr/>
        </p:nvSpPr>
        <p:spPr>
          <a:xfrm>
            <a:off x="1353887" y="954684"/>
            <a:ext cx="3139241" cy="448359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PROTECTION ADAPTÉE</a:t>
            </a:r>
          </a:p>
        </p:txBody>
      </p:sp>
      <p:sp>
        <p:nvSpPr>
          <p:cNvPr id="181" name="Ligne"/>
          <p:cNvSpPr/>
          <p:nvPr/>
        </p:nvSpPr>
        <p:spPr>
          <a:xfrm>
            <a:off x="2923507" y="1443744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OBSERVER - ECOUTER"/>
          <p:cNvSpPr/>
          <p:nvPr/>
        </p:nvSpPr>
        <p:spPr>
          <a:xfrm>
            <a:off x="1353887" y="1800861"/>
            <a:ext cx="3139241" cy="448360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OBSERVER - ECOUTER</a:t>
            </a:r>
          </a:p>
        </p:txBody>
      </p:sp>
      <p:sp>
        <p:nvSpPr>
          <p:cNvPr id="183" name="Ligne"/>
          <p:cNvSpPr/>
          <p:nvPr/>
        </p:nvSpPr>
        <p:spPr>
          <a:xfrm>
            <a:off x="4116178" y="2289922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AUTRES TYPES DE MALAISES"/>
          <p:cNvSpPr/>
          <p:nvPr/>
        </p:nvSpPr>
        <p:spPr>
          <a:xfrm>
            <a:off x="3630292" y="2647039"/>
            <a:ext cx="3139240" cy="831547"/>
          </a:xfrm>
          <a:prstGeom prst="roundRect">
            <a:avLst>
              <a:gd name="adj" fmla="val 22909"/>
            </a:avLst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AUTRES TYPES DE MALAISES</a:t>
            </a:r>
          </a:p>
        </p:txBody>
      </p:sp>
      <p:sp>
        <p:nvSpPr>
          <p:cNvPr id="185" name="Ligne"/>
          <p:cNvSpPr/>
          <p:nvPr/>
        </p:nvSpPr>
        <p:spPr>
          <a:xfrm>
            <a:off x="1642218" y="2289922"/>
            <a:ext cx="1" cy="316416"/>
          </a:xfrm>
          <a:prstGeom prst="line">
            <a:avLst/>
          </a:prstGeom>
          <a:ln w="38100">
            <a:solidFill>
              <a:srgbClr val="000000">
                <a:alpha val="21662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ARRÊT CARDIAQUE"/>
          <p:cNvSpPr/>
          <p:nvPr/>
        </p:nvSpPr>
        <p:spPr>
          <a:xfrm>
            <a:off x="72598" y="2647039"/>
            <a:ext cx="3139241" cy="448360"/>
          </a:xfrm>
          <a:prstGeom prst="roundRect">
            <a:avLst>
              <a:gd name="adj" fmla="val 42488"/>
            </a:avLst>
          </a:prstGeom>
          <a:solidFill>
            <a:schemeClr val="accent5">
              <a:lumOff val="-29866"/>
              <a:alpha val="21662"/>
            </a:schemeClr>
          </a:solidFill>
          <a:ln w="12700">
            <a:solidFill>
              <a:srgbClr val="000000">
                <a:alpha val="21662"/>
              </a:srgb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ARRÊT CARDIAQUE</a:t>
            </a:r>
          </a:p>
        </p:txBody>
      </p:sp>
      <p:sp>
        <p:nvSpPr>
          <p:cNvPr id="187" name="A.V.C"/>
          <p:cNvSpPr/>
          <p:nvPr/>
        </p:nvSpPr>
        <p:spPr>
          <a:xfrm>
            <a:off x="72598" y="314245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5">
              <a:lumOff val="-29866"/>
              <a:alpha val="21662"/>
            </a:schemeClr>
          </a:solidFill>
          <a:ln w="12700">
            <a:solidFill>
              <a:srgbClr val="000000">
                <a:alpha val="21662"/>
              </a:srgb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A.V.C</a:t>
            </a:r>
          </a:p>
        </p:txBody>
      </p:sp>
      <p:sp>
        <p:nvSpPr>
          <p:cNvPr id="188" name="Ligne"/>
          <p:cNvSpPr/>
          <p:nvPr/>
        </p:nvSpPr>
        <p:spPr>
          <a:xfrm>
            <a:off x="5199912" y="3519287"/>
            <a:ext cx="1" cy="51510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9" name="METTRE AU REPOS:…"/>
          <p:cNvSpPr/>
          <p:nvPr/>
        </p:nvSpPr>
        <p:spPr>
          <a:xfrm>
            <a:off x="3412769" y="4075088"/>
            <a:ext cx="3827157" cy="1134795"/>
          </a:xfrm>
          <a:prstGeom prst="roundRect">
            <a:avLst>
              <a:gd name="adj" fmla="val 16787"/>
            </a:avLst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METTRE AU REPOS:</a:t>
            </a:r>
          </a:p>
          <a:p>
            <a:pPr>
              <a:defRPr sz="1900"/>
            </a:pPr>
            <a:r>
              <a:t>ALLONGER SURTOUT</a:t>
            </a:r>
          </a:p>
          <a:p>
            <a:pPr>
              <a:defRPr sz="1900"/>
            </a:pPr>
            <a:r>
              <a:t>ASSIS SI GÊNE RESPIRATOIRE</a:t>
            </a:r>
          </a:p>
        </p:txBody>
      </p:sp>
      <p:sp>
        <p:nvSpPr>
          <p:cNvPr id="190" name="Ligne"/>
          <p:cNvSpPr/>
          <p:nvPr/>
        </p:nvSpPr>
        <p:spPr>
          <a:xfrm>
            <a:off x="5199912" y="5250584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1" name="JE ME RENSEIGNE:…"/>
          <p:cNvSpPr/>
          <p:nvPr/>
        </p:nvSpPr>
        <p:spPr>
          <a:xfrm>
            <a:off x="3412769" y="5607701"/>
            <a:ext cx="4118834" cy="1134795"/>
          </a:xfrm>
          <a:prstGeom prst="roundRect">
            <a:avLst>
              <a:gd name="adj" fmla="val 16787"/>
            </a:avLst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JE ME RENSEIGNE:</a:t>
            </a:r>
          </a:p>
          <a:p>
            <a:pPr>
              <a:defRPr sz="1900"/>
            </a:pPr>
            <a:r>
              <a:t>ÂGE / DUREE / MEDICAMENTS / HOSPITALISATION / 1ERE FOIS</a:t>
            </a:r>
          </a:p>
        </p:txBody>
      </p:sp>
      <p:sp>
        <p:nvSpPr>
          <p:cNvPr id="192" name="Ligne"/>
          <p:cNvSpPr/>
          <p:nvPr/>
        </p:nvSpPr>
        <p:spPr>
          <a:xfrm>
            <a:off x="5199912" y="6783197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PROTEGER"/>
          <p:cNvSpPr/>
          <p:nvPr/>
        </p:nvSpPr>
        <p:spPr>
          <a:xfrm>
            <a:off x="1677455" y="7140314"/>
            <a:ext cx="4118834" cy="603794"/>
          </a:xfrm>
          <a:prstGeom prst="roundRect">
            <a:avLst>
              <a:gd name="adj" fmla="val 31551"/>
            </a:avLst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PROTEGER</a:t>
            </a:r>
          </a:p>
        </p:txBody>
      </p:sp>
      <p:sp>
        <p:nvSpPr>
          <p:cNvPr id="194" name="Ligne"/>
          <p:cNvSpPr/>
          <p:nvPr/>
        </p:nvSpPr>
        <p:spPr>
          <a:xfrm>
            <a:off x="3936120" y="7784808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5" name="AVIS MEDICAL (suivre les consignes)"/>
          <p:cNvSpPr/>
          <p:nvPr/>
        </p:nvSpPr>
        <p:spPr>
          <a:xfrm>
            <a:off x="157759" y="8141925"/>
            <a:ext cx="5890836" cy="603794"/>
          </a:xfrm>
          <a:prstGeom prst="roundRect">
            <a:avLst>
              <a:gd name="adj" fmla="val 31551"/>
            </a:avLst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AVIS MEDICAL (suivre les consignes)</a:t>
            </a:r>
          </a:p>
        </p:txBody>
      </p:sp>
      <p:sp>
        <p:nvSpPr>
          <p:cNvPr id="196" name="Ligne"/>
          <p:cNvSpPr/>
          <p:nvPr/>
        </p:nvSpPr>
        <p:spPr>
          <a:xfrm>
            <a:off x="3430943" y="8786419"/>
            <a:ext cx="1" cy="316417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7" name="COUVRIR (si besoin) / SURVEILLER"/>
          <p:cNvSpPr/>
          <p:nvPr/>
        </p:nvSpPr>
        <p:spPr>
          <a:xfrm>
            <a:off x="919971" y="9143537"/>
            <a:ext cx="4623447" cy="603793"/>
          </a:xfrm>
          <a:prstGeom prst="roundRect">
            <a:avLst>
              <a:gd name="adj" fmla="val 31551"/>
            </a:avLst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COUVRIR (si besoin) / SURVEILLER</a:t>
            </a:r>
          </a:p>
        </p:txBody>
      </p:sp>
      <p:sp>
        <p:nvSpPr>
          <p:cNvPr id="198" name="Ligne"/>
          <p:cNvSpPr/>
          <p:nvPr/>
        </p:nvSpPr>
        <p:spPr>
          <a:xfrm>
            <a:off x="7295694" y="4642485"/>
            <a:ext cx="43883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9" name="A LA DEMANDE DE LA VICTIME, DONNER SUCRE OU MEDICAMENTS HABITUELS"/>
          <p:cNvSpPr/>
          <p:nvPr/>
        </p:nvSpPr>
        <p:spPr>
          <a:xfrm>
            <a:off x="7790299" y="4075088"/>
            <a:ext cx="4118834" cy="1134795"/>
          </a:xfrm>
          <a:prstGeom prst="roundRect">
            <a:avLst>
              <a:gd name="adj" fmla="val 16787"/>
            </a:avLst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 LA DEMANDE DE LA VICTIME, DONNER SUCRE OU MEDICAMENTS HABITUELS</a:t>
            </a:r>
          </a:p>
        </p:txBody>
      </p:sp>
      <p:sp>
        <p:nvSpPr>
          <p:cNvPr id="200" name="AUTRES TYPES DE MALAISES"/>
          <p:cNvSpPr/>
          <p:nvPr/>
        </p:nvSpPr>
        <p:spPr>
          <a:xfrm>
            <a:off x="3630292" y="2647039"/>
            <a:ext cx="3139240" cy="831547"/>
          </a:xfrm>
          <a:prstGeom prst="roundRect">
            <a:avLst>
              <a:gd name="adj" fmla="val 22909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AUTRES TYPES DE MALAISES</a:t>
            </a:r>
          </a:p>
        </p:txBody>
      </p:sp>
      <p:sp>
        <p:nvSpPr>
          <p:cNvPr id="201" name="METTRE AU REPOS:…"/>
          <p:cNvSpPr/>
          <p:nvPr/>
        </p:nvSpPr>
        <p:spPr>
          <a:xfrm>
            <a:off x="1638085" y="4075088"/>
            <a:ext cx="5601841" cy="1134795"/>
          </a:xfrm>
          <a:prstGeom prst="roundRect">
            <a:avLst>
              <a:gd name="adj" fmla="val 16787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METTRE AU REPOS:</a:t>
            </a:r>
          </a:p>
          <a:p>
            <a:pPr>
              <a:defRPr sz="1900"/>
            </a:pPr>
            <a:r>
              <a:t>ALLONGER SURTOUT</a:t>
            </a:r>
          </a:p>
          <a:p>
            <a:pPr>
              <a:defRPr sz="1900"/>
            </a:pPr>
            <a:r>
              <a:t>ASSIS SI GÊNE RESPIRATOIRE</a:t>
            </a:r>
          </a:p>
        </p:txBody>
      </p:sp>
      <p:sp>
        <p:nvSpPr>
          <p:cNvPr id="202" name="A LA DEMANDE DE LA VICTIME, DONNER SUCRE  (en morceaux) OU MÉDICAMENTS HABITUELS"/>
          <p:cNvSpPr/>
          <p:nvPr/>
        </p:nvSpPr>
        <p:spPr>
          <a:xfrm>
            <a:off x="7790299" y="4075088"/>
            <a:ext cx="4118834" cy="1134795"/>
          </a:xfrm>
          <a:prstGeom prst="roundRect">
            <a:avLst>
              <a:gd name="adj" fmla="val 16787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 LA DEMANDE DE LA VICTIME, DONNER SUCRE  (en morceaux) OU MÉDICAMENTS HABITUELS</a:t>
            </a:r>
          </a:p>
        </p:txBody>
      </p:sp>
      <p:sp>
        <p:nvSpPr>
          <p:cNvPr id="203" name="JE ME RENSEIGNE:…"/>
          <p:cNvSpPr/>
          <p:nvPr/>
        </p:nvSpPr>
        <p:spPr>
          <a:xfrm>
            <a:off x="3412769" y="5607701"/>
            <a:ext cx="4118834" cy="1134795"/>
          </a:xfrm>
          <a:prstGeom prst="roundRect">
            <a:avLst>
              <a:gd name="adj" fmla="val 16787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JE ME RENSEIGNE:</a:t>
            </a:r>
          </a:p>
          <a:p>
            <a:pPr>
              <a:defRPr sz="1900"/>
            </a:pPr>
            <a:r>
              <a:t>ÂGE / DURÉE / MÉDICAMENTS / HOSPITALISATION / 1ERE FOIS</a:t>
            </a:r>
          </a:p>
        </p:txBody>
      </p:sp>
      <p:sp>
        <p:nvSpPr>
          <p:cNvPr id="204" name="PROTEGER"/>
          <p:cNvSpPr/>
          <p:nvPr/>
        </p:nvSpPr>
        <p:spPr>
          <a:xfrm>
            <a:off x="1677455" y="7140314"/>
            <a:ext cx="4118834" cy="603794"/>
          </a:xfrm>
          <a:prstGeom prst="roundRect">
            <a:avLst>
              <a:gd name="adj" fmla="val 31551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PROTEGER</a:t>
            </a:r>
          </a:p>
        </p:txBody>
      </p:sp>
      <p:sp>
        <p:nvSpPr>
          <p:cNvPr id="205" name="AVIS MEDICAL (suivre les consignes)"/>
          <p:cNvSpPr/>
          <p:nvPr/>
        </p:nvSpPr>
        <p:spPr>
          <a:xfrm>
            <a:off x="157759" y="8163507"/>
            <a:ext cx="5890836" cy="603793"/>
          </a:xfrm>
          <a:prstGeom prst="roundRect">
            <a:avLst>
              <a:gd name="adj" fmla="val 31551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AVIS MEDICAL (suivre les consignes)</a:t>
            </a:r>
          </a:p>
        </p:txBody>
      </p:sp>
      <p:sp>
        <p:nvSpPr>
          <p:cNvPr id="206" name="COUVRIR (si besoin) / SURVEILLER"/>
          <p:cNvSpPr/>
          <p:nvPr/>
        </p:nvSpPr>
        <p:spPr>
          <a:xfrm>
            <a:off x="919971" y="9126361"/>
            <a:ext cx="4623447" cy="603794"/>
          </a:xfrm>
          <a:prstGeom prst="roundRect">
            <a:avLst>
              <a:gd name="adj" fmla="val 31551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COUVRIR (si besoin) / SURVEILLER</a:t>
            </a:r>
          </a:p>
        </p:txBody>
      </p:sp>
      <p:sp>
        <p:nvSpPr>
          <p:cNvPr id="207" name="Ligne"/>
          <p:cNvSpPr/>
          <p:nvPr/>
        </p:nvSpPr>
        <p:spPr>
          <a:xfrm>
            <a:off x="1642218" y="2289922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8" name="ARRÊT CARDIAQUE"/>
          <p:cNvSpPr/>
          <p:nvPr/>
        </p:nvSpPr>
        <p:spPr>
          <a:xfrm>
            <a:off x="72598" y="2647039"/>
            <a:ext cx="3139241" cy="448360"/>
          </a:xfrm>
          <a:prstGeom prst="roundRect">
            <a:avLst>
              <a:gd name="adj" fmla="val 42488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ARRÊT CARDIAQUE</a:t>
            </a:r>
          </a:p>
        </p:txBody>
      </p:sp>
      <p:sp>
        <p:nvSpPr>
          <p:cNvPr id="209" name="A.V.C"/>
          <p:cNvSpPr/>
          <p:nvPr/>
        </p:nvSpPr>
        <p:spPr>
          <a:xfrm>
            <a:off x="72598" y="314245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A.V.C</a:t>
            </a:r>
          </a:p>
        </p:txBody>
      </p:sp>
      <p:sp>
        <p:nvSpPr>
          <p:cNvPr id="210" name="Ligne"/>
          <p:cNvSpPr/>
          <p:nvPr/>
        </p:nvSpPr>
        <p:spPr>
          <a:xfrm flipH="1">
            <a:off x="612672" y="3631510"/>
            <a:ext cx="1" cy="4480505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1" name="Ligne"/>
          <p:cNvSpPr/>
          <p:nvPr/>
        </p:nvSpPr>
        <p:spPr>
          <a:xfrm>
            <a:off x="2744014" y="3693386"/>
            <a:ext cx="1" cy="316416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2" name="Ligne"/>
          <p:cNvSpPr/>
          <p:nvPr/>
        </p:nvSpPr>
        <p:spPr>
          <a:xfrm flipH="1">
            <a:off x="2744014" y="5250584"/>
            <a:ext cx="1" cy="1849029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3" name="METTRE AU REPOS:…"/>
          <p:cNvSpPr/>
          <p:nvPr/>
        </p:nvSpPr>
        <p:spPr>
          <a:xfrm>
            <a:off x="1638085" y="4061293"/>
            <a:ext cx="5601841" cy="1134795"/>
          </a:xfrm>
          <a:prstGeom prst="roundRect">
            <a:avLst>
              <a:gd name="adj" fmla="val 16787"/>
            </a:avLst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METTRE AU REPOS:</a:t>
            </a:r>
          </a:p>
          <a:p>
            <a:pPr>
              <a:defRPr sz="1900"/>
            </a:pPr>
            <a:r>
              <a:t>ALLONGÉ SURTOUT</a:t>
            </a:r>
          </a:p>
          <a:p>
            <a:pPr>
              <a:defRPr sz="1900"/>
            </a:pPr>
            <a:r>
              <a:t>ASSIS SI GÊNE RESPIRATOIRE</a:t>
            </a:r>
          </a:p>
        </p:txBody>
      </p:sp>
      <p:sp>
        <p:nvSpPr>
          <p:cNvPr id="214" name="ALERTE RAPIDE POUR AVIS MEDICAL (suivre les consignes)"/>
          <p:cNvSpPr/>
          <p:nvPr/>
        </p:nvSpPr>
        <p:spPr>
          <a:xfrm>
            <a:off x="53019" y="8135540"/>
            <a:ext cx="7367706" cy="634764"/>
          </a:xfrm>
          <a:prstGeom prst="roundRect">
            <a:avLst>
              <a:gd name="adj" fmla="val 30011"/>
            </a:avLst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ALERTE RAPIDE POUR AVIS MEDICAL (suivre les consignes)</a:t>
            </a:r>
          </a:p>
        </p:txBody>
      </p:sp>
      <p:sp>
        <p:nvSpPr>
          <p:cNvPr id="215" name="COUVRIR (si besoin) / SURVEILLER"/>
          <p:cNvSpPr/>
          <p:nvPr/>
        </p:nvSpPr>
        <p:spPr>
          <a:xfrm>
            <a:off x="919971" y="9143537"/>
            <a:ext cx="4623447" cy="603793"/>
          </a:xfrm>
          <a:prstGeom prst="roundRect">
            <a:avLst>
              <a:gd name="adj" fmla="val 31551"/>
            </a:avLst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COUVRIR (si besoin) / SURVEILLER</a:t>
            </a:r>
          </a:p>
        </p:txBody>
      </p:sp>
      <p:sp>
        <p:nvSpPr>
          <p:cNvPr id="216" name="Ligne"/>
          <p:cNvSpPr/>
          <p:nvPr/>
        </p:nvSpPr>
        <p:spPr>
          <a:xfrm>
            <a:off x="3936120" y="7784808"/>
            <a:ext cx="1" cy="316417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Ligne"/>
          <p:cNvSpPr/>
          <p:nvPr/>
        </p:nvSpPr>
        <p:spPr>
          <a:xfrm>
            <a:off x="3430943" y="8786419"/>
            <a:ext cx="1" cy="316417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PROTEGER"/>
          <p:cNvSpPr/>
          <p:nvPr/>
        </p:nvSpPr>
        <p:spPr>
          <a:xfrm>
            <a:off x="1677455" y="7126519"/>
            <a:ext cx="4118834" cy="603793"/>
          </a:xfrm>
          <a:prstGeom prst="roundRect">
            <a:avLst>
              <a:gd name="adj" fmla="val 31551"/>
            </a:avLst>
          </a:prstGeom>
          <a:solidFill>
            <a:schemeClr val="accent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PROTEGER</a:t>
            </a:r>
          </a:p>
        </p:txBody>
      </p:sp>
      <p:sp>
        <p:nvSpPr>
          <p:cNvPr id="219" name="EN CAS D’AGGRAVATION:…"/>
          <p:cNvSpPr/>
          <p:nvPr/>
        </p:nvSpPr>
        <p:spPr>
          <a:xfrm>
            <a:off x="7989567" y="6085971"/>
            <a:ext cx="4806045" cy="3590905"/>
          </a:xfrm>
          <a:prstGeom prst="roundRect">
            <a:avLst>
              <a:gd name="adj" fmla="val 5305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100">
                <a:solidFill>
                  <a:srgbClr val="FFFFFF"/>
                </a:solidFill>
              </a:defRPr>
            </a:pPr>
            <a:r>
              <a:t>EN CAS D’AGGRAVATION:</a:t>
            </a:r>
          </a:p>
          <a:p>
            <a:pPr>
              <a:defRPr sz="3100">
                <a:solidFill>
                  <a:srgbClr val="FFFFFF"/>
                </a:solidFill>
              </a:defRPr>
            </a:pPr>
            <a:r>
              <a:t>- RAPPELER LE 15</a:t>
            </a:r>
          </a:p>
          <a:p>
            <a:pPr>
              <a:defRPr sz="3100">
                <a:solidFill>
                  <a:srgbClr val="FFFFFF"/>
                </a:solidFill>
              </a:defRPr>
            </a:pPr>
            <a:r>
              <a:t>- ACTION DE SECOURS SI ARRÊT CARDIAQUE OU PERTE DE CONNAISSANCE</a:t>
            </a:r>
          </a:p>
        </p:txBody>
      </p:sp>
      <p:sp>
        <p:nvSpPr>
          <p:cNvPr id="220" name="Ligne"/>
          <p:cNvSpPr/>
          <p:nvPr/>
        </p:nvSpPr>
        <p:spPr>
          <a:xfrm>
            <a:off x="5632918" y="9373651"/>
            <a:ext cx="226714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Ligne"/>
          <p:cNvSpPr/>
          <p:nvPr/>
        </p:nvSpPr>
        <p:spPr>
          <a:xfrm>
            <a:off x="5632918" y="9589931"/>
            <a:ext cx="2267148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Ligne"/>
          <p:cNvSpPr/>
          <p:nvPr/>
        </p:nvSpPr>
        <p:spPr>
          <a:xfrm>
            <a:off x="4116178" y="7760735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Ligne"/>
          <p:cNvSpPr/>
          <p:nvPr/>
        </p:nvSpPr>
        <p:spPr>
          <a:xfrm>
            <a:off x="3611000" y="8780035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Class="entr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28"/>
      <p:bldP build="whole" bldLvl="1" animBg="1" rev="0" advAuto="0" spid="197" grpId="22"/>
      <p:bldP build="whole" bldLvl="1" animBg="1" rev="0" advAuto="0" spid="220" grpId="24"/>
      <p:bldP build="whole" bldLvl="1" animBg="1" rev="0" advAuto="0" spid="180" grpId="3"/>
      <p:bldP build="whole" bldLvl="1" animBg="1" rev="0" advAuto="0" spid="207" grpId="32"/>
      <p:bldP build="whole" bldLvl="1" animBg="1" rev="0" advAuto="0" spid="201" grpId="26"/>
      <p:bldP build="whole" bldLvl="1" animBg="1" rev="0" advAuto="0" spid="187" grpId="10"/>
      <p:bldP build="whole" bldLvl="1" animBg="1" rev="0" advAuto="0" spid="190" grpId="13"/>
      <p:bldP build="whole" bldLvl="1" animBg="1" rev="0" advAuto="0" spid="184" grpId="7"/>
      <p:bldP build="whole" bldLvl="1" animBg="1" rev="0" advAuto="0" spid="219" grpId="23"/>
      <p:bldP build="whole" bldLvl="1" animBg="1" rev="0" advAuto="0" spid="211" grpId="36"/>
      <p:bldP build="whole" bldLvl="1" animBg="1" rev="0" advAuto="0" spid="198" grpId="15"/>
      <p:bldP build="whole" bldLvl="1" animBg="1" rev="0" advAuto="0" spid="218" grpId="43"/>
      <p:bldP build="whole" bldLvl="1" animBg="1" rev="0" advAuto="0" spid="223" grpId="46"/>
      <p:bldP build="whole" bldLvl="1" animBg="1" rev="0" advAuto="0" spid="194" grpId="19"/>
      <p:bldP build="whole" bldLvl="1" animBg="1" rev="0" advAuto="0" spid="204" grpId="29"/>
      <p:bldP build="whole" bldLvl="1" animBg="1" rev="0" advAuto="0" spid="181" grpId="4"/>
      <p:bldP build="whole" bldLvl="1" animBg="1" rev="0" advAuto="0" spid="208" grpId="33"/>
      <p:bldP build="whole" bldLvl="1" animBg="1" rev="0" advAuto="0" spid="188" grpId="11"/>
      <p:bldP build="whole" bldLvl="1" animBg="1" rev="0" advAuto="0" spid="214" grpId="39"/>
      <p:bldP build="whole" bldLvl="1" animBg="1" rev="0" advAuto="0" spid="191" grpId="14"/>
      <p:bldP build="whole" bldLvl="1" animBg="1" rev="0" advAuto="0" spid="215" grpId="40"/>
      <p:bldP build="whole" bldLvl="1" animBg="1" rev="0" advAuto="0" spid="212" grpId="37"/>
      <p:bldP build="whole" bldLvl="1" animBg="1" rev="0" advAuto="0" spid="199" grpId="16"/>
      <p:bldP build="whole" bldLvl="1" animBg="1" rev="0" advAuto="0" spid="189" grpId="12"/>
      <p:bldP build="whole" bldLvl="1" animBg="1" rev="0" advAuto="0" spid="195" grpId="20"/>
      <p:bldP build="whole" bldLvl="1" animBg="1" rev="0" advAuto="0" spid="185" grpId="8"/>
      <p:bldP build="whole" bldLvl="1" animBg="1" rev="0" advAuto="0" spid="178" grpId="1"/>
      <p:bldP build="whole" bldLvl="1" animBg="1" rev="0" advAuto="0" spid="205" grpId="30"/>
      <p:bldP build="whole" bldLvl="1" animBg="1" rev="0" advAuto="0" spid="221" grpId="44"/>
      <p:bldP build="whole" bldLvl="1" animBg="1" rev="0" advAuto="0" spid="182" grpId="5"/>
      <p:bldP build="whole" bldLvl="1" animBg="1" rev="0" advAuto="0" spid="209" grpId="34"/>
      <p:bldP build="whole" bldLvl="1" animBg="1" rev="0" advAuto="0" spid="216" grpId="41"/>
      <p:bldP build="whole" bldLvl="1" animBg="1" rev="0" advAuto="0" spid="192" grpId="17"/>
      <p:bldP build="whole" bldLvl="1" animBg="1" rev="0" advAuto="0" spid="213" grpId="38"/>
      <p:bldP build="whole" bldLvl="1" animBg="1" rev="0" advAuto="0" spid="202" grpId="27"/>
      <p:bldP build="whole" bldLvl="1" animBg="1" rev="0" advAuto="0" spid="196" grpId="21"/>
      <p:bldP build="whole" bldLvl="1" animBg="1" rev="0" advAuto="0" spid="186" grpId="9"/>
      <p:bldP build="whole" bldLvl="1" animBg="1" rev="0" advAuto="0" spid="206" grpId="31"/>
      <p:bldP build="whole" bldLvl="1" animBg="1" rev="0" advAuto="0" spid="179" grpId="2"/>
      <p:bldP build="whole" bldLvl="1" animBg="1" rev="0" advAuto="0" spid="200" grpId="25"/>
      <p:bldP build="whole" bldLvl="1" animBg="1" rev="0" advAuto="0" spid="222" grpId="45"/>
      <p:bldP build="whole" bldLvl="1" animBg="1" rev="0" advAuto="0" spid="183" grpId="6"/>
      <p:bldP build="whole" bldLvl="1" animBg="1" rev="0" advAuto="0" spid="210" grpId="35"/>
      <p:bldP build="whole" bldLvl="1" animBg="1" rev="0" advAuto="0" spid="217" grpId="42"/>
      <p:bldP build="whole" bldLvl="1" animBg="1" rev="0" advAuto="0" spid="193" grpId="1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ANDOU Julien - Moniteur PSC1 - avril 2018"/>
          <p:cNvSpPr txBox="1"/>
          <p:nvPr/>
        </p:nvSpPr>
        <p:spPr>
          <a:xfrm>
            <a:off x="7306168" y="9308409"/>
            <a:ext cx="5743788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2000"/>
            </a:lvl1pPr>
          </a:lstStyle>
          <a:p>
            <a:pPr/>
            <a:r>
              <a:t>MANDOU Julien - Moniteur PSC1 - avril 2018</a:t>
            </a:r>
          </a:p>
        </p:txBody>
      </p:sp>
      <p:sp>
        <p:nvSpPr>
          <p:cNvPr id="226" name="LES PLAIES"/>
          <p:cNvSpPr txBox="1"/>
          <p:nvPr/>
        </p:nvSpPr>
        <p:spPr>
          <a:xfrm>
            <a:off x="3365976" y="4187606"/>
            <a:ext cx="6272848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LES PLAIES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e"/>
          <p:cNvGrpSpPr/>
          <p:nvPr/>
        </p:nvGrpSpPr>
        <p:grpSpPr>
          <a:xfrm>
            <a:off x="-1" y="11288"/>
            <a:ext cx="13004801" cy="9731024"/>
            <a:chOff x="0" y="0"/>
            <a:chExt cx="13004800" cy="9731022"/>
          </a:xfrm>
        </p:grpSpPr>
        <p:pic>
          <p:nvPicPr>
            <p:cNvPr id="228" name="http://media-cdn.tripadvisor.com/media/photo-s/01/82/47/33/place-de-cocotiers.jpg" descr="http://media-cdn.tripadvisor.com/media/photo-s/01/82/47/33/place-de-cocotier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2168" b="0"/>
            <a:stretch>
              <a:fillRect/>
            </a:stretch>
          </p:blipFill>
          <p:spPr>
            <a:xfrm>
              <a:off x="-1" y="0"/>
              <a:ext cx="13004801" cy="9731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7009" y="5878495"/>
              <a:ext cx="1843406" cy="1536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1" name="Rue déserte…"/>
          <p:cNvSpPr txBox="1"/>
          <p:nvPr/>
        </p:nvSpPr>
        <p:spPr>
          <a:xfrm>
            <a:off x="176106" y="188947"/>
            <a:ext cx="6011687" cy="2349501"/>
          </a:xfrm>
          <a:prstGeom prst="rect">
            <a:avLst/>
          </a:prstGeom>
          <a:solidFill>
            <a:srgbClr val="FAC090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50800" dist="25400" dir="540000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Rue déserte</a:t>
            </a:r>
          </a:p>
          <a:p>
            <a:pPr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Face au musée de la ville </a:t>
            </a:r>
          </a:p>
          <a:p>
            <a:pPr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98800 NOUMEA </a:t>
            </a:r>
          </a:p>
          <a:p>
            <a:pPr>
              <a:defRPr sz="3800">
                <a:latin typeface="Calibri"/>
                <a:ea typeface="Calibri"/>
                <a:cs typeface="Calibri"/>
                <a:sym typeface="Calibri"/>
              </a:defRPr>
            </a:pPr>
            <a:r>
              <a:t>Mobilis : 91.01.01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ES PLAIES"/>
          <p:cNvSpPr/>
          <p:nvPr/>
        </p:nvSpPr>
        <p:spPr>
          <a:xfrm>
            <a:off x="4690001" y="186974"/>
            <a:ext cx="3624798" cy="480667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LES PLAIES</a:t>
            </a:r>
          </a:p>
        </p:txBody>
      </p:sp>
      <p:sp>
        <p:nvSpPr>
          <p:cNvPr id="234" name="Ligne"/>
          <p:cNvSpPr/>
          <p:nvPr/>
        </p:nvSpPr>
        <p:spPr>
          <a:xfrm>
            <a:off x="6325552" y="724130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PROTECTION ADAPTÉE"/>
          <p:cNvSpPr/>
          <p:nvPr/>
        </p:nvSpPr>
        <p:spPr>
          <a:xfrm>
            <a:off x="4755932" y="1099309"/>
            <a:ext cx="3139241" cy="448360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PROTECTION ADAPTÉE</a:t>
            </a:r>
          </a:p>
        </p:txBody>
      </p:sp>
      <p:sp>
        <p:nvSpPr>
          <p:cNvPr id="236" name="Ligne"/>
          <p:cNvSpPr/>
          <p:nvPr/>
        </p:nvSpPr>
        <p:spPr>
          <a:xfrm flipH="1">
            <a:off x="4249690" y="1545424"/>
            <a:ext cx="401070" cy="40107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7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238" name="Ligne"/>
          <p:cNvSpPr/>
          <p:nvPr/>
        </p:nvSpPr>
        <p:spPr>
          <a:xfrm>
            <a:off x="2490578" y="2477365"/>
            <a:ext cx="1" cy="31641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NE JAMAIS RETIRER LE CORPS ETRANGER"/>
          <p:cNvSpPr/>
          <p:nvPr/>
        </p:nvSpPr>
        <p:spPr>
          <a:xfrm>
            <a:off x="920958" y="2852544"/>
            <a:ext cx="3139241" cy="817189"/>
          </a:xfrm>
          <a:prstGeom prst="roundRect">
            <a:avLst>
              <a:gd name="adj" fmla="val 233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NE JAMAIS RETIRER LE CORPS ETRANGER</a:t>
            </a:r>
          </a:p>
        </p:txBody>
      </p:sp>
      <p:sp>
        <p:nvSpPr>
          <p:cNvPr id="240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241" name="Ligne"/>
          <p:cNvSpPr/>
          <p:nvPr/>
        </p:nvSpPr>
        <p:spPr>
          <a:xfrm flipH="1">
            <a:off x="2490578" y="3728496"/>
            <a:ext cx="1" cy="152980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POSITION D’ATTENTE:"/>
          <p:cNvSpPr/>
          <p:nvPr/>
        </p:nvSpPr>
        <p:spPr>
          <a:xfrm>
            <a:off x="920958" y="5332579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243" name="THORAX = ASSISE"/>
          <p:cNvSpPr/>
          <p:nvPr/>
        </p:nvSpPr>
        <p:spPr>
          <a:xfrm>
            <a:off x="38444" y="4541917"/>
            <a:ext cx="2053249" cy="817189"/>
          </a:xfrm>
          <a:prstGeom prst="roundRect">
            <a:avLst>
              <a:gd name="adj" fmla="val 23312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THORAX = ASSISE</a:t>
            </a:r>
          </a:p>
        </p:txBody>
      </p:sp>
      <p:sp>
        <p:nvSpPr>
          <p:cNvPr id="244" name="ABDOMEN = ALLONGÉ, JAMBES FLÉCHIES"/>
          <p:cNvSpPr/>
          <p:nvPr/>
        </p:nvSpPr>
        <p:spPr>
          <a:xfrm>
            <a:off x="3167552" y="4306430"/>
            <a:ext cx="2578817" cy="1140740"/>
          </a:xfrm>
          <a:prstGeom prst="roundRect">
            <a:avLst>
              <a:gd name="adj" fmla="val 1670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ABDOMEN = ALLONGÉ, JAMBES FLÉCHIES</a:t>
            </a:r>
          </a:p>
        </p:txBody>
      </p:sp>
      <p:sp>
        <p:nvSpPr>
          <p:cNvPr id="245" name="OEIL = ALLONGÉ, YEUX FERMÉS, EN NE BOUGEANT PAS LA TÊTE (maintenir si possible)"/>
          <p:cNvSpPr/>
          <p:nvPr/>
        </p:nvSpPr>
        <p:spPr>
          <a:xfrm>
            <a:off x="72034" y="5913899"/>
            <a:ext cx="2578818" cy="1661807"/>
          </a:xfrm>
          <a:prstGeom prst="roundRect">
            <a:avLst>
              <a:gd name="adj" fmla="val 11463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OEIL = ALLONGÉ, YEUX FERMÉS, EN NE BOUGEANT PAS LA TÊTE (maintenir si possible)</a:t>
            </a:r>
          </a:p>
          <a:p>
            <a:pPr>
              <a:defRPr sz="1900"/>
            </a:pPr>
          </a:p>
        </p:txBody>
      </p:sp>
      <p:sp>
        <p:nvSpPr>
          <p:cNvPr id="246" name="ALLONGÉ DANS TOUS LES AUTRES CAS"/>
          <p:cNvSpPr/>
          <p:nvPr/>
        </p:nvSpPr>
        <p:spPr>
          <a:xfrm>
            <a:off x="3036043" y="5819024"/>
            <a:ext cx="2348454" cy="1429876"/>
          </a:xfrm>
          <a:prstGeom prst="roundRect">
            <a:avLst>
              <a:gd name="adj" fmla="val 13323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ALLONGÉ DANS TOUS LES AUTRES CAS</a:t>
            </a:r>
          </a:p>
        </p:txBody>
      </p:sp>
      <p:sp>
        <p:nvSpPr>
          <p:cNvPr id="247" name="POSITION D’ATTENTE:"/>
          <p:cNvSpPr/>
          <p:nvPr/>
        </p:nvSpPr>
        <p:spPr>
          <a:xfrm>
            <a:off x="920958" y="5318622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248" name="Ligne"/>
          <p:cNvSpPr/>
          <p:nvPr/>
        </p:nvSpPr>
        <p:spPr>
          <a:xfrm flipH="1">
            <a:off x="2843447" y="6011396"/>
            <a:ext cx="1" cy="228594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9" name="ALERTER…"/>
          <p:cNvSpPr/>
          <p:nvPr/>
        </p:nvSpPr>
        <p:spPr>
          <a:xfrm>
            <a:off x="1273827" y="8454352"/>
            <a:ext cx="3139241" cy="1140739"/>
          </a:xfrm>
          <a:prstGeom prst="roundRect">
            <a:avLst>
              <a:gd name="adj" fmla="val 16700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ALERTER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PROTEGER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SUREVEILLER</a:t>
            </a:r>
          </a:p>
        </p:txBody>
      </p:sp>
      <p:sp>
        <p:nvSpPr>
          <p:cNvPr id="250" name="THORAX = ASSISE"/>
          <p:cNvSpPr/>
          <p:nvPr/>
        </p:nvSpPr>
        <p:spPr>
          <a:xfrm>
            <a:off x="38444" y="4541917"/>
            <a:ext cx="2053249" cy="817189"/>
          </a:xfrm>
          <a:prstGeom prst="roundRect">
            <a:avLst>
              <a:gd name="adj" fmla="val 233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THORAX</a:t>
            </a:r>
            <a:r>
              <a:t> = ASSISE</a:t>
            </a:r>
          </a:p>
        </p:txBody>
      </p:sp>
      <p:sp>
        <p:nvSpPr>
          <p:cNvPr id="251" name="ABDOMEN = ALLONGÉ, JAMBES FLÉCHIES"/>
          <p:cNvSpPr/>
          <p:nvPr/>
        </p:nvSpPr>
        <p:spPr>
          <a:xfrm>
            <a:off x="3157536" y="4306430"/>
            <a:ext cx="2578817" cy="1140740"/>
          </a:xfrm>
          <a:prstGeom prst="roundRect">
            <a:avLst>
              <a:gd name="adj" fmla="val 16700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ABDOMEN</a:t>
            </a:r>
            <a:r>
              <a:t> = ALLONGÉ, JAMBES FLÉCHIES</a:t>
            </a:r>
          </a:p>
        </p:txBody>
      </p:sp>
      <p:sp>
        <p:nvSpPr>
          <p:cNvPr id="252" name="POSITION D’ATTENTE:"/>
          <p:cNvSpPr/>
          <p:nvPr/>
        </p:nvSpPr>
        <p:spPr>
          <a:xfrm>
            <a:off x="920958" y="5318622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253" name="OEIL = ALLONGÉ, YEUX FERMÉS, EN NE BOUGEANT PAS LA TÊTE (maintenir si possible)"/>
          <p:cNvSpPr/>
          <p:nvPr/>
        </p:nvSpPr>
        <p:spPr>
          <a:xfrm>
            <a:off x="72034" y="5913899"/>
            <a:ext cx="2578818" cy="1667155"/>
          </a:xfrm>
          <a:prstGeom prst="roundRect">
            <a:avLst>
              <a:gd name="adj" fmla="val 11427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OEIL</a:t>
            </a:r>
            <a:r>
              <a:t> = ALLONGÉ, YEUX FERMÉS, EN NE BOUGEANT PAS LA TÊTE (maintenir si possible)</a:t>
            </a:r>
          </a:p>
        </p:txBody>
      </p:sp>
      <p:sp>
        <p:nvSpPr>
          <p:cNvPr id="254" name="ALLONGÉ DANS TOUS LES AUTRES CAS"/>
          <p:cNvSpPr/>
          <p:nvPr/>
        </p:nvSpPr>
        <p:spPr>
          <a:xfrm>
            <a:off x="3036043" y="5819024"/>
            <a:ext cx="2348454" cy="1429876"/>
          </a:xfrm>
          <a:prstGeom prst="roundRect">
            <a:avLst>
              <a:gd name="adj" fmla="val 13323"/>
            </a:avLst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ALLONGÉ DANS TOUS LES </a:t>
            </a:r>
            <a:r>
              <a:rPr u="sng"/>
              <a:t>AUTRES CAS</a:t>
            </a:r>
          </a:p>
        </p:txBody>
      </p:sp>
      <p:sp>
        <p:nvSpPr>
          <p:cNvPr id="255" name="Ligne"/>
          <p:cNvSpPr/>
          <p:nvPr/>
        </p:nvSpPr>
        <p:spPr>
          <a:xfrm>
            <a:off x="7945933" y="1563399"/>
            <a:ext cx="385153" cy="385153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6" name="SIMPLE"/>
          <p:cNvSpPr/>
          <p:nvPr/>
        </p:nvSpPr>
        <p:spPr>
          <a:xfrm>
            <a:off x="8404501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SIMPLE</a:t>
            </a:r>
          </a:p>
        </p:txBody>
      </p:sp>
      <p:sp>
        <p:nvSpPr>
          <p:cNvPr id="257" name="SIMPLE"/>
          <p:cNvSpPr/>
          <p:nvPr/>
        </p:nvSpPr>
        <p:spPr>
          <a:xfrm>
            <a:off x="8404501" y="1982814"/>
            <a:ext cx="3139241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SIMPLE</a:t>
            </a:r>
          </a:p>
        </p:txBody>
      </p:sp>
      <p:sp>
        <p:nvSpPr>
          <p:cNvPr id="258" name="Ligne"/>
          <p:cNvSpPr/>
          <p:nvPr/>
        </p:nvSpPr>
        <p:spPr>
          <a:xfrm>
            <a:off x="9974121" y="2437498"/>
            <a:ext cx="1" cy="585112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9" name="SE LAVER LES MAINS"/>
          <p:cNvSpPr/>
          <p:nvPr/>
        </p:nvSpPr>
        <p:spPr>
          <a:xfrm>
            <a:off x="8404501" y="3036959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SE LAVER LES MAINS</a:t>
            </a:r>
          </a:p>
        </p:txBody>
      </p:sp>
      <p:sp>
        <p:nvSpPr>
          <p:cNvPr id="260" name="Ligne"/>
          <p:cNvSpPr/>
          <p:nvPr/>
        </p:nvSpPr>
        <p:spPr>
          <a:xfrm>
            <a:off x="9974121" y="3640059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1" name="NETTOYER AVEC EAU ET SAVON + COMPRESSE"/>
          <p:cNvSpPr/>
          <p:nvPr/>
        </p:nvSpPr>
        <p:spPr>
          <a:xfrm>
            <a:off x="6822228" y="4269219"/>
            <a:ext cx="6010488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NETTOYER AVEC EAU ET SAVON + COMPRESSE</a:t>
            </a:r>
          </a:p>
        </p:txBody>
      </p:sp>
      <p:sp>
        <p:nvSpPr>
          <p:cNvPr id="262" name="Ligne"/>
          <p:cNvSpPr/>
          <p:nvPr/>
        </p:nvSpPr>
        <p:spPr>
          <a:xfrm>
            <a:off x="9974121" y="4823814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DÉSINFECTER"/>
          <p:cNvSpPr/>
          <p:nvPr/>
        </p:nvSpPr>
        <p:spPr>
          <a:xfrm>
            <a:off x="6802196" y="5434058"/>
            <a:ext cx="6010488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DÉSINFECTER</a:t>
            </a:r>
          </a:p>
        </p:txBody>
      </p:sp>
      <p:sp>
        <p:nvSpPr>
          <p:cNvPr id="264" name="Ligne"/>
          <p:cNvSpPr/>
          <p:nvPr/>
        </p:nvSpPr>
        <p:spPr>
          <a:xfrm>
            <a:off x="9974121" y="5916680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5" name="PROTEGER (PANSEMENTS)"/>
          <p:cNvSpPr/>
          <p:nvPr/>
        </p:nvSpPr>
        <p:spPr>
          <a:xfrm>
            <a:off x="6802196" y="6520622"/>
            <a:ext cx="6010488" cy="448360"/>
          </a:xfrm>
          <a:prstGeom prst="roundRect">
            <a:avLst>
              <a:gd name="adj" fmla="val 42488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PROTEGER (PANSEMENTS)</a:t>
            </a:r>
          </a:p>
        </p:txBody>
      </p:sp>
      <p:sp>
        <p:nvSpPr>
          <p:cNvPr id="266" name="Ligne"/>
          <p:cNvSpPr/>
          <p:nvPr/>
        </p:nvSpPr>
        <p:spPr>
          <a:xfrm>
            <a:off x="9974121" y="7061761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7" name="AVIS MEDICAL (CONSEIL):…"/>
          <p:cNvSpPr/>
          <p:nvPr/>
        </p:nvSpPr>
        <p:spPr>
          <a:xfrm>
            <a:off x="6822227" y="7682632"/>
            <a:ext cx="6010488" cy="1517106"/>
          </a:xfrm>
          <a:prstGeom prst="roundRect">
            <a:avLst>
              <a:gd name="adj" fmla="val 12557"/>
            </a:avLst>
          </a:prstGeom>
          <a:solidFill>
            <a:schemeClr val="accent6">
              <a:satOff val="18029"/>
              <a:lumOff val="12067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AVIS MEDICAL (CONSEIL):</a:t>
            </a:r>
          </a:p>
          <a:p>
            <a:pPr>
              <a:defRPr sz="1900"/>
            </a:pPr>
            <a:r>
              <a:t>VERIFIER VACCINATION (TETANOS)</a:t>
            </a:r>
          </a:p>
          <a:p>
            <a:pPr>
              <a:defRPr sz="1900"/>
            </a:pPr>
            <a:r>
              <a:t>APPARITION DANS LES JOURS QUI SUIVENT: DE ROUGEURS, FIÈVRES, ZONE CHAUDE, GONFLÉES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7"/>
      <p:bldP build="whole" bldLvl="1" animBg="1" rev="0" advAuto="0" spid="260" grpId="28"/>
      <p:bldP build="whole" bldLvl="1" animBg="1" rev="0" advAuto="0" spid="263" grpId="31"/>
      <p:bldP build="whole" bldLvl="1" animBg="1" rev="0" advAuto="0" spid="247" grpId="10"/>
      <p:bldP build="whole" bldLvl="1" animBg="1" rev="0" advAuto="0" spid="254" grpId="21"/>
      <p:bldP build="whole" bldLvl="1" animBg="1" rev="0" advAuto="0" spid="267" grpId="35"/>
      <p:bldP build="whole" bldLvl="1" animBg="1" rev="0" advAuto="0" spid="251" grpId="18"/>
      <p:bldP build="whole" bldLvl="1" animBg="1" rev="0" advAuto="0" spid="236" grpId="4"/>
      <p:bldP build="whole" bldLvl="1" animBg="1" rev="0" advAuto="0" spid="257" grpId="25"/>
      <p:bldP build="whole" bldLvl="1" animBg="1" rev="0" advAuto="0" spid="243" grpId="11"/>
      <p:bldP build="whole" bldLvl="1" animBg="1" rev="0" advAuto="0" spid="261" grpId="29"/>
      <p:bldP build="whole" bldLvl="1" animBg="1" rev="0" advAuto="0" spid="264" grpId="32"/>
      <p:bldP build="whole" bldLvl="1" animBg="1" rev="0" advAuto="0" spid="244" grpId="12"/>
      <p:bldP build="whole" bldLvl="1" animBg="1" rev="0" advAuto="0" spid="240" grpId="8"/>
      <p:bldP build="whole" bldLvl="1" animBg="1" rev="0" advAuto="0" spid="248" grpId="16"/>
      <p:bldP build="whole" bldLvl="1" animBg="1" rev="0" advAuto="0" spid="233" grpId="1"/>
      <p:bldP build="whole" bldLvl="1" animBg="1" rev="0" advAuto="0" spid="237" grpId="5"/>
      <p:bldP build="whole" bldLvl="1" animBg="1" rev="0" advAuto="0" spid="258" grpId="26"/>
      <p:bldP build="whole" bldLvl="1" animBg="1" rev="0" advAuto="0" spid="265" grpId="33"/>
      <p:bldP build="whole" bldLvl="1" animBg="1" rev="0" advAuto="0" spid="252" grpId="19"/>
      <p:bldP build="whole" bldLvl="1" animBg="1" rev="0" advAuto="0" spid="245" grpId="13"/>
      <p:bldP build="whole" bldLvl="1" animBg="1" rev="0" advAuto="0" spid="241" grpId="9"/>
      <p:bldP build="whole" bldLvl="1" animBg="1" rev="0" advAuto="0" spid="234" grpId="2"/>
      <p:bldP build="whole" bldLvl="1" animBg="1" rev="0" advAuto="0" spid="255" grpId="23"/>
      <p:bldP build="whole" bldLvl="1" animBg="1" rev="0" advAuto="0" spid="238" grpId="6"/>
      <p:bldP build="whole" bldLvl="1" animBg="1" rev="0" advAuto="0" spid="249" grpId="22"/>
      <p:bldP build="whole" bldLvl="1" animBg="1" rev="0" advAuto="0" spid="259" grpId="27"/>
      <p:bldP build="whole" bldLvl="1" animBg="1" rev="0" advAuto="0" spid="262" grpId="30"/>
      <p:bldP build="whole" bldLvl="1" animBg="1" rev="0" advAuto="0" spid="253" grpId="20"/>
      <p:bldP build="whole" bldLvl="1" animBg="1" rev="0" advAuto="0" spid="246" grpId="14"/>
      <p:bldP build="whole" bldLvl="1" animBg="1" rev="0" advAuto="0" spid="266" grpId="34"/>
      <p:bldP build="whole" bldLvl="1" animBg="1" rev="0" advAuto="0" spid="250" grpId="17"/>
      <p:bldP build="whole" bldLvl="1" animBg="1" rev="0" advAuto="0" spid="235" grpId="3"/>
      <p:bldP build="whole" bldLvl="1" animBg="1" rev="0" advAuto="0" spid="256" grpId="24"/>
      <p:bldP build="whole" bldLvl="1" animBg="1" rev="0" advAuto="0" spid="242" grpId="1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Espace réservé du pied de page 4"/>
          <p:cNvSpPr txBox="1"/>
          <p:nvPr/>
        </p:nvSpPr>
        <p:spPr>
          <a:xfrm>
            <a:off x="7819008" y="9236858"/>
            <a:ext cx="5141721" cy="51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73201">
              <a:lnSpc>
                <a:spcPct val="80000"/>
              </a:lnSpc>
              <a:defRPr sz="1620"/>
            </a:lvl1pPr>
          </a:lstStyle>
          <a:p>
            <a:pPr/>
            <a:r>
              <a:t>MANDOU Julien – Moniteur PSC1 – novembre 2013</a:t>
            </a:r>
          </a:p>
        </p:txBody>
      </p:sp>
      <p:sp>
        <p:nvSpPr>
          <p:cNvPr id="270" name="LES BRÛLURES"/>
          <p:cNvSpPr txBox="1"/>
          <p:nvPr/>
        </p:nvSpPr>
        <p:spPr>
          <a:xfrm>
            <a:off x="2295651" y="4187606"/>
            <a:ext cx="8413497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lvl1pPr>
          </a:lstStyle>
          <a:p>
            <a:pPr/>
            <a:r>
              <a:t>LES BRÛLURES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-1021673"/>
            <a:ext cx="13094222" cy="1119946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ZoneTexte 5"/>
          <p:cNvSpPr txBox="1"/>
          <p:nvPr/>
        </p:nvSpPr>
        <p:spPr>
          <a:xfrm>
            <a:off x="232753" y="7886275"/>
            <a:ext cx="6687134" cy="185420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Camping des Bois Dormants</a:t>
            </a:r>
          </a:p>
          <a:p>
            <a:pPr>
              <a:defRPr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Plage de Poé</a:t>
            </a:r>
          </a:p>
          <a:p>
            <a:pPr>
              <a:defRPr sz="3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Tél: 22.00.22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ES BRÛLURES"/>
          <p:cNvSpPr/>
          <p:nvPr/>
        </p:nvSpPr>
        <p:spPr>
          <a:xfrm>
            <a:off x="1237544" y="94262"/>
            <a:ext cx="3624798" cy="480666"/>
          </a:xfrm>
          <a:prstGeom prst="roundRect">
            <a:avLst>
              <a:gd name="adj" fmla="val 50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LES BRÛLURES</a:t>
            </a:r>
          </a:p>
        </p:txBody>
      </p:sp>
      <p:sp>
        <p:nvSpPr>
          <p:cNvPr id="276" name="Ligne"/>
          <p:cNvSpPr/>
          <p:nvPr/>
        </p:nvSpPr>
        <p:spPr>
          <a:xfrm>
            <a:off x="3049943" y="597567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7" name="PROTECTION ADAPTEE"/>
          <p:cNvSpPr/>
          <p:nvPr/>
        </p:nvSpPr>
        <p:spPr>
          <a:xfrm>
            <a:off x="1480323" y="936621"/>
            <a:ext cx="3139240" cy="448360"/>
          </a:xfrm>
          <a:prstGeom prst="roundRect">
            <a:avLst>
              <a:gd name="adj" fmla="val 42488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PROTECTION ADAPTEE</a:t>
            </a:r>
          </a:p>
        </p:txBody>
      </p:sp>
      <p:sp>
        <p:nvSpPr>
          <p:cNvPr id="278" name="Ligne"/>
          <p:cNvSpPr/>
          <p:nvPr/>
        </p:nvSpPr>
        <p:spPr>
          <a:xfrm>
            <a:off x="3049943" y="1407620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REFROIDIR…"/>
          <p:cNvSpPr/>
          <p:nvPr/>
        </p:nvSpPr>
        <p:spPr>
          <a:xfrm>
            <a:off x="1480323" y="1809725"/>
            <a:ext cx="3139240" cy="930537"/>
          </a:xfrm>
          <a:prstGeom prst="roundRect">
            <a:avLst>
              <a:gd name="adj" fmla="val 20472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/>
            </a:pPr>
            <a:r>
              <a:t>REFROIDIR</a:t>
            </a:r>
          </a:p>
          <a:p>
            <a:pPr>
              <a:defRPr sz="2300"/>
            </a:pPr>
            <a:r>
              <a:t>Eau du robinet tempérée</a:t>
            </a:r>
          </a:p>
        </p:txBody>
      </p:sp>
      <p:sp>
        <p:nvSpPr>
          <p:cNvPr id="280" name="Ligne"/>
          <p:cNvSpPr/>
          <p:nvPr/>
        </p:nvSpPr>
        <p:spPr>
          <a:xfrm flipH="1">
            <a:off x="881700" y="2257325"/>
            <a:ext cx="434270" cy="822159"/>
          </a:xfrm>
          <a:prstGeom prst="line">
            <a:avLst/>
          </a:prstGeom>
          <a:ln w="381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1" name="GRAVE"/>
          <p:cNvSpPr/>
          <p:nvPr/>
        </p:nvSpPr>
        <p:spPr>
          <a:xfrm>
            <a:off x="90096" y="3082175"/>
            <a:ext cx="1258371" cy="666024"/>
          </a:xfrm>
          <a:prstGeom prst="roundRect">
            <a:avLst>
              <a:gd name="adj" fmla="val 28603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282" name="SIMPLE"/>
          <p:cNvSpPr/>
          <p:nvPr/>
        </p:nvSpPr>
        <p:spPr>
          <a:xfrm>
            <a:off x="4777516" y="3082175"/>
            <a:ext cx="1386076" cy="666024"/>
          </a:xfrm>
          <a:prstGeom prst="roundRect">
            <a:avLst>
              <a:gd name="adj" fmla="val 28603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pPr/>
            <a:r>
              <a:t>SIMPLE</a:t>
            </a:r>
          </a:p>
        </p:txBody>
      </p:sp>
      <p:sp>
        <p:nvSpPr>
          <p:cNvPr id="283" name="Ligne"/>
          <p:cNvSpPr/>
          <p:nvPr/>
        </p:nvSpPr>
        <p:spPr>
          <a:xfrm>
            <a:off x="4737780" y="2257325"/>
            <a:ext cx="665253" cy="665253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4" name="REFROIDIR…"/>
          <p:cNvSpPr/>
          <p:nvPr/>
        </p:nvSpPr>
        <p:spPr>
          <a:xfrm>
            <a:off x="1480323" y="1814836"/>
            <a:ext cx="3139240" cy="930537"/>
          </a:xfrm>
          <a:prstGeom prst="roundRect">
            <a:avLst>
              <a:gd name="adj" fmla="val 20472"/>
            </a:avLst>
          </a:prstGeom>
          <a:solidFill>
            <a:srgbClr val="D6D5D5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/>
            </a:pPr>
            <a:r>
              <a:t>REFROIDIR</a:t>
            </a:r>
          </a:p>
          <a:p>
            <a:pPr>
              <a:defRPr sz="2300"/>
            </a:pPr>
            <a:r>
              <a:t>Eau du robinet tempérée</a:t>
            </a:r>
          </a:p>
        </p:txBody>
      </p:sp>
      <p:sp>
        <p:nvSpPr>
          <p:cNvPr id="285" name="Ligne"/>
          <p:cNvSpPr/>
          <p:nvPr/>
        </p:nvSpPr>
        <p:spPr>
          <a:xfrm flipH="1">
            <a:off x="719281" y="3917443"/>
            <a:ext cx="1" cy="1276800"/>
          </a:xfrm>
          <a:prstGeom prst="line">
            <a:avLst/>
          </a:prstGeom>
          <a:ln w="381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ALERTER"/>
          <p:cNvSpPr/>
          <p:nvPr/>
        </p:nvSpPr>
        <p:spPr>
          <a:xfrm>
            <a:off x="86145" y="5279710"/>
            <a:ext cx="1591393" cy="716682"/>
          </a:xfrm>
          <a:prstGeom prst="roundRect">
            <a:avLst>
              <a:gd name="adj" fmla="val 20472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ALERTER</a:t>
            </a:r>
          </a:p>
        </p:txBody>
      </p:sp>
      <p:sp>
        <p:nvSpPr>
          <p:cNvPr id="287" name="ARROSAGE"/>
          <p:cNvSpPr/>
          <p:nvPr/>
        </p:nvSpPr>
        <p:spPr>
          <a:xfrm rot="5403118">
            <a:off x="-33440" y="4543951"/>
            <a:ext cx="4160877" cy="1144878"/>
          </a:xfrm>
          <a:prstGeom prst="rightArrow">
            <a:avLst>
              <a:gd name="adj1" fmla="val 48199"/>
              <a:gd name="adj2" fmla="val 63513"/>
            </a:avLst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ARROSAGE</a:t>
            </a:r>
          </a:p>
        </p:txBody>
      </p:sp>
      <p:sp>
        <p:nvSpPr>
          <p:cNvPr id="288" name="Durée selon avis médical"/>
          <p:cNvSpPr/>
          <p:nvPr/>
        </p:nvSpPr>
        <p:spPr>
          <a:xfrm>
            <a:off x="1245383" y="7259959"/>
            <a:ext cx="1889772" cy="930536"/>
          </a:xfrm>
          <a:prstGeom prst="roundRect">
            <a:avLst>
              <a:gd name="adj" fmla="val 15767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Durée selon avis médical</a:t>
            </a:r>
          </a:p>
        </p:txBody>
      </p:sp>
      <p:sp>
        <p:nvSpPr>
          <p:cNvPr id="289" name="ARROSAGE"/>
          <p:cNvSpPr/>
          <p:nvPr/>
        </p:nvSpPr>
        <p:spPr>
          <a:xfrm rot="5403118">
            <a:off x="2829584" y="3652882"/>
            <a:ext cx="2570937" cy="1149539"/>
          </a:xfrm>
          <a:prstGeom prst="rightArrow">
            <a:avLst>
              <a:gd name="adj1" fmla="val 48199"/>
              <a:gd name="adj2" fmla="val 64331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9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ARROSAGE</a:t>
            </a:r>
          </a:p>
        </p:txBody>
      </p:sp>
      <p:sp>
        <p:nvSpPr>
          <p:cNvPr id="290" name="Durée jusqu’à disparition de la douleur"/>
          <p:cNvSpPr/>
          <p:nvPr/>
        </p:nvSpPr>
        <p:spPr>
          <a:xfrm>
            <a:off x="3132230" y="5601585"/>
            <a:ext cx="2271006" cy="1264101"/>
          </a:xfrm>
          <a:prstGeom prst="roundRect">
            <a:avLst>
              <a:gd name="adj" fmla="val 11607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pPr/>
            <a:r>
              <a:t>Durée jusqu’à disparition de la douleur</a:t>
            </a:r>
          </a:p>
        </p:txBody>
      </p:sp>
      <p:sp>
        <p:nvSpPr>
          <p:cNvPr id="291" name="Ligne"/>
          <p:cNvSpPr/>
          <p:nvPr/>
        </p:nvSpPr>
        <p:spPr>
          <a:xfrm flipH="1">
            <a:off x="719281" y="6082081"/>
            <a:ext cx="1" cy="2512133"/>
          </a:xfrm>
          <a:prstGeom prst="line">
            <a:avLst/>
          </a:prstGeom>
          <a:ln w="38100">
            <a:solidFill>
              <a:schemeClr val="accent5">
                <a:lumOff val="-2986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2" name="SURVEILLER PROTEGER"/>
          <p:cNvSpPr/>
          <p:nvPr/>
        </p:nvSpPr>
        <p:spPr>
          <a:xfrm>
            <a:off x="86145" y="8679903"/>
            <a:ext cx="2042225" cy="829712"/>
          </a:xfrm>
          <a:prstGeom prst="roundRect">
            <a:avLst>
              <a:gd name="adj" fmla="val 17683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SURVEILLER PROTEGER</a:t>
            </a:r>
          </a:p>
        </p:txBody>
      </p:sp>
      <p:sp>
        <p:nvSpPr>
          <p:cNvPr id="293" name="Ligne"/>
          <p:cNvSpPr/>
          <p:nvPr/>
        </p:nvSpPr>
        <p:spPr>
          <a:xfrm flipH="1">
            <a:off x="5904047" y="3849599"/>
            <a:ext cx="1" cy="3054137"/>
          </a:xfrm>
          <a:prstGeom prst="line">
            <a:avLst/>
          </a:prstGeom>
          <a:ln w="38100">
            <a:solidFill>
              <a:schemeClr val="accent5">
                <a:hueOff val="-152896"/>
                <a:lumOff val="1236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4" name="PANSEMENT"/>
          <p:cNvSpPr/>
          <p:nvPr/>
        </p:nvSpPr>
        <p:spPr>
          <a:xfrm>
            <a:off x="4882935" y="7005135"/>
            <a:ext cx="2042225" cy="666024"/>
          </a:xfrm>
          <a:prstGeom prst="roundRect">
            <a:avLst>
              <a:gd name="adj" fmla="val 22029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/>
            </a:lvl1pPr>
          </a:lstStyle>
          <a:p>
            <a:pPr/>
            <a:r>
              <a:t>PANSEMENT</a:t>
            </a:r>
          </a:p>
        </p:txBody>
      </p:sp>
      <p:sp>
        <p:nvSpPr>
          <p:cNvPr id="295" name="Ligne"/>
          <p:cNvSpPr/>
          <p:nvPr/>
        </p:nvSpPr>
        <p:spPr>
          <a:xfrm>
            <a:off x="5904047" y="7804260"/>
            <a:ext cx="1" cy="461059"/>
          </a:xfrm>
          <a:prstGeom prst="line">
            <a:avLst/>
          </a:prstGeom>
          <a:ln w="38100">
            <a:solidFill>
              <a:schemeClr val="accent5">
                <a:hueOff val="-152896"/>
                <a:lumOff val="1236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6" name="AVIS MEDICAL:…"/>
          <p:cNvSpPr/>
          <p:nvPr/>
        </p:nvSpPr>
        <p:spPr>
          <a:xfrm>
            <a:off x="3353826" y="8375890"/>
            <a:ext cx="6297148" cy="1264100"/>
          </a:xfrm>
          <a:prstGeom prst="roundRect">
            <a:avLst>
              <a:gd name="adj" fmla="val 11607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/>
            </a:pPr>
            <a:r>
              <a:t>AVIS MEDICAL: </a:t>
            </a:r>
          </a:p>
          <a:p>
            <a:pPr>
              <a:defRPr sz="2200"/>
            </a:pPr>
            <a:r>
              <a:t>- Validité vaccination antitétanique </a:t>
            </a:r>
          </a:p>
          <a:p>
            <a:pPr>
              <a:defRPr sz="2200"/>
            </a:pPr>
            <a:r>
              <a:t>- En cas d’aggravation dans les jours suivants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2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2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2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2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9"/>
      <p:bldP build="whole" bldLvl="1" animBg="1" rev="0" advAuto="0" spid="281" grpId="8"/>
      <p:bldP build="whole" bldLvl="1" animBg="1" rev="0" advAuto="0" spid="282" grpId="15"/>
      <p:bldP build="whole" bldLvl="1" animBg="1" rev="0" advAuto="0" spid="280" grpId="6"/>
      <p:bldP build="whole" bldLvl="1" animBg="1" rev="0" advAuto="0" spid="287" grpId="11"/>
      <p:bldP build="whole" bldLvl="1" animBg="1" rev="0" advAuto="0" spid="288" grpId="12"/>
      <p:bldP build="whole" bldLvl="1" animBg="1" rev="0" advAuto="0" spid="286" grpId="10"/>
      <p:bldP build="whole" bldLvl="1" animBg="1" rev="0" advAuto="0" spid="291" grpId="13"/>
      <p:bldP build="whole" bldLvl="1" animBg="1" rev="0" advAuto="0" spid="292" grpId="14"/>
      <p:bldP build="whole" bldLvl="1" animBg="1" rev="0" advAuto="0" spid="290" grpId="18"/>
      <p:bldP build="whole" bldLvl="1" animBg="1" rev="0" advAuto="0" spid="279" grpId="5"/>
      <p:bldP build="whole" bldLvl="1" animBg="1" rev="0" advAuto="0" spid="289" grpId="17"/>
      <p:bldP build="whole" bldLvl="1" animBg="1" rev="0" advAuto="0" spid="278" grpId="4"/>
      <p:bldP build="whole" bldLvl="1" animBg="1" rev="0" advAuto="0" spid="277" grpId="3"/>
      <p:bldP build="whole" bldLvl="1" animBg="1" rev="0" advAuto="0" spid="276" grpId="2"/>
      <p:bldP build="whole" bldLvl="1" animBg="1" rev="0" advAuto="0" spid="285" grpId="9"/>
      <p:bldP build="whole" bldLvl="1" animBg="1" rev="0" advAuto="0" spid="275" grpId="1"/>
      <p:bldP build="whole" bldLvl="1" animBg="1" rev="0" advAuto="0" spid="284" grpId="7"/>
      <p:bldP build="whole" bldLvl="1" animBg="1" rev="0" advAuto="0" spid="296" grpId="22"/>
      <p:bldP build="whole" bldLvl="1" animBg="1" rev="0" advAuto="0" spid="295" grpId="21"/>
      <p:bldP build="whole" bldLvl="1" animBg="1" rev="0" advAuto="0" spid="294" grpId="20"/>
      <p:bldP build="whole" bldLvl="1" animBg="1" rev="0" advAuto="0" spid="283" grpId="1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