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56" r:id="rId2"/>
    <p:sldId id="264" r:id="rId3"/>
    <p:sldId id="257" r:id="rId4"/>
    <p:sldId id="259" r:id="rId5"/>
    <p:sldId id="260" r:id="rId6"/>
    <p:sldId id="265" r:id="rId7"/>
    <p:sldId id="261" r:id="rId8"/>
    <p:sldId id="262" r:id="rId9"/>
    <p:sldId id="263" r:id="rId10"/>
  </p:sldIdLst>
  <p:sldSz cx="9144000" cy="6858000" type="screen4x3"/>
  <p:notesSz cx="9942513" cy="676116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04" autoAdjust="0"/>
  </p:normalViewPr>
  <p:slideViewPr>
    <p:cSldViewPr>
      <p:cViewPr varScale="1">
        <p:scale>
          <a:sx n="106" d="100"/>
          <a:sy n="106" d="100"/>
        </p:scale>
        <p:origin x="-165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6" y="1"/>
            <a:ext cx="4308717" cy="337690"/>
          </a:xfrm>
          <a:prstGeom prst="rect">
            <a:avLst/>
          </a:prstGeom>
        </p:spPr>
        <p:txBody>
          <a:bodyPr vert="horz" lIns="88101" tIns="44050" rIns="88101" bIns="4405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5631574" y="1"/>
            <a:ext cx="4308717" cy="337690"/>
          </a:xfrm>
          <a:prstGeom prst="rect">
            <a:avLst/>
          </a:prstGeom>
        </p:spPr>
        <p:txBody>
          <a:bodyPr vert="horz" lIns="88101" tIns="44050" rIns="88101" bIns="44050" rtlCol="0"/>
          <a:lstStyle>
            <a:lvl1pPr algn="r">
              <a:defRPr sz="1200"/>
            </a:lvl1pPr>
          </a:lstStyle>
          <a:p>
            <a:fld id="{2921743B-5D02-4A61-A2CB-B3A68D02E8AF}" type="datetimeFigureOut">
              <a:rPr lang="fr-FR" smtClean="0"/>
              <a:t>02/07/2014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6" y="6422424"/>
            <a:ext cx="4308717" cy="337690"/>
          </a:xfrm>
          <a:prstGeom prst="rect">
            <a:avLst/>
          </a:prstGeom>
        </p:spPr>
        <p:txBody>
          <a:bodyPr vert="horz" lIns="88101" tIns="44050" rIns="88101" bIns="4405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5631574" y="6422424"/>
            <a:ext cx="4308717" cy="337690"/>
          </a:xfrm>
          <a:prstGeom prst="rect">
            <a:avLst/>
          </a:prstGeom>
        </p:spPr>
        <p:txBody>
          <a:bodyPr vert="horz" lIns="88101" tIns="44050" rIns="88101" bIns="44050" rtlCol="0" anchor="b"/>
          <a:lstStyle>
            <a:lvl1pPr algn="r">
              <a:defRPr sz="1200"/>
            </a:lvl1pPr>
          </a:lstStyle>
          <a:p>
            <a:fld id="{EF9ADC02-1417-4EDB-A276-921EA3D82A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46583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8475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632450" y="0"/>
            <a:ext cx="4308475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0F65A8-8992-4E52-971C-2AC1006F5A5A}" type="datetimeFigureOut">
              <a:rPr lang="fr-FR" smtClean="0"/>
              <a:t>02/07/2014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279775" y="506413"/>
            <a:ext cx="3382963" cy="25368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993775" y="3211513"/>
            <a:ext cx="7954963" cy="30432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6421438"/>
            <a:ext cx="4308475" cy="338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632450" y="6421438"/>
            <a:ext cx="4308475" cy="338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EAE58C-4D0F-4313-99B0-7034A83BA7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08884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EAE58C-4D0F-4313-99B0-7034A83BA78B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19435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riangle isocè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64CE38CE-A127-49B6-B8C4-667D45446F06}" type="datetimeFigureOut">
              <a:rPr lang="fr-FR" smtClean="0"/>
              <a:t>02/07/2014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73387333-60F9-4A20-B592-0C97DADD106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E38CE-A127-49B6-B8C4-667D45446F06}" type="datetimeFigureOut">
              <a:rPr lang="fr-FR" smtClean="0"/>
              <a:t>02/07/2014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87333-60F9-4A20-B592-0C97DADD106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E38CE-A127-49B6-B8C4-667D45446F06}" type="datetimeFigureOut">
              <a:rPr lang="fr-FR" smtClean="0"/>
              <a:t>02/07/2014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87333-60F9-4A20-B592-0C97DADD106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64CE38CE-A127-49B6-B8C4-667D45446F06}" type="datetimeFigureOut">
              <a:rPr lang="fr-FR" smtClean="0"/>
              <a:t>02/07/2014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87333-60F9-4A20-B592-0C97DADD106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riangle rect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Triangle isocè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64CE38CE-A127-49B6-B8C4-667D45446F06}" type="datetimeFigureOut">
              <a:rPr lang="fr-FR" smtClean="0"/>
              <a:t>02/07/2014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3387333-60F9-4A20-B592-0C97DADD106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64CE38CE-A127-49B6-B8C4-667D45446F06}" type="datetimeFigureOut">
              <a:rPr lang="fr-FR" smtClean="0"/>
              <a:t>02/07/2014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3387333-60F9-4A20-B592-0C97DADD106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64CE38CE-A127-49B6-B8C4-667D45446F06}" type="datetimeFigureOut">
              <a:rPr lang="fr-FR" smtClean="0"/>
              <a:t>02/07/2014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73387333-60F9-4A20-B592-0C97DADD106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E38CE-A127-49B6-B8C4-667D45446F06}" type="datetimeFigureOut">
              <a:rPr lang="fr-FR" smtClean="0"/>
              <a:t>02/07/2014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87333-60F9-4A20-B592-0C97DADD106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64CE38CE-A127-49B6-B8C4-667D45446F06}" type="datetimeFigureOut">
              <a:rPr lang="fr-FR" smtClean="0"/>
              <a:t>02/07/2014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3387333-60F9-4A20-B592-0C97DADD106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64CE38CE-A127-49B6-B8C4-667D45446F06}" type="datetimeFigureOut">
              <a:rPr lang="fr-FR" smtClean="0"/>
              <a:t>02/07/2014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73387333-60F9-4A20-B592-0C97DADD106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64CE38CE-A127-49B6-B8C4-667D45446F06}" type="datetimeFigureOut">
              <a:rPr lang="fr-FR" smtClean="0"/>
              <a:t>02/07/2014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73387333-60F9-4A20-B592-0C97DADD106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riangle rect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Connecteur droit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64CE38CE-A127-49B6-B8C4-667D45446F06}" type="datetimeFigureOut">
              <a:rPr lang="fr-FR" smtClean="0"/>
              <a:t>02/07/2014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3387333-60F9-4A20-B592-0C97DADD106E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microsoft.com/office/2007/relationships/hdphoto" Target="../media/hdphoto1.wdp"/><Relationship Id="rId7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microsoft.com/office/2007/relationships/hdphoto" Target="../media/hdphoto2.wdp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contenu 2"/>
          <p:cNvSpPr txBox="1">
            <a:spLocks/>
          </p:cNvSpPr>
          <p:nvPr/>
        </p:nvSpPr>
        <p:spPr>
          <a:xfrm>
            <a:off x="611560" y="3068960"/>
            <a:ext cx="7998180" cy="1800199"/>
          </a:xfrm>
          <a:prstGeom prst="rect">
            <a:avLst/>
          </a:prstGeom>
        </p:spPr>
        <p:txBody>
          <a:bodyPr vert="horz" anchor="t">
            <a:noAutofit/>
          </a:bodyPr>
          <a:lstStyle>
            <a:lvl1pPr marL="0" marR="36576" indent="0" algn="r" rtl="0" eaLnBrk="1" latinLnBrk="0" hangingPunct="1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3000" kern="1200"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95000"/>
              <a:buFont typeface="Verdana"/>
              <a:buNone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None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3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Objectif</a:t>
            </a:r>
            <a:r>
              <a:rPr lang="fr-FR" sz="3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:  </a:t>
            </a:r>
            <a:r>
              <a:rPr lang="fr-FR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vous </a:t>
            </a:r>
            <a:r>
              <a:rPr lang="fr-FR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devez être capable d’assurer la transmission de l’alerte au service d’urgence le plus adapté. </a:t>
            </a:r>
          </a:p>
          <a:p>
            <a:pPr algn="l"/>
            <a:endParaRPr lang="fr-FR" sz="3200" dirty="0" smtClean="0">
              <a:solidFill>
                <a:schemeClr val="tx1"/>
              </a:solidFill>
            </a:endParaRPr>
          </a:p>
          <a:p>
            <a:pPr marL="64008" algn="l"/>
            <a:endParaRPr lang="fr-FR" sz="3200" dirty="0">
              <a:solidFill>
                <a:schemeClr val="tx1"/>
              </a:solidFill>
            </a:endParaRPr>
          </a:p>
        </p:txBody>
      </p:sp>
      <p:sp>
        <p:nvSpPr>
          <p:cNvPr id="10" name="Titre 1"/>
          <p:cNvSpPr txBox="1">
            <a:spLocks/>
          </p:cNvSpPr>
          <p:nvPr/>
        </p:nvSpPr>
        <p:spPr>
          <a:xfrm>
            <a:off x="1670050" y="0"/>
            <a:ext cx="6574358" cy="1772816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marL="484632" algn="r" rtl="0" eaLnBrk="1" latinLnBrk="0" hangingPunct="1">
              <a:spcBef>
                <a:spcPct val="0"/>
              </a:spcBef>
              <a:buNone/>
              <a:defRPr kumimoji="0" sz="44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dirty="0" smtClean="0"/>
              <a:t>   L’ALERTE</a:t>
            </a:r>
            <a:endParaRPr lang="fr-FR" dirty="0"/>
          </a:p>
        </p:txBody>
      </p:sp>
      <p:sp>
        <p:nvSpPr>
          <p:cNvPr id="2" name="AutoShape 2" descr="data:image/jpeg;base64,/9j/4AAQSkZJRgABAQAAAQABAAD/2wCEAAkGBhAQERIQEBQVFBEWFBAUFRASEBkQFxUVFRAYFRMQFRUXGyYeFxkjGhUSHzsgJCcpLDAtFR4xNTAtNiYtLSoBCQoKBQUFDQUFDSkYEhgpKSkpKSkpKSkpKSkpKSkpKSkpKSkpKSkpKSkpKSkpKSkpKSkpKSkpKSkpKSkpKSkpKf/AABEIAJ8BPgMBIgACEQEDEQH/xAAcAAEAAgIDAQAAAAAAAAAAAAAABgcBBQMECAL/xABJEAABAwIDBQQFCAUJCQAAAAABAAIDBBEFEiEGBxMxQSJRcYEUMkJhYggjUlNykZKhFTNDgqIXJDRUY3PB0uEWRIOTlKOz0/D/xAAUAQEAAAAAAAAAAAAAAAAAAAAA/8QAFBEBAAAAAAAAAAAAAAAAAAAAAP/aAAwDAQACEQMRAD8AvFERAREQEREBERAREQEREBERAREQEREBERAREQEREBERAREQEREBERAREQEREBERAREQEREBERAREQEXXrcRhgaXzSMjYOb5HiNo/ecQFFqre9gkbsrqyMn4GSSj8TGEfmgmKKIUm9vBZXZW1kYP9o18I/FI0D81o9o9/OG0xLIM9U8fVWZHf+9dz8WhyCy0VG/yr7Q1v9AoMrDyeIJJuv1jiGfksgbby9q+QfRPojPuFifvQXiio10O27O1mze4Gjf+RC+Xbx9qKK5q6LiMHrONK4C1ukkJyjzugvRFVGz3yhKGYhtXHJTO6v8A18Y8S0B4/CfFWdh+JQ1EbZYJGSRu5PjcHtPmEHZREQEREBERAREQEUZ2u3h0OGD+cSXlI7NNEM8ru7s+yD3uICijcT2kxXWnjZhlMeUk44k7m94YRp+FvPmgs2aoYwFz3BrRzc4hoHiTotBW7xsJhvnrae45hsokP3MuVGINyFNIeJiNTVV0l7kyzFjPANBLh19pSGg3YYPCLMooDYWvIzjHzMhddB1DvkwP+uN/5M3/AK1yQb3cFebCsjB+JskY+9zAFuodkcPZfJSUzb2vlpY28uXJq4ZdhsMdfNRUpve59FjB194bdB2cO2moqmwp6iGUnW0czHnnbkDdbK6hGIbmMGm19G4buj4ZXxka8wM2X8lrP5OcUou1hWJyFo5UtcOOy30Q6xy+TR4oLLRVrT71Kije2HHKR9Lc5RWQgy07j5XLfAFx9wVg0GIwzxtlhe2SN3qyRuD2nwIQdlERAREQEREBERAREQFWm8ve42gd6HRNE1abNIsXtiLvVBA1fIbizB3i/cZDvL2sOGYfLUNtxTaKG/1r75XWPPKA51vhUL3IbBNbEMWqhnqZi50Rf2ixhJvNr+0ecxzfRI+kUGpwvc3iWKOFVjVS9pdqIriSUA9PoQ/ZAPvAUxo9xGDMFnRSSmw1kqHg+PzZaFYQCygriu3C4PILMZNCe+Ooc7ztJmW42W3WYZh4BjhEko/bz2lffvFxlZ+6ApeiDFkssogWWLLKII7tHsBh1eD6TTsc8/tmjhyD/iNsT4G4VUY1sViezb3V2GTOlpAc0sThcho+ujFg9vxtsR7uavlfMkYcCCAQQQQRcEHmCOoQR3YTbiDFaYTxdl7SGywk3Mb7Xtfq08w7r4ggSRefKHEotnNoKiNzi2hkHaAaX5WSMEkRyjU5H9nvsSruwLaqjrml1JPHKAASGO7TQfpMPab5gINqiXRAREQYJVaY9t/VV9Q7DcCAdINJ8QdrFAL2OQ6hx5i+vLsg8xjb7HqivqhgWGuLXuGasqRyhiPrR3HUgi/2mt6utNtmNl6bDqdlNTMysbqXH1nu6yPPVx/0GgQaTY7djS4eeO+9TWu1fWT9t5ceZYCTk8dXd5UxAWUQEREBERAREQcFXRRzMdHKxr2OFnMe0Pa4dxB0KqjaPdhWYc91ds/I+M+tJQ5szXjrkDrh/wBh1z3HkFbyxZBWWwO+qGtc2lrQKarvlBPZikdyygu1jff2XeRJ0Vmgqpt8m6xtUx9fRstVMBdLG0fr2AauA6ygfiGnOy1W53e05xZh1c+7jZtPUOOpPswSE8zyAd5Hogu9EBRAREQEREBEVU7y97UkEv6OwtvFrCQx0jW8ThvPKKNnty+Og5WJvYOh8pOY+j0TL6GWZxF+rYwAf4j96tfAqdsdNTxsFmNhha0dwbGAB9wVNYBuMqqx3pOM1Ege7UxNfxZfB8rrtZ4AO8QrsoaNsMUcLL5Y2MY3McxysaGi5OpNgNUHOiIgIiICIiAiIgIiII9tFsDh2IHNVU7XyZQ3igljwBewD2kHS50VW7SbjKijd6Xg08heztCFzsko/u5W2DvskDxPJXmiCrN1u9l1Y/0DEBw61tw15bwxKW+sxzNMko105Gx5WsrTVO79NiwGNxel7E8Lo+M5mhLcwEc9x7bHZRfuI+irC2D2l/SNBT1RsHuZaQDpIw5ZNOgJBPgQgkC0e2u0bcPoairdYmNnYafakccsbfDMR5XW8VZb4G+kz4ThvNlRWB8gvzjiyh2ndaR/4UG03S7LGkoxUT3dWVZ9Inkd63bu5jD4BxJ+JzlOVho0WUBERAREQEREBERAREQYIXmPfZsgKCv40QywVOaVoGgbID86wdwuWu/ft0Xp1Vtv8wgTYU6W3aglikB+FzuE4eHbafIIO3ud24OJUWWV16qDLHKTzeCPm5vMAg+9h71Pl5a3J7QGlxWFhPzdQHQOHvdrGbd+drR4OK9ShAREQEREGm2yxk0dBVVTbZo4ZHMvyz2tH/EWqs/k/bMMMU2Jy9ud8j42Pd2i1osZHgn2nOcQT3N95Vj7d4MazDqumaLvfC/IO97e3GPxNaq9+T1tJG6mlw9xyzRyPla06F0b7B1ve1wN/tBBcAREQEREBERAREQEREBERAREQaDb+IOwuvDtR6JVHzbA5zT94ChHydJScOnaeTap9j4wxkj/AO71tt9e07KTDJYr/PVN4WNvrlNuM/wDLjxeFzbl8CdSYVCHiz5i6ocD0Elsn8DYz5oJ0q12zt/tDgmbllq7fa4Zt+dlZSrLe4fRqrB8ROjIKvhyO7mS5ST9zJEFmBZWAsoCIiAiIgIiICIiAiIgKH73A39D12flwhb7XFZk/iyqYKud/WKCHCXx+1PLDEB7g7iuPhaP8wg844DVmGqp5RzZNC8W+GVrv8F7UXi3Z2j41XTQ6/OTwM059qVo/wAV7SCAiIgIiIMEKnd4m6qpjqf0rgxLZw4yPgYcrs/tSRdDfW7Dz1te9lcaWQU9stv9i/UYrG+CZvZdKxhLbjQ54/Xjd7gCPDkrCodvsLnF46ynOl7GdrHebXEEfcvvaHYmgxD+l08cjuQksWSAdwkbZ1vdeyhFZ8nbDHm7JamP4RIx4HhmZf8ANBOKvbbDYheSspmjX/eWEm3cA65XNgG1FJXsdJSStlY1xY4tBFnWBsQ4A8iNeSryH5OWHA3dPUuH0Q6Nt/PhqHYphtbspX+kU15aGUhva9V7b34EpA7MjdSHW15j2gg9Eoo7shtzR4nFxKaS7gAXwO0kjPUOb3fELg96kV0BERARcFZXRwsdJK9scbRdz3uDGtHeSdAunge0tJXM4lJMyZo0OR1y09zmntN8wg2aLp4pi0FLE6aokbFG0El7zlHl3n3DUqgababaDF6urkwqWUQtfdsZlZG1jCcsbfnNA4ht7eKD0SSottlvHocLaeM8Ont2aaMh0jj0uPYb73W91+SrQbDbW1bclRWGJhvcOq7aWtYiAHMPddSLZbcHR07hLWvNXLe+RwyRX53c25dJr9I27wgjGy+zdZtJWjE8RGWhYfm4tQ17Wm4hjB5sv6z+uoHw3y1thYLEcTWgNaAGgAAAWAAFgAByC+kBR/bzZkYjQVFLpnc28ZPSRhzR69BcW8HFSBYKCGbqdqjW0LGS3FVTn0eoY7RwfH2WvI+ID7w4dFNFV23GGT4RWfpyiaXROs2vpm6Z2aDjgdDyuehAPIuVg4FjkFZBHUU788bxcHqD1Y4dHA6EdEGwREQEREBERAREQEREBeat+22Aq64UsZvDShzCQdHTOtxT5Wazxa7vVl73d57cOiNLTOvWyNtcH9Qxw/Wu+MjkPM6AX81MY57rC7nE6DmSSeQ7ySgn+47Z41OKRykXjp2umcSNM1ssQ8cxDv3CvUChO6bYf9F0QbIP5zNlkm65TbsQ3+EE+bnKbICIiAiIgIiICIiAuvX4fFPG6GZjZI3izmPaHNI94K7CIKU2j3CSxSek4POY3glzYXyOY5p7op26+TvxLpQ7c7U4b2KuldUMFhnfAZPumgOUnTmbq+FiyCjm/KPmbo+gGYc7VDm+VjHcL5/lkxysAbQYfa/J4hlqLa2vm7LB4lXnZLIKKi3W47i72yYvU8KO9xGXCRw+xDHaNh6Xvf3Fd3EPk65XZ6KtfHpylZd3L6yMt0/dV0rRbc4lJTYdWTxG0jIJXMcPZdlsHeV7+SDzzjGzNBSTcLEsSknkYbSQ0cJncw9W8aZ4a0+6xPeFde7HHMGkg9GwshmTtOheCyYk2Bkfm1f0GYEgaDTQKD7kdgqGqpZKyqjZUSmV8YbJ22sDWtOrToXOLr3PS1ut9Xt1gsWC43QTYeCwPMbzAw3tebhyMbc+q9pIy8tT5B6EsiwFlAREQEREHzJGHAggEEEEEXBB5gg9FVmKbI1uCTPrsGbxaVxzVGGG58Xw215d2o7nDQWqvl5ABJ+/kgjex28GixNnzD8swHbppOzKw9ez7QB9oaeHJSZU/sxhUWMY1NizY2to6Zwjhe1uQ1M7P27iNXWvmuenDHerPxzH6eihdUVMjY4m+0eZPRrRzc49w1QbFFXOFb+MIm0e+SA3NuNCSPcc0eYffZS6h2xw6e3Cq6d5PINqGX/De6DcIuJtVGeTmnwcFxz4lCwEvkjaBqS6RrQPeSSg7KKM4lvKwmnBMlbB4RycY/hjzFQbH/lF0kYLaKGSd3R8nzEfjbV7vCzUFuSSBoJJAABJJNgAOZJ6BVBvE37RQh1PhjhJNydVWzRs/u/rHe/1R8Sqna3eViOJ3bPLaL+rxDhx+Yvd/wC8SutsrsLXYm7LTRFzb2dO7sRM+086eQufcg0s00k0he4ukke65cSXue9x1JPMklX1uh3QupS2vrmjj2vDTnXhX/aP/tO4ez4+rId3+6Clwu0z7T1f1zhZsZ6iJh5H4jr4Xsp+AgzZERAREQEREBERAREQEREBERAREQFwV1GyaN8MgzRva5j2nq1ws4fcSudEFDDd9tBg00hwh/Fp5DyBjJtrl4kUthmHLM3/AEWcN2Snp6gY3tLOGcNzHRxOcJXvkbrG3LH2Q1p1yN7tbC6vhVnvkweoe/D62OA1UNLM581K0Zi9rnRkOy2OYdhw5G2YdLoJPsnvDw/Ey5tJLmkaLuie0xvy3tnAPNtyBcd471JVTWybpMQxpuLR0r6Kjhp3skdI0RCV2V410APri51sIhc8gp/hG8jC6uf0anqWPm1syzm5rcwxzmhr+vInkgkyIiAiIgKAb0MZmk4OD0R/ndZcOcP2NMP1szrcrgEeAd1spljWLRUkEtTO7LFGwvceth0A6kmwA7yFSmzGMVta6rxCnAhmmz8fE52/M0NNHq2mpwf1kga0Enlo3rcoJlj+2mHbOUkVFEOJMyMCOmabOJOpmmcPUzEl3eb6Du8/bVbYVeJzcaqfmIuGRjSOMH2WN6ePM9SVwT076urcymE07pJHZM/zk0lz6z7e0Rqe6/PS6uvd5uIjgy1GJgSS6FtL60bD/aH9o73er9pBX277dFV4mWyvvBSdZnDtSDqIWn1vtHs+PJTPF/k26k0lXp0ZURX/AO4z/KrvZGGiwFgLAAaAAcgB0X0g8zVu4LGGHsNgl97Jw3/yBq6Z3IY5/Vm/9RD/AJ16lRB5hp9xGNONnRRMHe6oYQPwXP5Lf4X8m2pdY1NVFGOohY6Y+F3ZB56q/wBEFebPbjsJpSHSMdUvGt6h2Zt/dG0BtvtZlP4adjGhjGhrWizWtAaAO4AaALkRAREQEREBERAREQEREBERAREQEREBERAREQEREGi23weWrw+qpoTaWSJ7W3NgTzyE9AbZfNUvg2zdZUy4ZTMwx1HJRysfUV7mcPiBr2uLi7KM5OUnRztTpYL0KiAiIgIiII9tTso3ETFFUOPojHcR8DSWmZ49QSOGojbqco1JI1GXWNbd4PUVrY8Gw1rYacBhqZw3JHFGNWUzQPWcfWLR0Db2DlYywAgjOxW76jwqPLA3NKQBJUP1kf3i/st+Ead9zqpOiICIiAiIgIiICIiAiIgIiICIiAiIgIiICIiAiIgIiICIiAiIgIiICIiAiIgIiICIiAiIgIiICIiAiIgIiICIiAiIgIiIP//Z"/>
          <p:cNvSpPr>
            <a:spLocks noChangeAspect="1" noChangeArrowheads="1"/>
          </p:cNvSpPr>
          <p:nvPr/>
        </p:nvSpPr>
        <p:spPr bwMode="auto">
          <a:xfrm>
            <a:off x="155575" y="-723900"/>
            <a:ext cx="3028950" cy="1514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" name="Bulle ronde 2"/>
          <p:cNvSpPr/>
          <p:nvPr/>
        </p:nvSpPr>
        <p:spPr>
          <a:xfrm>
            <a:off x="323528" y="620688"/>
            <a:ext cx="2376264" cy="1534480"/>
          </a:xfrm>
          <a:prstGeom prst="wedgeEllipseCallout">
            <a:avLst>
              <a:gd name="adj1" fmla="val -63754"/>
              <a:gd name="adj2" fmla="val 56180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dirty="0" smtClean="0">
                <a:latin typeface="Mouse Memoirs" panose="02000506000000020004" pitchFamily="2" charset="0"/>
              </a:rPr>
              <a:t>Au secours !!!!!</a:t>
            </a:r>
            <a:endParaRPr lang="fr-FR" sz="2800" dirty="0">
              <a:latin typeface="Mouse Memoirs" panose="02000506000000020004" pitchFamily="2" charset="0"/>
            </a:endParaRPr>
          </a:p>
        </p:txBody>
      </p:sp>
      <p:sp>
        <p:nvSpPr>
          <p:cNvPr id="6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4860032" y="6557169"/>
            <a:ext cx="4260056" cy="300831"/>
          </a:xfrm>
        </p:spPr>
        <p:txBody>
          <a:bodyPr/>
          <a:lstStyle/>
          <a:p>
            <a:r>
              <a:rPr lang="fr-FR" dirty="0" smtClean="0"/>
              <a:t>NERETTI -  Formatrice PAE FPSC- Nouvelle-Calédonie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14203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0" y="260648"/>
            <a:ext cx="9143999" cy="6401866"/>
          </a:xfrm>
        </p:spPr>
        <p:txBody>
          <a:bodyPr>
            <a:noAutofit/>
          </a:bodyPr>
          <a:lstStyle/>
          <a:p>
            <a:pPr marL="0" algn="ctr"/>
            <a:r>
              <a:rPr lang="fr-FR" sz="344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fr-FR" sz="3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3539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179512" y="692696"/>
            <a:ext cx="7200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Qu’est ce que l’alerte?  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683568" y="2517577"/>
            <a:ext cx="7488832" cy="353943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fr-FR" sz="2800" dirty="0" smtClean="0"/>
          </a:p>
          <a:p>
            <a:r>
              <a:rPr lang="fr-FR" sz="2800" dirty="0" smtClean="0"/>
              <a:t>L’alerte </a:t>
            </a:r>
            <a:r>
              <a:rPr lang="fr-FR" sz="2800" dirty="0"/>
              <a:t>est l’action qui consiste à informer un service d’urgence de la présence d’une ou plusieurs victimes affectées par une ou plusieurs détresses ainsi que la nature de l’assistance qui leur est apportée. </a:t>
            </a:r>
          </a:p>
          <a:p>
            <a:endParaRPr lang="fr-FR" sz="2800" dirty="0"/>
          </a:p>
        </p:txBody>
      </p:sp>
      <p:pic>
        <p:nvPicPr>
          <p:cNvPr id="4" name="Picture 4" descr="http://t2.gstatic.com/images?q=tbn:ANd9GcQi1wb5QlyLkNe5XYmbTn_o9bxi8Wun1CypMJpSEdA73NG5ehiBCQ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1077417"/>
            <a:ext cx="2335671" cy="17016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00098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07504" y="116632"/>
            <a:ext cx="4104456" cy="267765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2800" b="1" dirty="0" smtClean="0"/>
              <a:t>Collège de Koumac</a:t>
            </a:r>
          </a:p>
          <a:p>
            <a:r>
              <a:rPr lang="fr-FR" sz="2800" b="1" dirty="0" smtClean="0"/>
              <a:t>Salle 12</a:t>
            </a:r>
          </a:p>
          <a:p>
            <a:r>
              <a:rPr lang="fr-FR" sz="2800" b="1" dirty="0" smtClean="0"/>
              <a:t>Tel : 77 88 00 / 47 62 81</a:t>
            </a:r>
          </a:p>
          <a:p>
            <a:endParaRPr lang="fr-FR" sz="2800" b="1" dirty="0"/>
          </a:p>
          <a:p>
            <a:r>
              <a:rPr lang="fr-FR" sz="2800" i="1" dirty="0" smtClean="0"/>
              <a:t>Un agent d’entretien fait un malaise  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598663"/>
            <a:ext cx="4608512" cy="5969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44262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395536" y="1499052"/>
            <a:ext cx="10026229" cy="3010068"/>
          </a:xfrm>
          <a:prstGeom prst="rect">
            <a:avLst/>
          </a:prstGeom>
        </p:spPr>
        <p:txBody>
          <a:bodyPr vert="horz" anchor="ctr">
            <a:normAutofit fontScale="92500" lnSpcReduction="10000"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marL="3673475" indent="-571500">
              <a:buFont typeface="Arial" charset="0"/>
              <a:buChar char="•"/>
            </a:pPr>
            <a:r>
              <a:rPr lang="fr-FR" dirty="0" smtClean="0"/>
              <a:t>Analyser la situation</a:t>
            </a:r>
            <a:endParaRPr lang="fr-FR" dirty="0"/>
          </a:p>
          <a:p>
            <a:pPr marL="3673475" indent="-571500"/>
            <a:endParaRPr lang="fr-FR" dirty="0" smtClean="0"/>
          </a:p>
          <a:p>
            <a:pPr marL="3673475" indent="-571500">
              <a:buFont typeface="Arial" charset="0"/>
              <a:buChar char="•"/>
            </a:pPr>
            <a:r>
              <a:rPr lang="fr-FR" dirty="0" smtClean="0"/>
              <a:t>Se localiser</a:t>
            </a:r>
          </a:p>
          <a:p>
            <a:endParaRPr lang="fr-FR" dirty="0" smtClean="0"/>
          </a:p>
          <a:p>
            <a:pPr marL="1056132" indent="-571500">
              <a:buFont typeface="Arial" charset="0"/>
              <a:buChar char="•"/>
            </a:pPr>
            <a:r>
              <a:rPr lang="fr-FR" dirty="0" smtClean="0"/>
              <a:t>Trouve le moyen d’alerte 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899592" y="260648"/>
            <a:ext cx="734481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Avant de passer l’alerte...</a:t>
            </a:r>
            <a:endParaRPr lang="fr-FR" sz="4400" b="1" dirty="0" smtClean="0">
              <a:solidFill>
                <a:schemeClr val="bg1"/>
              </a:solidFill>
            </a:endParaRPr>
          </a:p>
        </p:txBody>
      </p:sp>
      <p:sp>
        <p:nvSpPr>
          <p:cNvPr id="2" name="Bulle ronde 1"/>
          <p:cNvSpPr/>
          <p:nvPr/>
        </p:nvSpPr>
        <p:spPr>
          <a:xfrm>
            <a:off x="728399" y="1357384"/>
            <a:ext cx="2555776" cy="1581828"/>
          </a:xfrm>
          <a:prstGeom prst="wedgeEllipseCallout">
            <a:avLst>
              <a:gd name="adj1" fmla="val -76668"/>
              <a:gd name="adj2" fmla="val 6074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dirty="0" smtClean="0">
                <a:solidFill>
                  <a:schemeClr val="tx1"/>
                </a:solidFill>
              </a:rPr>
              <a:t>1 témoin </a:t>
            </a:r>
            <a:endParaRPr lang="fr-FR" sz="2800" dirty="0">
              <a:solidFill>
                <a:schemeClr val="tx1"/>
              </a:solidFill>
            </a:endParaRPr>
          </a:p>
        </p:txBody>
      </p:sp>
      <p:pic>
        <p:nvPicPr>
          <p:cNvPr id="1026" name="Picture 2" descr="http://www.facilavi.com/570-1552-thickbox/telephone-filaire-doro-comfort-300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4763621"/>
            <a:ext cx="1646796" cy="1646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lomezoom.mondoblog.org/files/2010/12/portable-b5fc9.jpg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399" y="4077072"/>
            <a:ext cx="2667000" cy="266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http://img.over-blog.com/300x450/3/01/20/68/nc-tour/16-Une-cabine-telephonique.jpg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2512"/>
          <a:stretch/>
        </p:blipFill>
        <p:spPr bwMode="auto">
          <a:xfrm>
            <a:off x="5207760" y="4638868"/>
            <a:ext cx="923489" cy="17936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http://img.directindustry.fr/images_di/photo-g/bornes-appel-urgence-autoroute-103261-3172617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2632" b="98762" l="2203" r="9427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4613387"/>
            <a:ext cx="648189" cy="1844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7616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3253321" y="1487132"/>
            <a:ext cx="5886277" cy="1399032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smtClean="0"/>
              <a:t>3 numéros gratuits : 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1139217" y="260648"/>
            <a:ext cx="67687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 qui adresser l’alerte ?</a:t>
            </a:r>
            <a:endParaRPr lang="fr-FR" sz="4400" b="1" dirty="0" smtClean="0">
              <a:solidFill>
                <a:schemeClr val="bg1"/>
              </a:solidFill>
            </a:endParaRPr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95"/>
          <a:stretch/>
        </p:blipFill>
        <p:spPr bwMode="auto">
          <a:xfrm>
            <a:off x="3178385" y="3646603"/>
            <a:ext cx="2272145" cy="23746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399" y="3648772"/>
            <a:ext cx="1715654" cy="23089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6459" y="3784146"/>
            <a:ext cx="2509813" cy="20381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Bulle ronde 1"/>
          <p:cNvSpPr/>
          <p:nvPr/>
        </p:nvSpPr>
        <p:spPr>
          <a:xfrm>
            <a:off x="728399" y="1357384"/>
            <a:ext cx="2555776" cy="1581828"/>
          </a:xfrm>
          <a:prstGeom prst="wedgeEllipseCallout">
            <a:avLst>
              <a:gd name="adj1" fmla="val -76668"/>
              <a:gd name="adj2" fmla="val 6074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dirty="0" smtClean="0">
                <a:solidFill>
                  <a:schemeClr val="tx1"/>
                </a:solidFill>
              </a:rPr>
              <a:t>1 témoin </a:t>
            </a:r>
            <a:endParaRPr lang="fr-FR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4666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0" y="0"/>
            <a:ext cx="9144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Que contient le </a:t>
            </a:r>
          </a:p>
          <a:p>
            <a:pPr algn="ctr"/>
            <a:r>
              <a:rPr lang="fr-FR" sz="4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message d’alerte? 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0" y="5733256"/>
            <a:ext cx="914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3275" indent="-457200" algn="ctr"/>
            <a:r>
              <a:rPr lang="fr-FR" sz="2000" b="1" dirty="0" smtClean="0"/>
              <a:t>Si l’alerte est transmise par un témoin :  </a:t>
            </a:r>
          </a:p>
          <a:p>
            <a:pPr marL="803275" indent="-457200">
              <a:buFontTx/>
              <a:buChar char="-"/>
            </a:pPr>
            <a:r>
              <a:rPr lang="fr-FR" sz="2000" dirty="0" smtClean="0"/>
              <a:t>S’assurer qu’il a tous les éléments avant de partir (le faire répéter)</a:t>
            </a:r>
          </a:p>
          <a:p>
            <a:pPr marL="803275" indent="-457200">
              <a:buFontTx/>
              <a:buChar char="-"/>
            </a:pPr>
            <a:r>
              <a:rPr lang="fr-FR" sz="2000" dirty="0" smtClean="0"/>
              <a:t>Vérifier qu’il a correctement effectué l’action à son retour   </a:t>
            </a:r>
            <a:endParaRPr lang="fr-FR" sz="2000" dirty="0"/>
          </a:p>
        </p:txBody>
      </p:sp>
      <p:sp>
        <p:nvSpPr>
          <p:cNvPr id="6" name="Rectangle à coins arrondis 5"/>
          <p:cNvSpPr/>
          <p:nvPr/>
        </p:nvSpPr>
        <p:spPr>
          <a:xfrm>
            <a:off x="2831192" y="1772816"/>
            <a:ext cx="5184577" cy="3569496"/>
          </a:xfrm>
          <a:prstGeom prst="wedgeRoundRectCallout">
            <a:avLst>
              <a:gd name="adj1" fmla="val -80451"/>
              <a:gd name="adj2" fmla="val 48429"/>
              <a:gd name="adj3" fmla="val 16667"/>
            </a:avLst>
          </a:prstGeom>
          <a:solidFill>
            <a:schemeClr val="bg2">
              <a:lumMod val="90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2200" dirty="0" smtClean="0">
                <a:solidFill>
                  <a:prstClr val="black"/>
                </a:solidFill>
              </a:rPr>
              <a:t>N° </a:t>
            </a:r>
            <a:r>
              <a:rPr lang="fr-FR" sz="2200" b="1" dirty="0" smtClean="0">
                <a:solidFill>
                  <a:prstClr val="black"/>
                </a:solidFill>
              </a:rPr>
              <a:t>téléphone</a:t>
            </a:r>
            <a:r>
              <a:rPr lang="fr-FR" sz="2200" dirty="0" smtClean="0">
                <a:solidFill>
                  <a:prstClr val="black"/>
                </a:solidFill>
              </a:rPr>
              <a:t>  ou de la borne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2200" dirty="0" smtClean="0">
                <a:solidFill>
                  <a:prstClr val="black"/>
                </a:solidFill>
              </a:rPr>
              <a:t>Nature du </a:t>
            </a:r>
            <a:r>
              <a:rPr lang="fr-FR" sz="2200" b="1" dirty="0" smtClean="0">
                <a:solidFill>
                  <a:prstClr val="black"/>
                </a:solidFill>
              </a:rPr>
              <a:t>problème</a:t>
            </a:r>
            <a:r>
              <a:rPr lang="fr-FR" sz="2200" dirty="0" smtClean="0">
                <a:solidFill>
                  <a:prstClr val="black"/>
                </a:solidFill>
              </a:rPr>
              <a:t> (maladie, accident...)    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2200" b="1" dirty="0" smtClean="0">
                <a:solidFill>
                  <a:prstClr val="black"/>
                </a:solidFill>
              </a:rPr>
              <a:t>Localisation</a:t>
            </a:r>
            <a:r>
              <a:rPr lang="fr-FR" sz="2200" dirty="0" smtClean="0">
                <a:solidFill>
                  <a:prstClr val="black"/>
                </a:solidFill>
              </a:rPr>
              <a:t> la plus précise</a:t>
            </a:r>
          </a:p>
          <a:p>
            <a:endParaRPr lang="fr-FR" sz="2200" dirty="0" smtClean="0">
              <a:solidFill>
                <a:prstClr val="black"/>
              </a:solidFill>
            </a:endParaRPr>
          </a:p>
          <a:p>
            <a:pPr algn="ctr"/>
            <a:r>
              <a:rPr lang="fr-FR" sz="2200" dirty="0" smtClean="0">
                <a:solidFill>
                  <a:prstClr val="black"/>
                </a:solidFill>
              </a:rPr>
              <a:t>Répondre aux questions</a:t>
            </a:r>
          </a:p>
          <a:p>
            <a:pPr algn="ctr"/>
            <a:endParaRPr lang="fr-FR" sz="2200" dirty="0">
              <a:solidFill>
                <a:prstClr val="black"/>
              </a:solidFill>
            </a:endParaRPr>
          </a:p>
          <a:p>
            <a:pPr algn="ctr"/>
            <a:r>
              <a:rPr lang="fr-FR" sz="2200" dirty="0" smtClean="0">
                <a:solidFill>
                  <a:prstClr val="black"/>
                </a:solidFill>
              </a:rPr>
              <a:t>Ne pas raccrocher avant instruction des secours</a:t>
            </a:r>
          </a:p>
        </p:txBody>
      </p:sp>
      <p:pic>
        <p:nvPicPr>
          <p:cNvPr id="7" name="Picture 4" descr="http://t2.gstatic.com/images?q=tbn:ANd9GcQi1wb5QlyLkNe5XYmbTn_o9bxi8Wun1CypMJpSEdA73NG5ehiBCQ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79512" y="4807813"/>
            <a:ext cx="1270273" cy="925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5031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/>
        </p:nvSpPr>
        <p:spPr>
          <a:xfrm>
            <a:off x="275810" y="1124744"/>
            <a:ext cx="3528392" cy="129614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Tx/>
              <a:buChar char="-"/>
            </a:pPr>
            <a:r>
              <a:rPr lang="fr-FR" dirty="0" smtClean="0">
                <a:solidFill>
                  <a:prstClr val="black"/>
                </a:solidFill>
              </a:rPr>
              <a:t>Evaluation rapide de la situation et des risques. </a:t>
            </a:r>
            <a:endParaRPr lang="fr-FR" dirty="0">
              <a:solidFill>
                <a:prstClr val="black"/>
              </a:solidFill>
            </a:endParaRPr>
          </a:p>
          <a:p>
            <a:pPr marL="285750" indent="-285750">
              <a:buFontTx/>
              <a:buChar char="-"/>
            </a:pPr>
            <a:r>
              <a:rPr lang="fr-FR" dirty="0" smtClean="0">
                <a:solidFill>
                  <a:prstClr val="black"/>
                </a:solidFill>
              </a:rPr>
              <a:t>Se localiser </a:t>
            </a:r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5" name="Rectangle à coins arrondis 4"/>
          <p:cNvSpPr/>
          <p:nvPr/>
        </p:nvSpPr>
        <p:spPr>
          <a:xfrm>
            <a:off x="899592" y="4799066"/>
            <a:ext cx="6443577" cy="1967196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b="1" u="sng" dirty="0" smtClean="0">
                <a:solidFill>
                  <a:prstClr val="black"/>
                </a:solidFill>
              </a:rPr>
              <a:t>Le message d’alerte</a:t>
            </a:r>
            <a:r>
              <a:rPr lang="fr-FR" b="1" dirty="0" smtClean="0">
                <a:solidFill>
                  <a:prstClr val="black"/>
                </a:solidFill>
              </a:rPr>
              <a:t> :</a:t>
            </a:r>
          </a:p>
          <a:p>
            <a:pPr marL="285750" indent="-285750">
              <a:buFontTx/>
              <a:buChar char="-"/>
            </a:pPr>
            <a:r>
              <a:rPr lang="fr-FR" dirty="0" smtClean="0">
                <a:solidFill>
                  <a:prstClr val="black"/>
                </a:solidFill>
              </a:rPr>
              <a:t>N° téléphone </a:t>
            </a:r>
          </a:p>
          <a:p>
            <a:pPr marL="285750" indent="-285750">
              <a:buFontTx/>
              <a:buChar char="-"/>
            </a:pPr>
            <a:r>
              <a:rPr lang="fr-FR" dirty="0" smtClean="0">
                <a:solidFill>
                  <a:prstClr val="black"/>
                </a:solidFill>
              </a:rPr>
              <a:t>Lieu </a:t>
            </a:r>
            <a:r>
              <a:rPr lang="fr-FR" dirty="0">
                <a:solidFill>
                  <a:prstClr val="black"/>
                </a:solidFill>
              </a:rPr>
              <a:t>précis</a:t>
            </a:r>
          </a:p>
          <a:p>
            <a:pPr marL="285750" indent="-285750">
              <a:buFontTx/>
              <a:buChar char="-"/>
            </a:pPr>
            <a:r>
              <a:rPr lang="fr-FR" dirty="0" smtClean="0">
                <a:solidFill>
                  <a:prstClr val="black"/>
                </a:solidFill>
              </a:rPr>
              <a:t>Nature et gravité du problème : Maladie, accident</a:t>
            </a:r>
          </a:p>
          <a:p>
            <a:pPr marL="285750" indent="-285750">
              <a:buFontTx/>
              <a:buChar char="-"/>
            </a:pPr>
            <a:r>
              <a:rPr lang="fr-FR" dirty="0" smtClean="0">
                <a:solidFill>
                  <a:prstClr val="black"/>
                </a:solidFill>
              </a:rPr>
              <a:t>Mesures et gestes réalisés</a:t>
            </a:r>
          </a:p>
          <a:p>
            <a:pPr marL="285750" indent="-285750">
              <a:buFontTx/>
              <a:buChar char="-"/>
            </a:pPr>
            <a:r>
              <a:rPr lang="fr-FR" dirty="0" smtClean="0">
                <a:solidFill>
                  <a:prstClr val="black"/>
                </a:solidFill>
              </a:rPr>
              <a:t>Répondre aux questions  </a:t>
            </a:r>
          </a:p>
          <a:p>
            <a:pPr marL="285750" indent="-285750">
              <a:buFontTx/>
              <a:buChar char="-"/>
            </a:pPr>
            <a:r>
              <a:rPr lang="fr-FR" dirty="0" smtClean="0">
                <a:solidFill>
                  <a:prstClr val="black"/>
                </a:solidFill>
              </a:rPr>
              <a:t>Ne pas raccrocher avant instruction des secours </a:t>
            </a:r>
          </a:p>
        </p:txBody>
      </p:sp>
      <p:sp>
        <p:nvSpPr>
          <p:cNvPr id="6" name="Rectangle à coins arrondis 5"/>
          <p:cNvSpPr/>
          <p:nvPr/>
        </p:nvSpPr>
        <p:spPr>
          <a:xfrm>
            <a:off x="5575418" y="3065677"/>
            <a:ext cx="3528392" cy="129614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prstClr val="black"/>
                </a:solidFill>
              </a:rPr>
              <a:t>Choisir le service de secours adapté (15, 18, 112)</a:t>
            </a:r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4427984" y="1268760"/>
            <a:ext cx="3528392" cy="129614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prstClr val="black"/>
                </a:solidFill>
              </a:rPr>
              <a:t>Trouver le moyen de communication </a:t>
            </a:r>
          </a:p>
          <a:p>
            <a:pPr algn="ctr"/>
            <a:r>
              <a:rPr lang="fr-FR" dirty="0" smtClean="0">
                <a:solidFill>
                  <a:prstClr val="black"/>
                </a:solidFill>
              </a:rPr>
              <a:t>(téléphone, borne, témoin)</a:t>
            </a:r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8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24744"/>
          </a:xfrm>
        </p:spPr>
        <p:txBody>
          <a:bodyPr>
            <a:normAutofit/>
          </a:bodyPr>
          <a:lstStyle/>
          <a:p>
            <a:pPr algn="ctr"/>
            <a:r>
              <a:rPr lang="fr-FR" dirty="0" smtClean="0"/>
              <a:t>Bilan : L’ALERTE</a:t>
            </a:r>
            <a:endParaRPr lang="fr-FR" dirty="0"/>
          </a:p>
        </p:txBody>
      </p:sp>
      <p:cxnSp>
        <p:nvCxnSpPr>
          <p:cNvPr id="9" name="Connecteur droit avec flèche 8"/>
          <p:cNvCxnSpPr/>
          <p:nvPr/>
        </p:nvCxnSpPr>
        <p:spPr>
          <a:xfrm>
            <a:off x="3824637" y="1916832"/>
            <a:ext cx="603347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avec flèche 9"/>
          <p:cNvCxnSpPr/>
          <p:nvPr/>
        </p:nvCxnSpPr>
        <p:spPr>
          <a:xfrm>
            <a:off x="7339614" y="2563804"/>
            <a:ext cx="212894" cy="48107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avec flèche 10"/>
          <p:cNvCxnSpPr/>
          <p:nvPr/>
        </p:nvCxnSpPr>
        <p:spPr>
          <a:xfrm flipH="1">
            <a:off x="7233168" y="4361821"/>
            <a:ext cx="319340" cy="57934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à coins arrondis 11"/>
          <p:cNvSpPr/>
          <p:nvPr/>
        </p:nvSpPr>
        <p:spPr>
          <a:xfrm>
            <a:off x="183494" y="3065677"/>
            <a:ext cx="3528392" cy="129614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prstClr val="black"/>
                </a:solidFill>
              </a:rPr>
              <a:t>Appliquer les consignes </a:t>
            </a:r>
            <a:r>
              <a:rPr lang="fr-FR" dirty="0" smtClean="0">
                <a:solidFill>
                  <a:prstClr val="black"/>
                </a:solidFill>
              </a:rPr>
              <a:t>données : </a:t>
            </a:r>
            <a:endParaRPr lang="fr-FR" dirty="0">
              <a:solidFill>
                <a:prstClr val="black"/>
              </a:solidFill>
            </a:endParaRPr>
          </a:p>
          <a:p>
            <a:pPr algn="ctr"/>
            <a:r>
              <a:rPr lang="fr-FR" dirty="0" smtClean="0">
                <a:solidFill>
                  <a:prstClr val="black"/>
                </a:solidFill>
              </a:rPr>
              <a:t>secourir ou continuer l’action de secours </a:t>
            </a:r>
            <a:endParaRPr lang="fr-FR" dirty="0">
              <a:solidFill>
                <a:prstClr val="black"/>
              </a:solidFill>
            </a:endParaRPr>
          </a:p>
        </p:txBody>
      </p:sp>
      <p:cxnSp>
        <p:nvCxnSpPr>
          <p:cNvPr id="13" name="Connecteur droit avec flèche 12"/>
          <p:cNvCxnSpPr/>
          <p:nvPr/>
        </p:nvCxnSpPr>
        <p:spPr>
          <a:xfrm flipH="1" flipV="1">
            <a:off x="2044816" y="4323768"/>
            <a:ext cx="428154" cy="46217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7124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0" y="260648"/>
            <a:ext cx="9143999" cy="6401866"/>
          </a:xfrm>
        </p:spPr>
        <p:txBody>
          <a:bodyPr>
            <a:noAutofit/>
          </a:bodyPr>
          <a:lstStyle/>
          <a:p>
            <a:pPr marL="0" algn="ctr"/>
            <a:r>
              <a:rPr lang="fr-FR" sz="344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fr-FR" sz="3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3799584" y="5362781"/>
            <a:ext cx="151216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dirty="0" smtClean="0"/>
              <a:t>Démarche  / Alerte</a:t>
            </a:r>
            <a:endParaRPr lang="fr-FR" sz="1000" dirty="0"/>
          </a:p>
        </p:txBody>
      </p:sp>
    </p:spTree>
    <p:extLst>
      <p:ext uri="{BB962C8B-B14F-4D97-AF65-F5344CB8AC3E}">
        <p14:creationId xmlns:p14="http://schemas.microsoft.com/office/powerpoint/2010/main" val="2534268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Personnalisé 1">
      <a:dk1>
        <a:sysClr val="windowText" lastClr="000000"/>
      </a:dk1>
      <a:lt1>
        <a:sysClr val="window" lastClr="FFFFFF"/>
      </a:lt1>
      <a:dk2>
        <a:srgbClr val="969DAB"/>
      </a:dk2>
      <a:lt2>
        <a:srgbClr val="FFF39D"/>
      </a:lt2>
      <a:accent1>
        <a:srgbClr val="FE8637"/>
      </a:accent1>
      <a:accent2>
        <a:srgbClr val="ACC1E8"/>
      </a:accent2>
      <a:accent3>
        <a:srgbClr val="B32C16"/>
      </a:accent3>
      <a:accent4>
        <a:srgbClr val="F5CD2D"/>
      </a:accent4>
      <a:accent5>
        <a:srgbClr val="AEBAD5"/>
      </a:accent5>
      <a:accent6>
        <a:srgbClr val="ADB0B5"/>
      </a:accent6>
      <a:hlink>
        <a:srgbClr val="D2611C"/>
      </a:hlink>
      <a:folHlink>
        <a:srgbClr val="7B87AA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1284</TotalTime>
  <Words>269</Words>
  <Application>Microsoft Office PowerPoint</Application>
  <PresentationFormat>Affichage à l'écran (4:3)</PresentationFormat>
  <Paragraphs>53</Paragraphs>
  <Slides>9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Verve</vt:lpstr>
      <vt:lpstr>Présentation PowerPoint</vt:lpstr>
      <vt:lpstr>?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Bilan : L’ALERTE</vt:lpstr>
      <vt:lpstr>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Neretti AC</dc:creator>
  <cp:lastModifiedBy>Neretti AC</cp:lastModifiedBy>
  <cp:revision>66</cp:revision>
  <cp:lastPrinted>2013-11-01T05:05:07Z</cp:lastPrinted>
  <dcterms:created xsi:type="dcterms:W3CDTF">2013-10-11T22:05:50Z</dcterms:created>
  <dcterms:modified xsi:type="dcterms:W3CDTF">2014-07-02T10:30:10Z</dcterms:modified>
</cp:coreProperties>
</file>