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264" r:id="rId3"/>
    <p:sldId id="286" r:id="rId4"/>
    <p:sldId id="282" r:id="rId5"/>
    <p:sldId id="283" r:id="rId6"/>
    <p:sldId id="298" r:id="rId7"/>
    <p:sldId id="262" r:id="rId8"/>
    <p:sldId id="258" r:id="rId9"/>
    <p:sldId id="287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89" r:id="rId19"/>
    <p:sldId id="301" r:id="rId20"/>
    <p:sldId id="270" r:id="rId21"/>
    <p:sldId id="290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6" r:id="rId33"/>
    <p:sldId id="327" r:id="rId34"/>
    <p:sldId id="328" r:id="rId35"/>
    <p:sldId id="329" r:id="rId36"/>
    <p:sldId id="323" r:id="rId37"/>
    <p:sldId id="324" r:id="rId38"/>
    <p:sldId id="325" r:id="rId39"/>
  </p:sldIdLst>
  <p:sldSz cx="9144000" cy="6858000" type="screen4x3"/>
  <p:notesSz cx="9942513" cy="6761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l">
              <a:defRPr sz="1200"/>
            </a:lvl1pPr>
          </a:lstStyle>
          <a:p>
            <a:r>
              <a:rPr lang="fr-FR" dirty="0" smtClean="0"/>
              <a:t>Partie 4 : Obstruction des voies aériennes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574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r">
              <a:defRPr sz="1200"/>
            </a:lvl1pPr>
          </a:lstStyle>
          <a:p>
            <a:fld id="{2921743B-5D02-4A61-A2CB-B3A68D02E8AF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574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r">
              <a:defRPr sz="1200"/>
            </a:lvl1pPr>
          </a:lstStyle>
          <a:p>
            <a:fld id="{EF9ADC02-1417-4EDB-A276-921EA3D82A4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65834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 smtClean="0"/>
              <a:t>Partie 4 : Obstruction des voies aériennes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460E-EED0-4EFE-AA3E-156CFB15DF60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D8D2A-D6C4-440F-A9ED-E8DC5585EED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43339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Partie 4 : Obstruction des voies aériennes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43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E5F76-BADD-45C7-AA90-43E2BE472D6F}" type="slidenum">
              <a:rPr lang="fr-FR" smtClean="0"/>
              <a:t>35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Cas concret 4.1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93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97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8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655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7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97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5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2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09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7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/>
              <a:t>03/07/2014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03/07/2014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0" y="274340"/>
            <a:ext cx="9144000" cy="155679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   Obstruction des voies aériennes par un corps étranger </a:t>
            </a:r>
            <a:endParaRPr lang="fr-FR" dirty="0"/>
          </a:p>
        </p:txBody>
      </p:sp>
      <p:pic>
        <p:nvPicPr>
          <p:cNvPr id="2" name="Picture 2" descr="http://www.formationambulancier.fr/00-images/10-03-rea/001-lva/08-etouffe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46208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716016" y="6525344"/>
            <a:ext cx="4260056" cy="300831"/>
          </a:xfrm>
        </p:spPr>
        <p:txBody>
          <a:bodyPr/>
          <a:lstStyle/>
          <a:p>
            <a:r>
              <a:rPr lang="fr-FR" dirty="0" smtClean="0"/>
              <a:t>NERETTI - Formatrice PAE FPSC- Nouvelle-Calédonie 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3356992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1"/>
                </a:solidFill>
              </a:rPr>
              <a:t>Objectif</a:t>
            </a:r>
            <a:r>
              <a:rPr lang="fr-FR" dirty="0">
                <a:solidFill>
                  <a:schemeClr val="tx1"/>
                </a:solidFill>
              </a:rPr>
              <a:t> :  </a:t>
            </a:r>
            <a:r>
              <a:rPr lang="fr-FR" sz="3200" dirty="0" smtClean="0">
                <a:solidFill>
                  <a:schemeClr val="tx1"/>
                </a:solidFill>
              </a:rPr>
              <a:t>être </a:t>
            </a:r>
            <a:r>
              <a:rPr lang="fr-FR" sz="3200" dirty="0">
                <a:solidFill>
                  <a:schemeClr val="tx1"/>
                </a:solidFill>
              </a:rPr>
              <a:t>capable, face à une victime qui présente un étouffement, d’en connaître les signes </a:t>
            </a:r>
            <a:r>
              <a:rPr lang="fr-FR" sz="3200" b="1" dirty="0">
                <a:solidFill>
                  <a:schemeClr val="tx1"/>
                </a:solidFill>
              </a:rPr>
              <a:t>et de réaliser les gestes de secours d’urgence adaptés et nécessaires</a:t>
            </a:r>
            <a:r>
              <a:rPr lang="fr-FR" sz="3200" dirty="0" smtClean="0"/>
              <a:t>. </a:t>
            </a:r>
            <a:endParaRPr lang="fr-FR" dirty="0"/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static.lyon-france.com/var/ez_site/storage/images/media/images/gastronomie/brasserie-lyon-plage-cafe-gourmand-en-terrasse/505145-1-fre-FR/Brasserie-Lyon-Plage-cafe-gourmand-en-terrasse_bannie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4258815" cy="42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1560" y="404664"/>
            <a:ext cx="3818205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</a:rPr>
              <a:t>Café </a:t>
            </a:r>
            <a:r>
              <a:rPr lang="fr-FR" sz="2800" b="1" dirty="0" err="1">
                <a:solidFill>
                  <a:prstClr val="black"/>
                </a:solidFill>
              </a:rPr>
              <a:t>Kisétouffe</a:t>
            </a:r>
            <a:endParaRPr lang="fr-FR" sz="2800" b="1" dirty="0">
              <a:solidFill>
                <a:prstClr val="black"/>
              </a:solidFill>
            </a:endParaRPr>
          </a:p>
          <a:p>
            <a:r>
              <a:rPr lang="fr-FR" sz="2800" b="1" dirty="0">
                <a:solidFill>
                  <a:prstClr val="black"/>
                </a:solidFill>
              </a:rPr>
              <a:t>10, rue de la plage</a:t>
            </a:r>
          </a:p>
          <a:p>
            <a:r>
              <a:rPr lang="fr-FR" sz="2800" b="1" dirty="0">
                <a:solidFill>
                  <a:prstClr val="black"/>
                </a:solidFill>
              </a:rPr>
              <a:t>KOUMAC </a:t>
            </a:r>
          </a:p>
          <a:p>
            <a:r>
              <a:rPr lang="fr-FR" sz="2800" b="1" dirty="0">
                <a:solidFill>
                  <a:prstClr val="black"/>
                </a:solidFill>
              </a:rPr>
              <a:t>Tel :  78.01.01</a:t>
            </a:r>
          </a:p>
        </p:txBody>
      </p:sp>
    </p:spTree>
    <p:extLst>
      <p:ext uri="{BB962C8B-B14F-4D97-AF65-F5344CB8AC3E}">
        <p14:creationId xmlns:p14="http://schemas.microsoft.com/office/powerpoint/2010/main" val="32534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2420888"/>
            <a:ext cx="4546855" cy="3888432"/>
          </a:xfrm>
        </p:spPr>
        <p:txBody>
          <a:bodyPr>
            <a:normAutofit/>
          </a:bodyPr>
          <a:lstStyle/>
          <a:p>
            <a:r>
              <a:rPr lang="fr-FR" b="1" dirty="0" smtClean="0"/>
              <a:t>Les signes </a:t>
            </a:r>
            <a:r>
              <a:rPr lang="fr-FR" dirty="0" smtClean="0"/>
              <a:t>: </a:t>
            </a:r>
          </a:p>
          <a:p>
            <a:pPr marL="720725" indent="-366713">
              <a:buFontTx/>
              <a:buChar char="-"/>
            </a:pPr>
            <a:r>
              <a:rPr lang="fr-FR" dirty="0"/>
              <a:t>Aucune respiration, plus de son</a:t>
            </a:r>
          </a:p>
          <a:p>
            <a:pPr marL="720725" indent="-366713">
              <a:buFontTx/>
              <a:buChar char="-"/>
            </a:pPr>
            <a:r>
              <a:rPr lang="fr-FR" dirty="0"/>
              <a:t>bouche ouverte</a:t>
            </a:r>
          </a:p>
          <a:p>
            <a:pPr marL="720725" indent="-366713">
              <a:buFontTx/>
              <a:buChar char="-"/>
            </a:pPr>
            <a:r>
              <a:rPr lang="fr-FR" dirty="0"/>
              <a:t>devient bleu</a:t>
            </a:r>
          </a:p>
          <a:p>
            <a:pPr marL="64008" indent="0">
              <a:buNone/>
            </a:pPr>
            <a:r>
              <a:rPr lang="fr-FR" sz="1600" dirty="0" smtClean="0"/>
              <a:t> </a:t>
            </a:r>
            <a:endParaRPr lang="fr-FR" sz="800" dirty="0" smtClean="0"/>
          </a:p>
          <a:p>
            <a:r>
              <a:rPr lang="fr-FR" b="1" dirty="0" smtClean="0"/>
              <a:t>Que faire ?</a:t>
            </a:r>
            <a:r>
              <a:rPr lang="fr-FR" dirty="0" smtClean="0"/>
              <a:t>  </a:t>
            </a:r>
          </a:p>
          <a:p>
            <a:pPr marL="64008" indent="0">
              <a:buNone/>
            </a:pPr>
            <a:endParaRPr lang="fr-FR" dirty="0" smtClean="0"/>
          </a:p>
          <a:p>
            <a:pPr marL="64008" indent="0">
              <a:buNone/>
            </a:pPr>
            <a:endParaRPr lang="fr-FR" dirty="0"/>
          </a:p>
          <a:p>
            <a:pPr marL="64008" indent="0">
              <a:buNone/>
            </a:pP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5220065" y="2348880"/>
            <a:ext cx="3528392" cy="3888432"/>
            <a:chOff x="4716013" y="188640"/>
            <a:chExt cx="1606340" cy="2040558"/>
          </a:xfrm>
        </p:grpSpPr>
        <p:sp>
          <p:nvSpPr>
            <p:cNvPr id="5" name="Rectangle 4"/>
            <p:cNvSpPr/>
            <p:nvPr/>
          </p:nvSpPr>
          <p:spPr>
            <a:xfrm>
              <a:off x="4716016" y="188640"/>
              <a:ext cx="1606337" cy="2040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6" name="Picture 2" descr="C:\Users\Neretti AC\Dropbox\PSC1 (1)\outils!!!!!\4\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683" l="22898" r="47824">
                          <a14:foregroundMark x1="37043" y1="40317" x2="30564" y2="86190"/>
                          <a14:foregroundMark x1="39466" y1="52540" x2="40010" y2="934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1" r="52322" b="4683"/>
            <a:stretch/>
          </p:blipFill>
          <p:spPr bwMode="auto">
            <a:xfrm flipH="1">
              <a:off x="4716013" y="188640"/>
              <a:ext cx="1606337" cy="20405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re 1"/>
          <p:cNvSpPr txBox="1">
            <a:spLocks/>
          </p:cNvSpPr>
          <p:nvPr/>
        </p:nvSpPr>
        <p:spPr>
          <a:xfrm>
            <a:off x="0" y="274340"/>
            <a:ext cx="9144000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Obstruction </a:t>
            </a:r>
            <a:r>
              <a:rPr lang="fr-FR" b="1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B32C16"/>
                </a:solidFill>
              </a:rPr>
              <a:t>totale</a:t>
            </a:r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B32C16"/>
                </a:solidFill>
              </a:rPr>
              <a:t> </a:t>
            </a:r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des voies aériennes par un corps étranger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7092280" y="3717032"/>
            <a:ext cx="792088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1556689" y="1463773"/>
            <a:ext cx="6030622" cy="2829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Claques dans le dos </a:t>
            </a:r>
            <a:r>
              <a:rPr lang="fr-FR" dirty="0" smtClean="0">
                <a:solidFill>
                  <a:prstClr val="black"/>
                </a:solidFill>
              </a:rPr>
              <a:t>(→ </a:t>
            </a:r>
            <a:r>
              <a:rPr lang="fr-FR" altLang="fr-FR" dirty="0" smtClean="0">
                <a:solidFill>
                  <a:prstClr val="black"/>
                </a:solidFill>
              </a:rPr>
              <a:t>provoquer </a:t>
            </a:r>
            <a:r>
              <a:rPr lang="fr-FR" altLang="fr-FR" dirty="0">
                <a:solidFill>
                  <a:prstClr val="black"/>
                </a:solidFill>
              </a:rPr>
              <a:t>la </a:t>
            </a:r>
            <a:r>
              <a:rPr lang="fr-FR" altLang="fr-FR" dirty="0" smtClean="0">
                <a:solidFill>
                  <a:prstClr val="black"/>
                </a:solidFill>
              </a:rPr>
              <a:t>toux):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 </a:t>
            </a:r>
            <a:r>
              <a:rPr lang="fr-FR" sz="500" dirty="0" smtClean="0">
                <a:solidFill>
                  <a:prstClr val="black"/>
                </a:solidFill>
              </a:rPr>
              <a:t> </a:t>
            </a:r>
            <a:endParaRPr lang="fr-FR" sz="500" dirty="0">
              <a:solidFill>
                <a:prstClr val="black"/>
              </a:solidFill>
            </a:endParaRP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Garder la </a:t>
            </a:r>
            <a:r>
              <a:rPr lang="fr-FR" altLang="ja-JP" dirty="0" smtClean="0">
                <a:solidFill>
                  <a:prstClr val="black"/>
                </a:solidFill>
              </a:rPr>
              <a:t>position de la victime</a:t>
            </a:r>
            <a:endParaRPr lang="fr-FR" altLang="ja-JP" dirty="0">
              <a:solidFill>
                <a:prstClr val="black"/>
              </a:solidFill>
            </a:endParaRP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ja-JP" dirty="0" smtClean="0">
                <a:solidFill>
                  <a:prstClr val="black"/>
                </a:solidFill>
              </a:rPr>
              <a:t>Se placer </a:t>
            </a:r>
            <a:r>
              <a:rPr lang="fr-FR" altLang="ja-JP" dirty="0">
                <a:solidFill>
                  <a:prstClr val="black"/>
                </a:solidFill>
              </a:rPr>
              <a:t>sur le côté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ja-JP" dirty="0" smtClean="0">
                <a:solidFill>
                  <a:prstClr val="black"/>
                </a:solidFill>
              </a:rPr>
              <a:t>Main </a:t>
            </a:r>
            <a:r>
              <a:rPr lang="fr-FR" altLang="ja-JP" dirty="0">
                <a:solidFill>
                  <a:prstClr val="black"/>
                </a:solidFill>
              </a:rPr>
              <a:t>au thorax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ja-JP" dirty="0" smtClean="0">
                <a:solidFill>
                  <a:prstClr val="black"/>
                </a:solidFill>
              </a:rPr>
              <a:t>Pencher la victime </a:t>
            </a:r>
            <a:r>
              <a:rPr lang="fr-FR" altLang="ja-JP" dirty="0">
                <a:solidFill>
                  <a:prstClr val="black"/>
                </a:solidFill>
              </a:rPr>
              <a:t>vers l’avant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prstClr val="black"/>
                </a:solidFill>
              </a:rPr>
              <a:t>Claques entre </a:t>
            </a:r>
            <a:r>
              <a:rPr lang="fr-FR" altLang="fr-FR" b="1" dirty="0">
                <a:solidFill>
                  <a:prstClr val="black"/>
                </a:solidFill>
              </a:rPr>
              <a:t>les 2 omoplates 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Avec </a:t>
            </a:r>
            <a:r>
              <a:rPr lang="fr-FR" altLang="fr-FR" b="1" dirty="0">
                <a:solidFill>
                  <a:prstClr val="black"/>
                </a:solidFill>
              </a:rPr>
              <a:t>talon de la </a:t>
            </a:r>
            <a:r>
              <a:rPr lang="fr-FR" altLang="fr-FR" b="1" dirty="0" smtClean="0">
                <a:solidFill>
                  <a:prstClr val="black"/>
                </a:solidFill>
              </a:rPr>
              <a:t>main ouverte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1 </a:t>
            </a:r>
            <a:r>
              <a:rPr lang="fr-FR" altLang="fr-FR" dirty="0">
                <a:solidFill>
                  <a:prstClr val="black"/>
                </a:solidFill>
              </a:rPr>
              <a:t>à 5 </a:t>
            </a:r>
            <a:r>
              <a:rPr lang="fr-FR" altLang="fr-FR" b="1" dirty="0">
                <a:solidFill>
                  <a:prstClr val="black"/>
                </a:solidFill>
              </a:rPr>
              <a:t>claques vigoureuses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</a:t>
            </a:r>
            <a:endParaRPr lang="fr-FR" altLang="fr-FR" sz="500" dirty="0">
              <a:solidFill>
                <a:prstClr val="black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2124057" y="4293096"/>
            <a:ext cx="1091440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1061746" y="44624"/>
            <a:ext cx="8082253" cy="1080120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Désobstruction des voies aériennes: méthode des claques dans le dos   </a:t>
            </a:r>
            <a:endParaRPr lang="fr-FR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72562" y="4879686"/>
            <a:ext cx="3967924" cy="152932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4013"/>
            <a:r>
              <a:rPr lang="fr-FR" altLang="fr-FR" b="1" dirty="0">
                <a:solidFill>
                  <a:prstClr val="black"/>
                </a:solidFill>
              </a:rPr>
              <a:t>EFFICACE = </a:t>
            </a:r>
            <a:r>
              <a:rPr lang="fr-FR" altLang="fr-FR" b="1" dirty="0" smtClean="0">
                <a:solidFill>
                  <a:prstClr val="black"/>
                </a:solidFill>
              </a:rPr>
              <a:t>RESPIRE</a:t>
            </a:r>
            <a:endParaRPr lang="fr-FR" altLang="fr-FR" b="1" dirty="0">
              <a:solidFill>
                <a:prstClr val="black"/>
              </a:solidFill>
            </a:endParaRP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Mettre au </a:t>
            </a:r>
            <a:r>
              <a:rPr lang="fr-FR" altLang="fr-FR" dirty="0">
                <a:solidFill>
                  <a:prstClr val="black"/>
                </a:solidFill>
              </a:rPr>
              <a:t>repos</a:t>
            </a: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Réconforter</a:t>
            </a:r>
            <a:endParaRPr lang="fr-FR" altLang="fr-FR" dirty="0">
              <a:solidFill>
                <a:prstClr val="black"/>
              </a:solidFill>
            </a:endParaRP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Avis </a:t>
            </a:r>
            <a:r>
              <a:rPr lang="fr-FR" altLang="fr-FR" dirty="0">
                <a:solidFill>
                  <a:prstClr val="black"/>
                </a:solidFill>
              </a:rPr>
              <a:t>médical</a:t>
            </a: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Surveiller</a:t>
            </a:r>
            <a:endParaRPr lang="fr-FR" altLang="fr-FR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831" r="100000">
                        <a14:foregroundMark x1="47343" y1="22388" x2="47343" y2="22388"/>
                        <a14:foregroundMark x1="80193" y1="36567" x2="80193" y2="36567"/>
                        <a14:foregroundMark x1="78744" y1="30597" x2="90821" y2="44403"/>
                        <a14:foregroundMark x1="60870" y1="64925" x2="78744" y2="64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1681157" cy="217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709" l="17978" r="86517">
                        <a14:foregroundMark x1="25468" y1="7937" x2="25843" y2="89947"/>
                        <a14:foregroundMark x1="21348" y1="27513" x2="18352" y2="39153"/>
                        <a14:foregroundMark x1="20974" y1="63492" x2="22846" y2="88360"/>
                        <a14:foregroundMark x1="22097" y1="89418" x2="29213" y2="89947"/>
                        <a14:foregroundMark x1="40449" y1="30159" x2="54307" y2="43386"/>
                        <a14:foregroundMark x1="71536" y1="14815" x2="72285" y2="90476"/>
                        <a14:foregroundMark x1="56929" y1="57143" x2="69663" y2="55026"/>
                        <a14:foregroundMark x1="20974" y1="57672" x2="23596" y2="85714"/>
                        <a14:backgroundMark x1="71536" y1="10582" x2="71161" y2="22751"/>
                        <a14:backgroundMark x1="69663" y1="21693" x2="77154" y2="22222"/>
                        <a14:backgroundMark x1="71536" y1="23280" x2="76779" y2="22751"/>
                        <a14:backgroundMark x1="67790" y1="17460" x2="75655" y2="16402"/>
                        <a14:backgroundMark x1="70037" y1="12698" x2="73408" y2="22751"/>
                        <a14:backgroundMark x1="73034" y1="11640" x2="67041" y2="23280"/>
                        <a14:backgroundMark x1="65169" y1="14286" x2="90637" y2="19048"/>
                        <a14:backgroundMark x1="72285" y1="8995" x2="71536" y2="21164"/>
                        <a14:backgroundMark x1="96255" y1="23810" x2="96255" y2="23810"/>
                        <a14:backgroundMark x1="20599" y1="61905" x2="22472" y2="83069"/>
                        <a14:backgroundMark x1="20974" y1="61376" x2="20599" y2="75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06744"/>
            <a:ext cx="1331519" cy="94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2.gstatic.com/images?q=tbn:ANd9GcQi1wb5QlyLkNe5XYmbTn_o9bxi8Wun1CypMJpSEdA73NG5ehiBC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7272"/>
            <a:ext cx="627203" cy="4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399032"/>
          </a:xfrm>
        </p:spPr>
        <p:txBody>
          <a:bodyPr/>
          <a:lstStyle/>
          <a:p>
            <a:pPr marL="4763" algn="ctr"/>
            <a:r>
              <a:rPr lang="fr-FR" dirty="0" smtClean="0"/>
              <a:t>Apprentissage du geste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8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1556689" y="1463773"/>
            <a:ext cx="6030622" cy="2829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Claques dans le dos </a:t>
            </a:r>
            <a:r>
              <a:rPr lang="fr-FR" dirty="0" smtClean="0">
                <a:solidFill>
                  <a:prstClr val="black"/>
                </a:solidFill>
              </a:rPr>
              <a:t>(→ </a:t>
            </a:r>
            <a:r>
              <a:rPr lang="fr-FR" altLang="fr-FR" dirty="0" smtClean="0">
                <a:solidFill>
                  <a:prstClr val="black"/>
                </a:solidFill>
              </a:rPr>
              <a:t>provoquer </a:t>
            </a:r>
            <a:r>
              <a:rPr lang="fr-FR" altLang="fr-FR" dirty="0">
                <a:solidFill>
                  <a:prstClr val="black"/>
                </a:solidFill>
              </a:rPr>
              <a:t>la </a:t>
            </a:r>
            <a:r>
              <a:rPr lang="fr-FR" altLang="fr-FR" dirty="0" smtClean="0">
                <a:solidFill>
                  <a:prstClr val="black"/>
                </a:solidFill>
              </a:rPr>
              <a:t>toux):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 </a:t>
            </a:r>
            <a:r>
              <a:rPr lang="fr-FR" sz="500" dirty="0" smtClean="0">
                <a:solidFill>
                  <a:prstClr val="black"/>
                </a:solidFill>
              </a:rPr>
              <a:t> </a:t>
            </a:r>
            <a:endParaRPr lang="fr-FR" sz="500" dirty="0">
              <a:solidFill>
                <a:prstClr val="black"/>
              </a:solidFill>
            </a:endParaRP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Garder la </a:t>
            </a:r>
            <a:r>
              <a:rPr lang="fr-FR" altLang="ja-JP" dirty="0" smtClean="0">
                <a:solidFill>
                  <a:prstClr val="black"/>
                </a:solidFill>
              </a:rPr>
              <a:t>position de la victime</a:t>
            </a:r>
            <a:endParaRPr lang="fr-FR" altLang="ja-JP" dirty="0">
              <a:solidFill>
                <a:prstClr val="black"/>
              </a:solidFill>
            </a:endParaRP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ja-JP" dirty="0" smtClean="0">
                <a:solidFill>
                  <a:prstClr val="black"/>
                </a:solidFill>
              </a:rPr>
              <a:t>Se placer </a:t>
            </a:r>
            <a:r>
              <a:rPr lang="fr-FR" altLang="ja-JP" dirty="0">
                <a:solidFill>
                  <a:prstClr val="black"/>
                </a:solidFill>
              </a:rPr>
              <a:t>sur le côté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ja-JP" dirty="0" smtClean="0">
                <a:solidFill>
                  <a:prstClr val="black"/>
                </a:solidFill>
              </a:rPr>
              <a:t>Main </a:t>
            </a:r>
            <a:r>
              <a:rPr lang="fr-FR" altLang="ja-JP" dirty="0">
                <a:solidFill>
                  <a:prstClr val="black"/>
                </a:solidFill>
              </a:rPr>
              <a:t>au thorax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ja-JP" dirty="0" smtClean="0">
                <a:solidFill>
                  <a:prstClr val="black"/>
                </a:solidFill>
              </a:rPr>
              <a:t>Pencher la victime </a:t>
            </a:r>
            <a:r>
              <a:rPr lang="fr-FR" altLang="ja-JP" dirty="0">
                <a:solidFill>
                  <a:prstClr val="black"/>
                </a:solidFill>
              </a:rPr>
              <a:t>vers l’avant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prstClr val="black"/>
                </a:solidFill>
              </a:rPr>
              <a:t>Claques entre </a:t>
            </a:r>
            <a:r>
              <a:rPr lang="fr-FR" altLang="fr-FR" b="1" dirty="0">
                <a:solidFill>
                  <a:prstClr val="black"/>
                </a:solidFill>
              </a:rPr>
              <a:t>les 2 omoplates 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Avec </a:t>
            </a:r>
            <a:r>
              <a:rPr lang="fr-FR" altLang="fr-FR" b="1" dirty="0">
                <a:solidFill>
                  <a:prstClr val="black"/>
                </a:solidFill>
              </a:rPr>
              <a:t>talon de la </a:t>
            </a:r>
            <a:r>
              <a:rPr lang="fr-FR" altLang="fr-FR" b="1" dirty="0" smtClean="0">
                <a:solidFill>
                  <a:prstClr val="black"/>
                </a:solidFill>
              </a:rPr>
              <a:t>main ouverte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1 </a:t>
            </a:r>
            <a:r>
              <a:rPr lang="fr-FR" altLang="fr-FR" dirty="0">
                <a:solidFill>
                  <a:prstClr val="black"/>
                </a:solidFill>
              </a:rPr>
              <a:t>à 5 </a:t>
            </a:r>
            <a:r>
              <a:rPr lang="fr-FR" altLang="fr-FR" b="1" dirty="0">
                <a:solidFill>
                  <a:prstClr val="black"/>
                </a:solidFill>
              </a:rPr>
              <a:t>claques vigoureuses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</a:t>
            </a:r>
            <a:endParaRPr lang="fr-FR" altLang="fr-FR" sz="500" dirty="0">
              <a:solidFill>
                <a:prstClr val="black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2124057" y="4293096"/>
            <a:ext cx="1091440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1061746" y="44624"/>
            <a:ext cx="8082253" cy="1080120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Désobstruction des voies aériennes: méthode des claques dans le dos   </a:t>
            </a:r>
            <a:endParaRPr lang="fr-FR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898145" y="4293097"/>
            <a:ext cx="1070298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172562" y="4879686"/>
            <a:ext cx="3967924" cy="152932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4013"/>
            <a:r>
              <a:rPr lang="fr-FR" altLang="fr-FR" b="1" dirty="0">
                <a:solidFill>
                  <a:prstClr val="black"/>
                </a:solidFill>
              </a:rPr>
              <a:t>EFFICACE = </a:t>
            </a:r>
            <a:r>
              <a:rPr lang="fr-FR" altLang="fr-FR" b="1" dirty="0" smtClean="0">
                <a:solidFill>
                  <a:prstClr val="black"/>
                </a:solidFill>
              </a:rPr>
              <a:t>RESPIRE</a:t>
            </a:r>
            <a:endParaRPr lang="fr-FR" altLang="fr-FR" b="1" dirty="0">
              <a:solidFill>
                <a:prstClr val="black"/>
              </a:solidFill>
            </a:endParaRP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Mettre au </a:t>
            </a:r>
            <a:r>
              <a:rPr lang="fr-FR" altLang="fr-FR" dirty="0">
                <a:solidFill>
                  <a:prstClr val="black"/>
                </a:solidFill>
              </a:rPr>
              <a:t>repos</a:t>
            </a: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Réconforter</a:t>
            </a:r>
            <a:endParaRPr lang="fr-FR" altLang="fr-FR" dirty="0">
              <a:solidFill>
                <a:prstClr val="black"/>
              </a:solidFill>
            </a:endParaRP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Avis </a:t>
            </a:r>
            <a:r>
              <a:rPr lang="fr-FR" altLang="fr-FR" dirty="0">
                <a:solidFill>
                  <a:prstClr val="black"/>
                </a:solidFill>
              </a:rPr>
              <a:t>médical</a:t>
            </a: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Surveiller</a:t>
            </a:r>
            <a:endParaRPr lang="fr-FR" altLang="fr-FR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831" r="100000">
                        <a14:foregroundMark x1="47343" y1="22388" x2="47343" y2="22388"/>
                        <a14:foregroundMark x1="80193" y1="36567" x2="80193" y2="36567"/>
                        <a14:foregroundMark x1="78744" y1="30597" x2="90821" y2="44403"/>
                        <a14:foregroundMark x1="60870" y1="64925" x2="78744" y2="64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1681157" cy="217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4427984" y="4879686"/>
            <a:ext cx="454398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b="1" dirty="0">
                <a:solidFill>
                  <a:prstClr val="black"/>
                </a:solidFill>
              </a:rPr>
              <a:t>INEFFICACE </a:t>
            </a:r>
            <a:r>
              <a:rPr lang="fr-FR" altLang="fr-FR" b="1" dirty="0" smtClean="0">
                <a:solidFill>
                  <a:prstClr val="black"/>
                </a:solidFill>
              </a:rPr>
              <a:t> = </a:t>
            </a:r>
            <a:r>
              <a:rPr lang="fr-FR" altLang="fr-FR" b="1" dirty="0">
                <a:solidFill>
                  <a:prstClr val="black"/>
                </a:solidFill>
              </a:rPr>
              <a:t>NE RESPIRE PAS</a:t>
            </a:r>
          </a:p>
          <a:p>
            <a:pPr algn="ctr"/>
            <a:r>
              <a:rPr lang="fr-FR" altLang="fr-FR" b="1" dirty="0">
                <a:solidFill>
                  <a:srgbClr val="C2271E"/>
                </a:solidFill>
              </a:rPr>
              <a:t>Compressions </a:t>
            </a:r>
            <a:r>
              <a:rPr lang="fr-FR" altLang="fr-FR" b="1" dirty="0" smtClean="0">
                <a:solidFill>
                  <a:srgbClr val="C2271E"/>
                </a:solidFill>
              </a:rPr>
              <a:t>abdominales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700" dirty="0">
              <a:solidFill>
                <a:prstClr val="black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Si perte de connaissance appliquer </a:t>
            </a: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la conduite à tenir adaptée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709" l="17978" r="86517">
                        <a14:foregroundMark x1="25468" y1="7937" x2="25843" y2="89947"/>
                        <a14:foregroundMark x1="21348" y1="27513" x2="18352" y2="39153"/>
                        <a14:foregroundMark x1="20974" y1="63492" x2="22846" y2="88360"/>
                        <a14:foregroundMark x1="22097" y1="89418" x2="29213" y2="89947"/>
                        <a14:foregroundMark x1="40449" y1="30159" x2="54307" y2="43386"/>
                        <a14:foregroundMark x1="71536" y1="14815" x2="72285" y2="90476"/>
                        <a14:foregroundMark x1="56929" y1="57143" x2="69663" y2="55026"/>
                        <a14:foregroundMark x1="20974" y1="57672" x2="23596" y2="85714"/>
                        <a14:backgroundMark x1="71536" y1="10582" x2="71161" y2="22751"/>
                        <a14:backgroundMark x1="69663" y1="21693" x2="77154" y2="22222"/>
                        <a14:backgroundMark x1="71536" y1="23280" x2="76779" y2="22751"/>
                        <a14:backgroundMark x1="67790" y1="17460" x2="75655" y2="16402"/>
                        <a14:backgroundMark x1="70037" y1="12698" x2="73408" y2="22751"/>
                        <a14:backgroundMark x1="73034" y1="11640" x2="67041" y2="23280"/>
                        <a14:backgroundMark x1="65169" y1="14286" x2="90637" y2="19048"/>
                        <a14:backgroundMark x1="72285" y1="8995" x2="71536" y2="21164"/>
                        <a14:backgroundMark x1="96255" y1="23810" x2="96255" y2="23810"/>
                        <a14:backgroundMark x1="20599" y1="61905" x2="22472" y2="83069"/>
                        <a14:backgroundMark x1="20974" y1="61376" x2="20599" y2="75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06744"/>
            <a:ext cx="1331519" cy="94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2.gstatic.com/images?q=tbn:ANd9GcQi1wb5QlyLkNe5XYmbTn_o9bxi8Wun1CypMJpSEdA73NG5ehiBC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7272"/>
            <a:ext cx="627203" cy="4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static.lyon-france.com/var/ez_site/storage/images/media/images/gastronomie/brasserie-lyon-plage-cafe-gourmand-en-terrasse/505145-1-fre-FR/Brasserie-Lyon-Plage-cafe-gourmand-en-terrasse_bannie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4258815" cy="42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1560" y="404664"/>
            <a:ext cx="3818205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</a:rPr>
              <a:t>Café </a:t>
            </a:r>
            <a:r>
              <a:rPr lang="fr-FR" sz="2800" b="1" dirty="0" err="1">
                <a:solidFill>
                  <a:prstClr val="black"/>
                </a:solidFill>
              </a:rPr>
              <a:t>Kisétouffe</a:t>
            </a:r>
            <a:endParaRPr lang="fr-FR" sz="2800" b="1" dirty="0">
              <a:solidFill>
                <a:prstClr val="black"/>
              </a:solidFill>
            </a:endParaRPr>
          </a:p>
          <a:p>
            <a:r>
              <a:rPr lang="fr-FR" sz="2800" b="1" dirty="0">
                <a:solidFill>
                  <a:prstClr val="black"/>
                </a:solidFill>
              </a:rPr>
              <a:t>10, rue de la plage</a:t>
            </a:r>
          </a:p>
          <a:p>
            <a:r>
              <a:rPr lang="fr-FR" sz="2800" b="1" dirty="0">
                <a:solidFill>
                  <a:prstClr val="black"/>
                </a:solidFill>
              </a:rPr>
              <a:t>KOUMAC </a:t>
            </a:r>
          </a:p>
          <a:p>
            <a:r>
              <a:rPr lang="fr-FR" sz="2800" b="1" dirty="0">
                <a:solidFill>
                  <a:prstClr val="black"/>
                </a:solidFill>
              </a:rPr>
              <a:t>Tel :  78.01.01</a:t>
            </a:r>
          </a:p>
        </p:txBody>
      </p:sp>
    </p:spTree>
    <p:extLst>
      <p:ext uri="{BB962C8B-B14F-4D97-AF65-F5344CB8AC3E}">
        <p14:creationId xmlns:p14="http://schemas.microsoft.com/office/powerpoint/2010/main" val="3190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avec flèche 35"/>
          <p:cNvCxnSpPr/>
          <p:nvPr/>
        </p:nvCxnSpPr>
        <p:spPr>
          <a:xfrm flipH="1">
            <a:off x="2088561" y="4248472"/>
            <a:ext cx="1091440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862649" y="4248473"/>
            <a:ext cx="402047" cy="293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392488" y="4536504"/>
            <a:ext cx="4572000" cy="21328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b="1" dirty="0">
                <a:solidFill>
                  <a:prstClr val="black"/>
                </a:solidFill>
              </a:rPr>
              <a:t>INEFFICACE </a:t>
            </a:r>
            <a:r>
              <a:rPr lang="fr-FR" altLang="fr-FR" b="1" dirty="0" smtClean="0">
                <a:solidFill>
                  <a:prstClr val="black"/>
                </a:solidFill>
              </a:rPr>
              <a:t> = NE </a:t>
            </a:r>
            <a:r>
              <a:rPr lang="fr-FR" altLang="fr-FR" b="1" dirty="0">
                <a:solidFill>
                  <a:prstClr val="black"/>
                </a:solidFill>
              </a:rPr>
              <a:t>RESPIRE </a:t>
            </a:r>
            <a:r>
              <a:rPr lang="fr-FR" altLang="fr-FR" b="1" dirty="0" smtClean="0">
                <a:solidFill>
                  <a:prstClr val="black"/>
                </a:solidFill>
              </a:rPr>
              <a:t>PAS</a:t>
            </a:r>
          </a:p>
          <a:p>
            <a:pPr algn="ctr"/>
            <a:endParaRPr lang="fr-FR" altLang="fr-FR" sz="600" b="1" dirty="0">
              <a:solidFill>
                <a:prstClr val="black"/>
              </a:solidFill>
            </a:endParaRP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b="1" dirty="0" smtClean="0">
                <a:solidFill>
                  <a:srgbClr val="C2271E"/>
                </a:solidFill>
              </a:rPr>
              <a:t> reprise </a:t>
            </a:r>
            <a:r>
              <a:rPr lang="fr-FR" altLang="fr-FR" b="1" dirty="0">
                <a:solidFill>
                  <a:srgbClr val="C2271E"/>
                </a:solidFill>
              </a:rPr>
              <a:t>des 1 à 5 </a:t>
            </a:r>
            <a:r>
              <a:rPr lang="fr-FR" altLang="fr-FR" b="1" dirty="0" smtClean="0">
                <a:solidFill>
                  <a:srgbClr val="C2271E"/>
                </a:solidFill>
              </a:rPr>
              <a:t>claques   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C2271E"/>
                </a:solidFill>
              </a:rPr>
              <a:t> </a:t>
            </a:r>
            <a:r>
              <a:rPr lang="fr-FR" altLang="fr-FR" b="1" dirty="0" smtClean="0">
                <a:solidFill>
                  <a:srgbClr val="C2271E"/>
                </a:solidFill>
              </a:rPr>
              <a:t> dans </a:t>
            </a:r>
            <a:r>
              <a:rPr lang="fr-FR" altLang="fr-FR" b="1" dirty="0">
                <a:solidFill>
                  <a:srgbClr val="C2271E"/>
                </a:solidFill>
              </a:rPr>
              <a:t>le dos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b="1" dirty="0" smtClean="0">
                <a:solidFill>
                  <a:srgbClr val="C2271E"/>
                </a:solidFill>
              </a:rPr>
              <a:t> si </a:t>
            </a:r>
            <a:r>
              <a:rPr lang="fr-FR" altLang="fr-FR" b="1" dirty="0">
                <a:solidFill>
                  <a:srgbClr val="C2271E"/>
                </a:solidFill>
              </a:rPr>
              <a:t>toujours inefficace, 1 à </a:t>
            </a:r>
            <a:r>
              <a:rPr lang="fr-FR" altLang="fr-FR" b="1" dirty="0" smtClean="0">
                <a:solidFill>
                  <a:srgbClr val="C2271E"/>
                </a:solidFill>
              </a:rPr>
              <a:t>5</a:t>
            </a:r>
            <a:endParaRPr lang="fr-FR" altLang="fr-FR" b="1" dirty="0">
              <a:solidFill>
                <a:srgbClr val="C2271E"/>
              </a:solidFill>
            </a:endParaRP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C2271E"/>
                </a:solidFill>
              </a:rPr>
              <a:t>  compressions abdominales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 dirty="0" smtClean="0">
              <a:solidFill>
                <a:prstClr val="black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prstClr val="black"/>
                </a:solidFill>
              </a:rPr>
              <a:t>Si </a:t>
            </a:r>
            <a:r>
              <a:rPr lang="fr-FR" sz="1600" b="1" dirty="0">
                <a:solidFill>
                  <a:prstClr val="black"/>
                </a:solidFill>
              </a:rPr>
              <a:t>perte de connaissance appliquer </a:t>
            </a:r>
            <a:endParaRPr lang="fr-FR" sz="1600" b="1" dirty="0" smtClean="0">
              <a:solidFill>
                <a:prstClr val="black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prstClr val="black"/>
                </a:solidFill>
              </a:rPr>
              <a:t>la </a:t>
            </a:r>
            <a:r>
              <a:rPr lang="fr-FR" sz="1600" b="1" dirty="0">
                <a:solidFill>
                  <a:prstClr val="black"/>
                </a:solidFill>
              </a:rPr>
              <a:t>conduite à tenir adaptée 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1619672" y="1451676"/>
            <a:ext cx="6336704" cy="2829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Compressions abdominales </a:t>
            </a:r>
            <a:r>
              <a:rPr lang="fr-FR" dirty="0" smtClean="0">
                <a:solidFill>
                  <a:prstClr val="black"/>
                </a:solidFill>
              </a:rPr>
              <a:t>(→ </a:t>
            </a:r>
            <a:r>
              <a:rPr lang="fr-FR" altLang="fr-FR" dirty="0" smtClean="0">
                <a:solidFill>
                  <a:prstClr val="black"/>
                </a:solidFill>
              </a:rPr>
              <a:t>effet piston ):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 </a:t>
            </a:r>
            <a:r>
              <a:rPr lang="fr-FR" sz="500" dirty="0" smtClean="0">
                <a:solidFill>
                  <a:prstClr val="black"/>
                </a:solidFill>
              </a:rPr>
              <a:t> </a:t>
            </a:r>
            <a:endParaRPr lang="fr-FR" altLang="ja-JP" dirty="0">
              <a:solidFill>
                <a:prstClr val="black"/>
              </a:solidFill>
            </a:endParaRP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Se placer derrière </a:t>
            </a:r>
            <a:r>
              <a:rPr lang="fr-FR" altLang="fr-FR" dirty="0">
                <a:solidFill>
                  <a:prstClr val="black"/>
                </a:solidFill>
              </a:rPr>
              <a:t>contre le dos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Mes bras sous ses bras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b="1" dirty="0">
                <a:solidFill>
                  <a:prstClr val="black"/>
                </a:solidFill>
              </a:rPr>
              <a:t>Sans appuyer sur les c</a:t>
            </a:r>
            <a:r>
              <a:rPr lang="fr-FR" altLang="ja-JP" b="1" dirty="0">
                <a:solidFill>
                  <a:prstClr val="black"/>
                </a:solidFill>
              </a:rPr>
              <a:t>ôtes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Penché </a:t>
            </a:r>
            <a:r>
              <a:rPr lang="fr-FR" altLang="fr-FR" dirty="0">
                <a:solidFill>
                  <a:prstClr val="black"/>
                </a:solidFill>
              </a:rPr>
              <a:t>vers l’avant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Poing </a:t>
            </a:r>
            <a:r>
              <a:rPr lang="fr-FR" altLang="fr-FR" b="1" dirty="0">
                <a:solidFill>
                  <a:prstClr val="black"/>
                </a:solidFill>
              </a:rPr>
              <a:t>au creux de l’estomac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ja-JP" b="1" dirty="0" smtClean="0">
                <a:solidFill>
                  <a:prstClr val="black"/>
                </a:solidFill>
              </a:rPr>
              <a:t>Vers </a:t>
            </a:r>
            <a:r>
              <a:rPr lang="fr-FR" altLang="ja-JP" b="1" dirty="0">
                <a:solidFill>
                  <a:prstClr val="black"/>
                </a:solidFill>
              </a:rPr>
              <a:t>l’arrière et vers le haut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ja-JP" dirty="0">
                <a:solidFill>
                  <a:prstClr val="black"/>
                </a:solidFill>
              </a:rPr>
              <a:t>1 à 5 compressions, en relâchant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</a:t>
            </a:r>
            <a:endParaRPr lang="fr-FR" altLang="fr-FR" sz="500" dirty="0">
              <a:solidFill>
                <a:prstClr val="black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10344" y="47684"/>
            <a:ext cx="9154344" cy="10801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4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Désobstruction des voies aériennes : méthode des compressions abdominales </a:t>
            </a:r>
            <a:endParaRPr lang="fr-FR" sz="34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61" l="1579" r="100000">
                        <a14:foregroundMark x1="32105" y1="14286" x2="32105" y2="14286"/>
                        <a14:foregroundMark x1="33158" y1="11169" x2="36842" y2="17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344" y="1439737"/>
            <a:ext cx="1402181" cy="284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élanie\Desktop\monitorat PSC1\outils!!!!!\4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1181" l="0" r="99268">
                        <a14:foregroundMark x1="37927" y1="9910" x2="80488" y2="72573"/>
                        <a14:foregroundMark x1="30122" y1="78979" x2="27439" y2="78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>
            <a:fillRect/>
          </a:stretch>
        </p:blipFill>
        <p:spPr bwMode="auto">
          <a:xfrm>
            <a:off x="6254889" y="2132856"/>
            <a:ext cx="1994107" cy="19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172562" y="4879686"/>
            <a:ext cx="3967924" cy="152932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4013"/>
            <a:r>
              <a:rPr lang="fr-FR" altLang="fr-FR" b="1" dirty="0">
                <a:solidFill>
                  <a:prstClr val="black"/>
                </a:solidFill>
              </a:rPr>
              <a:t>EFFICACE = </a:t>
            </a:r>
            <a:r>
              <a:rPr lang="fr-FR" altLang="fr-FR" b="1" dirty="0" smtClean="0">
                <a:solidFill>
                  <a:prstClr val="black"/>
                </a:solidFill>
              </a:rPr>
              <a:t>RESPIRE</a:t>
            </a:r>
            <a:endParaRPr lang="fr-FR" altLang="fr-FR" b="1" dirty="0">
              <a:solidFill>
                <a:prstClr val="black"/>
              </a:solidFill>
            </a:endParaRP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Mettre au </a:t>
            </a:r>
            <a:r>
              <a:rPr lang="fr-FR" altLang="fr-FR" dirty="0">
                <a:solidFill>
                  <a:prstClr val="black"/>
                </a:solidFill>
              </a:rPr>
              <a:t>repos</a:t>
            </a: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Réconforter</a:t>
            </a:r>
            <a:endParaRPr lang="fr-FR" altLang="fr-FR" dirty="0">
              <a:solidFill>
                <a:prstClr val="black"/>
              </a:solidFill>
            </a:endParaRP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Avis </a:t>
            </a:r>
            <a:r>
              <a:rPr lang="fr-FR" altLang="fr-FR" dirty="0">
                <a:solidFill>
                  <a:prstClr val="black"/>
                </a:solidFill>
              </a:rPr>
              <a:t>médical</a:t>
            </a:r>
          </a:p>
          <a:p>
            <a:pPr marL="534988" indent="-180975">
              <a:buFontTx/>
              <a:buChar char="-"/>
            </a:pPr>
            <a:r>
              <a:rPr lang="fr-FR" altLang="fr-FR" dirty="0" smtClean="0">
                <a:solidFill>
                  <a:prstClr val="black"/>
                </a:solidFill>
              </a:rPr>
              <a:t>Surveiller</a:t>
            </a:r>
            <a:endParaRPr lang="fr-FR" altLang="fr-FR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2" b="94709" l="17978" r="86517">
                        <a14:foregroundMark x1="25468" y1="7937" x2="25843" y2="89947"/>
                        <a14:foregroundMark x1="21348" y1="27513" x2="18352" y2="39153"/>
                        <a14:foregroundMark x1="20974" y1="63492" x2="22846" y2="88360"/>
                        <a14:foregroundMark x1="22097" y1="89418" x2="29213" y2="89947"/>
                        <a14:foregroundMark x1="40449" y1="30159" x2="54307" y2="43386"/>
                        <a14:foregroundMark x1="71536" y1="14815" x2="72285" y2="90476"/>
                        <a14:foregroundMark x1="56929" y1="57143" x2="69663" y2="55026"/>
                        <a14:foregroundMark x1="20974" y1="57672" x2="23596" y2="85714"/>
                        <a14:backgroundMark x1="71536" y1="10582" x2="71161" y2="22751"/>
                        <a14:backgroundMark x1="69663" y1="21693" x2="77154" y2="22222"/>
                        <a14:backgroundMark x1="71536" y1="23280" x2="76779" y2="22751"/>
                        <a14:backgroundMark x1="67790" y1="17460" x2="75655" y2="16402"/>
                        <a14:backgroundMark x1="70037" y1="12698" x2="73408" y2="22751"/>
                        <a14:backgroundMark x1="73034" y1="11640" x2="67041" y2="23280"/>
                        <a14:backgroundMark x1="65169" y1="14286" x2="90637" y2="19048"/>
                        <a14:backgroundMark x1="72285" y1="8995" x2="71536" y2="21164"/>
                        <a14:backgroundMark x1="96255" y1="23810" x2="96255" y2="23810"/>
                        <a14:backgroundMark x1="20599" y1="61905" x2="22472" y2="83069"/>
                        <a14:backgroundMark x1="20974" y1="61376" x2="20599" y2="75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06744"/>
            <a:ext cx="1331519" cy="94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t2.gstatic.com/images?q=tbn:ANd9GcQi1wb5QlyLkNe5XYmbTn_o9bxi8Wun1CypMJpSEdA73NG5ehiBC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7272"/>
            <a:ext cx="627203" cy="4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399032"/>
          </a:xfrm>
        </p:spPr>
        <p:txBody>
          <a:bodyPr/>
          <a:lstStyle/>
          <a:p>
            <a:pPr marL="4763" algn="ctr"/>
            <a:r>
              <a:rPr lang="fr-FR" dirty="0" smtClean="0"/>
              <a:t>Apprentissage du geste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5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static.lyon-france.com/var/ez_site/storage/images/media/images/gastronomie/brasserie-lyon-plage-cafe-gourmand-en-terrasse/505145-1-fre-FR/Brasserie-Lyon-Plage-cafe-gourmand-en-terrasse_bannie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4258815" cy="42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1560" y="404664"/>
            <a:ext cx="3818205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</a:rPr>
              <a:t>Café </a:t>
            </a:r>
            <a:r>
              <a:rPr lang="fr-FR" sz="2800" b="1" dirty="0" err="1">
                <a:solidFill>
                  <a:prstClr val="black"/>
                </a:solidFill>
              </a:rPr>
              <a:t>Kisétouffe</a:t>
            </a:r>
            <a:endParaRPr lang="fr-FR" sz="2800" b="1" dirty="0">
              <a:solidFill>
                <a:prstClr val="black"/>
              </a:solidFill>
            </a:endParaRPr>
          </a:p>
          <a:p>
            <a:r>
              <a:rPr lang="fr-FR" sz="2800" b="1" dirty="0">
                <a:solidFill>
                  <a:prstClr val="black"/>
                </a:solidFill>
              </a:rPr>
              <a:t>10, rue de la plage</a:t>
            </a:r>
          </a:p>
          <a:p>
            <a:r>
              <a:rPr lang="fr-FR" sz="2800" b="1" dirty="0">
                <a:solidFill>
                  <a:prstClr val="black"/>
                </a:solidFill>
              </a:rPr>
              <a:t>KOUMAC </a:t>
            </a:r>
          </a:p>
          <a:p>
            <a:r>
              <a:rPr lang="fr-FR" sz="2800" b="1" dirty="0">
                <a:solidFill>
                  <a:prstClr val="black"/>
                </a:solidFill>
              </a:rPr>
              <a:t>Tel :  78.01.01</a:t>
            </a:r>
          </a:p>
        </p:txBody>
      </p:sp>
    </p:spTree>
    <p:extLst>
      <p:ext uri="{BB962C8B-B14F-4D97-AF65-F5344CB8AC3E}">
        <p14:creationId xmlns:p14="http://schemas.microsoft.com/office/powerpoint/2010/main" val="26256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1556689" y="1412776"/>
            <a:ext cx="6030622" cy="2829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Compressions thoraciques </a:t>
            </a:r>
            <a:r>
              <a:rPr lang="fr-FR" dirty="0">
                <a:solidFill>
                  <a:prstClr val="black"/>
                </a:solidFill>
              </a:rPr>
              <a:t>(→ </a:t>
            </a:r>
            <a:r>
              <a:rPr lang="fr-FR" altLang="fr-FR" dirty="0">
                <a:solidFill>
                  <a:prstClr val="black"/>
                </a:solidFill>
              </a:rPr>
              <a:t>effet piston</a:t>
            </a:r>
            <a:r>
              <a:rPr lang="fr-FR" altLang="fr-FR" dirty="0" smtClean="0">
                <a:solidFill>
                  <a:prstClr val="black"/>
                </a:solidFill>
              </a:rPr>
              <a:t>)</a:t>
            </a:r>
            <a:endParaRPr lang="fr-FR" b="1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pour personne obèse ou femme enceinte:</a:t>
            </a:r>
          </a:p>
          <a:p>
            <a:pPr algn="ctr"/>
            <a:endParaRPr lang="fr-FR" sz="500" dirty="0">
              <a:solidFill>
                <a:prstClr val="black"/>
              </a:solidFill>
            </a:endParaRP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Se placer derrière</a:t>
            </a:r>
            <a:endParaRPr lang="fr-FR" altLang="fr-FR" dirty="0">
              <a:solidFill>
                <a:prstClr val="black"/>
              </a:solidFill>
            </a:endParaRP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Mes bras sous ses avant-bras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Poing </a:t>
            </a:r>
            <a:r>
              <a:rPr lang="fr-FR" altLang="fr-FR" b="1" dirty="0">
                <a:solidFill>
                  <a:prstClr val="black"/>
                </a:solidFill>
              </a:rPr>
              <a:t>au milieu du sternum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prstClr val="black"/>
                </a:solidFill>
              </a:rPr>
              <a:t>Sans </a:t>
            </a:r>
            <a:r>
              <a:rPr lang="fr-FR" altLang="fr-FR" b="1" dirty="0">
                <a:solidFill>
                  <a:prstClr val="black"/>
                </a:solidFill>
              </a:rPr>
              <a:t>appuyer </a:t>
            </a:r>
            <a:r>
              <a:rPr lang="fr-FR" altLang="fr-FR" b="1" dirty="0" smtClean="0">
                <a:solidFill>
                  <a:prstClr val="black"/>
                </a:solidFill>
              </a:rPr>
              <a:t>sur </a:t>
            </a:r>
            <a:r>
              <a:rPr lang="fr-FR" altLang="fr-FR" b="1" dirty="0">
                <a:solidFill>
                  <a:prstClr val="black"/>
                </a:solidFill>
              </a:rPr>
              <a:t>les c</a:t>
            </a:r>
            <a:r>
              <a:rPr lang="fr-FR" altLang="ja-JP" b="1" dirty="0">
                <a:solidFill>
                  <a:prstClr val="black"/>
                </a:solidFill>
              </a:rPr>
              <a:t>ôte</a:t>
            </a:r>
            <a:r>
              <a:rPr lang="fr-FR" altLang="fr-FR" b="1" dirty="0">
                <a:solidFill>
                  <a:prstClr val="black"/>
                </a:solidFill>
              </a:rPr>
              <a:t>s</a:t>
            </a:r>
            <a:r>
              <a:rPr lang="fr-FR" altLang="fr-FR" dirty="0">
                <a:solidFill>
                  <a:prstClr val="black"/>
                </a:solidFill>
              </a:rPr>
              <a:t> 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Pression </a:t>
            </a:r>
            <a:r>
              <a:rPr lang="fr-FR" altLang="fr-FR" b="1" dirty="0">
                <a:solidFill>
                  <a:prstClr val="black"/>
                </a:solidFill>
              </a:rPr>
              <a:t>vers l’arrière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1 à 5 compressions, en rel</a:t>
            </a:r>
            <a:r>
              <a:rPr lang="fr-FR" altLang="ja-JP" dirty="0">
                <a:solidFill>
                  <a:prstClr val="black"/>
                </a:solidFill>
              </a:rPr>
              <a:t>âchant</a:t>
            </a:r>
            <a:r>
              <a:rPr lang="fr-FR" altLang="fr-FR" dirty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</a:t>
            </a:r>
            <a:endParaRPr lang="fr-FR" altLang="fr-FR" sz="500" dirty="0">
              <a:solidFill>
                <a:prstClr val="black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2124057" y="4242099"/>
            <a:ext cx="1091440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-10344" y="47684"/>
            <a:ext cx="9154344" cy="10801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4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Désobstruction des voies aériennes : méthode des compressions thoraciques</a:t>
            </a:r>
            <a:endParaRPr lang="fr-FR" sz="34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92" y="1268760"/>
            <a:ext cx="1159612" cy="274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4392488" y="4536504"/>
            <a:ext cx="4572000" cy="21328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b="1" dirty="0">
                <a:solidFill>
                  <a:prstClr val="black"/>
                </a:solidFill>
              </a:rPr>
              <a:t>INEFFICACE </a:t>
            </a:r>
            <a:r>
              <a:rPr lang="fr-FR" altLang="fr-FR" b="1" dirty="0" smtClean="0">
                <a:solidFill>
                  <a:prstClr val="black"/>
                </a:solidFill>
              </a:rPr>
              <a:t> = NE </a:t>
            </a:r>
            <a:r>
              <a:rPr lang="fr-FR" altLang="fr-FR" b="1" dirty="0">
                <a:solidFill>
                  <a:prstClr val="black"/>
                </a:solidFill>
              </a:rPr>
              <a:t>RESPIRE </a:t>
            </a:r>
            <a:r>
              <a:rPr lang="fr-FR" altLang="fr-FR" b="1" dirty="0" smtClean="0">
                <a:solidFill>
                  <a:prstClr val="black"/>
                </a:solidFill>
              </a:rPr>
              <a:t>PAS</a:t>
            </a:r>
          </a:p>
          <a:p>
            <a:pPr algn="ctr"/>
            <a:endParaRPr lang="fr-FR" altLang="fr-FR" sz="600" b="1" dirty="0">
              <a:solidFill>
                <a:prstClr val="black"/>
              </a:solidFill>
            </a:endParaRP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b="1" dirty="0" smtClean="0">
                <a:solidFill>
                  <a:srgbClr val="C2271E"/>
                </a:solidFill>
              </a:rPr>
              <a:t> reprise </a:t>
            </a:r>
            <a:r>
              <a:rPr lang="fr-FR" altLang="fr-FR" b="1" dirty="0">
                <a:solidFill>
                  <a:srgbClr val="C2271E"/>
                </a:solidFill>
              </a:rPr>
              <a:t>des 1 à 5 </a:t>
            </a:r>
            <a:r>
              <a:rPr lang="fr-FR" altLang="fr-FR" b="1" dirty="0" smtClean="0">
                <a:solidFill>
                  <a:srgbClr val="C2271E"/>
                </a:solidFill>
              </a:rPr>
              <a:t>claques   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C2271E"/>
                </a:solidFill>
              </a:rPr>
              <a:t> </a:t>
            </a:r>
            <a:r>
              <a:rPr lang="fr-FR" altLang="fr-FR" b="1" dirty="0" smtClean="0">
                <a:solidFill>
                  <a:srgbClr val="C2271E"/>
                </a:solidFill>
              </a:rPr>
              <a:t> dans </a:t>
            </a:r>
            <a:r>
              <a:rPr lang="fr-FR" altLang="fr-FR" b="1" dirty="0">
                <a:solidFill>
                  <a:srgbClr val="C2271E"/>
                </a:solidFill>
              </a:rPr>
              <a:t>le dos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b="1" dirty="0" smtClean="0">
                <a:solidFill>
                  <a:srgbClr val="C2271E"/>
                </a:solidFill>
              </a:rPr>
              <a:t> si </a:t>
            </a:r>
            <a:r>
              <a:rPr lang="fr-FR" altLang="fr-FR" b="1" dirty="0">
                <a:solidFill>
                  <a:srgbClr val="C2271E"/>
                </a:solidFill>
              </a:rPr>
              <a:t>toujours inefficace, 1 à </a:t>
            </a:r>
            <a:r>
              <a:rPr lang="fr-FR" altLang="fr-FR" b="1" dirty="0" smtClean="0">
                <a:solidFill>
                  <a:srgbClr val="C2271E"/>
                </a:solidFill>
              </a:rPr>
              <a:t>5</a:t>
            </a:r>
            <a:endParaRPr lang="fr-FR" altLang="fr-FR" b="1" dirty="0">
              <a:solidFill>
                <a:srgbClr val="C2271E"/>
              </a:solidFill>
            </a:endParaRP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C2271E"/>
                </a:solidFill>
              </a:rPr>
              <a:t>  compressions thoraciques 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 dirty="0" smtClean="0">
              <a:solidFill>
                <a:schemeClr val="tx1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tx1"/>
                </a:solidFill>
              </a:rPr>
              <a:t>Si </a:t>
            </a:r>
            <a:r>
              <a:rPr lang="fr-FR" sz="1600" b="1" dirty="0">
                <a:solidFill>
                  <a:schemeClr val="tx1"/>
                </a:solidFill>
              </a:rPr>
              <a:t>perte de connaissance appliquer 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tx1"/>
                </a:solidFill>
              </a:rPr>
              <a:t>la </a:t>
            </a:r>
            <a:r>
              <a:rPr lang="fr-FR" sz="1600" b="1" dirty="0">
                <a:solidFill>
                  <a:schemeClr val="tx1"/>
                </a:solidFill>
              </a:rPr>
              <a:t>conduite à tenir adaptée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862649" y="4248473"/>
            <a:ext cx="402047" cy="2932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172562" y="4879686"/>
            <a:ext cx="4002765" cy="1529324"/>
            <a:chOff x="172562" y="4879686"/>
            <a:chExt cx="4002765" cy="152932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72562" y="4879686"/>
              <a:ext cx="3967924" cy="15293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54013"/>
              <a:r>
                <a:rPr lang="fr-FR" altLang="fr-FR" b="1" dirty="0">
                  <a:solidFill>
                    <a:prstClr val="black"/>
                  </a:solidFill>
                </a:rPr>
                <a:t>EFFICACE = </a:t>
              </a:r>
              <a:r>
                <a:rPr lang="fr-FR" altLang="fr-FR" b="1" dirty="0" smtClean="0">
                  <a:solidFill>
                    <a:prstClr val="black"/>
                  </a:solidFill>
                </a:rPr>
                <a:t>RESPIRE</a:t>
              </a:r>
              <a:endParaRPr lang="fr-FR" altLang="fr-FR" b="1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Mettre au </a:t>
              </a:r>
              <a:r>
                <a:rPr lang="fr-FR" altLang="fr-FR" dirty="0">
                  <a:solidFill>
                    <a:prstClr val="black"/>
                  </a:solidFill>
                </a:rPr>
                <a:t>repos</a:t>
              </a: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Réconforter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Avis </a:t>
              </a:r>
              <a:r>
                <a:rPr lang="fr-FR" altLang="fr-FR" dirty="0">
                  <a:solidFill>
                    <a:prstClr val="black"/>
                  </a:solidFill>
                </a:rPr>
                <a:t>médical</a:t>
              </a: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Surveiller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62" b="94709" l="17978" r="86517">
                          <a14:foregroundMark x1="25468" y1="7937" x2="25843" y2="89947"/>
                          <a14:foregroundMark x1="21348" y1="27513" x2="18352" y2="39153"/>
                          <a14:foregroundMark x1="20974" y1="63492" x2="22846" y2="88360"/>
                          <a14:foregroundMark x1="22097" y1="89418" x2="29213" y2="89947"/>
                          <a14:foregroundMark x1="40449" y1="30159" x2="54307" y2="43386"/>
                          <a14:foregroundMark x1="71536" y1="14815" x2="72285" y2="90476"/>
                          <a14:foregroundMark x1="56929" y1="57143" x2="69663" y2="55026"/>
                          <a14:foregroundMark x1="20974" y1="57672" x2="23596" y2="85714"/>
                          <a14:backgroundMark x1="71536" y1="10582" x2="71161" y2="22751"/>
                          <a14:backgroundMark x1="69663" y1="21693" x2="77154" y2="22222"/>
                          <a14:backgroundMark x1="71536" y1="23280" x2="76779" y2="22751"/>
                          <a14:backgroundMark x1="67790" y1="17460" x2="75655" y2="16402"/>
                          <a14:backgroundMark x1="70037" y1="12698" x2="73408" y2="22751"/>
                          <a14:backgroundMark x1="73034" y1="11640" x2="67041" y2="23280"/>
                          <a14:backgroundMark x1="65169" y1="14286" x2="90637" y2="19048"/>
                          <a14:backgroundMark x1="72285" y1="8995" x2="71536" y2="21164"/>
                          <a14:backgroundMark x1="96255" y1="23810" x2="96255" y2="23810"/>
                          <a14:backgroundMark x1="20599" y1="61905" x2="22472" y2="83069"/>
                          <a14:backgroundMark x1="20974" y1="61376" x2="20599" y2="751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006744"/>
              <a:ext cx="1331519" cy="94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877272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80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0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399032"/>
          </a:xfrm>
        </p:spPr>
        <p:txBody>
          <a:bodyPr/>
          <a:lstStyle/>
          <a:p>
            <a:pPr marL="4763" algn="ctr"/>
            <a:r>
              <a:rPr lang="fr-FR" dirty="0" smtClean="0"/>
              <a:t>Apprentissage du geste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1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214055" y="4581128"/>
            <a:ext cx="7022241" cy="1800200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</a:t>
            </a:r>
            <a:r>
              <a:rPr lang="fr-FR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: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capable de réaliser l’enchaînement des techniques de désobstruction des voies aériennes chez l’enfant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ou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le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nourrisson qui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présente une obstruction totale.</a:t>
            </a:r>
          </a:p>
          <a:p>
            <a:pPr algn="just">
              <a:buClr>
                <a:srgbClr val="FE8637"/>
              </a:buClr>
            </a:pPr>
            <a:endParaRPr lang="fr-FR" sz="3200" b="1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1104"/>
            <a:ext cx="9144000" cy="1556792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Obstruction totale des voies aériennes chez l’enfant et le nourrisson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1026" name="Picture 2" descr="http://t2.gstatic.com/images?q=tbn:ANd9GcTa3keq4nTs97MDcT5wd7nO2ShOphjeH-AH4PvEcebVtUySjaD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361" y1="13592" x2="47131" y2="40777"/>
                        <a14:foregroundMark x1="28689" y1="23301" x2="28689" y2="39320"/>
                        <a14:foregroundMark x1="88115" y1="71845" x2="90574" y2="82039"/>
                        <a14:foregroundMark x1="10656" y1="69417" x2="10656" y2="69417"/>
                        <a14:foregroundMark x1="79098" y1="50000" x2="33197" y2="48544"/>
                        <a14:foregroundMark x1="50410" y1="50000" x2="50410" y2="86408"/>
                        <a14:foregroundMark x1="39754" y1="64563" x2="17623" y2="85922"/>
                        <a14:foregroundMark x1="68852" y1="69417" x2="60656" y2="87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9978" y="1986544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TP86d9evoY8OkzJ-CELYBBIosV8We_mYkKt4nJEfMbEND2AJ6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55" l="0" r="100000">
                        <a14:foregroundMark x1="47500" y1="35874" x2="75000" y2="8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9637" y="1683706"/>
            <a:ext cx="1872208" cy="26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716016" y="6525344"/>
            <a:ext cx="4260056" cy="300831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02359" y="2899226"/>
            <a:ext cx="4126810" cy="1897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Signes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b="1" dirty="0" smtClean="0">
                <a:solidFill>
                  <a:prstClr val="black"/>
                </a:solidFill>
              </a:rPr>
              <a:t>de l’étouffement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b="1" dirty="0" smtClean="0">
                <a:solidFill>
                  <a:prstClr val="black"/>
                </a:solidFill>
              </a:rPr>
              <a:t>total</a:t>
            </a:r>
            <a:r>
              <a:rPr lang="fr-FR" dirty="0" smtClean="0">
                <a:solidFill>
                  <a:prstClr val="black"/>
                </a:solidFill>
              </a:rPr>
              <a:t> :</a:t>
            </a:r>
          </a:p>
          <a:p>
            <a:pPr algn="ctr"/>
            <a:r>
              <a:rPr lang="fr-FR" sz="1000" dirty="0" smtClean="0">
                <a:solidFill>
                  <a:prstClr val="black"/>
                </a:solidFill>
              </a:rPr>
              <a:t>  </a:t>
            </a:r>
          </a:p>
          <a:p>
            <a:pPr marL="714375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Aucune respiration </a:t>
            </a:r>
          </a:p>
          <a:p>
            <a:pPr marL="714375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plus de son, </a:t>
            </a:r>
          </a:p>
          <a:p>
            <a:pPr marL="714375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bouche ouverte, </a:t>
            </a:r>
          </a:p>
          <a:p>
            <a:pPr marL="714375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devient bleu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475656" y="1124744"/>
            <a:ext cx="4047811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Causes</a:t>
            </a:r>
            <a:r>
              <a:rPr lang="fr-FR" dirty="0" smtClean="0">
                <a:solidFill>
                  <a:prstClr val="black"/>
                </a:solidFill>
              </a:rPr>
              <a:t> : </a:t>
            </a:r>
          </a:p>
          <a:p>
            <a:pPr algn="ctr"/>
            <a:endParaRPr lang="fr-FR" sz="1000" dirty="0" smtClean="0">
              <a:solidFill>
                <a:prstClr val="black"/>
              </a:solidFill>
            </a:endParaRP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Le plus souvent en mangeant </a:t>
            </a: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ou </a:t>
            </a:r>
            <a:r>
              <a:rPr lang="fr-FR" b="1" dirty="0" smtClean="0">
                <a:solidFill>
                  <a:prstClr val="black"/>
                </a:solidFill>
              </a:rPr>
              <a:t>objet mis à la bouche chez l’enfant</a:t>
            </a:r>
            <a:r>
              <a:rPr lang="fr-FR" dirty="0" smtClean="0">
                <a:solidFill>
                  <a:prstClr val="black"/>
                </a:solidFill>
              </a:rPr>
              <a:t>. 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88024" y="2899226"/>
            <a:ext cx="3960440" cy="1897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Risques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b="1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fr-FR" sz="10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La vie de la victime est en jeu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(manque d’oxygène, perte de connaissance, arrêt cardiaque)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9087" y="5252748"/>
            <a:ext cx="8597273" cy="9559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Que faut-il faire ?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Quels </a:t>
            </a:r>
            <a:r>
              <a:rPr lang="fr-FR" b="1" dirty="0">
                <a:solidFill>
                  <a:prstClr val="black"/>
                </a:solidFill>
              </a:rPr>
              <a:t>sont les gestes de secours efficaces 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chez l’enfant  (1 à 8 ans) et chez le nourrisson (0 à 1 an) ? 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2" name="Picture 2" descr="http://naitreetgrandir.com/DocumentsNG/Fiches/images/naitre-grandir-urgence-enfant-a-avale-objet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57" y="243541"/>
            <a:ext cx="2239629" cy="2272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-1" y="0"/>
            <a:ext cx="6689258" cy="76470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24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Etouffement chez l’enfant et le nourrisson : </a:t>
            </a:r>
            <a:endParaRPr lang="fr-FR" sz="24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5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4427984" y="4879686"/>
            <a:ext cx="454398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b="1" dirty="0">
                <a:solidFill>
                  <a:prstClr val="black"/>
                </a:solidFill>
              </a:rPr>
              <a:t>INEFFICACE </a:t>
            </a:r>
            <a:r>
              <a:rPr lang="fr-FR" altLang="fr-FR" b="1" dirty="0" smtClean="0">
                <a:solidFill>
                  <a:prstClr val="black"/>
                </a:solidFill>
              </a:rPr>
              <a:t> = </a:t>
            </a:r>
            <a:r>
              <a:rPr lang="fr-FR" altLang="fr-FR" b="1" dirty="0">
                <a:solidFill>
                  <a:prstClr val="black"/>
                </a:solidFill>
              </a:rPr>
              <a:t>NE RESPIRE PAS</a:t>
            </a:r>
          </a:p>
          <a:p>
            <a:pPr algn="ctr"/>
            <a:r>
              <a:rPr lang="fr-FR" altLang="fr-FR" b="1" dirty="0">
                <a:solidFill>
                  <a:srgbClr val="C2271E"/>
                </a:solidFill>
              </a:rPr>
              <a:t>Compressions </a:t>
            </a:r>
            <a:r>
              <a:rPr lang="fr-FR" altLang="fr-FR" b="1" dirty="0" smtClean="0">
                <a:solidFill>
                  <a:srgbClr val="C2271E"/>
                </a:solidFill>
              </a:rPr>
              <a:t>abdominales</a:t>
            </a:r>
          </a:p>
          <a:p>
            <a:pPr algn="ctr"/>
            <a:endParaRPr lang="fr-FR" altLang="fr-FR" sz="1000" b="1" dirty="0">
              <a:solidFill>
                <a:srgbClr val="C2271E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Si perte de connaissance appliquer </a:t>
            </a: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la conduite à tenir adaptée 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1556689" y="1463773"/>
            <a:ext cx="6030622" cy="2829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Claques dans le dos </a:t>
            </a:r>
            <a:r>
              <a:rPr lang="fr-FR" dirty="0" smtClean="0">
                <a:solidFill>
                  <a:prstClr val="black"/>
                </a:solidFill>
              </a:rPr>
              <a:t>(→ </a:t>
            </a:r>
            <a:r>
              <a:rPr lang="fr-FR" altLang="fr-FR" dirty="0" smtClean="0">
                <a:solidFill>
                  <a:prstClr val="black"/>
                </a:solidFill>
              </a:rPr>
              <a:t>provoquer </a:t>
            </a:r>
            <a:r>
              <a:rPr lang="fr-FR" altLang="fr-FR" dirty="0">
                <a:solidFill>
                  <a:prstClr val="black"/>
                </a:solidFill>
              </a:rPr>
              <a:t>la </a:t>
            </a:r>
            <a:r>
              <a:rPr lang="fr-FR" altLang="fr-FR" dirty="0" smtClean="0">
                <a:solidFill>
                  <a:prstClr val="black"/>
                </a:solidFill>
              </a:rPr>
              <a:t>toux):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 </a:t>
            </a:r>
            <a:r>
              <a:rPr lang="fr-FR" sz="500" dirty="0" smtClean="0">
                <a:solidFill>
                  <a:prstClr val="black"/>
                </a:solidFill>
              </a:rPr>
              <a:t> </a:t>
            </a:r>
            <a:endParaRPr lang="fr-FR" sz="500" dirty="0">
              <a:solidFill>
                <a:prstClr val="black"/>
              </a:solidFill>
            </a:endParaRPr>
          </a:p>
          <a:p>
            <a:pPr marL="539750" indent="-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S’assoir</a:t>
            </a:r>
          </a:p>
          <a:p>
            <a:pPr marL="539750" indent="-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Basculer l’enfant sur la cuisse t</a:t>
            </a:r>
            <a:r>
              <a:rPr lang="fr-FR" altLang="ja-JP" dirty="0">
                <a:solidFill>
                  <a:prstClr val="black"/>
                </a:solidFill>
              </a:rPr>
              <a:t>ête e</a:t>
            </a:r>
            <a:r>
              <a:rPr lang="fr-FR" altLang="fr-FR" dirty="0">
                <a:solidFill>
                  <a:prstClr val="black"/>
                </a:solidFill>
              </a:rPr>
              <a:t>n bas</a:t>
            </a:r>
          </a:p>
          <a:p>
            <a:pPr marL="539750" indent="-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Donner </a:t>
            </a:r>
            <a:r>
              <a:rPr lang="fr-FR" altLang="fr-FR" b="1" dirty="0">
                <a:solidFill>
                  <a:prstClr val="black"/>
                </a:solidFill>
              </a:rPr>
              <a:t>1 à 5 claques vigoureuses</a:t>
            </a:r>
          </a:p>
          <a:p>
            <a:pPr marL="539750" indent="-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b="1" dirty="0">
                <a:solidFill>
                  <a:prstClr val="black"/>
                </a:solidFill>
              </a:rPr>
              <a:t>Entre les 2 omoplates</a:t>
            </a:r>
          </a:p>
          <a:p>
            <a:pPr marL="539750" indent="-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Avec le </a:t>
            </a:r>
            <a:r>
              <a:rPr lang="fr-FR" altLang="fr-FR" b="1" dirty="0">
                <a:solidFill>
                  <a:prstClr val="black"/>
                </a:solidFill>
              </a:rPr>
              <a:t>talon de la main </a:t>
            </a:r>
            <a:r>
              <a:rPr lang="fr-FR" altLang="fr-FR" b="1" dirty="0" smtClean="0">
                <a:solidFill>
                  <a:prstClr val="black"/>
                </a:solidFill>
              </a:rPr>
              <a:t>ouverte</a:t>
            </a:r>
            <a:r>
              <a:rPr lang="fr-FR" altLang="fr-FR" dirty="0" smtClean="0">
                <a:solidFill>
                  <a:prstClr val="black"/>
                </a:solidFill>
              </a:rPr>
              <a:t> </a:t>
            </a:r>
            <a:endParaRPr lang="fr-FR" altLang="fr-FR" dirty="0">
              <a:solidFill>
                <a:prstClr val="black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2124057" y="4293096"/>
            <a:ext cx="1091440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0" y="44624"/>
            <a:ext cx="9143999" cy="108012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Méthode des claques dans le dos </a:t>
            </a:r>
          </a:p>
          <a:p>
            <a:pPr marL="0" algn="ctr"/>
            <a:r>
              <a:rPr lang="fr-FR" sz="4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chez l’enfant (1 à 8 ans)    </a:t>
            </a:r>
            <a:endParaRPr lang="fr-FR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898145" y="4293097"/>
            <a:ext cx="1070298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172562" y="4879686"/>
            <a:ext cx="4002765" cy="1529324"/>
            <a:chOff x="172562" y="4879686"/>
            <a:chExt cx="4002765" cy="1529324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72562" y="4879686"/>
              <a:ext cx="3967924" cy="15293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54013"/>
              <a:r>
                <a:rPr lang="fr-FR" altLang="fr-FR" b="1" dirty="0">
                  <a:solidFill>
                    <a:prstClr val="black"/>
                  </a:solidFill>
                </a:rPr>
                <a:t>EFFICACE = </a:t>
              </a:r>
              <a:r>
                <a:rPr lang="fr-FR" altLang="fr-FR" b="1" dirty="0" smtClean="0">
                  <a:solidFill>
                    <a:prstClr val="black"/>
                  </a:solidFill>
                </a:rPr>
                <a:t>RESPIRE</a:t>
              </a:r>
              <a:endParaRPr lang="fr-FR" altLang="fr-FR" b="1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Mettre au </a:t>
              </a:r>
              <a:r>
                <a:rPr lang="fr-FR" altLang="fr-FR" dirty="0">
                  <a:solidFill>
                    <a:prstClr val="black"/>
                  </a:solidFill>
                </a:rPr>
                <a:t>repos</a:t>
              </a: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Réconforter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Alerter 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Surveiller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762" b="94709" l="17978" r="86517">
                          <a14:foregroundMark x1="25468" y1="7937" x2="25843" y2="89947"/>
                          <a14:foregroundMark x1="21348" y1="27513" x2="18352" y2="39153"/>
                          <a14:foregroundMark x1="20974" y1="63492" x2="22846" y2="88360"/>
                          <a14:foregroundMark x1="22097" y1="89418" x2="29213" y2="89947"/>
                          <a14:foregroundMark x1="40449" y1="30159" x2="54307" y2="43386"/>
                          <a14:foregroundMark x1="71536" y1="14815" x2="72285" y2="90476"/>
                          <a14:foregroundMark x1="56929" y1="57143" x2="69663" y2="55026"/>
                          <a14:foregroundMark x1="20974" y1="57672" x2="23596" y2="85714"/>
                          <a14:backgroundMark x1="71536" y1="10582" x2="71161" y2="22751"/>
                          <a14:backgroundMark x1="69663" y1="21693" x2="77154" y2="22222"/>
                          <a14:backgroundMark x1="71536" y1="23280" x2="76779" y2="22751"/>
                          <a14:backgroundMark x1="67790" y1="17460" x2="75655" y2="16402"/>
                          <a14:backgroundMark x1="70037" y1="12698" x2="73408" y2="22751"/>
                          <a14:backgroundMark x1="73034" y1="11640" x2="67041" y2="23280"/>
                          <a14:backgroundMark x1="65169" y1="14286" x2="90637" y2="19048"/>
                          <a14:backgroundMark x1="72285" y1="8995" x2="71536" y2="21164"/>
                          <a14:backgroundMark x1="96255" y1="23810" x2="96255" y2="23810"/>
                          <a14:backgroundMark x1="20599" y1="61905" x2="22472" y2="83069"/>
                          <a14:backgroundMark x1="20974" y1="61376" x2="20599" y2="751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006744"/>
              <a:ext cx="1331519" cy="94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877272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3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4355976" y="4586390"/>
            <a:ext cx="4615996" cy="21549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b="1" dirty="0">
                <a:solidFill>
                  <a:prstClr val="black"/>
                </a:solidFill>
              </a:rPr>
              <a:t>INEFFICACE </a:t>
            </a:r>
            <a:r>
              <a:rPr lang="fr-FR" altLang="fr-FR" b="1" dirty="0" smtClean="0">
                <a:solidFill>
                  <a:prstClr val="black"/>
                </a:solidFill>
              </a:rPr>
              <a:t> = NE </a:t>
            </a:r>
            <a:r>
              <a:rPr lang="fr-FR" altLang="fr-FR" b="1" dirty="0">
                <a:solidFill>
                  <a:prstClr val="black"/>
                </a:solidFill>
              </a:rPr>
              <a:t>RESPIRE PAS</a:t>
            </a:r>
          </a:p>
          <a:p>
            <a:pPr marL="263525" indent="-841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b="1" dirty="0" smtClean="0">
                <a:solidFill>
                  <a:srgbClr val="C2271E"/>
                </a:solidFill>
              </a:rPr>
              <a:t> reprise </a:t>
            </a:r>
            <a:r>
              <a:rPr lang="fr-FR" altLang="fr-FR" b="1" dirty="0">
                <a:solidFill>
                  <a:srgbClr val="C2271E"/>
                </a:solidFill>
              </a:rPr>
              <a:t>des 1 à </a:t>
            </a:r>
            <a:r>
              <a:rPr lang="fr-FR" altLang="fr-FR" b="1" dirty="0" smtClean="0">
                <a:solidFill>
                  <a:srgbClr val="C2271E"/>
                </a:solidFill>
              </a:rPr>
              <a:t>5 claques  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C2271E"/>
                </a:solidFill>
              </a:rPr>
              <a:t>  dans </a:t>
            </a:r>
            <a:r>
              <a:rPr lang="fr-FR" altLang="fr-FR" b="1" dirty="0">
                <a:solidFill>
                  <a:srgbClr val="C2271E"/>
                </a:solidFill>
              </a:rPr>
              <a:t>le dos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b="1" dirty="0" smtClean="0">
                <a:solidFill>
                  <a:srgbClr val="C2271E"/>
                </a:solidFill>
              </a:rPr>
              <a:t> si </a:t>
            </a:r>
            <a:r>
              <a:rPr lang="fr-FR" altLang="fr-FR" b="1" dirty="0">
                <a:solidFill>
                  <a:srgbClr val="C2271E"/>
                </a:solidFill>
              </a:rPr>
              <a:t>toujours inefficace, 1 à </a:t>
            </a:r>
            <a:r>
              <a:rPr lang="fr-FR" altLang="fr-FR" b="1" dirty="0" smtClean="0">
                <a:solidFill>
                  <a:srgbClr val="C2271E"/>
                </a:solidFill>
              </a:rPr>
              <a:t>5</a:t>
            </a:r>
            <a:endParaRPr lang="fr-FR" altLang="fr-FR" b="1" dirty="0">
              <a:solidFill>
                <a:srgbClr val="C2271E"/>
              </a:solidFill>
            </a:endParaRP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C2271E"/>
                </a:solidFill>
              </a:rPr>
              <a:t>  compressions abdominales</a:t>
            </a:r>
          </a:p>
          <a:p>
            <a:pPr algn="ctr"/>
            <a:endParaRPr lang="fr-FR" altLang="fr-FR" sz="1000" b="1" dirty="0">
              <a:solidFill>
                <a:srgbClr val="C2271E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Si perte de connaissance appliquer </a:t>
            </a: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la conduite à tenir adaptée 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1556689" y="1463773"/>
            <a:ext cx="6030622" cy="2829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Compressions abdominales </a:t>
            </a:r>
            <a:r>
              <a:rPr lang="fr-FR" dirty="0" smtClean="0">
                <a:solidFill>
                  <a:prstClr val="black"/>
                </a:solidFill>
              </a:rPr>
              <a:t>(→ </a:t>
            </a:r>
            <a:r>
              <a:rPr lang="fr-FR" altLang="fr-FR" dirty="0" smtClean="0">
                <a:solidFill>
                  <a:prstClr val="black"/>
                </a:solidFill>
              </a:rPr>
              <a:t>effet piston ):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 </a:t>
            </a:r>
            <a:r>
              <a:rPr lang="fr-FR" sz="500" dirty="0" smtClean="0">
                <a:solidFill>
                  <a:prstClr val="black"/>
                </a:solidFill>
              </a:rPr>
              <a:t> </a:t>
            </a:r>
            <a:endParaRPr lang="fr-FR" altLang="ja-JP" dirty="0">
              <a:solidFill>
                <a:prstClr val="black"/>
              </a:solidFill>
            </a:endParaRP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Se placer derrière </a:t>
            </a:r>
            <a:r>
              <a:rPr lang="fr-FR" altLang="fr-FR" dirty="0">
                <a:solidFill>
                  <a:prstClr val="black"/>
                </a:solidFill>
              </a:rPr>
              <a:t>contre le dos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Mes bras sous ses bras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Penché vers l’avant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Poing </a:t>
            </a:r>
            <a:r>
              <a:rPr lang="fr-FR" altLang="fr-FR" b="1" dirty="0">
                <a:solidFill>
                  <a:prstClr val="black"/>
                </a:solidFill>
              </a:rPr>
              <a:t>au creux de l’estomac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prstClr val="black"/>
                </a:solidFill>
              </a:rPr>
              <a:t>Sans appuyer sur </a:t>
            </a:r>
            <a:r>
              <a:rPr lang="fr-FR" altLang="fr-FR" b="1" dirty="0">
                <a:solidFill>
                  <a:prstClr val="black"/>
                </a:solidFill>
              </a:rPr>
              <a:t>les c</a:t>
            </a:r>
            <a:r>
              <a:rPr lang="fr-FR" altLang="ja-JP" b="1" dirty="0">
                <a:solidFill>
                  <a:prstClr val="black"/>
                </a:solidFill>
              </a:rPr>
              <a:t>ôtes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ja-JP" b="1" dirty="0">
                <a:solidFill>
                  <a:prstClr val="black"/>
                </a:solidFill>
              </a:rPr>
              <a:t>Vers l’arrière et vers le haut</a:t>
            </a:r>
          </a:p>
          <a:p>
            <a:pPr marL="1076325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ja-JP" dirty="0">
                <a:solidFill>
                  <a:prstClr val="black"/>
                </a:solidFill>
              </a:rPr>
              <a:t>1 à 5 compressions, en relâchant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</a:t>
            </a:r>
            <a:endParaRPr lang="fr-FR" altLang="fr-FR" sz="500" dirty="0">
              <a:solidFill>
                <a:prstClr val="black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2124057" y="4293096"/>
            <a:ext cx="1091440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-10344" y="47684"/>
            <a:ext cx="9154344" cy="10801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4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Méthode des compressions abdominales chez l’enfant (1 à 8 ans) </a:t>
            </a:r>
            <a:endParaRPr lang="fr-FR" sz="34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898145" y="4293097"/>
            <a:ext cx="330039" cy="2932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172562" y="4879686"/>
            <a:ext cx="4002765" cy="1529324"/>
            <a:chOff x="172562" y="4879686"/>
            <a:chExt cx="4002765" cy="1529324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72562" y="4879686"/>
              <a:ext cx="3967924" cy="15293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54013"/>
              <a:r>
                <a:rPr lang="fr-FR" altLang="fr-FR" b="1" dirty="0">
                  <a:solidFill>
                    <a:prstClr val="black"/>
                  </a:solidFill>
                </a:rPr>
                <a:t>EFFICACE = </a:t>
              </a:r>
              <a:r>
                <a:rPr lang="fr-FR" altLang="fr-FR" b="1" dirty="0" smtClean="0">
                  <a:solidFill>
                    <a:prstClr val="black"/>
                  </a:solidFill>
                </a:rPr>
                <a:t>RESPIRE</a:t>
              </a:r>
              <a:endParaRPr lang="fr-FR" altLang="fr-FR" b="1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Mettre au </a:t>
              </a:r>
              <a:r>
                <a:rPr lang="fr-FR" altLang="fr-FR" dirty="0">
                  <a:solidFill>
                    <a:prstClr val="black"/>
                  </a:solidFill>
                </a:rPr>
                <a:t>repos</a:t>
              </a: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Réconforter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Alerter 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Surveiller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762" b="94709" l="17978" r="86517">
                          <a14:foregroundMark x1="25468" y1="7937" x2="25843" y2="89947"/>
                          <a14:foregroundMark x1="21348" y1="27513" x2="18352" y2="39153"/>
                          <a14:foregroundMark x1="20974" y1="63492" x2="22846" y2="88360"/>
                          <a14:foregroundMark x1="22097" y1="89418" x2="29213" y2="89947"/>
                          <a14:foregroundMark x1="40449" y1="30159" x2="54307" y2="43386"/>
                          <a14:foregroundMark x1="71536" y1="14815" x2="72285" y2="90476"/>
                          <a14:foregroundMark x1="56929" y1="57143" x2="69663" y2="55026"/>
                          <a14:foregroundMark x1="20974" y1="57672" x2="23596" y2="85714"/>
                          <a14:backgroundMark x1="71536" y1="10582" x2="71161" y2="22751"/>
                          <a14:backgroundMark x1="69663" y1="21693" x2="77154" y2="22222"/>
                          <a14:backgroundMark x1="71536" y1="23280" x2="76779" y2="22751"/>
                          <a14:backgroundMark x1="67790" y1="17460" x2="75655" y2="16402"/>
                          <a14:backgroundMark x1="70037" y1="12698" x2="73408" y2="22751"/>
                          <a14:backgroundMark x1="73034" y1="11640" x2="67041" y2="23280"/>
                          <a14:backgroundMark x1="65169" y1="14286" x2="90637" y2="19048"/>
                          <a14:backgroundMark x1="72285" y1="8995" x2="71536" y2="21164"/>
                          <a14:backgroundMark x1="96255" y1="23810" x2="96255" y2="23810"/>
                          <a14:backgroundMark x1="20599" y1="61905" x2="22472" y2="83069"/>
                          <a14:backgroundMark x1="20974" y1="61376" x2="20599" y2="751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006744"/>
              <a:ext cx="1331519" cy="94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877272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6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808312"/>
          </a:xfrm>
        </p:spPr>
        <p:txBody>
          <a:bodyPr>
            <a:normAutofit/>
          </a:bodyPr>
          <a:lstStyle/>
          <a:p>
            <a:pPr marL="4763" algn="ctr"/>
            <a:r>
              <a:rPr lang="fr-FR" dirty="0" smtClean="0"/>
              <a:t>Apprentissage du geste</a:t>
            </a:r>
            <a:br>
              <a:rPr lang="fr-FR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3600" dirty="0" smtClean="0"/>
              <a:t>(Mannequins enfants)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938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4427984" y="4879686"/>
            <a:ext cx="454398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b="1" dirty="0">
                <a:solidFill>
                  <a:prstClr val="black"/>
                </a:solidFill>
              </a:rPr>
              <a:t>INEFFICACE </a:t>
            </a:r>
            <a:r>
              <a:rPr lang="fr-FR" altLang="fr-FR" b="1" dirty="0" smtClean="0">
                <a:solidFill>
                  <a:prstClr val="black"/>
                </a:solidFill>
              </a:rPr>
              <a:t> = </a:t>
            </a:r>
            <a:r>
              <a:rPr lang="fr-FR" altLang="fr-FR" b="1" dirty="0">
                <a:solidFill>
                  <a:prstClr val="black"/>
                </a:solidFill>
              </a:rPr>
              <a:t>NE RESPIRE PAS</a:t>
            </a:r>
          </a:p>
          <a:p>
            <a:pPr algn="ctr"/>
            <a:r>
              <a:rPr lang="fr-FR" altLang="fr-FR" b="1" dirty="0">
                <a:solidFill>
                  <a:srgbClr val="C2271E"/>
                </a:solidFill>
              </a:rPr>
              <a:t>Compressions </a:t>
            </a:r>
            <a:r>
              <a:rPr lang="fr-FR" altLang="fr-FR" b="1" dirty="0" smtClean="0">
                <a:solidFill>
                  <a:srgbClr val="C2271E"/>
                </a:solidFill>
              </a:rPr>
              <a:t>thoraciques</a:t>
            </a:r>
          </a:p>
          <a:p>
            <a:pPr algn="ctr"/>
            <a:endParaRPr lang="fr-FR" altLang="fr-FR" sz="1000" b="1" dirty="0">
              <a:solidFill>
                <a:srgbClr val="C2271E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Si perte de connaissance appliquer </a:t>
            </a: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la conduite à tenir adaptée </a:t>
            </a:r>
            <a:r>
              <a:rPr lang="fr-FR" altLang="fr-FR" b="1" dirty="0" smtClean="0">
                <a:solidFill>
                  <a:srgbClr val="C2271E"/>
                </a:solidFill>
              </a:rPr>
              <a:t> </a:t>
            </a:r>
            <a:endParaRPr lang="fr-FR" altLang="fr-FR" b="1" dirty="0">
              <a:solidFill>
                <a:srgbClr val="C2271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556689" y="1463773"/>
            <a:ext cx="6030622" cy="2829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Claques dans le dos </a:t>
            </a:r>
            <a:r>
              <a:rPr lang="fr-FR" dirty="0" smtClean="0">
                <a:solidFill>
                  <a:prstClr val="black"/>
                </a:solidFill>
              </a:rPr>
              <a:t>(→ </a:t>
            </a:r>
            <a:r>
              <a:rPr lang="fr-FR" altLang="fr-FR" dirty="0" smtClean="0">
                <a:solidFill>
                  <a:prstClr val="black"/>
                </a:solidFill>
              </a:rPr>
              <a:t>provoquer </a:t>
            </a:r>
            <a:r>
              <a:rPr lang="fr-FR" altLang="fr-FR" dirty="0">
                <a:solidFill>
                  <a:prstClr val="black"/>
                </a:solidFill>
              </a:rPr>
              <a:t>la </a:t>
            </a:r>
            <a:r>
              <a:rPr lang="fr-FR" altLang="fr-FR" dirty="0" smtClean="0">
                <a:solidFill>
                  <a:prstClr val="black"/>
                </a:solidFill>
              </a:rPr>
              <a:t>toux):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 </a:t>
            </a:r>
            <a:r>
              <a:rPr lang="fr-FR" sz="500" dirty="0" smtClean="0">
                <a:solidFill>
                  <a:prstClr val="black"/>
                </a:solidFill>
              </a:rPr>
              <a:t> </a:t>
            </a:r>
            <a:endParaRPr lang="fr-FR" sz="500" dirty="0">
              <a:solidFill>
                <a:prstClr val="black"/>
              </a:solidFill>
            </a:endParaRPr>
          </a:p>
          <a:p>
            <a:pPr marL="534988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Coucher à califourchon sur avant bras</a:t>
            </a:r>
          </a:p>
          <a:p>
            <a:pPr marL="534988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Maintenir la t</a:t>
            </a:r>
            <a:r>
              <a:rPr lang="fr-FR" altLang="ja-JP" dirty="0">
                <a:solidFill>
                  <a:prstClr val="black"/>
                </a:solidFill>
              </a:rPr>
              <a:t>ê</a:t>
            </a:r>
            <a:r>
              <a:rPr lang="fr-FR" altLang="fr-FR" dirty="0">
                <a:solidFill>
                  <a:prstClr val="black"/>
                </a:solidFill>
              </a:rPr>
              <a:t>te avec 2 doigts autour de la bouche sans appuyer sur la gorge</a:t>
            </a:r>
          </a:p>
          <a:p>
            <a:pPr marL="534988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Incliner le nourrisson la t</a:t>
            </a:r>
            <a:r>
              <a:rPr lang="fr-FR" altLang="ja-JP" dirty="0">
                <a:solidFill>
                  <a:prstClr val="black"/>
                </a:solidFill>
              </a:rPr>
              <a:t>ê</a:t>
            </a:r>
            <a:r>
              <a:rPr lang="fr-FR" altLang="fr-FR" dirty="0">
                <a:solidFill>
                  <a:prstClr val="black"/>
                </a:solidFill>
              </a:rPr>
              <a:t>te en bas </a:t>
            </a:r>
          </a:p>
          <a:p>
            <a:pPr marL="534988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prstClr val="black"/>
                </a:solidFill>
              </a:rPr>
              <a:t>1 à 5 </a:t>
            </a:r>
            <a:r>
              <a:rPr lang="fr-FR" altLang="fr-FR" b="1" dirty="0">
                <a:solidFill>
                  <a:prstClr val="black"/>
                </a:solidFill>
              </a:rPr>
              <a:t>claques vigoureuses , entre les 2 omoplates , avec le talon de la main ouverte.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2124057" y="4293096"/>
            <a:ext cx="1091440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0" y="44624"/>
            <a:ext cx="9143999" cy="108012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Méthode des claques dans le dos </a:t>
            </a:r>
          </a:p>
          <a:p>
            <a:pPr marL="0" algn="ctr"/>
            <a:r>
              <a:rPr lang="fr-FR" sz="4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chez le nourrisson (0 à 1ans)    </a:t>
            </a:r>
            <a:endParaRPr lang="fr-FR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898145" y="4293097"/>
            <a:ext cx="1070298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51" y="1091788"/>
            <a:ext cx="1331848" cy="20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72562" y="4879686"/>
            <a:ext cx="4002765" cy="1529324"/>
            <a:chOff x="172562" y="4879686"/>
            <a:chExt cx="4002765" cy="152932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72562" y="4879686"/>
              <a:ext cx="3967924" cy="15293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54013"/>
              <a:r>
                <a:rPr lang="fr-FR" altLang="fr-FR" b="1" dirty="0">
                  <a:solidFill>
                    <a:prstClr val="black"/>
                  </a:solidFill>
                </a:rPr>
                <a:t>EFFICACE = </a:t>
              </a:r>
              <a:r>
                <a:rPr lang="fr-FR" altLang="fr-FR" b="1" dirty="0" smtClean="0">
                  <a:solidFill>
                    <a:prstClr val="black"/>
                  </a:solidFill>
                </a:rPr>
                <a:t>RESPIRE</a:t>
              </a:r>
              <a:endParaRPr lang="fr-FR" altLang="fr-FR" b="1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Mettre au </a:t>
              </a:r>
              <a:r>
                <a:rPr lang="fr-FR" altLang="fr-FR" dirty="0">
                  <a:solidFill>
                    <a:prstClr val="black"/>
                  </a:solidFill>
                </a:rPr>
                <a:t>repos</a:t>
              </a: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Réconforter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Alerter 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Surveiller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62" b="94709" l="17978" r="86517">
                          <a14:foregroundMark x1="25468" y1="7937" x2="25843" y2="89947"/>
                          <a14:foregroundMark x1="21348" y1="27513" x2="18352" y2="39153"/>
                          <a14:foregroundMark x1="20974" y1="63492" x2="22846" y2="88360"/>
                          <a14:foregroundMark x1="22097" y1="89418" x2="29213" y2="89947"/>
                          <a14:foregroundMark x1="40449" y1="30159" x2="54307" y2="43386"/>
                          <a14:foregroundMark x1="71536" y1="14815" x2="72285" y2="90476"/>
                          <a14:foregroundMark x1="56929" y1="57143" x2="69663" y2="55026"/>
                          <a14:foregroundMark x1="20974" y1="57672" x2="23596" y2="85714"/>
                          <a14:backgroundMark x1="71536" y1="10582" x2="71161" y2="22751"/>
                          <a14:backgroundMark x1="69663" y1="21693" x2="77154" y2="22222"/>
                          <a14:backgroundMark x1="71536" y1="23280" x2="76779" y2="22751"/>
                          <a14:backgroundMark x1="67790" y1="17460" x2="75655" y2="16402"/>
                          <a14:backgroundMark x1="70037" y1="12698" x2="73408" y2="22751"/>
                          <a14:backgroundMark x1="73034" y1="11640" x2="67041" y2="23280"/>
                          <a14:backgroundMark x1="65169" y1="14286" x2="90637" y2="19048"/>
                          <a14:backgroundMark x1="72285" y1="8995" x2="71536" y2="21164"/>
                          <a14:backgroundMark x1="96255" y1="23810" x2="96255" y2="23810"/>
                          <a14:backgroundMark x1="20599" y1="61905" x2="22472" y2="83069"/>
                          <a14:backgroundMark x1="20974" y1="61376" x2="20599" y2="751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006744"/>
              <a:ext cx="1331519" cy="94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877272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8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4355976" y="4586391"/>
            <a:ext cx="4594533" cy="2154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b="1" dirty="0">
                <a:solidFill>
                  <a:prstClr val="black"/>
                </a:solidFill>
              </a:rPr>
              <a:t>INEFFICACE </a:t>
            </a:r>
            <a:r>
              <a:rPr lang="fr-FR" altLang="fr-FR" b="1" dirty="0" smtClean="0">
                <a:solidFill>
                  <a:prstClr val="black"/>
                </a:solidFill>
              </a:rPr>
              <a:t> = NE </a:t>
            </a:r>
            <a:r>
              <a:rPr lang="fr-FR" altLang="fr-FR" b="1" dirty="0">
                <a:solidFill>
                  <a:prstClr val="black"/>
                </a:solidFill>
              </a:rPr>
              <a:t>RESPIRE PAS</a:t>
            </a:r>
          </a:p>
          <a:p>
            <a:pPr marL="263525" indent="-841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b="1" dirty="0" smtClean="0">
                <a:solidFill>
                  <a:srgbClr val="C2271E"/>
                </a:solidFill>
              </a:rPr>
              <a:t> reprise </a:t>
            </a:r>
            <a:r>
              <a:rPr lang="fr-FR" altLang="fr-FR" b="1" dirty="0">
                <a:solidFill>
                  <a:srgbClr val="C2271E"/>
                </a:solidFill>
              </a:rPr>
              <a:t>des 1 à </a:t>
            </a:r>
            <a:r>
              <a:rPr lang="fr-FR" altLang="fr-FR" b="1" dirty="0" smtClean="0">
                <a:solidFill>
                  <a:srgbClr val="C2271E"/>
                </a:solidFill>
              </a:rPr>
              <a:t>5 claques  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C2271E"/>
                </a:solidFill>
              </a:rPr>
              <a:t>  dans </a:t>
            </a:r>
            <a:r>
              <a:rPr lang="fr-FR" altLang="fr-FR" b="1" dirty="0">
                <a:solidFill>
                  <a:srgbClr val="C2271E"/>
                </a:solidFill>
              </a:rPr>
              <a:t>le dos</a:t>
            </a:r>
          </a:p>
          <a:p>
            <a:pPr marL="1793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b="1" dirty="0" smtClean="0">
                <a:solidFill>
                  <a:srgbClr val="C2271E"/>
                </a:solidFill>
              </a:rPr>
              <a:t> si </a:t>
            </a:r>
            <a:r>
              <a:rPr lang="fr-FR" altLang="fr-FR" b="1" dirty="0">
                <a:solidFill>
                  <a:srgbClr val="C2271E"/>
                </a:solidFill>
              </a:rPr>
              <a:t>toujours inefficace, 1 à </a:t>
            </a:r>
            <a:r>
              <a:rPr lang="fr-FR" altLang="fr-FR" b="1" dirty="0" smtClean="0">
                <a:solidFill>
                  <a:srgbClr val="C2271E"/>
                </a:solidFill>
              </a:rPr>
              <a:t>5</a:t>
            </a:r>
            <a:endParaRPr lang="fr-FR" altLang="fr-FR" b="1" dirty="0">
              <a:solidFill>
                <a:srgbClr val="C2271E"/>
              </a:solidFill>
            </a:endParaRPr>
          </a:p>
          <a:p>
            <a:pPr algn="ctr"/>
            <a:r>
              <a:rPr lang="fr-FR" altLang="fr-FR" b="1" dirty="0" smtClean="0">
                <a:solidFill>
                  <a:srgbClr val="C2271E"/>
                </a:solidFill>
              </a:rPr>
              <a:t>  compressions thoraciques</a:t>
            </a:r>
            <a:endParaRPr lang="fr-FR" altLang="fr-FR" sz="1000" b="1" dirty="0">
              <a:solidFill>
                <a:srgbClr val="C2271E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 b="1" dirty="0" smtClean="0">
              <a:solidFill>
                <a:prstClr val="black"/>
              </a:solidFill>
            </a:endParaRP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</a:rPr>
              <a:t>Si </a:t>
            </a:r>
            <a:r>
              <a:rPr lang="fr-FR" b="1" dirty="0">
                <a:solidFill>
                  <a:prstClr val="black"/>
                </a:solidFill>
              </a:rPr>
              <a:t>perte de connaissance appliquer </a:t>
            </a:r>
          </a:p>
          <a:p>
            <a:pPr marL="179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la conduite à tenir adaptée 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1556689" y="1463773"/>
            <a:ext cx="6030622" cy="2829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Compressions thoraciques</a:t>
            </a:r>
            <a:r>
              <a:rPr lang="fr-FR" dirty="0" smtClean="0">
                <a:solidFill>
                  <a:prstClr val="black"/>
                </a:solidFill>
              </a:rPr>
              <a:t>(→ </a:t>
            </a:r>
            <a:r>
              <a:rPr lang="fr-FR" altLang="fr-FR" dirty="0" smtClean="0">
                <a:solidFill>
                  <a:prstClr val="black"/>
                </a:solidFill>
              </a:rPr>
              <a:t>provoquer la toux):</a:t>
            </a: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 </a:t>
            </a:r>
            <a:r>
              <a:rPr lang="fr-FR" sz="500" dirty="0" smtClean="0">
                <a:solidFill>
                  <a:prstClr val="black"/>
                </a:solidFill>
              </a:rPr>
              <a:t> </a:t>
            </a:r>
            <a:endParaRPr lang="fr-FR" altLang="ja-JP" dirty="0">
              <a:solidFill>
                <a:prstClr val="black"/>
              </a:solidFill>
            </a:endParaRP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prstClr val="black"/>
                </a:solidFill>
              </a:rPr>
              <a:t>Bébé sur l’avant </a:t>
            </a:r>
            <a:r>
              <a:rPr lang="fr-FR" altLang="fr-FR" dirty="0">
                <a:solidFill>
                  <a:prstClr val="black"/>
                </a:solidFill>
              </a:rPr>
              <a:t>bras </a:t>
            </a:r>
            <a:r>
              <a:rPr lang="fr-FR" altLang="fr-FR" dirty="0" smtClean="0">
                <a:solidFill>
                  <a:prstClr val="black"/>
                </a:solidFill>
              </a:rPr>
              <a:t>sur la cuisse du sauveteur, sur le dos, </a:t>
            </a:r>
            <a:r>
              <a:rPr lang="fr-FR" altLang="ja-JP" dirty="0" smtClean="0">
                <a:solidFill>
                  <a:prstClr val="black"/>
                </a:solidFill>
              </a:rPr>
              <a:t>tête </a:t>
            </a:r>
            <a:r>
              <a:rPr lang="fr-FR" altLang="ja-JP" dirty="0">
                <a:solidFill>
                  <a:prstClr val="black"/>
                </a:solidFill>
              </a:rPr>
              <a:t>vers le bas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ja-JP" dirty="0" smtClean="0">
                <a:solidFill>
                  <a:prstClr val="black"/>
                </a:solidFill>
              </a:rPr>
              <a:t>Pulpe </a:t>
            </a:r>
            <a:r>
              <a:rPr lang="fr-FR" altLang="ja-JP" dirty="0">
                <a:solidFill>
                  <a:prstClr val="black"/>
                </a:solidFill>
              </a:rPr>
              <a:t>de 2 doigts au </a:t>
            </a:r>
            <a:r>
              <a:rPr lang="fr-FR" altLang="ja-JP" b="1" dirty="0">
                <a:solidFill>
                  <a:prstClr val="black"/>
                </a:solidFill>
              </a:rPr>
              <a:t>milieu de la </a:t>
            </a:r>
            <a:r>
              <a:rPr lang="fr-FR" altLang="ja-JP" b="1" dirty="0" smtClean="0">
                <a:solidFill>
                  <a:prstClr val="black"/>
                </a:solidFill>
              </a:rPr>
              <a:t>poitrine</a:t>
            </a:r>
            <a:r>
              <a:rPr lang="fr-FR" altLang="ja-JP" dirty="0" smtClean="0">
                <a:solidFill>
                  <a:prstClr val="black"/>
                </a:solidFill>
              </a:rPr>
              <a:t>, moitié </a:t>
            </a:r>
            <a:r>
              <a:rPr lang="fr-FR" altLang="ja-JP" dirty="0">
                <a:solidFill>
                  <a:prstClr val="black"/>
                </a:solidFill>
              </a:rPr>
              <a:t>inférieure du sternum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ja-JP" dirty="0" smtClean="0">
                <a:solidFill>
                  <a:prstClr val="black"/>
                </a:solidFill>
              </a:rPr>
              <a:t>1 à 5 </a:t>
            </a:r>
            <a:r>
              <a:rPr lang="fr-FR" altLang="ja-JP" dirty="0">
                <a:solidFill>
                  <a:prstClr val="black"/>
                </a:solidFill>
              </a:rPr>
              <a:t>compressions </a:t>
            </a:r>
            <a:r>
              <a:rPr lang="fr-FR" altLang="ja-JP" b="1" dirty="0">
                <a:solidFill>
                  <a:prstClr val="black"/>
                </a:solidFill>
              </a:rPr>
              <a:t>profondes</a:t>
            </a:r>
            <a:r>
              <a:rPr lang="fr-FR" altLang="ja-JP" dirty="0">
                <a:solidFill>
                  <a:prstClr val="black"/>
                </a:solidFill>
              </a:rPr>
              <a:t> et </a:t>
            </a:r>
            <a:r>
              <a:rPr lang="fr-FR" altLang="ja-JP" dirty="0" smtClean="0">
                <a:solidFill>
                  <a:prstClr val="black"/>
                </a:solidFill>
              </a:rPr>
              <a:t>successives, en </a:t>
            </a:r>
            <a:r>
              <a:rPr lang="fr-FR" altLang="ja-JP" dirty="0">
                <a:solidFill>
                  <a:prstClr val="black"/>
                </a:solidFill>
              </a:rPr>
              <a:t>relâchant </a:t>
            </a:r>
            <a:r>
              <a:rPr lang="fr-FR" altLang="ja-JP" dirty="0" smtClean="0">
                <a:solidFill>
                  <a:prstClr val="black"/>
                </a:solidFill>
              </a:rPr>
              <a:t>entre chaque</a:t>
            </a:r>
            <a:endParaRPr lang="fr-FR" altLang="fr-FR" dirty="0">
              <a:solidFill>
                <a:prstClr val="black"/>
              </a:solidFill>
            </a:endParaRPr>
          </a:p>
          <a:p>
            <a:pPr algn="ctr"/>
            <a:r>
              <a:rPr lang="fr-FR" altLang="fr-FR" sz="500" dirty="0" smtClean="0">
                <a:solidFill>
                  <a:prstClr val="black"/>
                </a:solidFill>
              </a:rPr>
              <a:t> </a:t>
            </a:r>
            <a:endParaRPr lang="fr-FR" altLang="fr-FR" sz="500" dirty="0">
              <a:solidFill>
                <a:prstClr val="black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2124057" y="4293096"/>
            <a:ext cx="1091440" cy="586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-10344" y="47684"/>
            <a:ext cx="9154344" cy="10801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4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Méthode des compressions thoraciques chez le nourrisson (0 à 1ans) </a:t>
            </a:r>
            <a:endParaRPr lang="fr-FR" sz="34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898145" y="4293097"/>
            <a:ext cx="402047" cy="2932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055888"/>
            <a:ext cx="1390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72562" y="4879686"/>
            <a:ext cx="4002765" cy="1529324"/>
            <a:chOff x="172562" y="4879686"/>
            <a:chExt cx="4002765" cy="152932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72562" y="4879686"/>
              <a:ext cx="3967924" cy="15293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54013"/>
              <a:r>
                <a:rPr lang="fr-FR" altLang="fr-FR" b="1" dirty="0">
                  <a:solidFill>
                    <a:prstClr val="black"/>
                  </a:solidFill>
                </a:rPr>
                <a:t>EFFICACE = </a:t>
              </a:r>
              <a:r>
                <a:rPr lang="fr-FR" altLang="fr-FR" b="1" dirty="0" smtClean="0">
                  <a:solidFill>
                    <a:prstClr val="black"/>
                  </a:solidFill>
                </a:rPr>
                <a:t>RESPIRE</a:t>
              </a:r>
              <a:endParaRPr lang="fr-FR" altLang="fr-FR" b="1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Mettre au </a:t>
              </a:r>
              <a:r>
                <a:rPr lang="fr-FR" altLang="fr-FR" dirty="0">
                  <a:solidFill>
                    <a:prstClr val="black"/>
                  </a:solidFill>
                </a:rPr>
                <a:t>repos</a:t>
              </a: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Réconforter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Alerter 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marL="534988" indent="-180975">
                <a:buFontTx/>
                <a:buChar char="-"/>
              </a:pPr>
              <a:r>
                <a:rPr lang="fr-FR" altLang="fr-FR" dirty="0" smtClean="0">
                  <a:solidFill>
                    <a:prstClr val="black"/>
                  </a:solidFill>
                </a:rPr>
                <a:t>Surveiller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62" b="94709" l="17978" r="86517">
                          <a14:foregroundMark x1="25468" y1="7937" x2="25843" y2="89947"/>
                          <a14:foregroundMark x1="21348" y1="27513" x2="18352" y2="39153"/>
                          <a14:foregroundMark x1="20974" y1="63492" x2="22846" y2="88360"/>
                          <a14:foregroundMark x1="22097" y1="89418" x2="29213" y2="89947"/>
                          <a14:foregroundMark x1="40449" y1="30159" x2="54307" y2="43386"/>
                          <a14:foregroundMark x1="71536" y1="14815" x2="72285" y2="90476"/>
                          <a14:foregroundMark x1="56929" y1="57143" x2="69663" y2="55026"/>
                          <a14:foregroundMark x1="20974" y1="57672" x2="23596" y2="85714"/>
                          <a14:backgroundMark x1="71536" y1="10582" x2="71161" y2="22751"/>
                          <a14:backgroundMark x1="69663" y1="21693" x2="77154" y2="22222"/>
                          <a14:backgroundMark x1="71536" y1="23280" x2="76779" y2="22751"/>
                          <a14:backgroundMark x1="67790" y1="17460" x2="75655" y2="16402"/>
                          <a14:backgroundMark x1="70037" y1="12698" x2="73408" y2="22751"/>
                          <a14:backgroundMark x1="73034" y1="11640" x2="67041" y2="23280"/>
                          <a14:backgroundMark x1="65169" y1="14286" x2="90637" y2="19048"/>
                          <a14:backgroundMark x1="72285" y1="8995" x2="71536" y2="21164"/>
                          <a14:backgroundMark x1="96255" y1="23810" x2="96255" y2="23810"/>
                          <a14:backgroundMark x1="20599" y1="61905" x2="22472" y2="83069"/>
                          <a14:backgroundMark x1="20974" y1="61376" x2="20599" y2="751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006744"/>
              <a:ext cx="1331519" cy="94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877272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0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2060848"/>
            <a:ext cx="8229600" cy="28083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Apprentissage du geste</a:t>
            </a:r>
            <a:b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</a:br>
            <a:r>
              <a:rPr lang="fr-FR" sz="2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/>
            </a:r>
            <a:br>
              <a:rPr lang="fr-FR" sz="2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</a:br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(Mannequins nourrissons)  </a:t>
            </a:r>
            <a:endParaRPr lang="fr-FR" sz="36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582" y="260648"/>
            <a:ext cx="9111417" cy="6401866"/>
          </a:xfrm>
        </p:spPr>
        <p:txBody>
          <a:bodyPr>
            <a:noAutofit/>
          </a:bodyPr>
          <a:lstStyle/>
          <a:p>
            <a:pPr marL="0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63888" y="515719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CAT Enfant / Nourrisson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735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6170" y="1"/>
            <a:ext cx="9525201" cy="6860904"/>
            <a:chOff x="6170" y="1"/>
            <a:chExt cx="9525201" cy="6860904"/>
          </a:xfrm>
        </p:grpSpPr>
        <p:grpSp>
          <p:nvGrpSpPr>
            <p:cNvPr id="18" name="Groupe 17"/>
            <p:cNvGrpSpPr/>
            <p:nvPr/>
          </p:nvGrpSpPr>
          <p:grpSpPr>
            <a:xfrm>
              <a:off x="6170" y="1"/>
              <a:ext cx="9328297" cy="6860904"/>
              <a:chOff x="6170" y="1"/>
              <a:chExt cx="9328297" cy="6860904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6170" y="1"/>
                <a:ext cx="9137830" cy="6860904"/>
                <a:chOff x="6170" y="1"/>
                <a:chExt cx="9137830" cy="6860904"/>
              </a:xfrm>
            </p:grpSpPr>
            <p:pic>
              <p:nvPicPr>
                <p:cNvPr id="1026" name="Picture 2" descr="G:\DCIM\100MSDCF\DSC0071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0" y="1"/>
                  <a:ext cx="9137830" cy="68609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8609" y="4941168"/>
                  <a:ext cx="409575" cy="432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73806">
                <a:off x="8601305" y="4424449"/>
                <a:ext cx="733162" cy="254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3806">
              <a:off x="8798209" y="4424448"/>
              <a:ext cx="733162" cy="25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à coins arrondis 12"/>
          <p:cNvSpPr/>
          <p:nvPr/>
        </p:nvSpPr>
        <p:spPr>
          <a:xfrm>
            <a:off x="67868" y="2564904"/>
            <a:ext cx="4126810" cy="2952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Signes de l’étouffement partiel :</a:t>
            </a:r>
          </a:p>
          <a:p>
            <a:pPr algn="ctr"/>
            <a:r>
              <a:rPr lang="fr-FR" b="1" dirty="0" smtClean="0"/>
              <a:t>Respiration inefficace </a:t>
            </a:r>
            <a:r>
              <a:rPr lang="fr-FR" b="1" u="sng" dirty="0" smtClean="0"/>
              <a:t>mais</a:t>
            </a:r>
            <a:r>
              <a:rPr lang="fr-FR" b="1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Il peut parler ou crier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Il tousse vigoureusement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Il respire parfois avec un bruit surajouté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 smtClean="0"/>
              <a:t>≠</a:t>
            </a:r>
            <a:r>
              <a:rPr lang="fr-FR" dirty="0" smtClean="0"/>
              <a:t> Etouffement total :  Aucune respiration (plus de son, bouche ouverte, devient bleu)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00914"/>
            <a:ext cx="4047811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Causes : </a:t>
            </a:r>
          </a:p>
          <a:p>
            <a:pPr algn="ctr"/>
            <a:r>
              <a:rPr lang="fr-FR" dirty="0" smtClean="0"/>
              <a:t>Le plus souvent </a:t>
            </a:r>
            <a:r>
              <a:rPr lang="fr-FR" b="1" dirty="0" smtClean="0"/>
              <a:t>en mangeant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ou objet mis à la bouche chez l’enfant.  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845542" y="3498261"/>
            <a:ext cx="396044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Risques </a:t>
            </a:r>
            <a:r>
              <a:rPr lang="fr-FR" b="1" dirty="0" smtClean="0"/>
              <a:t>: </a:t>
            </a:r>
          </a:p>
          <a:p>
            <a:pPr algn="ctr"/>
            <a:r>
              <a:rPr lang="fr-FR" b="1" dirty="0" smtClean="0"/>
              <a:t>La vie de la victime est en jeu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si aggravation</a:t>
            </a:r>
            <a:r>
              <a:rPr lang="fr-FR" dirty="0"/>
              <a:t> </a:t>
            </a:r>
            <a:r>
              <a:rPr lang="fr-FR" dirty="0" smtClean="0"/>
              <a:t>vers une obstruction totale, inconscience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79512" y="5733256"/>
            <a:ext cx="87849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550" algn="just"/>
            <a:r>
              <a:rPr lang="fr-FR" sz="2000" b="1" dirty="0" smtClean="0"/>
              <a:t>Obstruction des voies aériennes (= étouffement) : </a:t>
            </a:r>
            <a:r>
              <a:rPr lang="fr-FR" sz="2000" dirty="0" smtClean="0"/>
              <a:t>gêne ou empêchement brutal des mouvements de l’air entre l’extérieur et les poumons. </a:t>
            </a:r>
            <a:endParaRPr lang="fr-FR" sz="2000" b="1" dirty="0"/>
          </a:p>
        </p:txBody>
      </p:sp>
      <p:sp>
        <p:nvSpPr>
          <p:cNvPr id="15" name="Bulle ronde 14"/>
          <p:cNvSpPr/>
          <p:nvPr/>
        </p:nvSpPr>
        <p:spPr>
          <a:xfrm>
            <a:off x="5724128" y="1340768"/>
            <a:ext cx="2880320" cy="1512168"/>
          </a:xfrm>
          <a:prstGeom prst="wedgeEllipseCallout">
            <a:avLst>
              <a:gd name="adj1" fmla="val -99802"/>
              <a:gd name="adj2" fmla="val 48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Haaaaaaaaaaaa</a:t>
            </a:r>
            <a:r>
              <a:rPr lang="fr-FR" dirty="0" smtClean="0"/>
              <a:t>, à l’</a:t>
            </a:r>
            <a:r>
              <a:rPr lang="fr-FR" dirty="0" err="1" smtClean="0"/>
              <a:t>aid</a:t>
            </a:r>
            <a:r>
              <a:rPr lang="fr-FR" dirty="0" smtClean="0"/>
              <a:t> ........ </a:t>
            </a:r>
            <a:r>
              <a:rPr lang="fr-FR" dirty="0" err="1" smtClean="0"/>
              <a:t>haaaaaaaaaa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4042372" y="4351044"/>
            <a:ext cx="1606340" cy="2040558"/>
            <a:chOff x="4716013" y="188640"/>
            <a:chExt cx="1606340" cy="2040558"/>
          </a:xfrm>
        </p:grpSpPr>
        <p:sp>
          <p:nvSpPr>
            <p:cNvPr id="23" name="Rectangle 22"/>
            <p:cNvSpPr/>
            <p:nvPr/>
          </p:nvSpPr>
          <p:spPr>
            <a:xfrm>
              <a:off x="4716016" y="188640"/>
              <a:ext cx="1606337" cy="2040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2" descr="C:\Users\Neretti AC\Dropbox\PSC1 (1)\outils!!!!!\4\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683" l="22898" r="47824">
                          <a14:foregroundMark x1="37043" y1="40317" x2="30564" y2="86190"/>
                          <a14:foregroundMark x1="39466" y1="52540" x2="40010" y2="934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1" r="52322" b="4683"/>
            <a:stretch/>
          </p:blipFill>
          <p:spPr bwMode="auto">
            <a:xfrm flipH="1">
              <a:off x="4716013" y="188640"/>
              <a:ext cx="1606337" cy="20405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e 24"/>
          <p:cNvGrpSpPr/>
          <p:nvPr/>
        </p:nvGrpSpPr>
        <p:grpSpPr>
          <a:xfrm>
            <a:off x="4076988" y="2005562"/>
            <a:ext cx="1617424" cy="2047196"/>
            <a:chOff x="5209140" y="517708"/>
            <a:chExt cx="1617424" cy="2047196"/>
          </a:xfrm>
        </p:grpSpPr>
        <p:sp>
          <p:nvSpPr>
            <p:cNvPr id="26" name="Rectangle 25"/>
            <p:cNvSpPr/>
            <p:nvPr/>
          </p:nvSpPr>
          <p:spPr>
            <a:xfrm>
              <a:off x="5220227" y="524346"/>
              <a:ext cx="1606337" cy="2040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" descr="C:\Users\Neretti AC\Dropbox\PSC1 (1)\outils!!!!!\4\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302" l="52374" r="77646">
                          <a14:foregroundMark x1="69387" y1="21746" x2="65331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95" r="23352" b="5858"/>
            <a:stretch/>
          </p:blipFill>
          <p:spPr bwMode="auto">
            <a:xfrm flipH="1">
              <a:off x="5209140" y="517708"/>
              <a:ext cx="1616621" cy="20305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7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9" grpId="0" animBg="1"/>
      <p:bldP spid="1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2060848"/>
            <a:ext cx="8229600" cy="28083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Cas concrets </a:t>
            </a:r>
            <a:endParaRPr lang="fr-FR" sz="36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251520" y="3861048"/>
            <a:ext cx="7560840" cy="2160239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capable, face à une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victime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qui présente un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étouffement, d’en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connaître les signes </a:t>
            </a:r>
            <a:r>
              <a:rPr lang="fr-FR" sz="3200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et de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réaliser les </a:t>
            </a:r>
            <a:r>
              <a:rPr lang="fr-FR" sz="3200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gestes de secours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d’urgence adaptés </a:t>
            </a:r>
            <a:r>
              <a:rPr lang="fr-FR" sz="3200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et nécessaires. </a:t>
            </a:r>
          </a:p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274340"/>
            <a:ext cx="9144000" cy="155679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Obstruction des voies aériennes par un corps étranger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2" name="Picture 2" descr="http://www.formationambulancier.fr/00-images/10-03-rea/001-lva/08-etouff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13794" cy="19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847856" y="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Fiche 4.2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7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retti AC\Desktop\cuis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88640"/>
            <a:ext cx="3888432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/>
              <a:t>1, rue du parc</a:t>
            </a:r>
          </a:p>
          <a:p>
            <a:r>
              <a:rPr lang="fr-FR" sz="3600" b="1" dirty="0" smtClean="0"/>
              <a:t>Digicode 1234</a:t>
            </a:r>
          </a:p>
          <a:p>
            <a:r>
              <a:rPr lang="fr-FR" sz="3600" b="1" dirty="0" smtClean="0"/>
              <a:t>DUMBEA </a:t>
            </a:r>
          </a:p>
          <a:p>
            <a:r>
              <a:rPr lang="fr-FR" sz="3600" b="1" dirty="0" smtClean="0"/>
              <a:t>Tel 44.01.01 </a:t>
            </a:r>
          </a:p>
        </p:txBody>
      </p:sp>
    </p:spTree>
    <p:extLst>
      <p:ext uri="{BB962C8B-B14F-4D97-AF65-F5344CB8AC3E}">
        <p14:creationId xmlns:p14="http://schemas.microsoft.com/office/powerpoint/2010/main" val="33955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87" y="4077072"/>
            <a:ext cx="755283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48875" y="1997104"/>
            <a:ext cx="7990265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courbée vers la gauche 1"/>
          <p:cNvSpPr/>
          <p:nvPr/>
        </p:nvSpPr>
        <p:spPr>
          <a:xfrm rot="962059">
            <a:off x="7689251" y="3518434"/>
            <a:ext cx="1112122" cy="1872208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-20528"/>
            <a:ext cx="9144000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  <a:latin typeface="Century Gothic" panose="020B0502020202020204" pitchFamily="34" charset="0"/>
              </a:rPr>
              <a:t>Désobstruction par la méthode des claques dans le dos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  <a:latin typeface="Century Gothic" panose="020B0502020202020204" pitchFamily="34" charset="0"/>
              </a:rPr>
              <a:t>Désobstruction par la méthode des compressions abdominales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" y="1706605"/>
            <a:ext cx="7530988" cy="309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" y="4759009"/>
            <a:ext cx="7514034" cy="20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courbée vers la gauche 7"/>
          <p:cNvSpPr/>
          <p:nvPr/>
        </p:nvSpPr>
        <p:spPr>
          <a:xfrm rot="962059">
            <a:off x="7617243" y="4626291"/>
            <a:ext cx="1112122" cy="1872208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251520" y="3861048"/>
            <a:ext cx="7560840" cy="2160239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capable, face à une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victime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qui présente un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étouffement, d’en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connaître les signes </a:t>
            </a:r>
            <a:r>
              <a:rPr lang="fr-FR" sz="3200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et de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réaliser les </a:t>
            </a:r>
            <a:r>
              <a:rPr lang="fr-FR" sz="3200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gestes de secours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d’urgence adaptés </a:t>
            </a:r>
            <a:r>
              <a:rPr lang="fr-FR" sz="3200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et nécessaires. </a:t>
            </a:r>
          </a:p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274340"/>
            <a:ext cx="9144000" cy="155679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Obstruction des voies aériennes par un corps étranger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2" name="Picture 2" descr="http://www.formationambulancier.fr/00-images/10-03-rea/001-lva/08-etouffe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13794" cy="19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716016" y="6525344"/>
            <a:ext cx="4260056" cy="300831"/>
          </a:xfrm>
        </p:spPr>
        <p:txBody>
          <a:bodyPr/>
          <a:lstStyle/>
          <a:p>
            <a:r>
              <a:rPr lang="fr-FR" dirty="0" smtClean="0"/>
              <a:t>NERETTI - Moniteur PSC1 - Nouvelle-Calédonie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847856" y="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Fiche 4.1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6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ssan.blogs.midilibre.com/media/01/00/62608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23670"/>
            <a:ext cx="3672408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/>
              <a:t>Collège de Travers</a:t>
            </a:r>
          </a:p>
          <a:p>
            <a:r>
              <a:rPr lang="fr-FR" sz="2800" b="1" dirty="0" smtClean="0"/>
              <a:t>Cantine </a:t>
            </a:r>
          </a:p>
          <a:p>
            <a:r>
              <a:rPr lang="fr-FR" sz="2800" b="1" dirty="0" smtClean="0"/>
              <a:t>KOUMAC  </a:t>
            </a:r>
          </a:p>
          <a:p>
            <a:r>
              <a:rPr lang="fr-FR" sz="2800" b="1" dirty="0"/>
              <a:t>Tel : </a:t>
            </a:r>
            <a:r>
              <a:rPr lang="fr-FR" sz="2800" b="1" dirty="0" smtClean="0"/>
              <a:t>78.01.01</a:t>
            </a:r>
          </a:p>
        </p:txBody>
      </p:sp>
    </p:spTree>
    <p:extLst>
      <p:ext uri="{BB962C8B-B14F-4D97-AF65-F5344CB8AC3E}">
        <p14:creationId xmlns:p14="http://schemas.microsoft.com/office/powerpoint/2010/main" val="3716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87" y="4077072"/>
            <a:ext cx="755283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48875" y="1997104"/>
            <a:ext cx="7990265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courbée vers la gauche 1"/>
          <p:cNvSpPr/>
          <p:nvPr/>
        </p:nvSpPr>
        <p:spPr>
          <a:xfrm rot="962059">
            <a:off x="7689251" y="3518434"/>
            <a:ext cx="1112122" cy="1872208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20528"/>
            <a:ext cx="9144000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  <a:latin typeface="Century Gothic" panose="020B0502020202020204" pitchFamily="34" charset="0"/>
              </a:rPr>
              <a:t>Désobstruction par la méthode des claques dans le dos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6170" y="1"/>
            <a:ext cx="9525201" cy="6860904"/>
            <a:chOff x="6170" y="1"/>
            <a:chExt cx="9525201" cy="6860904"/>
          </a:xfrm>
        </p:grpSpPr>
        <p:grpSp>
          <p:nvGrpSpPr>
            <p:cNvPr id="18" name="Groupe 17"/>
            <p:cNvGrpSpPr/>
            <p:nvPr/>
          </p:nvGrpSpPr>
          <p:grpSpPr>
            <a:xfrm>
              <a:off x="6170" y="1"/>
              <a:ext cx="9328297" cy="6860904"/>
              <a:chOff x="6170" y="1"/>
              <a:chExt cx="9328297" cy="6860904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6170" y="1"/>
                <a:ext cx="9137830" cy="6860904"/>
                <a:chOff x="6170" y="1"/>
                <a:chExt cx="9137830" cy="6860904"/>
              </a:xfrm>
            </p:grpSpPr>
            <p:pic>
              <p:nvPicPr>
                <p:cNvPr id="1026" name="Picture 2" descr="G:\DCIM\100MSDCF\DSC0071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0" y="1"/>
                  <a:ext cx="9137830" cy="68609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8609" y="4941168"/>
                  <a:ext cx="409575" cy="432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73806">
                <a:off x="8601305" y="4424449"/>
                <a:ext cx="733162" cy="254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3806">
              <a:off x="8798209" y="4424448"/>
              <a:ext cx="733162" cy="25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à coins arrondis 12"/>
          <p:cNvSpPr/>
          <p:nvPr/>
        </p:nvSpPr>
        <p:spPr>
          <a:xfrm>
            <a:off x="67868" y="2564904"/>
            <a:ext cx="4126810" cy="2952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Signes de l’étouffement partiel :</a:t>
            </a:r>
          </a:p>
          <a:p>
            <a:pPr algn="ctr"/>
            <a:r>
              <a:rPr lang="fr-FR" b="1" dirty="0" smtClean="0"/>
              <a:t>Respiration inefficace </a:t>
            </a:r>
            <a:r>
              <a:rPr lang="fr-FR" b="1" u="sng" dirty="0" smtClean="0"/>
              <a:t>mais</a:t>
            </a:r>
            <a:r>
              <a:rPr lang="fr-FR" b="1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Il peut parler ou crier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Il tousse vigoureusement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Il respire parfois avec un </a:t>
            </a:r>
          </a:p>
          <a:p>
            <a:r>
              <a:rPr lang="fr-FR" dirty="0"/>
              <a:t> </a:t>
            </a:r>
            <a:r>
              <a:rPr lang="fr-FR" dirty="0" smtClean="0"/>
              <a:t>    bruit surajouté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 smtClean="0"/>
              <a:t>≠</a:t>
            </a:r>
            <a:r>
              <a:rPr lang="fr-FR" dirty="0" smtClean="0"/>
              <a:t> Etouffement total :  Aucune respiration (plus de son, bouche ouverte, devient bleu)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00914"/>
            <a:ext cx="4047811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Causes : </a:t>
            </a:r>
          </a:p>
          <a:p>
            <a:pPr algn="ctr"/>
            <a:r>
              <a:rPr lang="fr-FR" dirty="0" smtClean="0"/>
              <a:t>Le plus souvent </a:t>
            </a:r>
            <a:r>
              <a:rPr lang="fr-FR" b="1" dirty="0" smtClean="0"/>
              <a:t>en mangeant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ou objet mis à la bouche chez l’enfant.  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845542" y="3498261"/>
            <a:ext cx="396044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Risques </a:t>
            </a:r>
            <a:r>
              <a:rPr lang="fr-FR" b="1" dirty="0" smtClean="0"/>
              <a:t>: </a:t>
            </a:r>
          </a:p>
          <a:p>
            <a:pPr algn="ctr"/>
            <a:r>
              <a:rPr lang="fr-FR" b="1" dirty="0" smtClean="0"/>
              <a:t>La vie de la victime est en jeu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si aggravation</a:t>
            </a:r>
            <a:r>
              <a:rPr lang="fr-FR" dirty="0"/>
              <a:t> </a:t>
            </a:r>
            <a:r>
              <a:rPr lang="fr-FR" dirty="0" smtClean="0"/>
              <a:t>vers une obstruction totale, inconscience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23528" y="5733256"/>
            <a:ext cx="8597273" cy="9559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Que faut-il faire ? </a:t>
            </a:r>
          </a:p>
          <a:p>
            <a:pPr algn="ctr"/>
            <a:r>
              <a:rPr lang="fr-FR" b="1" dirty="0" smtClean="0"/>
              <a:t>Quels </a:t>
            </a:r>
            <a:r>
              <a:rPr lang="fr-FR" b="1" dirty="0"/>
              <a:t>sont les gestes de secours efficaces ? </a:t>
            </a:r>
          </a:p>
        </p:txBody>
      </p:sp>
      <p:sp>
        <p:nvSpPr>
          <p:cNvPr id="19" name="Bulle ronde 18"/>
          <p:cNvSpPr/>
          <p:nvPr/>
        </p:nvSpPr>
        <p:spPr>
          <a:xfrm>
            <a:off x="5724128" y="1340768"/>
            <a:ext cx="2880320" cy="1512168"/>
          </a:xfrm>
          <a:prstGeom prst="wedgeEllipseCallout">
            <a:avLst>
              <a:gd name="adj1" fmla="val -99802"/>
              <a:gd name="adj2" fmla="val 48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Haaaaaaaaaaaa</a:t>
            </a:r>
            <a:r>
              <a:rPr lang="fr-FR" dirty="0" smtClean="0"/>
              <a:t>, à l’</a:t>
            </a:r>
            <a:r>
              <a:rPr lang="fr-FR" dirty="0" err="1" smtClean="0"/>
              <a:t>aid</a:t>
            </a:r>
            <a:r>
              <a:rPr lang="fr-FR" dirty="0" smtClean="0"/>
              <a:t> ........ </a:t>
            </a:r>
            <a:r>
              <a:rPr lang="fr-FR" dirty="0" err="1" smtClean="0"/>
              <a:t>haaaaaaaaaa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6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86468" y="3645024"/>
            <a:ext cx="7235343" cy="2160239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capable de réaliser l’enchaînement des techniques de désobstruction des voies aériennes devant une victime adulte présentant une obstruction totale.</a:t>
            </a:r>
          </a:p>
          <a:p>
            <a:pPr algn="just">
              <a:buClr>
                <a:srgbClr val="FE8637"/>
              </a:buClr>
            </a:pPr>
            <a:endParaRPr lang="fr-FR" sz="3200" b="1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3568" y="447514"/>
            <a:ext cx="8460432" cy="2218556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703388" indent="-274638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Obstruction partielle des  </a:t>
            </a:r>
          </a:p>
          <a:p>
            <a:pPr marL="1703388" indent="-274638" algn="ctr"/>
            <a:r>
              <a:rPr lang="fr-FR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</a:t>
            </a:r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voies aériennes par </a:t>
            </a:r>
          </a:p>
          <a:p>
            <a:pPr marL="1703388" indent="-274638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  un corps étranger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2" name="Picture 2" descr="http://www.formationambulancier.fr/00-images/10-03-rea/001-lva/08-etouff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0" y="1268760"/>
            <a:ext cx="2513794" cy="19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716016" y="6525344"/>
            <a:ext cx="4260056" cy="300831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ttp://static.lyon-france.com/var/ez_site/storage/images/media/images/gastronomie/brasserie-lyon-plage-cafe-gourmand-en-terrasse/505145-1-fre-FR/Brasserie-Lyon-Plage-cafe-gourmand-en-terrasse_bannie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4258815" cy="42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11560" y="404664"/>
            <a:ext cx="3818205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Café Kisétouffe</a:t>
            </a:r>
          </a:p>
          <a:p>
            <a:r>
              <a:rPr lang="fr-FR" sz="2800" b="1" dirty="0" smtClean="0">
                <a:solidFill>
                  <a:prstClr val="black"/>
                </a:solidFill>
              </a:rPr>
              <a:t>10, rue de la plage</a:t>
            </a:r>
          </a:p>
          <a:p>
            <a:r>
              <a:rPr lang="fr-FR" sz="2800" b="1" dirty="0" smtClean="0">
                <a:solidFill>
                  <a:prstClr val="black"/>
                </a:solidFill>
              </a:rPr>
              <a:t>KOUMAC </a:t>
            </a:r>
          </a:p>
          <a:p>
            <a:r>
              <a:rPr lang="fr-FR" sz="2800" b="1" dirty="0" smtClean="0">
                <a:solidFill>
                  <a:prstClr val="black"/>
                </a:solidFill>
              </a:rPr>
              <a:t>Tel :  78.01.01</a:t>
            </a:r>
          </a:p>
        </p:txBody>
      </p:sp>
    </p:spTree>
    <p:extLst>
      <p:ext uri="{BB962C8B-B14F-4D97-AF65-F5344CB8AC3E}">
        <p14:creationId xmlns:p14="http://schemas.microsoft.com/office/powerpoint/2010/main" val="9698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1169714" y="1772816"/>
            <a:ext cx="680457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Identifier les signes de l’étouffement partiel – Protéger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807804" y="2863185"/>
            <a:ext cx="3528392" cy="64807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Installer </a:t>
            </a:r>
            <a:r>
              <a:rPr lang="fr-FR" b="1" dirty="0" smtClean="0">
                <a:solidFill>
                  <a:prstClr val="black"/>
                </a:solidFill>
              </a:rPr>
              <a:t>ASSIS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2807803" y="3861048"/>
            <a:ext cx="3508889" cy="64807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Conseiller de </a:t>
            </a:r>
            <a:r>
              <a:rPr lang="fr-FR" b="1" dirty="0" smtClean="0">
                <a:solidFill>
                  <a:prstClr val="black"/>
                </a:solidFill>
              </a:rPr>
              <a:t>TOUSSER ! 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33" name="Connecteur droit avec flèche 32"/>
          <p:cNvCxnSpPr>
            <a:endCxn id="12" idx="0"/>
          </p:cNvCxnSpPr>
          <p:nvPr/>
        </p:nvCxnSpPr>
        <p:spPr>
          <a:xfrm>
            <a:off x="4572000" y="4509120"/>
            <a:ext cx="0" cy="361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155679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/>
              <a:t>Bilan : Obstruction </a:t>
            </a:r>
            <a:r>
              <a:rPr lang="fr-FR" sz="4000" b="1" dirty="0" smtClean="0">
                <a:solidFill>
                  <a:schemeClr val="accent3"/>
                </a:solidFill>
              </a:rPr>
              <a:t>partielle</a:t>
            </a:r>
            <a:r>
              <a:rPr lang="fr-FR" sz="4000" dirty="0" smtClean="0">
                <a:solidFill>
                  <a:schemeClr val="accent3"/>
                </a:solidFill>
              </a:rPr>
              <a:t> </a:t>
            </a:r>
            <a:r>
              <a:rPr lang="fr-FR" sz="4000" dirty="0" smtClean="0"/>
              <a:t>des voies aériennes par un corps étranger </a:t>
            </a:r>
            <a:endParaRPr lang="fr-FR" sz="40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807804" y="4870206"/>
            <a:ext cx="3528392" cy="64807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Avis médical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788300" y="5877272"/>
            <a:ext cx="3528392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Surveiller 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524787" y="3499962"/>
            <a:ext cx="0" cy="361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477574" y="2420888"/>
            <a:ext cx="0" cy="361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572000" y="5536735"/>
            <a:ext cx="0" cy="361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xplosion 1 1"/>
          <p:cNvSpPr/>
          <p:nvPr/>
        </p:nvSpPr>
        <p:spPr>
          <a:xfrm>
            <a:off x="179512" y="2863185"/>
            <a:ext cx="2808312" cy="241226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Empêcher toute aggravation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5" name="Picture 4" descr="http://t2.gstatic.com/images?q=tbn:ANd9GcQi1wb5QlyLkNe5XYmbTn_o9bxi8Wun1CypMJpSEdA73NG5ehiBC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48" y="4965771"/>
            <a:ext cx="627203" cy="4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://t0.gstatic.com/images?q=tbn:ANd9GcTosPVyQmDQkg-OHaLx3Sp9gejjhjl0EOV79PPMu0D4mTmFPfdM"/>
          <p:cNvSpPr>
            <a:spLocks noChangeAspect="1" noChangeArrowheads="1"/>
          </p:cNvSpPr>
          <p:nvPr/>
        </p:nvSpPr>
        <p:spPr bwMode="auto">
          <a:xfrm>
            <a:off x="155575" y="-121920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56468" y="2537556"/>
            <a:ext cx="1628083" cy="1924811"/>
            <a:chOff x="6526418" y="2420888"/>
            <a:chExt cx="1361106" cy="17641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0"/>
            <a:stretch/>
          </p:blipFill>
          <p:spPr bwMode="auto">
            <a:xfrm flipH="1">
              <a:off x="6526418" y="2420888"/>
              <a:ext cx="1361105" cy="1764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necteur droit 4"/>
            <p:cNvCxnSpPr/>
            <p:nvPr/>
          </p:nvCxnSpPr>
          <p:spPr>
            <a:xfrm>
              <a:off x="7887524" y="2588252"/>
              <a:ext cx="0" cy="12596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57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12" grpId="0" animBg="1"/>
      <p:bldP spid="14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0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83968" y="515719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CAT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77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86468" y="3645024"/>
            <a:ext cx="7235343" cy="2160239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capable de réaliser l’enchaînement des techniques de désobstruction des voies aériennes devant une victime adulte présentant une obstruction totale.</a:t>
            </a:r>
          </a:p>
          <a:p>
            <a:pPr algn="just">
              <a:buClr>
                <a:srgbClr val="FE8637"/>
              </a:buClr>
            </a:pPr>
            <a:endParaRPr lang="fr-FR" sz="3200" b="1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3568" y="447514"/>
            <a:ext cx="8460432" cy="221855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703388" indent="-274638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Obstruction totale des  </a:t>
            </a:r>
          </a:p>
          <a:p>
            <a:pPr marL="1703388" indent="-274638" algn="ctr"/>
            <a:r>
              <a:rPr lang="fr-FR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</a:t>
            </a:r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voies aériennes par </a:t>
            </a:r>
          </a:p>
          <a:p>
            <a:pPr marL="1703388" indent="-274638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  un corps étranger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2" name="Picture 2" descr="http://www.formationambulancier.fr/00-images/10-03-rea/001-lva/08-etouff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0" y="1268760"/>
            <a:ext cx="2513794" cy="19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716016" y="6525344"/>
            <a:ext cx="4260056" cy="300831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1449</Words>
  <Application>Microsoft Office PowerPoint</Application>
  <PresentationFormat>Affichage à l'écran (4:3)</PresentationFormat>
  <Paragraphs>300</Paragraphs>
  <Slides>37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Verve</vt:lpstr>
      <vt:lpstr>1_Verve</vt:lpstr>
      <vt:lpstr>Présentation PowerPoint</vt:lpstr>
      <vt:lpstr>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?</vt:lpstr>
      <vt:lpstr>Présentation PowerPoint</vt:lpstr>
      <vt:lpstr>Présentation PowerPoint</vt:lpstr>
      <vt:lpstr>Présentation PowerPoint</vt:lpstr>
      <vt:lpstr>Présentation PowerPoint</vt:lpstr>
      <vt:lpstr>Apprentissage du geste </vt:lpstr>
      <vt:lpstr>Présentation PowerPoint</vt:lpstr>
      <vt:lpstr>Présentation PowerPoint</vt:lpstr>
      <vt:lpstr>Présentation PowerPoint</vt:lpstr>
      <vt:lpstr>Apprentissage du geste </vt:lpstr>
      <vt:lpstr>Présentation PowerPoint</vt:lpstr>
      <vt:lpstr>Présentation PowerPoint</vt:lpstr>
      <vt:lpstr>Apprentissage du geste </vt:lpstr>
      <vt:lpstr>Présentation PowerPoint</vt:lpstr>
      <vt:lpstr>Présentation PowerPoint</vt:lpstr>
      <vt:lpstr>Présentation PowerPoint</vt:lpstr>
      <vt:lpstr>Présentation PowerPoint</vt:lpstr>
      <vt:lpstr>Apprentissage du geste  (Mannequins enfants)  </vt:lpstr>
      <vt:lpstr>Présentation PowerPoint</vt:lpstr>
      <vt:lpstr>Présentation PowerPoint</vt:lpstr>
      <vt:lpstr>Présentation PowerPoint</vt:lpstr>
      <vt:lpstr>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Neretti AC</dc:creator>
  <cp:lastModifiedBy>Neretti AC</cp:lastModifiedBy>
  <cp:revision>125</cp:revision>
  <cp:lastPrinted>2013-11-28T03:51:02Z</cp:lastPrinted>
  <dcterms:created xsi:type="dcterms:W3CDTF">2013-10-11T22:05:50Z</dcterms:created>
  <dcterms:modified xsi:type="dcterms:W3CDTF">2014-07-03T10:46:12Z</dcterms:modified>
</cp:coreProperties>
</file>