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40639" marR="40639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1pPr>
    <a:lvl2pPr marL="40639" marR="40639" indent="3429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2pPr>
    <a:lvl3pPr marL="40639" marR="40639" indent="685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3pPr>
    <a:lvl4pPr marL="40639" marR="40639" indent="10287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4pPr>
    <a:lvl5pPr marL="40639" marR="40639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5pPr>
    <a:lvl6pPr marL="40639" marR="40639" indent="17145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6pPr>
    <a:lvl7pPr marL="40639" marR="40639" indent="2057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7pPr>
    <a:lvl8pPr marL="40639" marR="40639" indent="24003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8pPr>
    <a:lvl9pPr marL="40639" marR="40639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000000"/>
        </a:solidFill>
        <a:effectLst/>
        <a:uFill>
          <a:solidFill>
            <a:srgbClr val="000000"/>
          </a:solidFill>
        </a:uFill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8F44A2F1-9E1F-4B54-A3A2-5F16C0AD49E2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FF1F3"/>
          </a:solidFill>
        </a:fill>
      </a:tcStyle>
    </a:band2H>
    <a:firstCol>
      <a:tcTxStyle b="off" i="off">
        <a:fontRef idx="minor">
          <a:srgbClr val="000000"/>
        </a:fontRef>
        <a:srgbClr val="000000"/>
      </a:tcTxStyle>
      <a:tcStyle>
        <a:tcBdr>
          <a:left>
            <a:ln w="28575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8575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lastRow>
    <a:fir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8575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000000">
              <a:alpha val="25000"/>
            </a:srgbClr>
          </a:solidFill>
        </a:fill>
      </a:tcStyle>
    </a:firstRow>
  </a:tblStyle>
  <a:tblStyle styleId="{C7B018BB-80A7-4F77-B60F-C8B233D01FF8}" styleName="">
    <a:tblBg/>
    <a:wholeTbl>
      <a:tcTxStyle b="def" i="de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E1E0DA"/>
          </a:solidFill>
        </a:fill>
      </a:tcStyle>
    </a:band2H>
    <a:firstCol>
      <a:tcTxStyle b="def" i="de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def" i="de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def" i="de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def" i="de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rgbClr val="EDEADD"/>
          </a:solidFill>
        </a:fill>
      </a:tcStyle>
    </a:band2H>
    <a:firstCol>
      <a:tcTxStyle b="def" i="de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def" i="de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def" i="def">
        <a:font>
          <a:latin typeface="Helvetica Neue Medium"/>
          <a:ea typeface="Helvetica Neue Medium"/>
          <a:cs typeface="Helvetica Neue Medium"/>
        </a:font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def" i="de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 b="def" i="def"/>
      <a:tcStyle>
        <a:tcBdr/>
        <a:fill>
          <a:solidFill>
            <a:srgbClr val="DADBDA"/>
          </a:solidFill>
        </a:fill>
      </a:tcStyle>
    </a:band2H>
    <a:firstCol>
      <a:tcTxStyle b="on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def" i="de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 b="def" i="def"/>
      <a:tcStyle>
        <a:tcBdr/>
        <a:fill>
          <a:solidFill>
            <a:srgbClr val="9A9AA5"/>
          </a:solidFill>
        </a:fill>
      </a:tcStyle>
    </a:band2H>
    <a:firstCol>
      <a:tcTxStyle b="on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def" i="de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de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de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de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4C3C2611-4C71-4FC5-86AE-919BDF0F9419}" styleName="">
    <a:tblBg/>
    <a:wholeTbl>
      <a:tcTxStyle b="def" i="de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def" i="de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de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27" name="Shape 2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defRPr sz="1600">
        <a:latin typeface="Lucida Grande"/>
        <a:ea typeface="Lucida Grande"/>
        <a:cs typeface="Lucida Grande"/>
        <a:sym typeface="Lucida Grande"/>
      </a:defRPr>
    </a:lvl1pPr>
    <a:lvl2pPr defTabSz="457200" latinLnBrk="0">
      <a:defRPr sz="1600">
        <a:latin typeface="Lucida Grande"/>
        <a:ea typeface="Lucida Grande"/>
        <a:cs typeface="Lucida Grande"/>
        <a:sym typeface="Lucida Grande"/>
      </a:defRPr>
    </a:lvl2pPr>
    <a:lvl3pPr defTabSz="457200" latinLnBrk="0">
      <a:defRPr sz="1600">
        <a:latin typeface="Lucida Grande"/>
        <a:ea typeface="Lucida Grande"/>
        <a:cs typeface="Lucida Grande"/>
        <a:sym typeface="Lucida Grande"/>
      </a:defRPr>
    </a:lvl3pPr>
    <a:lvl4pPr defTabSz="457200" latinLnBrk="0">
      <a:defRPr sz="1600">
        <a:latin typeface="Lucida Grande"/>
        <a:ea typeface="Lucida Grande"/>
        <a:cs typeface="Lucida Grande"/>
        <a:sym typeface="Lucida Grande"/>
      </a:defRPr>
    </a:lvl4pPr>
    <a:lvl5pPr defTabSz="457200" latinLnBrk="0">
      <a:defRPr sz="1600">
        <a:latin typeface="Lucida Grande"/>
        <a:ea typeface="Lucida Grande"/>
        <a:cs typeface="Lucida Grande"/>
        <a:sym typeface="Lucida Grande"/>
      </a:defRPr>
    </a:lvl5pPr>
    <a:lvl6pPr defTabSz="457200" latinLnBrk="0">
      <a:defRPr sz="1600">
        <a:latin typeface="Lucida Grande"/>
        <a:ea typeface="Lucida Grande"/>
        <a:cs typeface="Lucida Grande"/>
        <a:sym typeface="Lucida Grande"/>
      </a:defRPr>
    </a:lvl6pPr>
    <a:lvl7pPr defTabSz="457200" latinLnBrk="0">
      <a:defRPr sz="1600">
        <a:latin typeface="Lucida Grande"/>
        <a:ea typeface="Lucida Grande"/>
        <a:cs typeface="Lucida Grande"/>
        <a:sym typeface="Lucida Grande"/>
      </a:defRPr>
    </a:lvl7pPr>
    <a:lvl8pPr defTabSz="457200" latinLnBrk="0">
      <a:defRPr sz="1600">
        <a:latin typeface="Lucida Grande"/>
        <a:ea typeface="Lucida Grande"/>
        <a:cs typeface="Lucida Grande"/>
        <a:sym typeface="Lucida Grande"/>
      </a:defRPr>
    </a:lvl8pPr>
    <a:lvl9pPr defTabSz="457200" latinLnBrk="0">
      <a:defRPr sz="1600">
        <a:latin typeface="Lucida Grande"/>
        <a:ea typeface="Lucida Grande"/>
        <a:cs typeface="Lucida Grande"/>
        <a:sym typeface="Lucida Grand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Nouvelle pré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e du titre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du titre</a:t>
            </a:r>
          </a:p>
        </p:txBody>
      </p:sp>
      <p:sp>
        <p:nvSpPr>
          <p:cNvPr id="12" name="Texte niveau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13" name="Numéro de diapositive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Vie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uméro de diapositive"/>
          <p:cNvSpPr txBox="1"/>
          <p:nvPr>
            <p:ph type="sldNum" sz="quarter" idx="2"/>
          </p:nvPr>
        </p:nvSpPr>
        <p:spPr>
          <a:xfrm>
            <a:off x="4449876" y="6536531"/>
            <a:ext cx="239485" cy="232486"/>
          </a:xfrm>
          <a:prstGeom prst="rect">
            <a:avLst/>
          </a:prstGeom>
        </p:spPr>
        <p:txBody>
          <a:bodyPr lIns="35718" tIns="35718" rIns="35718" bIns="35718"/>
          <a:lstStyle>
            <a:lvl1pPr defTabSz="410765">
              <a:defRPr sz="1100">
                <a:uFillTx/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e du titre"/>
          <p:cNvSpPr txBox="1"/>
          <p:nvPr>
            <p:ph type="title"/>
          </p:nvPr>
        </p:nvSpPr>
        <p:spPr>
          <a:xfrm>
            <a:off x="685800" y="381000"/>
            <a:ext cx="7772400" cy="1600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/>
            <a:r>
              <a:t>Texte du titre</a:t>
            </a:r>
          </a:p>
        </p:txBody>
      </p:sp>
      <p:sp>
        <p:nvSpPr>
          <p:cNvPr id="3" name="Texte niveau 1…"/>
          <p:cNvSpPr txBox="1"/>
          <p:nvPr>
            <p:ph type="body" idx="1"/>
          </p:nvPr>
        </p:nvSpPr>
        <p:spPr>
          <a:xfrm>
            <a:off x="685800" y="1981200"/>
            <a:ext cx="7772400" cy="4876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>
            <a:lvl2pPr marL="783590" indent="-285750">
              <a:spcBef>
                <a:spcPts val="600"/>
              </a:spcBef>
              <a:buChar char="–"/>
              <a:defRPr sz="2800"/>
            </a:lvl2pPr>
            <a:lvl3pPr marL="1183639" indent="-228600">
              <a:spcBef>
                <a:spcPts val="500"/>
              </a:spcBef>
              <a:defRPr sz="2400"/>
            </a:lvl3pPr>
            <a:lvl4pPr marL="1640839" indent="-228600">
              <a:spcBef>
                <a:spcPts val="400"/>
              </a:spcBef>
              <a:buChar char="–"/>
              <a:defRPr sz="2000"/>
            </a:lvl4pPr>
            <a:lvl5pPr marL="2098039" indent="-228600">
              <a:spcBef>
                <a:spcPts val="400"/>
              </a:spcBef>
              <a:buChar char="»"/>
              <a:defRPr sz="2000"/>
            </a:lvl5pPr>
          </a:lstStyle>
          <a:p>
            <a:pPr/>
            <a:r>
              <a:t>Texte niveau 1</a:t>
            </a:r>
          </a:p>
          <a:p>
            <a:pPr lvl="1"/>
            <a:r>
              <a:t>Texte niveau 2</a:t>
            </a:r>
          </a:p>
          <a:p>
            <a:pPr lvl="2"/>
            <a:r>
              <a:t>Texte niveau 3</a:t>
            </a:r>
          </a:p>
          <a:p>
            <a:pPr lvl="3"/>
            <a:r>
              <a:t>Texte niveau 4</a:t>
            </a:r>
          </a:p>
          <a:p>
            <a:pPr lvl="4"/>
            <a:r>
              <a:t>Texte niveau 5</a:t>
            </a:r>
          </a:p>
        </p:txBody>
      </p:sp>
      <p:sp>
        <p:nvSpPr>
          <p:cNvPr id="4" name="Numéro de diapositive"/>
          <p:cNvSpPr txBox="1"/>
          <p:nvPr>
            <p:ph type="sldNum" sz="quarter" idx="2"/>
          </p:nvPr>
        </p:nvSpPr>
        <p:spPr>
          <a:xfrm>
            <a:off x="7349666" y="6248400"/>
            <a:ext cx="312068" cy="298984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 marL="0" marR="0" algn="ctr" defTabSz="457200">
              <a:defRPr sz="1400"/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  <p:transition xmlns:p14="http://schemas.microsoft.com/office/powerpoint/2010/main" spd="med" advClick="1"/>
  <p:txStyles>
    <p:titleStyle>
      <a:lvl1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1pPr>
      <a:lvl2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2pPr>
      <a:lvl3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3pPr>
      <a:lvl4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4pPr>
      <a:lvl5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5pPr>
      <a:lvl6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6pPr>
      <a:lvl7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7pPr>
      <a:lvl8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8pPr>
      <a:lvl9pPr marL="40639" marR="40639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44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9pPr>
    </p:titleStyle>
    <p:bodyStyle>
      <a:lvl1pPr marL="383540" marR="40639" indent="-3429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1pPr>
      <a:lvl2pPr marL="824411" marR="40639" indent="-326571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2pPr>
      <a:lvl3pPr marL="1259839" marR="40639" indent="-30480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3pPr>
      <a:lvl4pPr marL="1778000" marR="40639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4pPr>
      <a:lvl5pPr marL="2235200" marR="40639" indent="-36576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5pPr>
      <a:lvl6pPr marL="2698280" marR="40639" indent="-70438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6pPr>
      <a:lvl7pPr marL="3053880" marR="40639" indent="-70438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7pPr>
      <a:lvl8pPr marL="3409480" marR="40639" indent="-70438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8pPr>
      <a:lvl9pPr marL="3765080" marR="40639" indent="-704380" algn="l" defTabSz="914400" rtl="0" latinLnBrk="0">
        <a:lnSpc>
          <a:spcPct val="100000"/>
        </a:lnSpc>
        <a:spcBef>
          <a:spcPts val="700"/>
        </a:spcBef>
        <a:spcAft>
          <a:spcPts val="0"/>
        </a:spcAft>
        <a:buClrTx/>
        <a:buSzPct val="100000"/>
        <a:buFontTx/>
        <a:buChar char="•"/>
        <a:tabLst/>
        <a:defRPr b="0" baseline="0" cap="none" i="0" spc="0" strike="noStrike" sz="3200" u="none">
          <a:solidFill>
            <a:srgbClr val="000000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9pPr>
    </p:bodyStyle>
    <p:otherStyle>
      <a:lvl1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1pPr>
      <a:lvl2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2pPr>
      <a:lvl3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3pPr>
      <a:lvl4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4pPr>
      <a:lvl5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5pPr>
      <a:lvl6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6pPr>
      <a:lvl7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7pPr>
      <a:lvl8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8pPr>
      <a:lvl9pPr marL="0" marR="0" indent="0" algn="ctr" defTabSz="4572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solidFill>
            <a:schemeClr val="tx1"/>
          </a:solidFill>
          <a:uFill>
            <a:solidFill>
              <a:srgbClr val="000000"/>
            </a:solidFill>
          </a:uFill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" name="Grouper"/>
          <p:cNvGrpSpPr/>
          <p:nvPr/>
        </p:nvGrpSpPr>
        <p:grpSpPr>
          <a:xfrm>
            <a:off x="2844800" y="1282700"/>
            <a:ext cx="4953000" cy="1981200"/>
            <a:chOff x="0" y="0"/>
            <a:chExt cx="4953000" cy="1981200"/>
          </a:xfrm>
        </p:grpSpPr>
        <p:sp>
          <p:nvSpPr>
            <p:cNvPr id="29" name="Rectangle aux angles arrondis"/>
            <p:cNvSpPr/>
            <p:nvPr/>
          </p:nvSpPr>
          <p:spPr>
            <a:xfrm>
              <a:off x="0" y="0"/>
              <a:ext cx="4953000" cy="1981200"/>
            </a:xfrm>
            <a:prstGeom prst="roundRect">
              <a:avLst>
                <a:gd name="adj" fmla="val 16667"/>
              </a:avLst>
            </a:prstGeom>
            <a:solidFill>
              <a:srgbClr val="41100C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30" name="SÉQUENCE 4:…"/>
            <p:cNvSpPr/>
            <p:nvPr/>
          </p:nvSpPr>
          <p:spPr>
            <a:xfrm>
              <a:off x="350396" y="26417"/>
              <a:ext cx="4252208" cy="192836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51554" marR="51554" algn="ctr">
                <a:defRPr b="1" sz="400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t>SÉQUENCE 4:</a:t>
              </a:r>
            </a:p>
            <a:p>
              <a:pPr marL="51554" marR="51554" algn="ctr">
                <a:defRPr b="1" sz="400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t>LA PERTE DE </a:t>
              </a:r>
            </a:p>
            <a:p>
              <a:pPr marL="51554" marR="51554" algn="ctr">
                <a:defRPr b="1" sz="400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t>CONNAISSANCE</a:t>
              </a:r>
            </a:p>
          </p:txBody>
        </p:sp>
      </p:grpSp>
      <p:pic>
        <p:nvPicPr>
          <p:cNvPr id="32" name="images-1.jpg" descr="images-1.jpg"/>
          <p:cNvPicPr>
            <a:picLocks noChangeAspect="0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57200" y="228600"/>
            <a:ext cx="1331913" cy="1524000"/>
          </a:xfrm>
          <a:prstGeom prst="rect">
            <a:avLst/>
          </a:prstGeom>
          <a:ln w="12700">
            <a:miter lim="400000"/>
          </a:ln>
        </p:spPr>
      </p:pic>
      <p:sp>
        <p:nvSpPr>
          <p:cNvPr id="33" name="MANDOU Julien - Formateur PSC1 - mai 2022"/>
          <p:cNvSpPr/>
          <p:nvPr/>
        </p:nvSpPr>
        <p:spPr>
          <a:xfrm>
            <a:off x="3680538" y="6464300"/>
            <a:ext cx="5434331" cy="39928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sz="20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MANDOU Julien - Formateur PSC1 - mai 2022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31" grpId="1"/>
      <p:bldP build="whole" bldLvl="1" animBg="1" rev="0" advAuto="0" spid="32" grpId="2"/>
      <p:bldP build="whole" bldLvl="1" animBg="1" rev="0" advAuto="0" spid="33" grpId="3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PERTE DE CONNAISSANCE chez le nourrisson"/>
          <p:cNvSpPr/>
          <p:nvPr/>
        </p:nvSpPr>
        <p:spPr>
          <a:xfrm>
            <a:off x="152400" y="70630"/>
            <a:ext cx="8022878" cy="480666"/>
          </a:xfrm>
          <a:prstGeom prst="roundRect">
            <a:avLst>
              <a:gd name="adj" fmla="val 50000"/>
            </a:avLst>
          </a:prstGeom>
          <a:solidFill>
            <a:srgbClr val="5D0C00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PERTE DE CONNAISSANCE chez le nourrisson</a:t>
            </a:r>
          </a:p>
        </p:txBody>
      </p:sp>
      <p:sp>
        <p:nvSpPr>
          <p:cNvPr id="167" name="Ligne"/>
          <p:cNvSpPr/>
          <p:nvPr/>
        </p:nvSpPr>
        <p:spPr>
          <a:xfrm>
            <a:off x="2306990" y="597567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68" name="PROTECTION ADAPTÉE"/>
          <p:cNvSpPr/>
          <p:nvPr/>
        </p:nvSpPr>
        <p:spPr>
          <a:xfrm>
            <a:off x="737370" y="954684"/>
            <a:ext cx="3139240" cy="448359"/>
          </a:xfrm>
          <a:prstGeom prst="roundRect">
            <a:avLst>
              <a:gd name="adj" fmla="val 42488"/>
            </a:avLst>
          </a:prstGeom>
          <a:solidFill>
            <a:srgbClr val="030303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PROTECTION ADAPTÉE</a:t>
            </a:r>
          </a:p>
        </p:txBody>
      </p:sp>
      <p:sp>
        <p:nvSpPr>
          <p:cNvPr id="169" name="Ligne"/>
          <p:cNvSpPr/>
          <p:nvPr/>
        </p:nvSpPr>
        <p:spPr>
          <a:xfrm>
            <a:off x="2306990" y="1443744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0" name="VICTIME CONSCIENTE ?"/>
          <p:cNvSpPr/>
          <p:nvPr/>
        </p:nvSpPr>
        <p:spPr>
          <a:xfrm>
            <a:off x="690068" y="1800861"/>
            <a:ext cx="3186542" cy="480667"/>
          </a:xfrm>
          <a:prstGeom prst="roundRect">
            <a:avLst>
              <a:gd name="adj" fmla="val 39633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VICTIME CONSCIENTE ?</a:t>
            </a:r>
          </a:p>
        </p:txBody>
      </p:sp>
      <p:sp>
        <p:nvSpPr>
          <p:cNvPr id="171" name="Ligne"/>
          <p:cNvSpPr/>
          <p:nvPr/>
        </p:nvSpPr>
        <p:spPr>
          <a:xfrm>
            <a:off x="3161937" y="23259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2" name="DEMANDER DE L’AIDE"/>
          <p:cNvSpPr/>
          <p:nvPr/>
        </p:nvSpPr>
        <p:spPr>
          <a:xfrm>
            <a:off x="2433931" y="2856712"/>
            <a:ext cx="2354115" cy="826628"/>
          </a:xfrm>
          <a:prstGeom prst="roundRect">
            <a:avLst>
              <a:gd name="adj" fmla="val 23045"/>
            </a:avLst>
          </a:prstGeom>
          <a:solidFill>
            <a:srgbClr val="030303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DEMANDER DE L’AIDE</a:t>
            </a:r>
          </a:p>
        </p:txBody>
      </p:sp>
      <p:sp>
        <p:nvSpPr>
          <p:cNvPr id="173" name="Ligne"/>
          <p:cNvSpPr/>
          <p:nvPr/>
        </p:nvSpPr>
        <p:spPr>
          <a:xfrm>
            <a:off x="1127216" y="23259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4" name="Voir le MALAISE"/>
          <p:cNvSpPr/>
          <p:nvPr/>
        </p:nvSpPr>
        <p:spPr>
          <a:xfrm>
            <a:off x="28588" y="2831508"/>
            <a:ext cx="2146457" cy="826628"/>
          </a:xfrm>
          <a:prstGeom prst="roundRect">
            <a:avLst>
              <a:gd name="adj" fmla="val 23045"/>
            </a:avLst>
          </a:prstGeom>
          <a:solidFill>
            <a:srgbClr val="53203A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Voir le MALAISE</a:t>
            </a:r>
          </a:p>
        </p:txBody>
      </p:sp>
      <p:sp>
        <p:nvSpPr>
          <p:cNvPr id="175" name="NON"/>
          <p:cNvSpPr txBox="1"/>
          <p:nvPr/>
        </p:nvSpPr>
        <p:spPr>
          <a:xfrm>
            <a:off x="3306569" y="2323454"/>
            <a:ext cx="659639" cy="399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19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NON</a:t>
            </a:r>
          </a:p>
        </p:txBody>
      </p:sp>
      <p:sp>
        <p:nvSpPr>
          <p:cNvPr id="176" name="OUI"/>
          <p:cNvSpPr txBox="1"/>
          <p:nvPr/>
        </p:nvSpPr>
        <p:spPr>
          <a:xfrm>
            <a:off x="1202976" y="2350651"/>
            <a:ext cx="575057" cy="411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20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OUI</a:t>
            </a:r>
          </a:p>
        </p:txBody>
      </p:sp>
      <p:sp>
        <p:nvSpPr>
          <p:cNvPr id="177" name="Ligne"/>
          <p:cNvSpPr/>
          <p:nvPr/>
        </p:nvSpPr>
        <p:spPr>
          <a:xfrm>
            <a:off x="3610988" y="3753004"/>
            <a:ext cx="1" cy="39940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78" name="L.V.A chez le nourrisson"/>
          <p:cNvSpPr/>
          <p:nvPr/>
        </p:nvSpPr>
        <p:spPr>
          <a:xfrm>
            <a:off x="1769364" y="4211630"/>
            <a:ext cx="3186543" cy="498769"/>
          </a:xfrm>
          <a:prstGeom prst="roundRect">
            <a:avLst>
              <a:gd name="adj" fmla="val 38194"/>
            </a:avLst>
          </a:prstGeom>
          <a:solidFill>
            <a:srgbClr val="4735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L.V.A chez le nourrisson</a:t>
            </a:r>
          </a:p>
        </p:txBody>
      </p:sp>
      <p:sp>
        <p:nvSpPr>
          <p:cNvPr id="179" name="VICTIME CONSCIENTE ?"/>
          <p:cNvSpPr/>
          <p:nvPr/>
        </p:nvSpPr>
        <p:spPr>
          <a:xfrm>
            <a:off x="680247" y="1800861"/>
            <a:ext cx="3186543" cy="480667"/>
          </a:xfrm>
          <a:prstGeom prst="roundRect">
            <a:avLst>
              <a:gd name="adj" fmla="val 39633"/>
            </a:avLst>
          </a:prstGeom>
          <a:solidFill>
            <a:srgbClr val="030303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VICTIME CONSCIENTE ?</a:t>
            </a:r>
          </a:p>
        </p:txBody>
      </p:sp>
      <p:sp>
        <p:nvSpPr>
          <p:cNvPr id="180" name="Ligne"/>
          <p:cNvSpPr/>
          <p:nvPr/>
        </p:nvSpPr>
        <p:spPr>
          <a:xfrm>
            <a:off x="3610988" y="4765994"/>
            <a:ext cx="1" cy="36165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1" name="RESPIRATION EFFICACE ?"/>
          <p:cNvSpPr/>
          <p:nvPr/>
        </p:nvSpPr>
        <p:spPr>
          <a:xfrm>
            <a:off x="2433931" y="5157659"/>
            <a:ext cx="2354115" cy="749301"/>
          </a:xfrm>
          <a:prstGeom prst="roundRect">
            <a:avLst>
              <a:gd name="adj" fmla="val 25424"/>
            </a:avLst>
          </a:prstGeom>
          <a:solidFill>
            <a:srgbClr val="030303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RESPIRATION EFFICACE ?</a:t>
            </a:r>
          </a:p>
        </p:txBody>
      </p:sp>
      <p:sp>
        <p:nvSpPr>
          <p:cNvPr id="182" name="L.V.A"/>
          <p:cNvSpPr/>
          <p:nvPr/>
        </p:nvSpPr>
        <p:spPr>
          <a:xfrm>
            <a:off x="2927399" y="4208116"/>
            <a:ext cx="1177480" cy="498768"/>
          </a:xfrm>
          <a:prstGeom prst="roundRect">
            <a:avLst>
              <a:gd name="adj" fmla="val 38194"/>
            </a:avLst>
          </a:prstGeom>
          <a:solidFill>
            <a:srgbClr val="030303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L.V.A</a:t>
            </a:r>
          </a:p>
        </p:txBody>
      </p:sp>
      <p:sp>
        <p:nvSpPr>
          <p:cNvPr id="183" name="Ligne"/>
          <p:cNvSpPr/>
          <p:nvPr/>
        </p:nvSpPr>
        <p:spPr>
          <a:xfrm flipH="1">
            <a:off x="1770034" y="5532309"/>
            <a:ext cx="575057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84" name="OUI"/>
          <p:cNvSpPr txBox="1"/>
          <p:nvPr/>
        </p:nvSpPr>
        <p:spPr>
          <a:xfrm>
            <a:off x="1770034" y="5080780"/>
            <a:ext cx="575057" cy="411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20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OUI</a:t>
            </a:r>
          </a:p>
        </p:txBody>
      </p:sp>
      <p:sp>
        <p:nvSpPr>
          <p:cNvPr id="185" name="COMMENT ?"/>
          <p:cNvSpPr/>
          <p:nvPr/>
        </p:nvSpPr>
        <p:spPr>
          <a:xfrm>
            <a:off x="5046932" y="1450951"/>
            <a:ext cx="4023027" cy="1934271"/>
          </a:xfrm>
          <a:prstGeom prst="roundRect">
            <a:avLst>
              <a:gd name="adj" fmla="val 9849"/>
            </a:avLst>
          </a:prstGeom>
          <a:solidFill>
            <a:srgbClr val="533E00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marL="48878" marR="48878" algn="ctr">
              <a:defRPr b="1" sz="21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COMMENT ?</a:t>
            </a:r>
          </a:p>
        </p:txBody>
      </p:sp>
      <p:sp>
        <p:nvSpPr>
          <p:cNvPr id="186" name="TETE EN POSITION NEUTRE"/>
          <p:cNvSpPr/>
          <p:nvPr/>
        </p:nvSpPr>
        <p:spPr>
          <a:xfrm>
            <a:off x="5194452" y="1958258"/>
            <a:ext cx="3727987" cy="498768"/>
          </a:xfrm>
          <a:prstGeom prst="roundRect">
            <a:avLst>
              <a:gd name="adj" fmla="val 38194"/>
            </a:avLst>
          </a:prstGeom>
          <a:solidFill>
            <a:srgbClr val="5E5512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marL="48878" marR="48878" algn="ctr">
              <a:defRPr b="1" sz="1900">
                <a:solidFill>
                  <a:srgbClr val="FFFFFF"/>
                </a:solidFill>
              </a:defRPr>
            </a:pPr>
            <a:r>
              <a:t>TETE EN </a:t>
            </a:r>
            <a:r>
              <a:rPr>
                <a:latin typeface="Helvetica Neue"/>
                <a:ea typeface="Helvetica Neue"/>
                <a:cs typeface="Helvetica Neue"/>
                <a:sym typeface="Helvetica Neue"/>
              </a:rPr>
              <a:t>POSITION</a:t>
            </a:r>
            <a:r>
              <a:t> NEUTRE</a:t>
            </a:r>
          </a:p>
        </p:txBody>
      </p:sp>
      <p:sp>
        <p:nvSpPr>
          <p:cNvPr id="187" name="MENTON ELEVE"/>
          <p:cNvSpPr/>
          <p:nvPr/>
        </p:nvSpPr>
        <p:spPr>
          <a:xfrm>
            <a:off x="5819153" y="2601119"/>
            <a:ext cx="2478585" cy="498768"/>
          </a:xfrm>
          <a:prstGeom prst="roundRect">
            <a:avLst>
              <a:gd name="adj" fmla="val 38194"/>
            </a:avLst>
          </a:prstGeom>
          <a:solidFill>
            <a:srgbClr val="5E5512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8878" marR="48878" algn="ctr">
              <a:defRPr b="1" sz="19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MENTON ELEVE</a:t>
            </a:r>
          </a:p>
        </p:txBody>
      </p:sp>
      <p:sp>
        <p:nvSpPr>
          <p:cNvPr id="188" name="RESULTATS"/>
          <p:cNvSpPr/>
          <p:nvPr/>
        </p:nvSpPr>
        <p:spPr>
          <a:xfrm>
            <a:off x="5046932" y="3251171"/>
            <a:ext cx="4023027" cy="1934271"/>
          </a:xfrm>
          <a:prstGeom prst="roundRect">
            <a:avLst>
              <a:gd name="adj" fmla="val 9849"/>
            </a:avLst>
          </a:prstGeom>
          <a:solidFill>
            <a:srgbClr val="473500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marL="48878" marR="48878" algn="ctr">
              <a:defRPr b="1" sz="21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RESULTATS</a:t>
            </a:r>
          </a:p>
        </p:txBody>
      </p:sp>
      <p:sp>
        <p:nvSpPr>
          <p:cNvPr id="189" name="TETE MAINTENUE"/>
          <p:cNvSpPr/>
          <p:nvPr/>
        </p:nvSpPr>
        <p:spPr>
          <a:xfrm>
            <a:off x="5194452" y="4347073"/>
            <a:ext cx="3727987" cy="498768"/>
          </a:xfrm>
          <a:prstGeom prst="roundRect">
            <a:avLst>
              <a:gd name="adj" fmla="val 38194"/>
            </a:avLst>
          </a:prstGeom>
          <a:solidFill>
            <a:srgbClr val="514910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8878" marR="48878" algn="ctr">
              <a:defRPr b="1" sz="1900">
                <a:solidFill>
                  <a:srgbClr val="FFFFFF"/>
                </a:solidFill>
              </a:defRPr>
            </a:lvl1pPr>
          </a:lstStyle>
          <a:p>
            <a:pPr/>
            <a:r>
              <a:t>TETE MAINTENUE</a:t>
            </a:r>
          </a:p>
        </p:txBody>
      </p:sp>
      <p:sp>
        <p:nvSpPr>
          <p:cNvPr id="190" name="MENTON ELEVE"/>
          <p:cNvSpPr/>
          <p:nvPr/>
        </p:nvSpPr>
        <p:spPr>
          <a:xfrm>
            <a:off x="5194452" y="3703321"/>
            <a:ext cx="3727987" cy="498768"/>
          </a:xfrm>
          <a:prstGeom prst="roundRect">
            <a:avLst>
              <a:gd name="adj" fmla="val 38194"/>
            </a:avLst>
          </a:prstGeom>
          <a:solidFill>
            <a:srgbClr val="514910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8878" marR="48878" algn="ctr">
              <a:defRPr b="1" sz="1900">
                <a:solidFill>
                  <a:srgbClr val="FFFFFF"/>
                </a:solidFill>
              </a:defRPr>
            </a:lvl1pPr>
          </a:lstStyle>
          <a:p>
            <a:pPr/>
            <a:r>
              <a:t>MENTON ELEVE</a:t>
            </a:r>
          </a:p>
        </p:txBody>
      </p:sp>
      <p:sp>
        <p:nvSpPr>
          <p:cNvPr id="191" name="P.L.S chez le nourrisson"/>
          <p:cNvSpPr/>
          <p:nvPr/>
        </p:nvSpPr>
        <p:spPr>
          <a:xfrm>
            <a:off x="217250" y="4203791"/>
            <a:ext cx="1461088" cy="1735436"/>
          </a:xfrm>
          <a:prstGeom prst="roundRect">
            <a:avLst>
              <a:gd name="adj" fmla="val 13038"/>
            </a:avLst>
          </a:prstGeom>
          <a:solidFill>
            <a:srgbClr val="4735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P.L.S chez le nourrisson</a:t>
            </a:r>
          </a:p>
        </p:txBody>
      </p:sp>
      <p:sp>
        <p:nvSpPr>
          <p:cNvPr id="192" name="COMMENT ?"/>
          <p:cNvSpPr/>
          <p:nvPr/>
        </p:nvSpPr>
        <p:spPr>
          <a:xfrm>
            <a:off x="5041734" y="1408220"/>
            <a:ext cx="4023028" cy="2847048"/>
          </a:xfrm>
          <a:prstGeom prst="roundRect">
            <a:avLst>
              <a:gd name="adj" fmla="val 6691"/>
            </a:avLst>
          </a:prstGeom>
          <a:solidFill>
            <a:srgbClr val="473500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marL="48878" marR="48878" algn="ctr">
              <a:defRPr b="1" sz="21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COMMENT ?</a:t>
            </a:r>
          </a:p>
        </p:txBody>
      </p:sp>
      <p:sp>
        <p:nvSpPr>
          <p:cNvPr id="193" name="Placer sur le côté dans les bras du sauveteur le + souvent"/>
          <p:cNvSpPr/>
          <p:nvPr/>
        </p:nvSpPr>
        <p:spPr>
          <a:xfrm>
            <a:off x="5194452" y="1881672"/>
            <a:ext cx="3727987" cy="1753252"/>
          </a:xfrm>
          <a:prstGeom prst="roundRect">
            <a:avLst>
              <a:gd name="adj" fmla="val 10866"/>
            </a:avLst>
          </a:prstGeom>
          <a:solidFill>
            <a:srgbClr val="514910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48878" marR="48878" algn="ctr">
              <a:defRPr b="1" sz="2500">
                <a:solidFill>
                  <a:srgbClr val="FFFFFF"/>
                </a:solidFill>
              </a:defRPr>
            </a:lvl1pPr>
          </a:lstStyle>
          <a:p>
            <a:pPr/>
            <a:r>
              <a:t>Placer sur le côté dans les bras du sauveteur le + souvent</a:t>
            </a:r>
          </a:p>
        </p:txBody>
      </p:sp>
      <p:sp>
        <p:nvSpPr>
          <p:cNvPr id="194" name="P.L.S"/>
          <p:cNvSpPr/>
          <p:nvPr/>
        </p:nvSpPr>
        <p:spPr>
          <a:xfrm>
            <a:off x="513076" y="5282926"/>
            <a:ext cx="1177480" cy="498768"/>
          </a:xfrm>
          <a:prstGeom prst="roundRect">
            <a:avLst>
              <a:gd name="adj" fmla="val 38194"/>
            </a:avLst>
          </a:prstGeom>
          <a:solidFill>
            <a:srgbClr val="050505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P.L.S</a:t>
            </a:r>
          </a:p>
        </p:txBody>
      </p:sp>
      <p:sp>
        <p:nvSpPr>
          <p:cNvPr id="195" name="Ligne"/>
          <p:cNvSpPr/>
          <p:nvPr/>
        </p:nvSpPr>
        <p:spPr>
          <a:xfrm>
            <a:off x="1227490" y="5837788"/>
            <a:ext cx="1" cy="36165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6" name="ALERTER / SURVEILLER LA RESPIRATION/ PROTEGER"/>
          <p:cNvSpPr/>
          <p:nvPr/>
        </p:nvSpPr>
        <p:spPr>
          <a:xfrm>
            <a:off x="68576" y="6216650"/>
            <a:ext cx="7247997" cy="498768"/>
          </a:xfrm>
          <a:prstGeom prst="roundRect">
            <a:avLst>
              <a:gd name="adj" fmla="val 38194"/>
            </a:avLst>
          </a:prstGeom>
          <a:solidFill>
            <a:srgbClr val="030303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ALERTER / SURVEILLER LA RESPIRATION/ PROTEGER</a:t>
            </a:r>
          </a:p>
        </p:txBody>
      </p:sp>
      <p:sp>
        <p:nvSpPr>
          <p:cNvPr id="197" name="Ligne"/>
          <p:cNvSpPr/>
          <p:nvPr/>
        </p:nvSpPr>
        <p:spPr>
          <a:xfrm>
            <a:off x="4874006" y="5532309"/>
            <a:ext cx="659639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98" name="NON"/>
          <p:cNvSpPr txBox="1"/>
          <p:nvPr/>
        </p:nvSpPr>
        <p:spPr>
          <a:xfrm>
            <a:off x="4874006" y="5153119"/>
            <a:ext cx="659639" cy="399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19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NON</a:t>
            </a:r>
          </a:p>
        </p:txBody>
      </p:sp>
      <p:sp>
        <p:nvSpPr>
          <p:cNvPr id="199" name="Voir L’ARRÊT CARDIAQUE"/>
          <p:cNvSpPr/>
          <p:nvPr/>
        </p:nvSpPr>
        <p:spPr>
          <a:xfrm>
            <a:off x="5619605" y="5112191"/>
            <a:ext cx="2354115" cy="749301"/>
          </a:xfrm>
          <a:prstGeom prst="roundRect">
            <a:avLst>
              <a:gd name="adj" fmla="val 25424"/>
            </a:avLst>
          </a:prstGeom>
          <a:solidFill>
            <a:srgbClr val="441A2F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Voir L’ARRÊT CARDIAQUE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Class="entr" nodeType="click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3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Class="entr" nodeType="after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6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Class="entr" nodeType="click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0" fill="hold"/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Class="entr" nodeType="afterEffect" presetSubtype="4" presetID="2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3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75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750"/>
                            </p:stCondLst>
                            <p:childTnLst>
                              <p:par>
                                <p:cTn id="57" presetClass="entr" nodeType="afterEffect" presetSubtype="4" presetID="2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" dur="3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0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Class="entr" nodeType="click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4" fill="hold"/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Class="entr" nodeType="afterEffect" presetSubtype="4" presetID="2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7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3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0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3000"/>
                            </p:stCondLst>
                            <p:childTnLst>
                              <p:par>
                                <p:cTn id="71" presetClass="entr" nodeType="afterEffect" presetSubtype="4" presetID="2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3" dur="12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125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Class="entr" nodeType="click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Class="exit" nodeType="after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Class="exit" nodeType="afterEffect" presetSubtype="0" presetID="1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Class="exit" nodeType="afterEffect" presetSubtype="0" presetID="1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Class="exit" nodeType="afterEffect" presetSubtype="0" presetID="1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Class="exit" nodeType="afterEffect" presetSubtype="0" presetID="1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Class="exit" nodeType="afterEffect" presetSubtype="0" presetID="1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Class="entr" nodeType="afterEffect" presetSubtype="0" presetID="1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9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Class="entr" nodeType="afterEffect" presetSubtype="0" presetID="1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2" fill="hold"/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Class="exit" nodeType="afterEffect" presetSubtype="0" presetID="1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Class="entr" nodeType="clickEffect" presetSubtype="0" presetID="1" grpId="3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9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Class="entr" nodeType="afterEffect" presetSubtype="0" presetID="1" grpId="3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2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Class="entr" nodeType="clickEffect" presetSubtype="0" presetID="1" grpId="3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6" fill="hold"/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Class="entr" nodeType="clickEffect" presetSubtype="0" presetID="1" grpId="3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0" fill="hold"/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Class="entr" nodeType="afterEffect" presetSubtype="4" presetID="2" grpId="3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3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2000" fill="hold"/>
                                        <p:tgtEl>
                                          <p:spTgt spid="1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6" fill="hold">
                      <p:stCondLst>
                        <p:cond delay="indefinite"/>
                      </p:stCondLst>
                      <p:childTnLst>
                        <p:par>
                          <p:cTn id="127" fill="hold">
                            <p:stCondLst>
                              <p:cond delay="0"/>
                            </p:stCondLst>
                            <p:childTnLst>
                              <p:par>
                                <p:cTn id="128" presetClass="entr" nodeType="clickEffect" presetSubtype="0" presetID="1" grpId="3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9" fill="hold"/>
                                        <p:tgtEl>
                                          <p:spTgt spid="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Class="exit" nodeType="afterEffect" presetSubtype="0" presetID="1" grpId="3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Class="exit" nodeType="afterEffect" presetSubtype="0" presetID="1" grpId="3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Class="exit" nodeType="afterEffect" presetSubtype="0" presetID="1" grpId="3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Class="entr" nodeType="clickEffect" presetSubtype="0" presetID="1" grpId="4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2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Class="entr" nodeType="afterEffect" presetSubtype="0" presetID="1" grpId="4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5" fill="hold"/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6" fill="hold">
                      <p:stCondLst>
                        <p:cond delay="indefinite"/>
                      </p:stCondLst>
                      <p:childTnLst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Class="entr" nodeType="clickEffect" presetSubtype="0" presetID="1" grpId="4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9" fill="hold"/>
                                        <p:tgtEl>
                                          <p:spTgt spid="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Class="entr" nodeType="afterEffect" presetSubtype="0" presetID="1" grpId="4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2" fill="hold"/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Class="entr" nodeType="afterEffect" presetSubtype="0" presetID="1" grpId="4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5" fill="hold"/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7" grpId="13"/>
      <p:bldP build="whole" bldLvl="1" animBg="1" rev="0" advAuto="0" spid="189" grpId="27"/>
      <p:bldP build="whole" bldLvl="1" animBg="1" rev="0" advAuto="0" spid="187" grpId="24"/>
      <p:bldP build="whole" bldLvl="1" animBg="1" rev="0" advAuto="0" spid="175" grpId="12"/>
      <p:bldP build="whole" bldLvl="1" animBg="1" rev="0" advAuto="0" spid="195" grpId="40"/>
      <p:bldP build="whole" bldLvl="1" animBg="1" rev="0" advAuto="0" spid="182" grpId="29"/>
      <p:bldP build="whole" bldLvl="1" animBg="1" rev="0" advAuto="0" spid="173" grpId="6"/>
      <p:bldP build="whole" bldLvl="1" animBg="1" rev="0" advAuto="0" spid="169" grpId="4"/>
      <p:bldP build="whole" bldLvl="1" animBg="1" rev="0" advAuto="0" spid="168" grpId="3"/>
      <p:bldP build="whole" bldLvl="1" animBg="1" rev="0" advAuto="0" spid="176" grpId="8"/>
      <p:bldP build="whole" bldLvl="1" animBg="1" rev="0" advAuto="0" spid="166" grpId="1"/>
      <p:bldP build="whole" bldLvl="1" animBg="1" rev="0" advAuto="0" spid="186" grpId="16"/>
      <p:bldP build="whole" bldLvl="1" animBg="1" rev="0" advAuto="0" spid="199" grpId="44"/>
      <p:bldP build="whole" bldLvl="1" animBg="1" rev="0" advAuto="0" spid="184" grpId="32"/>
      <p:bldP build="whole" bldLvl="1" animBg="1" rev="0" advAuto="0" spid="186" grpId="23"/>
      <p:bldP build="whole" bldLvl="1" animBg="1" rev="0" advAuto="0" spid="174" grpId="7"/>
      <p:bldP build="whole" bldLvl="1" animBg="1" rev="0" advAuto="0" spid="192" grpId="34"/>
      <p:bldP build="whole" bldLvl="1" animBg="1" rev="0" advAuto="0" spid="191" grpId="33"/>
      <p:bldP build="whole" bldLvl="1" animBg="1" rev="0" advAuto="0" spid="192" grpId="37"/>
      <p:bldP build="whole" bldLvl="1" animBg="1" rev="0" advAuto="0" spid="191" grpId="39"/>
      <p:bldP build="whole" bldLvl="1" animBg="1" rev="0" advAuto="0" spid="194" grpId="36"/>
      <p:bldP build="whole" bldLvl="1" animBg="1" rev="0" advAuto="0" spid="197" grpId="42"/>
      <p:bldP build="whole" bldLvl="1" animBg="1" rev="0" advAuto="0" spid="183" grpId="31"/>
      <p:bldP build="whole" bldLvl="1" animBg="1" rev="0" advAuto="0" spid="172" grpId="11"/>
      <p:bldP build="whole" bldLvl="1" animBg="1" rev="0" advAuto="0" spid="180" grpId="21"/>
      <p:bldP build="whole" bldLvl="1" animBg="1" rev="0" advAuto="0" spid="193" grpId="35"/>
      <p:bldP build="whole" bldLvl="1" animBg="1" rev="0" advAuto="0" spid="193" grpId="38"/>
      <p:bldP build="whole" bldLvl="1" animBg="1" rev="0" advAuto="0" spid="198" grpId="43"/>
      <p:bldP build="whole" bldLvl="1" animBg="1" rev="0" advAuto="0" spid="171" grpId="9"/>
      <p:bldP build="whole" bldLvl="1" animBg="1" rev="0" advAuto="0" spid="178" grpId="14"/>
      <p:bldP build="whole" bldLvl="1" animBg="1" rev="0" advAuto="0" spid="185" grpId="15"/>
      <p:bldP build="whole" bldLvl="1" animBg="1" rev="0" advAuto="0" spid="170" grpId="5"/>
      <p:bldP build="whole" bldLvl="1" animBg="1" rev="0" advAuto="0" spid="179" grpId="10"/>
      <p:bldP build="whole" bldLvl="1" animBg="1" rev="0" advAuto="0" spid="167" grpId="2"/>
      <p:bldP build="whole" bldLvl="1" animBg="1" rev="0" advAuto="0" spid="190" grpId="20"/>
      <p:bldP build="whole" bldLvl="1" animBg="1" rev="0" advAuto="0" spid="185" grpId="22"/>
      <p:bldP build="whole" bldLvl="1" animBg="1" rev="0" advAuto="0" spid="190" grpId="26"/>
      <p:bldP build="whole" bldLvl="1" animBg="1" rev="0" advAuto="0" spid="188" grpId="18"/>
      <p:bldP build="whole" bldLvl="1" animBg="1" rev="0" advAuto="0" spid="181" grpId="28"/>
      <p:bldP build="whole" bldLvl="1" animBg="1" rev="0" advAuto="0" spid="196" grpId="41"/>
      <p:bldP build="whole" bldLvl="1" animBg="1" rev="0" advAuto="0" spid="178" grpId="30"/>
      <p:bldP build="whole" bldLvl="1" animBg="1" rev="0" advAuto="0" spid="188" grpId="25"/>
      <p:bldP build="whole" bldLvl="1" animBg="1" rev="0" advAuto="0" spid="189" grpId="19"/>
      <p:bldP build="whole" bldLvl="1" animBg="1" rev="0" advAuto="0" spid="187" grpId="17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?"/>
          <p:cNvSpPr txBox="1"/>
          <p:nvPr>
            <p:ph type="body" idx="1"/>
          </p:nvPr>
        </p:nvSpPr>
        <p:spPr>
          <a:xfrm>
            <a:off x="484390" y="1269552"/>
            <a:ext cx="7772401" cy="4876801"/>
          </a:xfrm>
          <a:prstGeom prst="rect">
            <a:avLst/>
          </a:prstGeom>
        </p:spPr>
        <p:txBody>
          <a:bodyPr/>
          <a:lstStyle>
            <a:lvl1pPr algn="ctr">
              <a:buClr>
                <a:srgbClr val="000000"/>
              </a:buClr>
              <a:buSzTx/>
              <a:buFont typeface="Arial"/>
              <a:buNone/>
              <a:defRPr sz="26300"/>
            </a:lvl1pPr>
          </a:lstStyle>
          <a:p>
            <a:pPr/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" name="Grouper"/>
          <p:cNvGrpSpPr/>
          <p:nvPr/>
        </p:nvGrpSpPr>
        <p:grpSpPr>
          <a:xfrm>
            <a:off x="685800" y="-25400"/>
            <a:ext cx="7543800" cy="1041400"/>
            <a:chOff x="0" y="0"/>
            <a:chExt cx="7543800" cy="1041400"/>
          </a:xfrm>
        </p:grpSpPr>
        <p:sp>
          <p:nvSpPr>
            <p:cNvPr id="203" name="Rectangle aux angles arrondis"/>
            <p:cNvSpPr/>
            <p:nvPr/>
          </p:nvSpPr>
          <p:spPr>
            <a:xfrm>
              <a:off x="0" y="25400"/>
              <a:ext cx="7543800" cy="990600"/>
            </a:xfrm>
            <a:prstGeom prst="roundRect">
              <a:avLst>
                <a:gd name="adj" fmla="val 16667"/>
              </a:avLst>
            </a:prstGeom>
            <a:solidFill>
              <a:srgbClr val="5733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204" name="POSITION LATERALE DE SECURITE…"/>
            <p:cNvSpPr/>
            <p:nvPr/>
          </p:nvSpPr>
          <p:spPr>
            <a:xfrm>
              <a:off x="182379" y="0"/>
              <a:ext cx="7179042" cy="1041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52753" marR="52753" algn="ctr">
                <a:defRPr b="1" sz="320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POSITION LATERALE DE SECURITE</a:t>
              </a:r>
            </a:p>
            <a:p>
              <a:pPr marL="52753" marR="52753" algn="ctr">
                <a:defRPr b="1" sz="320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Chez l’adulte et l’enfant</a:t>
              </a:r>
            </a:p>
          </p:txBody>
        </p:sp>
      </p:grpSp>
      <p:grpSp>
        <p:nvGrpSpPr>
          <p:cNvPr id="208" name="Grouper"/>
          <p:cNvGrpSpPr/>
          <p:nvPr/>
        </p:nvGrpSpPr>
        <p:grpSpPr>
          <a:xfrm>
            <a:off x="0" y="1143000"/>
            <a:ext cx="9144000" cy="5715000"/>
            <a:chOff x="0" y="0"/>
            <a:chExt cx="9144000" cy="5715000"/>
          </a:xfrm>
        </p:grpSpPr>
        <p:sp>
          <p:nvSpPr>
            <p:cNvPr id="206" name="Rectangle aux angles arrondis"/>
            <p:cNvSpPr/>
            <p:nvPr/>
          </p:nvSpPr>
          <p:spPr>
            <a:xfrm>
              <a:off x="0" y="0"/>
              <a:ext cx="9144000" cy="5715000"/>
            </a:xfrm>
            <a:prstGeom prst="roundRect">
              <a:avLst>
                <a:gd name="adj" fmla="val 16667"/>
              </a:avLst>
            </a:prstGeom>
            <a:solidFill>
              <a:srgbClr val="5935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207" name="COMMENT ?"/>
            <p:cNvSpPr/>
            <p:nvPr/>
          </p:nvSpPr>
          <p:spPr>
            <a:xfrm>
              <a:off x="3029099" y="2635250"/>
              <a:ext cx="3085802" cy="4445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 marL="50551" marR="50551" algn="ctr">
                <a:defRPr b="1"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/>
              <a:r>
                <a:t>             COMMENT ?</a:t>
              </a:r>
            </a:p>
          </p:txBody>
        </p:sp>
      </p:grpSp>
      <p:grpSp>
        <p:nvGrpSpPr>
          <p:cNvPr id="211" name="Grouper"/>
          <p:cNvGrpSpPr/>
          <p:nvPr/>
        </p:nvGrpSpPr>
        <p:grpSpPr>
          <a:xfrm>
            <a:off x="0" y="1219200"/>
            <a:ext cx="3962400" cy="5638800"/>
            <a:chOff x="0" y="0"/>
            <a:chExt cx="3962400" cy="5638800"/>
          </a:xfrm>
        </p:grpSpPr>
        <p:sp>
          <p:nvSpPr>
            <p:cNvPr id="209" name="Rectangle aux angles arrondis"/>
            <p:cNvSpPr/>
            <p:nvPr/>
          </p:nvSpPr>
          <p:spPr>
            <a:xfrm>
              <a:off x="0" y="0"/>
              <a:ext cx="3962400" cy="5638800"/>
            </a:xfrm>
            <a:prstGeom prst="roundRect">
              <a:avLst>
                <a:gd name="adj" fmla="val 16667"/>
              </a:avLst>
            </a:prstGeom>
            <a:solidFill>
              <a:srgbClr val="635913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0" name="1) PREPARER LE…"/>
            <p:cNvSpPr/>
            <p:nvPr/>
          </p:nvSpPr>
          <p:spPr>
            <a:xfrm>
              <a:off x="649758" y="139700"/>
              <a:ext cx="2662884" cy="5359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48878" marR="48878" algn="ctr">
                <a:defRPr b="1" i="1" sz="2200" u="sng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1) PREPARER LE </a:t>
              </a:r>
            </a:p>
            <a:p>
              <a:pPr marL="48878" marR="48878" algn="ctr">
                <a:defRPr>
                  <a:solidFill>
                    <a:srgbClr val="FFFFFF"/>
                  </a:solidFill>
                </a:defRPr>
              </a:pPr>
              <a:r>
                <a:rPr b="1" i="1" sz="2200" u="sng">
                  <a:latin typeface="Helvetica"/>
                  <a:ea typeface="Helvetica"/>
                  <a:cs typeface="Helvetica"/>
                  <a:sym typeface="Helvetica"/>
                </a:rPr>
                <a:t>RETOURNEMENT</a:t>
              </a:r>
              <a:r>
                <a:rPr b="1" sz="2200">
                  <a:latin typeface="Helvetica"/>
                  <a:ea typeface="Helvetica"/>
                  <a:cs typeface="Helvetica"/>
                  <a:sym typeface="Helvetica"/>
                </a:rPr>
                <a:t> :</a:t>
              </a:r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48878" marR="48878" algn="ctr"/>
              <a:endParaRPr b="1" sz="2200">
                <a:latin typeface="Helvetica"/>
                <a:ea typeface="Helvetica"/>
                <a:cs typeface="Helvetica"/>
                <a:sym typeface="Helvetica"/>
              </a:endParaRPr>
            </a:p>
          </p:txBody>
        </p:sp>
      </p:grpSp>
      <p:grpSp>
        <p:nvGrpSpPr>
          <p:cNvPr id="214" name="Grouper"/>
          <p:cNvGrpSpPr/>
          <p:nvPr/>
        </p:nvGrpSpPr>
        <p:grpSpPr>
          <a:xfrm>
            <a:off x="4038600" y="1600200"/>
            <a:ext cx="5105400" cy="3048000"/>
            <a:chOff x="0" y="0"/>
            <a:chExt cx="5105400" cy="3048000"/>
          </a:xfrm>
        </p:grpSpPr>
        <p:sp>
          <p:nvSpPr>
            <p:cNvPr id="212" name="Rectangle aux angles arrondis"/>
            <p:cNvSpPr/>
            <p:nvPr/>
          </p:nvSpPr>
          <p:spPr>
            <a:xfrm>
              <a:off x="0" y="0"/>
              <a:ext cx="5105400" cy="3048000"/>
            </a:xfrm>
            <a:prstGeom prst="roundRect">
              <a:avLst>
                <a:gd name="adj" fmla="val 16667"/>
              </a:avLst>
            </a:prstGeom>
            <a:solidFill>
              <a:srgbClr val="5E5512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213" name="2) RETOURNER"/>
            <p:cNvSpPr/>
            <p:nvPr/>
          </p:nvSpPr>
          <p:spPr>
            <a:xfrm>
              <a:off x="1437549" y="0"/>
              <a:ext cx="2230302" cy="30480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50676" marR="50676" algn="ctr">
                <a:defRPr b="1" i="1" sz="2200" u="sng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2) RETOURNER</a:t>
              </a:r>
            </a:p>
            <a:p>
              <a:pPr marL="50676" marR="50676" algn="ctr">
                <a:defRPr b="1" i="1" sz="2200" u="sng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50676" marR="50676" algn="ctr">
                <a:defRPr b="1" i="1" sz="2200" u="sng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50676" marR="50676" algn="ctr">
                <a:defRPr b="1" i="1" sz="2200" u="sng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50676" marR="50676" algn="ctr">
                <a:defRPr b="1" i="1" sz="2200" u="sng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50676" marR="50676" algn="ctr">
                <a:defRPr b="1" i="1" sz="2200" u="sng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50676" marR="50676" algn="ctr">
                <a:defRPr b="1" i="1" sz="2200" u="sng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50676" marR="50676" algn="ctr">
                <a:defRPr b="1" i="1" sz="2200" u="sng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17" name="Grouper"/>
          <p:cNvGrpSpPr/>
          <p:nvPr/>
        </p:nvGrpSpPr>
        <p:grpSpPr>
          <a:xfrm>
            <a:off x="4114800" y="4876800"/>
            <a:ext cx="4965700" cy="1905000"/>
            <a:chOff x="0" y="0"/>
            <a:chExt cx="4965700" cy="1905000"/>
          </a:xfrm>
        </p:grpSpPr>
        <p:sp>
          <p:nvSpPr>
            <p:cNvPr id="215" name="Rectangle aux angles arrondis"/>
            <p:cNvSpPr/>
            <p:nvPr/>
          </p:nvSpPr>
          <p:spPr>
            <a:xfrm>
              <a:off x="0" y="0"/>
              <a:ext cx="4965700" cy="1905000"/>
            </a:xfrm>
            <a:prstGeom prst="roundRect">
              <a:avLst>
                <a:gd name="adj" fmla="val 17333"/>
              </a:avLst>
            </a:prstGeom>
            <a:solidFill>
              <a:srgbClr val="584F11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216" name="3) STABILISER"/>
            <p:cNvSpPr/>
            <p:nvPr/>
          </p:nvSpPr>
          <p:spPr>
            <a:xfrm>
              <a:off x="1310545" y="30528"/>
              <a:ext cx="2344610" cy="184394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51582" marR="51582" algn="ctr">
                <a:defRPr b="1" i="1" u="sng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3) STABILISER</a:t>
              </a:r>
            </a:p>
            <a:p>
              <a:pPr marL="51582" marR="51582" algn="ctr">
                <a:defRPr b="1" i="1" u="sng"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51582" marR="51582" algn="ctr">
                <a:defRPr b="1" i="1" u="sng"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51582" marR="51582" algn="ctr">
                <a:defRPr b="1" i="1" u="sng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18" name="- enlever lunettes"/>
          <p:cNvSpPr/>
          <p:nvPr/>
        </p:nvSpPr>
        <p:spPr>
          <a:xfrm>
            <a:off x="533400" y="1981200"/>
            <a:ext cx="2510022" cy="393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b="1" sz="2000">
                <a:solidFill>
                  <a:srgbClr val="FCFCFC"/>
                </a:solidFill>
                <a:latin typeface="Lucida Grande"/>
                <a:ea typeface="Lucida Grande"/>
                <a:cs typeface="Lucida Grande"/>
                <a:sym typeface="Lucida Grande"/>
              </a:defRPr>
            </a:lvl1pPr>
          </a:lstStyle>
          <a:p>
            <a:pPr/>
            <a:r>
              <a:t>- enlever lunettes</a:t>
            </a:r>
          </a:p>
        </p:txBody>
      </p:sp>
      <p:sp>
        <p:nvSpPr>
          <p:cNvPr id="219" name="- regrouper jambes"/>
          <p:cNvSpPr/>
          <p:nvPr/>
        </p:nvSpPr>
        <p:spPr>
          <a:xfrm>
            <a:off x="609600" y="2286000"/>
            <a:ext cx="2455699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b="1" sz="2000">
                <a:solidFill>
                  <a:srgbClr val="FCFCF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- regrouper jambes</a:t>
            </a:r>
          </a:p>
        </p:txBody>
      </p:sp>
      <p:sp>
        <p:nvSpPr>
          <p:cNvPr id="220" name="bras angle droit / plier le coude"/>
          <p:cNvSpPr/>
          <p:nvPr/>
        </p:nvSpPr>
        <p:spPr>
          <a:xfrm>
            <a:off x="0" y="2590800"/>
            <a:ext cx="4038600" cy="3937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40640">
              <a:buClr>
                <a:srgbClr val="000000"/>
              </a:buClr>
              <a:buSzPct val="100000"/>
              <a:buFont typeface="Helvetica"/>
              <a:buChar char="-"/>
              <a:defRPr b="1" sz="1900">
                <a:solidFill>
                  <a:srgbClr val="FEFEFE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defRPr b="0" sz="2400">
                <a:latin typeface="+mn-lt"/>
                <a:ea typeface="+mn-ea"/>
                <a:cs typeface="+mn-cs"/>
                <a:sym typeface="Arial"/>
              </a:defRPr>
            </a:pPr>
            <a:r>
              <a:rPr b="1" sz="1900">
                <a:latin typeface="Helvetica"/>
                <a:ea typeface="Helvetica"/>
                <a:cs typeface="Helvetica"/>
                <a:sym typeface="Helvetica"/>
              </a:rPr>
              <a:t> bras angle droit / plier le coude</a:t>
            </a:r>
          </a:p>
        </p:txBody>
      </p:sp>
      <p:sp>
        <p:nvSpPr>
          <p:cNvPr id="221" name="paume vers le haut"/>
          <p:cNvSpPr/>
          <p:nvPr/>
        </p:nvSpPr>
        <p:spPr>
          <a:xfrm>
            <a:off x="533400" y="2895600"/>
            <a:ext cx="2611101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marL="40640">
              <a:buClr>
                <a:srgbClr val="000000"/>
              </a:buClr>
              <a:buSzPct val="100000"/>
              <a:buFont typeface="Helvetica"/>
              <a:buChar char="-"/>
              <a:defRPr b="1" sz="2000">
                <a:solidFill>
                  <a:srgbClr val="FCFCFC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 paume vers le haut</a:t>
            </a:r>
          </a:p>
        </p:txBody>
      </p:sp>
      <p:sp>
        <p:nvSpPr>
          <p:cNvPr id="222" name="se placer au niveau…"/>
          <p:cNvSpPr/>
          <p:nvPr/>
        </p:nvSpPr>
        <p:spPr>
          <a:xfrm>
            <a:off x="609600" y="3200400"/>
            <a:ext cx="2742665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b="1" sz="20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se placer au niveau</a:t>
            </a:r>
          </a:p>
          <a:p>
            <a:pPr>
              <a:defRPr b="1" sz="20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du thorax, à genou</a:t>
            </a:r>
          </a:p>
        </p:txBody>
      </p:sp>
      <p:sp>
        <p:nvSpPr>
          <p:cNvPr id="223" name="amener main victime…"/>
          <p:cNvSpPr/>
          <p:nvPr/>
        </p:nvSpPr>
        <p:spPr>
          <a:xfrm>
            <a:off x="292100" y="4191000"/>
            <a:ext cx="3276600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b="1" sz="2000">
                <a:solidFill>
                  <a:srgbClr val="FBFBFB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amener main victime</a:t>
            </a:r>
          </a:p>
          <a:p>
            <a:pPr>
              <a:defRPr b="1" sz="2000">
                <a:solidFill>
                  <a:srgbClr val="FBFBFB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 contre son oreille</a:t>
            </a:r>
          </a:p>
          <a:p>
            <a:pPr>
              <a:defRPr b="1" i="1" sz="2000">
                <a:solidFill>
                  <a:srgbClr val="FBFBFB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= limite mouvements CV</a:t>
            </a:r>
          </a:p>
        </p:txBody>
      </p:sp>
      <p:sp>
        <p:nvSpPr>
          <p:cNvPr id="224" name="- Maintenir la position"/>
          <p:cNvSpPr/>
          <p:nvPr/>
        </p:nvSpPr>
        <p:spPr>
          <a:xfrm>
            <a:off x="355600" y="3810000"/>
            <a:ext cx="2779649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>
              <a:defRPr b="1" sz="2000">
                <a:latin typeface="Helvetica"/>
                <a:ea typeface="Helvetica"/>
                <a:cs typeface="Helvetica"/>
                <a:sym typeface="Helvetica"/>
              </a:defRPr>
            </a:pPr>
            <a:r>
              <a:t>-</a:t>
            </a:r>
            <a:r>
              <a:rPr>
                <a:solidFill>
                  <a:srgbClr val="FBFBFB"/>
                </a:solidFill>
              </a:rPr>
              <a:t> Maintenir la position</a:t>
            </a:r>
          </a:p>
        </p:txBody>
      </p:sp>
      <p:sp>
        <p:nvSpPr>
          <p:cNvPr id="225" name="prendre jambe opposée…"/>
          <p:cNvSpPr/>
          <p:nvPr/>
        </p:nvSpPr>
        <p:spPr>
          <a:xfrm>
            <a:off x="381000" y="5016500"/>
            <a:ext cx="3193738" cy="101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b="1" sz="2000">
                <a:solidFill>
                  <a:srgbClr val="FCFCFC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prendre jambe opposée</a:t>
            </a:r>
          </a:p>
          <a:p>
            <a:pPr>
              <a:defRPr>
                <a:solidFill>
                  <a:srgbClr val="FCFCFC"/>
                </a:solidFill>
              </a:defRPr>
            </a:pPr>
            <a:r>
              <a:rPr b="1" sz="2000">
                <a:latin typeface="Helvetica"/>
                <a:ea typeface="Helvetica"/>
                <a:cs typeface="Helvetica"/>
                <a:sym typeface="Helvetica"/>
              </a:rPr>
              <a:t>derrière le genou</a:t>
            </a:r>
            <a:endParaRPr b="1" sz="2000">
              <a:latin typeface="Helvetica"/>
              <a:ea typeface="Helvetica"/>
              <a:cs typeface="Helvetica"/>
              <a:sym typeface="Helvetica"/>
            </a:endParaRPr>
          </a:p>
          <a:p>
            <a:pPr>
              <a:defRPr>
                <a:solidFill>
                  <a:srgbClr val="FCFCFC"/>
                </a:solidFill>
              </a:defRPr>
            </a:pPr>
            <a:r>
              <a:rPr b="1" sz="2000">
                <a:latin typeface="Helvetica"/>
                <a:ea typeface="Helvetica"/>
                <a:cs typeface="Helvetica"/>
                <a:sym typeface="Helvetica"/>
              </a:rPr>
              <a:t> = </a:t>
            </a:r>
            <a:r>
              <a:rPr b="1" i="1" sz="2000">
                <a:latin typeface="Helvetica"/>
                <a:ea typeface="Helvetica"/>
                <a:cs typeface="Helvetica"/>
                <a:sym typeface="Helvetica"/>
              </a:rPr>
              <a:t>bras de levier</a:t>
            </a:r>
          </a:p>
        </p:txBody>
      </p:sp>
      <p:sp>
        <p:nvSpPr>
          <p:cNvPr id="226" name="relever la jambe"/>
          <p:cNvSpPr/>
          <p:nvPr/>
        </p:nvSpPr>
        <p:spPr>
          <a:xfrm>
            <a:off x="685800" y="5867400"/>
            <a:ext cx="2230473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marL="40640">
              <a:buClr>
                <a:srgbClr val="000000"/>
              </a:buClr>
              <a:buSzPct val="100000"/>
              <a:buFont typeface="Helvetica"/>
              <a:buChar char="-"/>
              <a:defRPr b="1" sz="2000">
                <a:solidFill>
                  <a:srgbClr val="FAFAF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 relever la jambe</a:t>
            </a:r>
          </a:p>
        </p:txBody>
      </p:sp>
      <p:sp>
        <p:nvSpPr>
          <p:cNvPr id="227" name="garder le pied au sol"/>
          <p:cNvSpPr/>
          <p:nvPr/>
        </p:nvSpPr>
        <p:spPr>
          <a:xfrm>
            <a:off x="609600" y="6172200"/>
            <a:ext cx="2625115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b="1" sz="2000">
                <a:solidFill>
                  <a:srgbClr val="FAFAF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garder le pied au sol</a:t>
            </a:r>
          </a:p>
        </p:txBody>
      </p:sp>
      <p:sp>
        <p:nvSpPr>
          <p:cNvPr id="228" name="s’éloigner"/>
          <p:cNvSpPr/>
          <p:nvPr/>
        </p:nvSpPr>
        <p:spPr>
          <a:xfrm>
            <a:off x="990600" y="6461125"/>
            <a:ext cx="1509897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 marL="40640">
              <a:buClr>
                <a:srgbClr val="000000"/>
              </a:buClr>
              <a:buSzPct val="100000"/>
              <a:buFont typeface="Helvetica"/>
              <a:buChar char="-"/>
              <a:defRPr b="1" sz="2000">
                <a:solidFill>
                  <a:srgbClr val="FAFAFA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 s’éloigner</a:t>
            </a:r>
          </a:p>
        </p:txBody>
      </p:sp>
      <p:sp>
        <p:nvSpPr>
          <p:cNvPr id="229" name="tirer sur la jambe relevée"/>
          <p:cNvSpPr/>
          <p:nvPr/>
        </p:nvSpPr>
        <p:spPr>
          <a:xfrm>
            <a:off x="4267200" y="1974850"/>
            <a:ext cx="4800600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 marL="40640">
              <a:buClr>
                <a:srgbClr val="000000"/>
              </a:buClr>
              <a:buSzPct val="100000"/>
              <a:buFont typeface="Helvetica"/>
              <a:buChar char="-"/>
              <a:defRPr b="1" sz="20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 tirer sur la jambe relevée</a:t>
            </a:r>
          </a:p>
        </p:txBody>
      </p:sp>
      <p:sp>
        <p:nvSpPr>
          <p:cNvPr id="230" name="- ramener vers soi jusqu’à genou au sol"/>
          <p:cNvSpPr/>
          <p:nvPr/>
        </p:nvSpPr>
        <p:spPr>
          <a:xfrm>
            <a:off x="4114800" y="2286000"/>
            <a:ext cx="5334000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>
              <a:defRPr b="1" sz="20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  - ramener vers soi jusqu’à genou au sol</a:t>
            </a:r>
          </a:p>
        </p:txBody>
      </p:sp>
      <p:sp>
        <p:nvSpPr>
          <p:cNvPr id="231" name="- en 1 seul temps sans brusquerie"/>
          <p:cNvSpPr/>
          <p:nvPr/>
        </p:nvSpPr>
        <p:spPr>
          <a:xfrm>
            <a:off x="4191000" y="2590800"/>
            <a:ext cx="4419600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>
            <a:lvl1pPr>
              <a:defRPr b="1" sz="20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>
              <a:defRPr b="0" sz="2400">
                <a:latin typeface="+mn-lt"/>
                <a:ea typeface="+mn-ea"/>
                <a:cs typeface="+mn-cs"/>
                <a:sym typeface="Arial"/>
              </a:defRPr>
            </a:pPr>
            <a:r>
              <a:rPr b="1" sz="2000">
                <a:latin typeface="Helvetica"/>
                <a:ea typeface="Helvetica"/>
                <a:cs typeface="Helvetica"/>
                <a:sym typeface="Helvetica"/>
              </a:rPr>
              <a:t>  - en 1 seul temps sans brusquerie</a:t>
            </a:r>
          </a:p>
        </p:txBody>
      </p:sp>
      <p:sp>
        <p:nvSpPr>
          <p:cNvPr id="232" name="ajuster la jambe, hanche et genou en…"/>
          <p:cNvSpPr/>
          <p:nvPr/>
        </p:nvSpPr>
        <p:spPr>
          <a:xfrm>
            <a:off x="4211637" y="5410200"/>
            <a:ext cx="4856163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b="1" sz="20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 ajuster la jambe, hanche et genou en 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rPr b="1" sz="2000">
                <a:latin typeface="Helvetica"/>
                <a:ea typeface="Helvetica"/>
                <a:cs typeface="Helvetica"/>
                <a:sym typeface="Helvetica"/>
              </a:rPr>
              <a:t> angle droit =</a:t>
            </a:r>
            <a:r>
              <a:rPr b="1" i="1" sz="2000">
                <a:latin typeface="Helvetica"/>
                <a:ea typeface="Helvetica"/>
                <a:cs typeface="Helvetica"/>
                <a:sym typeface="Helvetica"/>
              </a:rPr>
              <a:t> stabilisation</a:t>
            </a:r>
          </a:p>
        </p:txBody>
      </p:sp>
      <p:sp>
        <p:nvSpPr>
          <p:cNvPr id="233" name="ouvrir la bouche sans mobiliser la tête…"/>
          <p:cNvSpPr/>
          <p:nvPr/>
        </p:nvSpPr>
        <p:spPr>
          <a:xfrm>
            <a:off x="4195762" y="6016625"/>
            <a:ext cx="4897438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b="1" sz="20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ouvrir la bouche sans mobiliser la tête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rPr b="1" sz="2000">
                <a:latin typeface="Helvetica"/>
                <a:ea typeface="Helvetica"/>
                <a:cs typeface="Helvetica"/>
                <a:sym typeface="Helvetica"/>
              </a:rPr>
              <a:t> = </a:t>
            </a:r>
            <a:r>
              <a:rPr b="1" i="1" sz="2000">
                <a:latin typeface="Helvetica"/>
                <a:ea typeface="Helvetica"/>
                <a:cs typeface="Helvetica"/>
                <a:sym typeface="Helvetica"/>
              </a:rPr>
              <a:t>faciliter l’écoulement des liquides</a:t>
            </a:r>
          </a:p>
        </p:txBody>
      </p:sp>
      <p:sp>
        <p:nvSpPr>
          <p:cNvPr id="234" name="- dégager sa main"/>
          <p:cNvSpPr/>
          <p:nvPr/>
        </p:nvSpPr>
        <p:spPr>
          <a:xfrm>
            <a:off x="4343400" y="2895600"/>
            <a:ext cx="2314685" cy="40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>
            <a:lvl1pPr>
              <a:defRPr b="1" sz="20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lvl1pPr>
          </a:lstStyle>
          <a:p>
            <a:pPr/>
            <a:r>
              <a:t>- dégager sa main</a:t>
            </a:r>
          </a:p>
        </p:txBody>
      </p:sp>
      <p:sp>
        <p:nvSpPr>
          <p:cNvPr id="235" name="en maintenant le coude de la victime…"/>
          <p:cNvSpPr/>
          <p:nvPr/>
        </p:nvSpPr>
        <p:spPr>
          <a:xfrm>
            <a:off x="4267200" y="3276600"/>
            <a:ext cx="5613400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b="1" sz="20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en maintenant le coude de la victime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rPr b="1" sz="2000">
                <a:latin typeface="Helvetica"/>
                <a:ea typeface="Helvetica"/>
                <a:cs typeface="Helvetica"/>
                <a:sym typeface="Helvetica"/>
              </a:rPr>
              <a:t> = </a:t>
            </a:r>
            <a:r>
              <a:rPr b="1" i="1" sz="2000">
                <a:latin typeface="Helvetica"/>
                <a:ea typeface="Helvetica"/>
                <a:cs typeface="Helvetica"/>
                <a:sym typeface="Helvetica"/>
              </a:rPr>
              <a:t>limite les mouvements de la CV</a:t>
            </a:r>
          </a:p>
        </p:txBody>
      </p:sp>
      <p:sp>
        <p:nvSpPr>
          <p:cNvPr id="236" name="préserver la bascule en AR de la tête…"/>
          <p:cNvSpPr/>
          <p:nvPr/>
        </p:nvSpPr>
        <p:spPr>
          <a:xfrm>
            <a:off x="4267200" y="3962400"/>
            <a:ext cx="4752093" cy="7112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>
            <a:spAutoFit/>
          </a:bodyPr>
          <a:lstStyle/>
          <a:p>
            <a:pPr marL="40640">
              <a:buClr>
                <a:srgbClr val="000000"/>
              </a:buClr>
              <a:buSzPct val="100000"/>
              <a:buFont typeface="Helvetica"/>
              <a:buChar char="-"/>
              <a:defRPr b="1" sz="2000">
                <a:solidFill>
                  <a:srgbClr val="FFFFFF"/>
                </a:solidFill>
                <a:latin typeface="Helvetica"/>
                <a:ea typeface="Helvetica"/>
                <a:cs typeface="Helvetica"/>
                <a:sym typeface="Helvetica"/>
              </a:defRPr>
            </a:pPr>
            <a:r>
              <a:t>préserver la bascule en AR de la tête</a:t>
            </a:r>
          </a:p>
          <a:p>
            <a:pPr>
              <a:defRPr>
                <a:solidFill>
                  <a:srgbClr val="FFFFFF"/>
                </a:solidFill>
              </a:defRPr>
            </a:pPr>
            <a:r>
              <a:rPr b="1" sz="2000">
                <a:latin typeface="Helvetica"/>
                <a:ea typeface="Helvetica"/>
                <a:cs typeface="Helvetica"/>
                <a:sym typeface="Helvetica"/>
              </a:rPr>
              <a:t> = </a:t>
            </a:r>
            <a:r>
              <a:rPr b="1" i="1" sz="2000">
                <a:latin typeface="Helvetica"/>
                <a:ea typeface="Helvetica"/>
                <a:cs typeface="Helvetica"/>
                <a:sym typeface="Helvetica"/>
              </a:rPr>
              <a:t>libérer les voies aériennes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Ligne"/>
          <p:cNvSpPr/>
          <p:nvPr/>
        </p:nvSpPr>
        <p:spPr>
          <a:xfrm flipH="1">
            <a:off x="-1" y="5157787"/>
            <a:ext cx="107951" cy="1"/>
          </a:xfrm>
          <a:prstGeom prst="line">
            <a:avLst/>
          </a:prstGeom>
          <a:ln w="3175">
            <a:solidFill>
              <a:srgbClr val="94C600"/>
            </a:solidFill>
          </a:ln>
        </p:spPr>
        <p:txBody>
          <a:bodyPr lIns="35718" tIns="35718" rIns="35718" bIns="35718" anchor="ctr"/>
          <a:lstStyle/>
          <a:p>
            <a:pPr marL="0" marR="0" algn="ctr" defTabSz="410765">
              <a:defRPr sz="14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grpSp>
        <p:nvGrpSpPr>
          <p:cNvPr id="38" name="Grouper"/>
          <p:cNvGrpSpPr/>
          <p:nvPr/>
        </p:nvGrpSpPr>
        <p:grpSpPr>
          <a:xfrm>
            <a:off x="3293501" y="5173104"/>
            <a:ext cx="4850237" cy="1561210"/>
            <a:chOff x="0" y="0"/>
            <a:chExt cx="4850235" cy="1561209"/>
          </a:xfrm>
        </p:grpSpPr>
        <p:sp>
          <p:nvSpPr>
            <p:cNvPr id="36" name="Bulle de texte"/>
            <p:cNvSpPr/>
            <p:nvPr/>
          </p:nvSpPr>
          <p:spPr>
            <a:xfrm>
              <a:off x="0" y="0"/>
              <a:ext cx="4850236" cy="1561210"/>
            </a:xfrm>
            <a:prstGeom prst="wedgeEllipseCallout">
              <a:avLst>
                <a:gd name="adj1" fmla="val -107946"/>
                <a:gd name="adj2" fmla="val 43528"/>
              </a:avLst>
            </a:prstGeom>
            <a:solidFill>
              <a:srgbClr val="020200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35718" tIns="35718" rIns="35718" bIns="35718" numCol="1" anchor="ctr">
              <a:noAutofit/>
            </a:bodyPr>
            <a:lstStyle/>
            <a:p>
              <a:pPr marL="0" marR="0" algn="ctr" defTabSz="410765">
                <a:defRPr sz="1600">
                  <a:solidFill>
                    <a:srgbClr val="FFFFFF"/>
                  </a:solidFill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37" name="Et que feriez-vous?"/>
            <p:cNvSpPr txBox="1"/>
            <p:nvPr/>
          </p:nvSpPr>
          <p:spPr>
            <a:xfrm>
              <a:off x="654541" y="379412"/>
              <a:ext cx="3861964" cy="75647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5718" tIns="35718" rIns="35718" bIns="35718" numCol="1" anchor="ctr">
              <a:noAutofit/>
            </a:bodyPr>
            <a:lstStyle>
              <a:lvl1pPr marL="0" marR="0" algn="ctr" defTabSz="410765">
                <a:defRPr b="1" sz="3000">
                  <a:solidFill>
                    <a:srgbClr val="FFFFFF"/>
                  </a:solidFill>
                  <a:uFillTx/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/>
              <a:r>
                <a:t>Et que feriez-vous?</a:t>
              </a:r>
            </a:p>
          </p:txBody>
        </p:sp>
      </p:grpSp>
      <p:grpSp>
        <p:nvGrpSpPr>
          <p:cNvPr id="41" name="Grouper"/>
          <p:cNvGrpSpPr/>
          <p:nvPr/>
        </p:nvGrpSpPr>
        <p:grpSpPr>
          <a:xfrm>
            <a:off x="522723" y="4093928"/>
            <a:ext cx="4052427" cy="1388763"/>
            <a:chOff x="0" y="0"/>
            <a:chExt cx="4052425" cy="1388761"/>
          </a:xfrm>
        </p:grpSpPr>
        <p:sp>
          <p:nvSpPr>
            <p:cNvPr id="39" name="Bulle de texte"/>
            <p:cNvSpPr/>
            <p:nvPr/>
          </p:nvSpPr>
          <p:spPr>
            <a:xfrm>
              <a:off x="0" y="0"/>
              <a:ext cx="4052426" cy="1388762"/>
            </a:xfrm>
            <a:prstGeom prst="wedgeEllipseCallout">
              <a:avLst>
                <a:gd name="adj1" fmla="val -45938"/>
                <a:gd name="adj2" fmla="val -73781"/>
              </a:avLst>
            </a:prstGeom>
            <a:solidFill>
              <a:srgbClr val="8E1300"/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35718" tIns="35718" rIns="35718" bIns="35718" numCol="1" anchor="ctr">
              <a:noAutofit/>
            </a:bodyPr>
            <a:lstStyle/>
            <a:p>
              <a:pPr marL="0" marR="0" algn="ctr" defTabSz="410765">
                <a:defRPr sz="1600">
                  <a:solidFill>
                    <a:srgbClr val="FFFFFF"/>
                  </a:solidFill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40" name="Y a-t’il un risque?"/>
            <p:cNvSpPr txBox="1"/>
            <p:nvPr/>
          </p:nvSpPr>
          <p:spPr>
            <a:xfrm>
              <a:off x="222432" y="126730"/>
              <a:ext cx="3792188" cy="115938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5718" tIns="35718" rIns="35718" bIns="35718" numCol="1" anchor="ctr">
              <a:noAutofit/>
            </a:bodyPr>
            <a:lstStyle>
              <a:lvl1pPr marL="0" marR="0" algn="ctr" defTabSz="410765">
                <a:defRPr b="1" sz="3000">
                  <a:solidFill>
                    <a:srgbClr val="FFFFFF"/>
                  </a:solidFill>
                  <a:uFillTx/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/>
              <a:r>
                <a:t>Y a-t’il un risque?</a:t>
              </a:r>
            </a:p>
          </p:txBody>
        </p:sp>
      </p:grpSp>
      <p:grpSp>
        <p:nvGrpSpPr>
          <p:cNvPr id="44" name="Grouper"/>
          <p:cNvGrpSpPr/>
          <p:nvPr/>
        </p:nvGrpSpPr>
        <p:grpSpPr>
          <a:xfrm>
            <a:off x="76004" y="1032213"/>
            <a:ext cx="4612401" cy="2050374"/>
            <a:chOff x="0" y="0"/>
            <a:chExt cx="4612399" cy="2050373"/>
          </a:xfrm>
        </p:grpSpPr>
        <p:sp>
          <p:nvSpPr>
            <p:cNvPr id="42" name="Bulle de texte"/>
            <p:cNvSpPr/>
            <p:nvPr/>
          </p:nvSpPr>
          <p:spPr>
            <a:xfrm>
              <a:off x="0" y="0"/>
              <a:ext cx="4612400" cy="2050374"/>
            </a:xfrm>
            <a:prstGeom prst="wedgeEllipseCallout">
              <a:avLst>
                <a:gd name="adj1" fmla="val -49770"/>
                <a:gd name="adj2" fmla="val -62011"/>
              </a:avLst>
            </a:prstGeom>
            <a:solidFill>
              <a:schemeClr val="accent3">
                <a:hueOff val="914337"/>
                <a:satOff val="31515"/>
                <a:lumOff val="-30790"/>
              </a:schemeClr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35718" tIns="35718" rIns="35718" bIns="35718" numCol="1" anchor="ctr">
              <a:noAutofit/>
            </a:bodyPr>
            <a:lstStyle/>
            <a:p>
              <a:pPr marL="0" marR="0" algn="ctr" defTabSz="410765">
                <a:defRPr sz="1600">
                  <a:solidFill>
                    <a:srgbClr val="FFFFFF"/>
                  </a:solidFill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43" name="Quelles peuvent en être les causes?"/>
            <p:cNvSpPr txBox="1"/>
            <p:nvPr/>
          </p:nvSpPr>
          <p:spPr>
            <a:xfrm>
              <a:off x="338254" y="330231"/>
              <a:ext cx="3935955" cy="139288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5718" tIns="35718" rIns="35718" bIns="35718" numCol="1" anchor="ctr">
              <a:noAutofit/>
            </a:bodyPr>
            <a:lstStyle>
              <a:lvl1pPr marL="0" marR="0" algn="ctr" defTabSz="410765">
                <a:defRPr b="1" sz="3000">
                  <a:solidFill>
                    <a:srgbClr val="FFFFFF"/>
                  </a:solidFill>
                  <a:uFillTx/>
                  <a:latin typeface="Century Gothic"/>
                  <a:ea typeface="Century Gothic"/>
                  <a:cs typeface="Century Gothic"/>
                  <a:sym typeface="Century Gothic"/>
                </a:defRPr>
              </a:lvl1pPr>
            </a:lstStyle>
            <a:p>
              <a:pPr/>
              <a:r>
                <a:t>Quelles peuvent en être les causes? </a:t>
              </a:r>
            </a:p>
          </p:txBody>
        </p:sp>
      </p:grpSp>
      <p:grpSp>
        <p:nvGrpSpPr>
          <p:cNvPr id="47" name="Grouper"/>
          <p:cNvGrpSpPr/>
          <p:nvPr/>
        </p:nvGrpSpPr>
        <p:grpSpPr>
          <a:xfrm>
            <a:off x="4130272" y="2435576"/>
            <a:ext cx="4874103" cy="2097797"/>
            <a:chOff x="0" y="0"/>
            <a:chExt cx="4874101" cy="2097795"/>
          </a:xfrm>
        </p:grpSpPr>
        <p:sp>
          <p:nvSpPr>
            <p:cNvPr id="45" name="Bulle de texte"/>
            <p:cNvSpPr/>
            <p:nvPr/>
          </p:nvSpPr>
          <p:spPr>
            <a:xfrm>
              <a:off x="0" y="0"/>
              <a:ext cx="4576180" cy="2097796"/>
            </a:xfrm>
            <a:prstGeom prst="wedgeEllipseCallout">
              <a:avLst>
                <a:gd name="adj1" fmla="val -134122"/>
                <a:gd name="adj2" fmla="val -12158"/>
              </a:avLst>
            </a:prstGeom>
            <a:solidFill>
              <a:schemeClr val="accent1">
                <a:hueOff val="114395"/>
                <a:lumOff val="-24975"/>
              </a:schemeClr>
            </a:solidFill>
            <a:ln w="3175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35718" tIns="35718" rIns="35718" bIns="35718" numCol="1" anchor="ctr">
              <a:noAutofit/>
            </a:bodyPr>
            <a:lstStyle/>
            <a:p>
              <a:pPr marL="0" marR="0" algn="ctr" defTabSz="410765">
                <a:defRPr sz="1600">
                  <a:solidFill>
                    <a:srgbClr val="FFFFFF"/>
                  </a:solidFill>
                  <a:uFillTx/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</a:p>
          </p:txBody>
        </p:sp>
        <p:sp>
          <p:nvSpPr>
            <p:cNvPr id="46" name="Comment la…"/>
            <p:cNvSpPr txBox="1"/>
            <p:nvPr/>
          </p:nvSpPr>
          <p:spPr>
            <a:xfrm>
              <a:off x="23865" y="75557"/>
              <a:ext cx="4850237" cy="17164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5718" tIns="35718" rIns="35718" bIns="35718" numCol="1" anchor="ctr">
              <a:noAutofit/>
            </a:bodyPr>
            <a:lstStyle/>
            <a:p>
              <a:pPr marL="0" marR="0" algn="ctr" defTabSz="410765">
                <a:defRPr b="1" sz="2800">
                  <a:solidFill>
                    <a:srgbClr val="FFFFFF"/>
                  </a:solidFill>
                  <a:uFillTx/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r>
                <a:t> Comment la </a:t>
              </a:r>
            </a:p>
            <a:p>
              <a:pPr marL="0" marR="0" algn="ctr" defTabSz="410765">
                <a:defRPr b="1" sz="2800">
                  <a:solidFill>
                    <a:srgbClr val="FFFFFF"/>
                  </a:solidFill>
                  <a:uFillTx/>
                  <a:latin typeface="Century Gothic"/>
                  <a:ea typeface="Century Gothic"/>
                  <a:cs typeface="Century Gothic"/>
                  <a:sym typeface="Century Gothic"/>
                </a:defRPr>
              </a:pPr>
              <a:r>
                <a:t>reconnaissez-vous? </a:t>
              </a:r>
            </a:p>
          </p:txBody>
        </p:sp>
      </p:grpSp>
      <p:sp>
        <p:nvSpPr>
          <p:cNvPr id="48" name="SI JE VOUS DIS PERTE DE CONNAISSANCE…"/>
          <p:cNvSpPr/>
          <p:nvPr/>
        </p:nvSpPr>
        <p:spPr>
          <a:xfrm>
            <a:off x="4359771" y="234824"/>
            <a:ext cx="3644673" cy="1561131"/>
          </a:xfrm>
          <a:prstGeom prst="wedgeEllipseCallout">
            <a:avLst>
              <a:gd name="adj1" fmla="val 76551"/>
              <a:gd name="adj2" fmla="val -48180"/>
            </a:avLst>
          </a:prstGeom>
          <a:solidFill>
            <a:srgbClr val="D6D5D5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35718" tIns="35718" rIns="35718" bIns="35718" anchor="ctr"/>
          <a:lstStyle>
            <a:lvl1pPr marL="0" marR="0" algn="ctr" defTabSz="410765">
              <a:defRPr b="1" sz="20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SI JE VOUS DIS PERTE DE CONNAISSANCE…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Class="entr" nodeType="click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3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48" grpId="1"/>
      <p:bldP build="whole" bldLvl="1" animBg="1" rev="0" advAuto="0" spid="38" grpId="5"/>
      <p:bldP build="whole" bldLvl="1" animBg="1" rev="0" advAuto="0" spid="44" grpId="2"/>
      <p:bldP build="whole" bldLvl="1" animBg="1" rev="0" advAuto="0" spid="47" grpId="3"/>
      <p:bldP build="whole" bldLvl="1" animBg="1" rev="0" advAuto="0" spid="41" grpId="4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2" name="Grouper"/>
          <p:cNvGrpSpPr/>
          <p:nvPr/>
        </p:nvGrpSpPr>
        <p:grpSpPr>
          <a:xfrm>
            <a:off x="657274" y="1537720"/>
            <a:ext cx="7905652" cy="4271092"/>
            <a:chOff x="0" y="0"/>
            <a:chExt cx="7905650" cy="4271090"/>
          </a:xfrm>
        </p:grpSpPr>
        <p:sp>
          <p:nvSpPr>
            <p:cNvPr id="50" name="Rectangle aux angles arrondis"/>
            <p:cNvSpPr/>
            <p:nvPr/>
          </p:nvSpPr>
          <p:spPr>
            <a:xfrm>
              <a:off x="0" y="71458"/>
              <a:ext cx="7905651" cy="4199633"/>
            </a:xfrm>
            <a:prstGeom prst="roundRect">
              <a:avLst>
                <a:gd name="adj" fmla="val 20634"/>
              </a:avLst>
            </a:prstGeom>
            <a:solidFill>
              <a:srgbClr val="0000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51" name="OBJECTIF"/>
            <p:cNvSpPr/>
            <p:nvPr/>
          </p:nvSpPr>
          <p:spPr>
            <a:xfrm>
              <a:off x="2375103" y="0"/>
              <a:ext cx="3155444" cy="1202078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50405" marR="50405" algn="ctr">
                <a:defRPr b="1" sz="440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OBJECTIF </a:t>
              </a:r>
            </a:p>
            <a:p>
              <a:pPr marL="50405" marR="50405" algn="ctr">
                <a:defRPr b="1" sz="440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Lucida Grande"/>
                  <a:ea typeface="Lucida Grande"/>
                  <a:cs typeface="Lucida Grande"/>
                  <a:sym typeface="Lucida Grande"/>
                </a:defRPr>
              </a:pPr>
            </a:p>
          </p:txBody>
        </p:sp>
      </p:grpSp>
      <p:grpSp>
        <p:nvGrpSpPr>
          <p:cNvPr id="55" name="Grouper"/>
          <p:cNvGrpSpPr/>
          <p:nvPr/>
        </p:nvGrpSpPr>
        <p:grpSpPr>
          <a:xfrm>
            <a:off x="938207" y="3165515"/>
            <a:ext cx="7343786" cy="2424163"/>
            <a:chOff x="0" y="0"/>
            <a:chExt cx="7343785" cy="2424162"/>
          </a:xfrm>
        </p:grpSpPr>
        <p:sp>
          <p:nvSpPr>
            <p:cNvPr id="53" name="Rectangle aux angles arrondis"/>
            <p:cNvSpPr/>
            <p:nvPr/>
          </p:nvSpPr>
          <p:spPr>
            <a:xfrm>
              <a:off x="0" y="0"/>
              <a:ext cx="7343786" cy="2424163"/>
            </a:xfrm>
            <a:prstGeom prst="roundRect">
              <a:avLst>
                <a:gd name="adj" fmla="val 16667"/>
              </a:avLst>
            </a:prstGeom>
            <a:solidFill>
              <a:srgbClr val="777777"/>
            </a:solidFill>
            <a:ln w="1270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54" name="A la fin de cette séquence, vous serez capable de réaliser ou de faire réaliser la conduite à tenir face à une personne présentant une perte de connaissance, en attente de l’arrivée des secours."/>
            <p:cNvSpPr/>
            <p:nvPr/>
          </p:nvSpPr>
          <p:spPr>
            <a:xfrm>
              <a:off x="152206" y="0"/>
              <a:ext cx="7127012" cy="2424163"/>
            </a:xfrm>
            <a:prstGeom prst="rect">
              <a:avLst/>
            </a:prstGeom>
            <a:solidFill>
              <a:srgbClr val="393939"/>
            </a:solidFill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51867" marR="51867" algn="ctr">
                <a:defRPr b="1" sz="300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Helvetica Neue"/>
                  <a:ea typeface="Helvetica Neue"/>
                  <a:cs typeface="Helvetica Neue"/>
                  <a:sym typeface="Helvetica Neue"/>
                </a:defRPr>
              </a:pPr>
              <a:r>
                <a:t>A la fin de cette séquence, vous serez capable de réaliser ou de faire réaliser la conduite à tenir face à une personne présentant une </a:t>
              </a:r>
              <a:r>
                <a:rPr u="sng"/>
                <a:t>perte de connaissance</a:t>
              </a:r>
              <a:r>
                <a:t>, en attente de l’arrivée des secours. </a:t>
              </a:r>
            </a:p>
            <a:p>
              <a:pPr marL="51867" marR="51867" algn="ctr">
                <a:defRPr b="1" sz="2800">
                  <a:solidFill>
                    <a:srgbClr val="FFFFFF"/>
                  </a:solidFill>
                  <a:uFill>
                    <a:solidFill>
                      <a:srgbClr val="FFFFFF"/>
                    </a:solidFill>
                  </a:uFill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 </a:t>
              </a:r>
            </a:p>
          </p:txBody>
        </p:sp>
      </p:grp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Class="entr" nodeType="click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52" grpId="1"/>
      <p:bldP build="whole" bldLvl="1" animBg="1" rev="0" advAuto="0" spid="55" grpId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DÉMONSTRATION"/>
          <p:cNvSpPr txBox="1"/>
          <p:nvPr/>
        </p:nvSpPr>
        <p:spPr>
          <a:xfrm>
            <a:off x="820483" y="2882356"/>
            <a:ext cx="7503034" cy="1093288"/>
          </a:xfrm>
          <a:prstGeom prst="rect">
            <a:avLst/>
          </a:prstGeom>
          <a:solidFill>
            <a:srgbClr val="000000"/>
          </a:solidFill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6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DÉMONSTRATION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ERTE DE CONNAISSANCE"/>
          <p:cNvSpPr/>
          <p:nvPr/>
        </p:nvSpPr>
        <p:spPr>
          <a:xfrm>
            <a:off x="63500" y="76200"/>
            <a:ext cx="5099497" cy="480666"/>
          </a:xfrm>
          <a:prstGeom prst="roundRect">
            <a:avLst>
              <a:gd name="adj" fmla="val 50000"/>
            </a:avLst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PERTE DE CONNAISSANCE</a:t>
            </a:r>
          </a:p>
        </p:txBody>
      </p:sp>
      <p:sp>
        <p:nvSpPr>
          <p:cNvPr id="60" name="LES CAUSES:…"/>
          <p:cNvSpPr txBox="1"/>
          <p:nvPr/>
        </p:nvSpPr>
        <p:spPr>
          <a:xfrm>
            <a:off x="3868593" y="804889"/>
            <a:ext cx="5112198" cy="2987622"/>
          </a:xfrm>
          <a:prstGeom prst="rect">
            <a:avLst/>
          </a:prstGeom>
          <a:solidFill>
            <a:srgbClr val="0F5D00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CAUSES:</a:t>
            </a:r>
          </a:p>
          <a:p>
            <a:pPr algn="ctr"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algn="ctr"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Elles peuvent être d’origine:</a:t>
            </a:r>
          </a:p>
          <a:p>
            <a:pPr marL="338454" indent="-257175" algn="ctr">
              <a:buSzPct val="100000"/>
              <a:buChar char="-"/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TRAUMATIQUE (chute…)</a:t>
            </a:r>
          </a:p>
          <a:p>
            <a:pPr marL="338454" indent="-257175" algn="ctr">
              <a:buSzPct val="100000"/>
              <a:buChar char="-"/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MEDICALE (médicaments, épilepsie…)</a:t>
            </a:r>
          </a:p>
          <a:p>
            <a:pPr marL="338454" indent="-257175" algn="ctr">
              <a:buSzPct val="100000"/>
              <a:buChar char="-"/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TOXIQUE (vapeurs, alcool…)</a:t>
            </a:r>
          </a:p>
        </p:txBody>
      </p:sp>
      <p:sp>
        <p:nvSpPr>
          <p:cNvPr id="61" name="PERTE DE CONNAISSANCE"/>
          <p:cNvSpPr/>
          <p:nvPr/>
        </p:nvSpPr>
        <p:spPr>
          <a:xfrm>
            <a:off x="63500" y="76200"/>
            <a:ext cx="5099497" cy="480666"/>
          </a:xfrm>
          <a:prstGeom prst="roundRect">
            <a:avLst>
              <a:gd name="adj" fmla="val 50000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PERTE DE CONNAISSANCE</a:t>
            </a:r>
          </a:p>
        </p:txBody>
      </p:sp>
      <p:sp>
        <p:nvSpPr>
          <p:cNvPr id="62" name="LES SIGNES:…"/>
          <p:cNvSpPr txBox="1"/>
          <p:nvPr/>
        </p:nvSpPr>
        <p:spPr>
          <a:xfrm>
            <a:off x="3887643" y="771454"/>
            <a:ext cx="5112198" cy="3800423"/>
          </a:xfrm>
          <a:prstGeom prst="rect">
            <a:avLst/>
          </a:prstGeom>
          <a:solidFill>
            <a:srgbClr val="003C5F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SIGNES:</a:t>
            </a:r>
          </a:p>
          <a:p>
            <a:pPr algn="ctr"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algn="ctr"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Une personne a perdu connaissance lorsque:</a:t>
            </a:r>
          </a:p>
          <a:p>
            <a:pPr marL="338454" indent="-257175" algn="ctr">
              <a:buSzPct val="100000"/>
              <a:buChar char="-"/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elle ne répond pas</a:t>
            </a:r>
          </a:p>
          <a:p>
            <a:pPr marL="338454" indent="-257175" algn="ctr">
              <a:buSzPct val="100000"/>
              <a:buChar char="-"/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elle ne réagit</a:t>
            </a:r>
          </a:p>
          <a:p>
            <a:pPr algn="ctr"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à aucune sollicitation verbale ou physique.</a:t>
            </a:r>
          </a:p>
          <a:p>
            <a:pPr algn="ctr"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- elle respire</a:t>
            </a:r>
          </a:p>
        </p:txBody>
      </p:sp>
      <p:sp>
        <p:nvSpPr>
          <p:cNvPr id="63" name="PERTE DE CONNAISSANCE chez l’adulte et l’enfant"/>
          <p:cNvSpPr/>
          <p:nvPr/>
        </p:nvSpPr>
        <p:spPr>
          <a:xfrm>
            <a:off x="63500" y="76200"/>
            <a:ext cx="8022878" cy="480666"/>
          </a:xfrm>
          <a:prstGeom prst="roundRect">
            <a:avLst>
              <a:gd name="adj" fmla="val 50000"/>
            </a:avLst>
          </a:prstGeom>
          <a:solidFill>
            <a:srgbClr val="600D00"/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PERTE DE CONNAISSANCE chez l’adulte et l’enfant</a:t>
            </a:r>
          </a:p>
        </p:txBody>
      </p:sp>
      <p:sp>
        <p:nvSpPr>
          <p:cNvPr id="64" name="LES RISQUES:…"/>
          <p:cNvSpPr txBox="1"/>
          <p:nvPr/>
        </p:nvSpPr>
        <p:spPr>
          <a:xfrm>
            <a:off x="3865932" y="1177854"/>
            <a:ext cx="5112198" cy="2987623"/>
          </a:xfrm>
          <a:prstGeom prst="rect">
            <a:avLst/>
          </a:prstGeom>
          <a:solidFill>
            <a:srgbClr val="650E05"/>
          </a:solidFill>
          <a:ln w="508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ctr"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LES RISQUES:</a:t>
            </a:r>
          </a:p>
          <a:p>
            <a:pPr algn="ctr"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</a:p>
          <a:p>
            <a:pPr marL="338454" indent="-257175" algn="ctr">
              <a:buSzPct val="100000"/>
              <a:buChar char="-"/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arrêt respiratoire</a:t>
            </a:r>
          </a:p>
          <a:p>
            <a:pPr marL="338454" indent="-257175" algn="ctr">
              <a:buSzPct val="100000"/>
              <a:buChar char="-"/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arrêt cardiaque</a:t>
            </a:r>
          </a:p>
          <a:p>
            <a:pPr algn="ctr">
              <a:defRPr b="1" sz="26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dû à une chute de la langue en arrière ou à la présence de liquide dans la gorge</a:t>
            </a:r>
          </a:p>
        </p:txBody>
      </p:sp>
      <p:sp>
        <p:nvSpPr>
          <p:cNvPr id="65" name="Ligne"/>
          <p:cNvSpPr/>
          <p:nvPr/>
        </p:nvSpPr>
        <p:spPr>
          <a:xfrm>
            <a:off x="2124761" y="596954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66" name="PROTECTION ADAPTÉE"/>
          <p:cNvSpPr/>
          <p:nvPr/>
        </p:nvSpPr>
        <p:spPr>
          <a:xfrm>
            <a:off x="555142" y="953458"/>
            <a:ext cx="3139240" cy="448360"/>
          </a:xfrm>
          <a:prstGeom prst="roundRect">
            <a:avLst>
              <a:gd name="adj" fmla="val 42488"/>
            </a:avLst>
          </a:prstGeom>
          <a:solidFill>
            <a:srgbClr val="010101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PROTECTION ADAPTÉE</a:t>
            </a:r>
          </a:p>
        </p:txBody>
      </p:sp>
      <p:sp>
        <p:nvSpPr>
          <p:cNvPr id="67" name="Ligne"/>
          <p:cNvSpPr/>
          <p:nvPr/>
        </p:nvSpPr>
        <p:spPr>
          <a:xfrm>
            <a:off x="2124761" y="1443131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68" name="VICTIME CONSCIENTE ?"/>
          <p:cNvSpPr/>
          <p:nvPr/>
        </p:nvSpPr>
        <p:spPr>
          <a:xfrm>
            <a:off x="540049" y="1800861"/>
            <a:ext cx="3186542" cy="480667"/>
          </a:xfrm>
          <a:prstGeom prst="roundRect">
            <a:avLst>
              <a:gd name="adj" fmla="val 39633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VICTIME CONSCIENTE ?</a:t>
            </a:r>
          </a:p>
        </p:txBody>
      </p:sp>
      <p:sp>
        <p:nvSpPr>
          <p:cNvPr id="69" name="Secouer l’épaule…"/>
          <p:cNvSpPr/>
          <p:nvPr/>
        </p:nvSpPr>
        <p:spPr>
          <a:xfrm>
            <a:off x="3874943" y="1301721"/>
            <a:ext cx="3696991" cy="1930401"/>
          </a:xfrm>
          <a:prstGeom prst="roundRect">
            <a:avLst>
              <a:gd name="adj" fmla="val 13262"/>
            </a:avLst>
          </a:prstGeom>
          <a:solidFill>
            <a:srgbClr val="4C3900"/>
          </a:solidFill>
          <a:ln w="25400">
            <a:solidFill>
              <a:srgbClr val="000000"/>
            </a:solidFill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algn="ctr">
              <a:defRPr sz="2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Secouer l’épaule</a:t>
            </a:r>
          </a:p>
          <a:p>
            <a:pPr algn="ctr">
              <a:defRPr sz="2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« Vous m’entendez? »</a:t>
            </a:r>
          </a:p>
          <a:p>
            <a:pPr algn="ctr">
              <a:defRPr sz="280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« Serrez-moi la main</a:t>
            </a:r>
          </a:p>
        </p:txBody>
      </p:sp>
      <p:sp>
        <p:nvSpPr>
          <p:cNvPr id="70" name="Ligne"/>
          <p:cNvSpPr/>
          <p:nvPr/>
        </p:nvSpPr>
        <p:spPr>
          <a:xfrm>
            <a:off x="3161937" y="23259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71" name="DEMANDER DE L’AIDE"/>
          <p:cNvSpPr/>
          <p:nvPr/>
        </p:nvSpPr>
        <p:spPr>
          <a:xfrm>
            <a:off x="2433931" y="2856712"/>
            <a:ext cx="2354115" cy="826628"/>
          </a:xfrm>
          <a:prstGeom prst="roundRect">
            <a:avLst>
              <a:gd name="adj" fmla="val 23045"/>
            </a:avLst>
          </a:prstGeom>
          <a:solidFill>
            <a:srgbClr val="020202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DEMANDER DE L’AIDE</a:t>
            </a:r>
          </a:p>
        </p:txBody>
      </p:sp>
      <p:sp>
        <p:nvSpPr>
          <p:cNvPr id="72" name="Ligne"/>
          <p:cNvSpPr/>
          <p:nvPr/>
        </p:nvSpPr>
        <p:spPr>
          <a:xfrm>
            <a:off x="1127216" y="23259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73" name="Voir le MALAISE"/>
          <p:cNvSpPr/>
          <p:nvPr/>
        </p:nvSpPr>
        <p:spPr>
          <a:xfrm>
            <a:off x="28588" y="2831508"/>
            <a:ext cx="2146457" cy="826628"/>
          </a:xfrm>
          <a:prstGeom prst="roundRect">
            <a:avLst>
              <a:gd name="adj" fmla="val 23045"/>
            </a:avLst>
          </a:prstGeom>
          <a:solidFill>
            <a:srgbClr val="9A3C6C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Voir le MALAISE</a:t>
            </a:r>
          </a:p>
        </p:txBody>
      </p:sp>
      <p:sp>
        <p:nvSpPr>
          <p:cNvPr id="74" name="NON"/>
          <p:cNvSpPr txBox="1"/>
          <p:nvPr/>
        </p:nvSpPr>
        <p:spPr>
          <a:xfrm>
            <a:off x="3306569" y="2323454"/>
            <a:ext cx="659639" cy="39940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19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NON</a:t>
            </a:r>
          </a:p>
        </p:txBody>
      </p:sp>
      <p:sp>
        <p:nvSpPr>
          <p:cNvPr id="75" name="OUI"/>
          <p:cNvSpPr txBox="1"/>
          <p:nvPr/>
        </p:nvSpPr>
        <p:spPr>
          <a:xfrm>
            <a:off x="1202976" y="2350651"/>
            <a:ext cx="575057" cy="41173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20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OUI</a:t>
            </a:r>
          </a:p>
        </p:txBody>
      </p:sp>
      <p:sp>
        <p:nvSpPr>
          <p:cNvPr id="76" name="Ligne"/>
          <p:cNvSpPr/>
          <p:nvPr/>
        </p:nvSpPr>
        <p:spPr>
          <a:xfrm>
            <a:off x="3161937" y="3789038"/>
            <a:ext cx="1" cy="39940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77" name="L.V.A"/>
          <p:cNvSpPr/>
          <p:nvPr/>
        </p:nvSpPr>
        <p:spPr>
          <a:xfrm>
            <a:off x="4264486" y="4570192"/>
            <a:ext cx="1177480" cy="498768"/>
          </a:xfrm>
          <a:prstGeom prst="roundRect">
            <a:avLst>
              <a:gd name="adj" fmla="val 38194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L.V.A</a:t>
            </a:r>
          </a:p>
        </p:txBody>
      </p:sp>
      <p:grpSp>
        <p:nvGrpSpPr>
          <p:cNvPr id="80" name="Grouper"/>
          <p:cNvGrpSpPr/>
          <p:nvPr/>
        </p:nvGrpSpPr>
        <p:grpSpPr>
          <a:xfrm>
            <a:off x="5040582" y="598792"/>
            <a:ext cx="3950562" cy="3851177"/>
            <a:chOff x="0" y="0"/>
            <a:chExt cx="3950560" cy="3851175"/>
          </a:xfrm>
        </p:grpSpPr>
        <p:sp>
          <p:nvSpPr>
            <p:cNvPr id="78" name="Rectangle aux angles arrondis"/>
            <p:cNvSpPr/>
            <p:nvPr/>
          </p:nvSpPr>
          <p:spPr>
            <a:xfrm>
              <a:off x="0" y="24846"/>
              <a:ext cx="3950561" cy="3801484"/>
            </a:xfrm>
            <a:prstGeom prst="roundRect">
              <a:avLst>
                <a:gd name="adj" fmla="val 16667"/>
              </a:avLst>
            </a:prstGeom>
            <a:solidFill>
              <a:srgbClr val="FF9A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79" name="COMMENT?"/>
            <p:cNvSpPr/>
            <p:nvPr/>
          </p:nvSpPr>
          <p:spPr>
            <a:xfrm>
              <a:off x="864764" y="0"/>
              <a:ext cx="2221033" cy="385117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49046" marR="49046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rPr sz="2700"/>
                <a:t>COMMENT</a:t>
              </a:r>
              <a:r>
                <a:t>?</a:t>
              </a:r>
            </a:p>
            <a:p>
              <a:pPr marL="49046" marR="49046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49046" marR="49046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49046" marR="49046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49046" marR="49046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49046" marR="49046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49046" marR="49046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83" name="Grouper"/>
          <p:cNvGrpSpPr/>
          <p:nvPr/>
        </p:nvGrpSpPr>
        <p:grpSpPr>
          <a:xfrm>
            <a:off x="5207000" y="1169156"/>
            <a:ext cx="3429000" cy="838201"/>
            <a:chOff x="0" y="0"/>
            <a:chExt cx="3429000" cy="838200"/>
          </a:xfrm>
        </p:grpSpPr>
        <p:sp>
          <p:nvSpPr>
            <p:cNvPr id="81" name="Rectangle aux angles arrondis"/>
            <p:cNvSpPr/>
            <p:nvPr/>
          </p:nvSpPr>
          <p:spPr>
            <a:xfrm>
              <a:off x="0" y="0"/>
              <a:ext cx="3429000" cy="8382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82" name="paume de la main…"/>
            <p:cNvSpPr/>
            <p:nvPr/>
          </p:nvSpPr>
          <p:spPr>
            <a:xfrm>
              <a:off x="379444" y="76199"/>
              <a:ext cx="2670112" cy="68580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52248" marR="52248" algn="ctr">
                <a:defRPr b="1" sz="2100"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paume de la main</a:t>
              </a:r>
            </a:p>
            <a:p>
              <a:pPr marL="52248" marR="52248" algn="ctr">
                <a:defRPr b="1" sz="2100">
                  <a:latin typeface="Lucida Grande"/>
                  <a:ea typeface="Lucida Grande"/>
                  <a:cs typeface="Lucida Grande"/>
                  <a:sym typeface="Lucida Grande"/>
                </a:defRPr>
              </a:pPr>
              <a:r>
                <a:t> sur le front</a:t>
              </a:r>
            </a:p>
          </p:txBody>
        </p:sp>
      </p:grpSp>
      <p:grpSp>
        <p:nvGrpSpPr>
          <p:cNvPr id="86" name="Grouper"/>
          <p:cNvGrpSpPr/>
          <p:nvPr/>
        </p:nvGrpSpPr>
        <p:grpSpPr>
          <a:xfrm>
            <a:off x="5220068" y="2142709"/>
            <a:ext cx="3429001" cy="1214438"/>
            <a:chOff x="0" y="0"/>
            <a:chExt cx="3429000" cy="1214437"/>
          </a:xfrm>
        </p:grpSpPr>
        <p:sp>
          <p:nvSpPr>
            <p:cNvPr id="84" name="Rectangle aux angles arrondis"/>
            <p:cNvSpPr/>
            <p:nvPr/>
          </p:nvSpPr>
          <p:spPr>
            <a:xfrm>
              <a:off x="0" y="0"/>
              <a:ext cx="3429000" cy="1214438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85" name="2 ou 3 doigts sous…"/>
            <p:cNvSpPr/>
            <p:nvPr/>
          </p:nvSpPr>
          <p:spPr>
            <a:xfrm>
              <a:off x="271792" y="71437"/>
              <a:ext cx="2885416" cy="1071563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51759" marR="51759" algn="ctr">
                <a:defRPr sz="2100"/>
              </a:pPr>
              <a:r>
                <a:rPr b="1">
                  <a:latin typeface="Helvetica"/>
                  <a:ea typeface="Helvetica"/>
                  <a:cs typeface="Helvetica"/>
                  <a:sym typeface="Helvetica"/>
                </a:rPr>
                <a:t>2 ou 3 doigts sous</a:t>
              </a:r>
              <a:endParaRPr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51759" marR="51759" algn="ctr">
                <a:defRPr sz="2100"/>
              </a:pPr>
              <a:r>
                <a:rPr b="1">
                  <a:latin typeface="Helvetica"/>
                  <a:ea typeface="Helvetica"/>
                  <a:cs typeface="Helvetica"/>
                  <a:sym typeface="Helvetica"/>
                </a:rPr>
                <a:t> la pointe du menton</a:t>
              </a:r>
              <a:endParaRPr b="1">
                <a:latin typeface="Helvetica"/>
                <a:ea typeface="Helvetica"/>
                <a:cs typeface="Helvetica"/>
                <a:sym typeface="Helvetica"/>
              </a:endParaRPr>
            </a:p>
            <a:p>
              <a:pPr marL="51759" marR="51759" algn="ctr">
                <a:defRPr b="1" sz="2100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 (s’aider du pouce)</a:t>
              </a:r>
            </a:p>
          </p:txBody>
        </p:sp>
      </p:grpSp>
      <p:grpSp>
        <p:nvGrpSpPr>
          <p:cNvPr id="89" name="Grouper"/>
          <p:cNvGrpSpPr/>
          <p:nvPr/>
        </p:nvGrpSpPr>
        <p:grpSpPr>
          <a:xfrm>
            <a:off x="5473700" y="3492500"/>
            <a:ext cx="2895600" cy="1651000"/>
            <a:chOff x="0" y="0"/>
            <a:chExt cx="2895600" cy="1651000"/>
          </a:xfrm>
        </p:grpSpPr>
        <p:sp>
          <p:nvSpPr>
            <p:cNvPr id="87" name="Rectangle aux angles arrondis"/>
            <p:cNvSpPr/>
            <p:nvPr/>
          </p:nvSpPr>
          <p:spPr>
            <a:xfrm>
              <a:off x="0" y="0"/>
              <a:ext cx="2895600" cy="762000"/>
            </a:xfrm>
            <a:prstGeom prst="roundRect">
              <a:avLst>
                <a:gd name="adj" fmla="val 16667"/>
              </a:avLst>
            </a:prstGeom>
            <a:solidFill>
              <a:schemeClr val="accent4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88" name="Basculer la tête…"/>
            <p:cNvSpPr/>
            <p:nvPr/>
          </p:nvSpPr>
          <p:spPr>
            <a:xfrm>
              <a:off x="1447800" y="381000"/>
              <a:ext cx="1270001" cy="1270000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52165" marR="52165" algn="ctr">
                <a:defRPr b="1" sz="2100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Basculer la tête </a:t>
              </a:r>
            </a:p>
            <a:p>
              <a:pPr marL="52165" marR="52165" algn="ctr">
                <a:defRPr b="1" sz="2100"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en arrière</a:t>
              </a:r>
            </a:p>
          </p:txBody>
        </p:sp>
      </p:grpSp>
      <p:grpSp>
        <p:nvGrpSpPr>
          <p:cNvPr id="92" name="Grouper"/>
          <p:cNvGrpSpPr/>
          <p:nvPr/>
        </p:nvGrpSpPr>
        <p:grpSpPr>
          <a:xfrm>
            <a:off x="4942685" y="615645"/>
            <a:ext cx="4055983" cy="3895768"/>
            <a:chOff x="0" y="0"/>
            <a:chExt cx="4055982" cy="3895766"/>
          </a:xfrm>
        </p:grpSpPr>
        <p:sp>
          <p:nvSpPr>
            <p:cNvPr id="90" name="Rectangle aux angles arrondis"/>
            <p:cNvSpPr/>
            <p:nvPr/>
          </p:nvSpPr>
          <p:spPr>
            <a:xfrm>
              <a:off x="0" y="0"/>
              <a:ext cx="4055983" cy="3895767"/>
            </a:xfrm>
            <a:prstGeom prst="roundRect">
              <a:avLst>
                <a:gd name="adj" fmla="val 15683"/>
              </a:avLst>
            </a:prstGeom>
            <a:solidFill>
              <a:srgbClr val="472B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1" name="RESULTATS"/>
            <p:cNvSpPr/>
            <p:nvPr/>
          </p:nvSpPr>
          <p:spPr>
            <a:xfrm>
              <a:off x="742610" y="118288"/>
              <a:ext cx="2661136" cy="3535932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38100" tIns="38100" rIns="38100" bIns="38100" numCol="1" anchor="ctr">
              <a:noAutofit/>
            </a:bodyPr>
            <a:lstStyle/>
            <a:p>
              <a:pPr marL="49455" marR="49455" algn="ctr">
                <a:defRPr b="1" sz="3200">
                  <a:solidFill>
                    <a:srgbClr val="FBFBFB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RESULTATS</a:t>
              </a:r>
            </a:p>
            <a:p>
              <a:pPr marL="49455" marR="49455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49455" marR="49455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49455" marR="49455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49455" marR="49455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</a:p>
            <a:p>
              <a:pPr marL="49455" marR="49455" algn="ctr">
                <a:defRPr b="1" sz="32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95" name="Grouper"/>
          <p:cNvGrpSpPr/>
          <p:nvPr/>
        </p:nvGrpSpPr>
        <p:grpSpPr>
          <a:xfrm>
            <a:off x="5143868" y="1435100"/>
            <a:ext cx="3581401" cy="1066800"/>
            <a:chOff x="0" y="0"/>
            <a:chExt cx="3581400" cy="1066800"/>
          </a:xfrm>
        </p:grpSpPr>
        <p:sp>
          <p:nvSpPr>
            <p:cNvPr id="93" name="Rectangle aux angles arrondis"/>
            <p:cNvSpPr/>
            <p:nvPr/>
          </p:nvSpPr>
          <p:spPr>
            <a:xfrm>
              <a:off x="0" y="0"/>
              <a:ext cx="3581400" cy="1066800"/>
            </a:xfrm>
            <a:prstGeom prst="roundRect">
              <a:avLst>
                <a:gd name="adj" fmla="val 16667"/>
              </a:avLst>
            </a:prstGeom>
            <a:solidFill>
              <a:srgbClr val="574E11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94" name="menton élevée"/>
            <p:cNvSpPr/>
            <p:nvPr/>
          </p:nvSpPr>
          <p:spPr>
            <a:xfrm>
              <a:off x="132100" y="222250"/>
              <a:ext cx="3317200" cy="6223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 marL="52009" marR="52009" algn="ctr">
                <a:defRPr b="1" sz="36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/>
              <a:r>
                <a:t>menton élevée</a:t>
              </a:r>
            </a:p>
          </p:txBody>
        </p:sp>
      </p:grpSp>
      <p:grpSp>
        <p:nvGrpSpPr>
          <p:cNvPr id="98" name="Grouper"/>
          <p:cNvGrpSpPr/>
          <p:nvPr/>
        </p:nvGrpSpPr>
        <p:grpSpPr>
          <a:xfrm>
            <a:off x="5187062" y="2743200"/>
            <a:ext cx="3657601" cy="1955800"/>
            <a:chOff x="0" y="0"/>
            <a:chExt cx="3657600" cy="1955800"/>
          </a:xfrm>
        </p:grpSpPr>
        <p:sp>
          <p:nvSpPr>
            <p:cNvPr id="96" name="Rectangle aux angles arrondis"/>
            <p:cNvSpPr/>
            <p:nvPr/>
          </p:nvSpPr>
          <p:spPr>
            <a:xfrm>
              <a:off x="0" y="0"/>
              <a:ext cx="3657600" cy="1371600"/>
            </a:xfrm>
            <a:prstGeom prst="roundRect">
              <a:avLst>
                <a:gd name="adj" fmla="val 16667"/>
              </a:avLst>
            </a:prstGeom>
            <a:solidFill>
              <a:srgbClr val="5B5312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97" name="Tête maintenue…"/>
            <p:cNvSpPr/>
            <p:nvPr/>
          </p:nvSpPr>
          <p:spPr>
            <a:xfrm>
              <a:off x="1828800" y="685800"/>
              <a:ext cx="1270001" cy="1270000"/>
            </a:xfrm>
            <a:prstGeom prst="line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/>
            <a:p>
              <a:pPr marL="51666" marR="51666" algn="ctr">
                <a:defRPr b="1" sz="36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Tête maintenue </a:t>
              </a:r>
            </a:p>
            <a:p>
              <a:pPr marL="51666" marR="51666" algn="ctr">
                <a:defRPr b="1" sz="36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pPr>
              <a:r>
                <a:t>en arrière</a:t>
              </a:r>
            </a:p>
          </p:txBody>
        </p:sp>
      </p:grpSp>
      <p:grpSp>
        <p:nvGrpSpPr>
          <p:cNvPr id="101" name="Grouper"/>
          <p:cNvGrpSpPr/>
          <p:nvPr/>
        </p:nvGrpSpPr>
        <p:grpSpPr>
          <a:xfrm>
            <a:off x="0" y="5689600"/>
            <a:ext cx="9144000" cy="1041400"/>
            <a:chOff x="0" y="0"/>
            <a:chExt cx="9144000" cy="1041400"/>
          </a:xfrm>
        </p:grpSpPr>
        <p:sp>
          <p:nvSpPr>
            <p:cNvPr id="99" name="Rectangle aux angles arrondis"/>
            <p:cNvSpPr/>
            <p:nvPr/>
          </p:nvSpPr>
          <p:spPr>
            <a:xfrm>
              <a:off x="0" y="25400"/>
              <a:ext cx="9144000" cy="990600"/>
            </a:xfrm>
            <a:prstGeom prst="roundRect">
              <a:avLst>
                <a:gd name="adj" fmla="val 16667"/>
              </a:avLst>
            </a:prstGeom>
            <a:solidFill>
              <a:srgbClr val="593500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>
                <a:defRPr>
                  <a:solidFill>
                    <a:srgbClr val="FFFFFF"/>
                  </a:solidFill>
                </a:defRPr>
              </a:pPr>
            </a:p>
          </p:txBody>
        </p:sp>
        <p:sp>
          <p:nvSpPr>
            <p:cNvPr id="100" name="POURQUOI?"/>
            <p:cNvSpPr/>
            <p:nvPr/>
          </p:nvSpPr>
          <p:spPr>
            <a:xfrm>
              <a:off x="3270611" y="0"/>
              <a:ext cx="2602778" cy="10414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 marL="52855" marR="52855" algn="ctr">
                <a:defRPr b="1" sz="32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/>
              <a:r>
                <a:t>POURQUOI?</a:t>
              </a:r>
            </a:p>
          </p:txBody>
        </p:sp>
      </p:grpSp>
      <p:grpSp>
        <p:nvGrpSpPr>
          <p:cNvPr id="104" name="Grouper"/>
          <p:cNvGrpSpPr/>
          <p:nvPr/>
        </p:nvGrpSpPr>
        <p:grpSpPr>
          <a:xfrm>
            <a:off x="-1" y="6139427"/>
            <a:ext cx="9144001" cy="469901"/>
            <a:chOff x="0" y="0"/>
            <a:chExt cx="9144000" cy="469900"/>
          </a:xfrm>
        </p:grpSpPr>
        <p:sp>
          <p:nvSpPr>
            <p:cNvPr id="102" name="Rectangle aux angles arrondis"/>
            <p:cNvSpPr/>
            <p:nvPr/>
          </p:nvSpPr>
          <p:spPr>
            <a:xfrm>
              <a:off x="0" y="44450"/>
              <a:ext cx="9144000" cy="381000"/>
            </a:xfrm>
            <a:prstGeom prst="roundRect">
              <a:avLst>
                <a:gd name="adj" fmla="val 16667"/>
              </a:avLst>
            </a:prstGeom>
            <a:solidFill>
              <a:srgbClr val="6B6015"/>
            </a:solidFill>
            <a:ln w="12700" cap="flat">
              <a:solidFill>
                <a:srgbClr val="000000"/>
              </a:solidFill>
              <a:prstDash val="solid"/>
              <a:round/>
            </a:ln>
            <a:effectLst>
              <a:outerShdw sx="100000" sy="100000" kx="0" ky="0" algn="b" rotWithShape="0" blurRad="63500" dist="38100" dir="2700000">
                <a:srgbClr val="929292">
                  <a:alpha val="75000"/>
                </a:srgbClr>
              </a:outerShdw>
            </a:effectLst>
          </p:spPr>
          <p:txBody>
            <a:bodyPr wrap="square" lIns="50800" tIns="50800" rIns="50800" bIns="50800" numCol="1" anchor="ctr">
              <a:noAutofit/>
            </a:bodyPr>
            <a:lstStyle/>
            <a:p>
              <a:pPr/>
            </a:p>
          </p:txBody>
        </p:sp>
        <p:sp>
          <p:nvSpPr>
            <p:cNvPr id="103" name="La langue est entraînée et décollée du fond = l’air passe"/>
            <p:cNvSpPr/>
            <p:nvPr/>
          </p:nvSpPr>
          <p:spPr>
            <a:xfrm>
              <a:off x="119857" y="0"/>
              <a:ext cx="8904286" cy="469900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none" lIns="38100" tIns="38100" rIns="38100" bIns="38100" numCol="1" anchor="ctr">
              <a:spAutoFit/>
            </a:bodyPr>
            <a:lstStyle>
              <a:lvl1pPr marL="53153" marR="53153" algn="ctr">
                <a:defRPr b="1" sz="2600">
                  <a:solidFill>
                    <a:srgbClr val="FFFFFF"/>
                  </a:solidFill>
                  <a:latin typeface="Helvetica"/>
                  <a:ea typeface="Helvetica"/>
                  <a:cs typeface="Helvetica"/>
                  <a:sym typeface="Helvetica"/>
                </a:defRPr>
              </a:lvl1pPr>
            </a:lstStyle>
            <a:p>
              <a:pPr/>
              <a:r>
                <a:t>La langue est entraînée et décollée du fond = l’air passe</a:t>
              </a:r>
            </a:p>
          </p:txBody>
        </p:sp>
      </p:grpSp>
      <p:sp>
        <p:nvSpPr>
          <p:cNvPr id="105" name="VICTIME CONSCIENTE ?"/>
          <p:cNvSpPr/>
          <p:nvPr/>
        </p:nvSpPr>
        <p:spPr>
          <a:xfrm>
            <a:off x="531490" y="1800861"/>
            <a:ext cx="3186543" cy="480667"/>
          </a:xfrm>
          <a:prstGeom prst="roundRect">
            <a:avLst>
              <a:gd name="adj" fmla="val 39633"/>
            </a:avLst>
          </a:prstGeom>
          <a:solidFill>
            <a:srgbClr val="060606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VICTIME CONSCIENTE ?</a:t>
            </a:r>
          </a:p>
        </p:txBody>
      </p:sp>
      <p:sp>
        <p:nvSpPr>
          <p:cNvPr id="106" name="Allonger sur le dos"/>
          <p:cNvSpPr/>
          <p:nvPr/>
        </p:nvSpPr>
        <p:spPr>
          <a:xfrm>
            <a:off x="1361998" y="4213854"/>
            <a:ext cx="2502500" cy="498768"/>
          </a:xfrm>
          <a:prstGeom prst="roundRect">
            <a:avLst>
              <a:gd name="adj" fmla="val 38194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Allonger sur le dos</a:t>
            </a:r>
          </a:p>
        </p:txBody>
      </p:sp>
      <p:sp>
        <p:nvSpPr>
          <p:cNvPr id="107" name="L.V.A"/>
          <p:cNvSpPr/>
          <p:nvPr/>
        </p:nvSpPr>
        <p:spPr>
          <a:xfrm>
            <a:off x="4264486" y="4568699"/>
            <a:ext cx="1177480" cy="498768"/>
          </a:xfrm>
          <a:prstGeom prst="roundRect">
            <a:avLst>
              <a:gd name="adj" fmla="val 38194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9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L.V.A</a:t>
            </a:r>
          </a:p>
        </p:txBody>
      </p:sp>
      <p:sp>
        <p:nvSpPr>
          <p:cNvPr id="108" name="Ligne"/>
          <p:cNvSpPr/>
          <p:nvPr/>
        </p:nvSpPr>
        <p:spPr>
          <a:xfrm>
            <a:off x="3934163" y="4554055"/>
            <a:ext cx="289611" cy="28961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4" presetID="2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click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xit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4" presetID="2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click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xit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4" presetID="2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click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xit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Class="entr" nodeType="click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9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Class="entr" nodeType="after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2" fill="hold"/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Class="entr" nodeType="after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Class="entr" nodeType="click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9" fill="hold"/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Class="entr" nodeType="after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2" fill="hold"/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Class="entr" nodeType="afterEffect" presetSubtype="0" presetID="1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5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Class="exit" nodeType="after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Class="entr" nodeType="clickEffect" presetSubtype="0" presetID="1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2" fill="hold"/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Class="entr" nodeType="after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Class="entr" nodeType="after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Class="entr" nodeType="after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Class="entr" nodeType="clickEffect" presetSubtype="0" presetID="1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5" fill="hold"/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Class="entr" nodeType="afterEffect" presetSubtype="0" presetID="1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8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Class="entr" nodeType="clickEffect" presetSubtype="0" presetID="1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Class="entr" nodeType="afterEffect" presetSubtype="0" presetID="1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5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6" fill="hold">
                      <p:stCondLst>
                        <p:cond delay="indefinite"/>
                      </p:stCondLst>
                      <p:childTnLst>
                        <p:par>
                          <p:cTn id="97" fill="hold">
                            <p:stCondLst>
                              <p:cond delay="0"/>
                            </p:stCondLst>
                            <p:childTnLst>
                              <p:par>
                                <p:cTn id="98" presetClass="exit" nodeType="clickEffect" presetSubtype="0" presetID="1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Class="entr" nodeType="afterEffect" presetSubtype="0" presetID="1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2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Class="entr" nodeType="afterEffect" presetSubtype="0" presetID="1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5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Class="entr" nodeType="afterEffect" presetSubtype="4" presetID="2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8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10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12" presetClass="entr" nodeType="afterEffect" presetSubtype="4" presetID="7" grpId="3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3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2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225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6" fill="hold">
                            <p:stCondLst>
                              <p:cond delay="3250"/>
                            </p:stCondLst>
                            <p:childTnLst>
                              <p:par>
                                <p:cTn id="117" presetClass="entr" nodeType="afterEffect" presetSubtype="4" presetID="7" grpId="3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8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3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375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Class="entr" nodeType="clickEffect" presetSubtype="0" presetID="1" grpId="3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4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Class="entr" nodeType="afterEffect" presetSubtype="4" presetID="7" grpId="3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7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8" dur="1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9" dur="125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250"/>
                            </p:stCondLst>
                            <p:childTnLst>
                              <p:par>
                                <p:cTn id="131" presetClass="entr" nodeType="afterEffect" presetSubtype="4" presetID="7" grpId="3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2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3" dur="2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2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Class="entr" nodeType="clickEffect" presetSubtype="0" presetID="1" grpId="3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8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Class="entr" nodeType="afterEffect" presetSubtype="8" presetID="22" grpId="3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1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142" dur="10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Class="exit" nodeType="clickEffect" presetSubtype="0" presetID="1" grpId="3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0"/>
                            </p:stCondLst>
                            <p:childTnLst>
                              <p:par>
                                <p:cTn id="148" presetClass="exit" nodeType="afterEffect" presetSubtype="0" presetID="1" grpId="3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Class="exit" nodeType="afterEffect" presetSubtype="0" presetID="1" grpId="4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Class="exit" nodeType="afterEffect" presetSubtype="0" presetID="1" grpId="4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6" fill="hold">
                            <p:stCondLst>
                              <p:cond delay="0"/>
                            </p:stCondLst>
                            <p:childTnLst>
                              <p:par>
                                <p:cTn id="157" presetClass="exit" nodeType="afterEffect" presetSubtype="0" presetID="1" grpId="4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Class="exit" nodeType="afterEffect" presetSubtype="0" presetID="1" grpId="4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Class="exit" nodeType="afterEffect" presetSubtype="0" presetID="1" grpId="4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Class="exit" nodeType="afterEffect" presetSubtype="0" presetID="1" grpId="4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8" fill="hold">
                            <p:stCondLst>
                              <p:cond delay="0"/>
                            </p:stCondLst>
                            <p:childTnLst>
                              <p:par>
                                <p:cTn id="169" presetClass="exit" nodeType="afterEffect" presetSubtype="0" presetID="1" grpId="4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60" grpId="4"/>
      <p:bldP build="whole" bldLvl="1" animBg="1" rev="0" advAuto="0" spid="98" grpId="35"/>
      <p:bldP build="whole" bldLvl="1" animBg="1" rev="0" advAuto="0" spid="105" grpId="20"/>
      <p:bldP build="whole" bldLvl="1" animBg="1" rev="0" advAuto="0" spid="80" grpId="38"/>
      <p:bldP build="whole" bldLvl="1" animBg="1" rev="0" advAuto="0" spid="89" grpId="44"/>
      <p:bldP build="whole" bldLvl="1" animBg="1" rev="0" advAuto="0" spid="83" grpId="30"/>
      <p:bldP build="whole" bldLvl="1" animBg="1" rev="0" advAuto="0" spid="59" grpId="1"/>
      <p:bldP build="whole" bldLvl="1" animBg="1" rev="0" advAuto="0" spid="98" grpId="43"/>
      <p:bldP build="whole" bldLvl="1" animBg="1" rev="0" advAuto="0" spid="71" grpId="21"/>
      <p:bldP build="whole" bldLvl="1" animBg="1" rev="0" advAuto="0" spid="77" grpId="28"/>
      <p:bldP build="whole" bldLvl="1" animBg="1" rev="0" advAuto="0" spid="83" grpId="40"/>
      <p:bldP build="whole" bldLvl="1" animBg="1" rev="0" advAuto="0" spid="61" grpId="3"/>
      <p:bldP build="whole" bldLvl="1" animBg="1" rev="0" advAuto="0" spid="69" grpId="14"/>
      <p:bldP build="whole" bldLvl="1" animBg="1" rev="0" advAuto="0" spid="75" grpId="17"/>
      <p:bldP build="whole" bldLvl="1" animBg="1" rev="0" advAuto="0" spid="69" grpId="18"/>
      <p:bldP build="whole" bldLvl="1" animBg="1" rev="0" advAuto="0" spid="101" grpId="36"/>
      <p:bldP build="whole" bldLvl="1" animBg="1" rev="0" advAuto="0" spid="63" grpId="6"/>
      <p:bldP build="whole" bldLvl="1" animBg="1" rev="0" advAuto="0" spid="64" grpId="8"/>
      <p:bldP build="whole" bldLvl="1" animBg="1" rev="0" advAuto="0" spid="92" grpId="33"/>
      <p:bldP build="whole" bldLvl="1" animBg="1" rev="0" advAuto="0" spid="66" grpId="11"/>
      <p:bldP build="whole" bldLvl="1" animBg="1" rev="0" advAuto="0" spid="74" grpId="22"/>
      <p:bldP build="whole" bldLvl="1" animBg="1" rev="0" advAuto="0" spid="86" grpId="31"/>
      <p:bldP build="whole" bldLvl="1" animBg="1" rev="0" advAuto="0" spid="64" grpId="10"/>
      <p:bldP build="whole" bldLvl="1" animBg="1" rev="0" advAuto="0" spid="101" grpId="45"/>
      <p:bldP build="whole" bldLvl="1" animBg="1" rev="0" advAuto="0" spid="92" grpId="39"/>
      <p:bldP build="whole" bldLvl="1" animBg="1" rev="0" advAuto="0" spid="108" grpId="25"/>
      <p:bldP build="whole" bldLvl="1" animBg="1" rev="0" advAuto="0" spid="73" grpId="16"/>
      <p:bldP build="whole" bldLvl="1" animBg="1" rev="0" advAuto="0" spid="107" grpId="26"/>
      <p:bldP build="whole" bldLvl="1" animBg="1" rev="0" advAuto="0" spid="107" grpId="27"/>
      <p:bldP build="whole" bldLvl="1" animBg="1" rev="0" advAuto="0" spid="65" grpId="9"/>
      <p:bldP build="whole" bldLvl="1" animBg="1" rev="0" advAuto="0" spid="86" grpId="42"/>
      <p:bldP build="whole" bldLvl="1" animBg="1" rev="0" advAuto="0" spid="76" grpId="23"/>
      <p:bldP build="whole" bldLvl="1" animBg="1" rev="0" advAuto="0" spid="68" grpId="13"/>
      <p:bldP build="whole" bldLvl="1" animBg="1" rev="0" advAuto="0" spid="62" grpId="5"/>
      <p:bldP build="whole" bldLvl="1" animBg="1" rev="0" advAuto="0" spid="62" grpId="7"/>
      <p:bldP build="whole" bldLvl="1" animBg="1" rev="0" advAuto="0" spid="95" grpId="34"/>
      <p:bldP build="whole" bldLvl="1" animBg="1" rev="0" advAuto="0" spid="106" grpId="24"/>
      <p:bldP build="whole" bldLvl="1" animBg="1" rev="0" advAuto="0" spid="89" grpId="32"/>
      <p:bldP build="whole" bldLvl="1" animBg="1" rev="0" advAuto="0" spid="67" grpId="12"/>
      <p:bldP build="whole" bldLvl="1" animBg="1" rev="0" advAuto="0" spid="72" grpId="15"/>
      <p:bldP build="whole" bldLvl="1" animBg="1" rev="0" advAuto="0" spid="70" grpId="19"/>
      <p:bldP build="whole" bldLvl="1" animBg="1" rev="0" advAuto="0" spid="104" grpId="37"/>
      <p:bldP build="whole" bldLvl="1" animBg="1" rev="0" advAuto="0" spid="80" grpId="29"/>
      <p:bldP build="whole" bldLvl="1" animBg="1" rev="0" advAuto="0" spid="95" grpId="41"/>
      <p:bldP build="whole" bldLvl="1" animBg="1" rev="0" advAuto="0" spid="60" grpId="2"/>
      <p:bldP build="whole" bldLvl="1" animBg="1" rev="0" advAuto="0" spid="104" grpId="46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Numéro de diapositive"/>
          <p:cNvSpPr txBox="1"/>
          <p:nvPr>
            <p:ph type="sldNum" sz="quarter" idx="2"/>
          </p:nvPr>
        </p:nvSpPr>
        <p:spPr>
          <a:xfrm>
            <a:off x="7399108" y="6248400"/>
            <a:ext cx="213184" cy="29898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11" name="APPRENTISSAGE…"/>
          <p:cNvSpPr txBox="1"/>
          <p:nvPr>
            <p:ph type="title"/>
          </p:nvPr>
        </p:nvSpPr>
        <p:spPr>
          <a:xfrm>
            <a:off x="270936" y="1431357"/>
            <a:ext cx="8602128" cy="3548360"/>
          </a:xfrm>
          <a:prstGeom prst="rect">
            <a:avLst/>
          </a:prstGeom>
          <a:solidFill>
            <a:srgbClr val="030303"/>
          </a:solidFill>
        </p:spPr>
        <p:txBody>
          <a:bodyPr>
            <a:normAutofit fontScale="100000" lnSpcReduction="0"/>
          </a:bodyPr>
          <a:lstStyle/>
          <a:p>
            <a:pPr marL="0" marR="0" defTabSz="403097">
              <a:defRPr b="1" sz="552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</a:t>
            </a:r>
          </a:p>
          <a:p>
            <a:pPr marL="0" marR="0" defTabSz="403097">
              <a:defRPr b="1" sz="552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DU GESTE:</a:t>
            </a:r>
          </a:p>
          <a:p>
            <a:pPr marL="0" marR="0" defTabSz="403097">
              <a:defRPr b="1" sz="552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Libération des voies aériennes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ERTE DE CONNAISSANCE"/>
          <p:cNvSpPr/>
          <p:nvPr/>
        </p:nvSpPr>
        <p:spPr>
          <a:xfrm>
            <a:off x="63500" y="76200"/>
            <a:ext cx="5099497" cy="480666"/>
          </a:xfrm>
          <a:prstGeom prst="roundRect">
            <a:avLst>
              <a:gd name="adj" fmla="val 50000"/>
            </a:avLst>
          </a:prstGeom>
          <a:solidFill>
            <a:schemeClr val="accent3">
              <a:hueOff val="914337"/>
              <a:satOff val="31515"/>
              <a:lumOff val="-30790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PERTE DE CONNAISSANCE</a:t>
            </a:r>
          </a:p>
        </p:txBody>
      </p:sp>
      <p:sp>
        <p:nvSpPr>
          <p:cNvPr id="114" name="PERTE DE CONNAISSANCE"/>
          <p:cNvSpPr/>
          <p:nvPr/>
        </p:nvSpPr>
        <p:spPr>
          <a:xfrm>
            <a:off x="63500" y="76200"/>
            <a:ext cx="5099497" cy="480666"/>
          </a:xfrm>
          <a:prstGeom prst="roundRect">
            <a:avLst>
              <a:gd name="adj" fmla="val 50000"/>
            </a:avLst>
          </a:prstGeom>
          <a:solidFill>
            <a:schemeClr val="accent1">
              <a:hueOff val="114395"/>
              <a:lumOff val="-24975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PERTE DE CONNAISSANCE</a:t>
            </a:r>
          </a:p>
        </p:txBody>
      </p:sp>
      <p:sp>
        <p:nvSpPr>
          <p:cNvPr id="115" name="PERTE DE CONNAISSANCE chez l’adulte et l’enfant"/>
          <p:cNvSpPr/>
          <p:nvPr/>
        </p:nvSpPr>
        <p:spPr>
          <a:xfrm>
            <a:off x="63500" y="76200"/>
            <a:ext cx="8022878" cy="480666"/>
          </a:xfrm>
          <a:prstGeom prst="roundRect">
            <a:avLst>
              <a:gd name="adj" fmla="val 50000"/>
            </a:avLst>
          </a:prstGeom>
          <a:solidFill>
            <a:schemeClr val="accent5">
              <a:lumOff val="-29866"/>
            </a:schemeClr>
          </a:solidFill>
          <a:ln w="12700">
            <a:solidFill>
              <a:srgbClr val="000000"/>
            </a:solidFill>
          </a:ln>
          <a:effectLst>
            <a:outerShdw sx="100000" sy="100000" kx="0" ky="0" algn="b" rotWithShape="0" blurRad="63500" dist="38100" dir="2700000">
              <a:srgbClr val="929292">
                <a:alpha val="75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PERTE DE CONNAISSANCE chez l’adulte et l’enfant</a:t>
            </a:r>
          </a:p>
        </p:txBody>
      </p:sp>
      <p:sp>
        <p:nvSpPr>
          <p:cNvPr id="116" name="Ligne"/>
          <p:cNvSpPr/>
          <p:nvPr/>
        </p:nvSpPr>
        <p:spPr>
          <a:xfrm>
            <a:off x="2306990" y="597567"/>
            <a:ext cx="1" cy="316416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17" name="PROTECTION ADAPTÉE"/>
          <p:cNvSpPr/>
          <p:nvPr/>
        </p:nvSpPr>
        <p:spPr>
          <a:xfrm>
            <a:off x="737370" y="922514"/>
            <a:ext cx="3139240" cy="386701"/>
          </a:xfrm>
          <a:prstGeom prst="roundRect">
            <a:avLst>
              <a:gd name="adj" fmla="val 49263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PROTECTION ADAPTÉE</a:t>
            </a:r>
          </a:p>
        </p:txBody>
      </p:sp>
      <p:sp>
        <p:nvSpPr>
          <p:cNvPr id="118" name="Ligne"/>
          <p:cNvSpPr/>
          <p:nvPr/>
        </p:nvSpPr>
        <p:spPr>
          <a:xfrm>
            <a:off x="2302515" y="1354660"/>
            <a:ext cx="1" cy="316417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19" name="VICTIME CONSCIENTE ?"/>
          <p:cNvSpPr/>
          <p:nvPr/>
        </p:nvSpPr>
        <p:spPr>
          <a:xfrm>
            <a:off x="686164" y="1677310"/>
            <a:ext cx="3186543" cy="386702"/>
          </a:xfrm>
          <a:prstGeom prst="roundRect">
            <a:avLst>
              <a:gd name="adj" fmla="val 49263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VICTIME CONSCIENTE ?</a:t>
            </a:r>
          </a:p>
        </p:txBody>
      </p:sp>
      <p:sp>
        <p:nvSpPr>
          <p:cNvPr id="120" name="Ligne"/>
          <p:cNvSpPr/>
          <p:nvPr/>
        </p:nvSpPr>
        <p:spPr>
          <a:xfrm>
            <a:off x="3161937" y="20846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1" name="DEMANDER DE L’AIDE"/>
          <p:cNvSpPr/>
          <p:nvPr/>
        </p:nvSpPr>
        <p:spPr>
          <a:xfrm>
            <a:off x="2330912" y="2577550"/>
            <a:ext cx="2610953" cy="368134"/>
          </a:xfrm>
          <a:prstGeom prst="roundRect">
            <a:avLst>
              <a:gd name="adj" fmla="val 50000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DEMANDER DE L’AIDE</a:t>
            </a:r>
          </a:p>
        </p:txBody>
      </p:sp>
      <p:sp>
        <p:nvSpPr>
          <p:cNvPr id="122" name="Ligne"/>
          <p:cNvSpPr/>
          <p:nvPr/>
        </p:nvSpPr>
        <p:spPr>
          <a:xfrm>
            <a:off x="1092947" y="2084688"/>
            <a:ext cx="1" cy="461060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3" name="Voir le MALAISE"/>
          <p:cNvSpPr/>
          <p:nvPr/>
        </p:nvSpPr>
        <p:spPr>
          <a:xfrm>
            <a:off x="19719" y="2577550"/>
            <a:ext cx="2146457" cy="448359"/>
          </a:xfrm>
          <a:prstGeom prst="roundRect">
            <a:avLst>
              <a:gd name="adj" fmla="val 42488"/>
            </a:avLst>
          </a:prstGeom>
          <a:solidFill>
            <a:srgbClr val="58223D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Voir le MALAISE</a:t>
            </a:r>
          </a:p>
        </p:txBody>
      </p:sp>
      <p:sp>
        <p:nvSpPr>
          <p:cNvPr id="124" name="NON"/>
          <p:cNvSpPr txBox="1"/>
          <p:nvPr/>
        </p:nvSpPr>
        <p:spPr>
          <a:xfrm>
            <a:off x="3202522" y="2146714"/>
            <a:ext cx="573533" cy="337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16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NON</a:t>
            </a:r>
          </a:p>
        </p:txBody>
      </p:sp>
      <p:sp>
        <p:nvSpPr>
          <p:cNvPr id="125" name="OUI"/>
          <p:cNvSpPr txBox="1"/>
          <p:nvPr/>
        </p:nvSpPr>
        <p:spPr>
          <a:xfrm>
            <a:off x="1198251" y="2146714"/>
            <a:ext cx="482906" cy="337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16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OUI</a:t>
            </a:r>
          </a:p>
        </p:txBody>
      </p:sp>
      <p:sp>
        <p:nvSpPr>
          <p:cNvPr id="126" name="Ligne"/>
          <p:cNvSpPr/>
          <p:nvPr/>
        </p:nvSpPr>
        <p:spPr>
          <a:xfrm>
            <a:off x="3587167" y="2939315"/>
            <a:ext cx="1" cy="39940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27" name="L.V.A"/>
          <p:cNvSpPr/>
          <p:nvPr/>
        </p:nvSpPr>
        <p:spPr>
          <a:xfrm>
            <a:off x="3047648" y="3388377"/>
            <a:ext cx="1177480" cy="386701"/>
          </a:xfrm>
          <a:prstGeom prst="roundRect">
            <a:avLst>
              <a:gd name="adj" fmla="val 49263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L.V.A</a:t>
            </a:r>
          </a:p>
        </p:txBody>
      </p:sp>
      <p:sp>
        <p:nvSpPr>
          <p:cNvPr id="128" name="VICTIME CONSCIENTE ?"/>
          <p:cNvSpPr/>
          <p:nvPr/>
        </p:nvSpPr>
        <p:spPr>
          <a:xfrm>
            <a:off x="690068" y="1674863"/>
            <a:ext cx="3186542" cy="386702"/>
          </a:xfrm>
          <a:prstGeom prst="roundRect">
            <a:avLst>
              <a:gd name="adj" fmla="val 49263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VICTIME CONSCIENTE ?</a:t>
            </a:r>
          </a:p>
        </p:txBody>
      </p:sp>
      <p:sp>
        <p:nvSpPr>
          <p:cNvPr id="129" name="Ligne"/>
          <p:cNvSpPr/>
          <p:nvPr/>
        </p:nvSpPr>
        <p:spPr>
          <a:xfrm>
            <a:off x="3583960" y="3817515"/>
            <a:ext cx="1" cy="36165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0" name="RESPIRATION EFFICACE ?"/>
          <p:cNvSpPr/>
          <p:nvPr/>
        </p:nvSpPr>
        <p:spPr>
          <a:xfrm>
            <a:off x="2459331" y="4198118"/>
            <a:ext cx="2354115" cy="603493"/>
          </a:xfrm>
          <a:prstGeom prst="roundRect">
            <a:avLst>
              <a:gd name="adj" fmla="val 31566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RESPIRATION EFFICACE ?</a:t>
            </a:r>
          </a:p>
        </p:txBody>
      </p:sp>
      <p:sp>
        <p:nvSpPr>
          <p:cNvPr id="131" name="L.V.A"/>
          <p:cNvSpPr/>
          <p:nvPr/>
        </p:nvSpPr>
        <p:spPr>
          <a:xfrm>
            <a:off x="3046069" y="3375473"/>
            <a:ext cx="1177480" cy="386702"/>
          </a:xfrm>
          <a:prstGeom prst="roundRect">
            <a:avLst>
              <a:gd name="adj" fmla="val 49263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L.V.A</a:t>
            </a:r>
          </a:p>
        </p:txBody>
      </p:sp>
      <p:sp>
        <p:nvSpPr>
          <p:cNvPr id="132" name="Ligne"/>
          <p:cNvSpPr/>
          <p:nvPr/>
        </p:nvSpPr>
        <p:spPr>
          <a:xfrm flipH="1">
            <a:off x="1804796" y="4499864"/>
            <a:ext cx="540295" cy="1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33" name="P.L.S"/>
          <p:cNvSpPr/>
          <p:nvPr/>
        </p:nvSpPr>
        <p:spPr>
          <a:xfrm>
            <a:off x="55876" y="5315779"/>
            <a:ext cx="951086" cy="386702"/>
          </a:xfrm>
          <a:prstGeom prst="roundRect">
            <a:avLst>
              <a:gd name="adj" fmla="val 49263"/>
            </a:avLst>
          </a:prstGeom>
          <a:solidFill>
            <a:schemeClr val="accent4">
              <a:hueOff val="-1081314"/>
              <a:satOff val="4338"/>
              <a:lumOff val="-8931"/>
            </a:schemeClr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P.L.S</a:t>
            </a:r>
          </a:p>
        </p:txBody>
      </p:sp>
      <p:sp>
        <p:nvSpPr>
          <p:cNvPr id="134" name="OUI"/>
          <p:cNvSpPr txBox="1"/>
          <p:nvPr/>
        </p:nvSpPr>
        <p:spPr>
          <a:xfrm>
            <a:off x="1862185" y="4097271"/>
            <a:ext cx="482906" cy="337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16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OUI</a:t>
            </a:r>
          </a:p>
        </p:txBody>
      </p:sp>
      <p:sp>
        <p:nvSpPr>
          <p:cNvPr id="135" name="COMMENT?"/>
          <p:cNvSpPr/>
          <p:nvPr/>
        </p:nvSpPr>
        <p:spPr>
          <a:xfrm>
            <a:off x="5052257" y="848090"/>
            <a:ext cx="3937862" cy="3644234"/>
          </a:xfrm>
          <a:prstGeom prst="roundRect">
            <a:avLst>
              <a:gd name="adj" fmla="val 5227"/>
            </a:avLst>
          </a:prstGeom>
          <a:solidFill>
            <a:schemeClr val="accent4">
              <a:hueOff val="-461056"/>
              <a:satOff val="4338"/>
              <a:lumOff val="-10225"/>
            </a:schemeClr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ctr"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COMMENT?</a:t>
            </a:r>
          </a:p>
        </p:txBody>
      </p:sp>
      <p:sp>
        <p:nvSpPr>
          <p:cNvPr id="136" name="PREPARER LE RETOURNEMENT"/>
          <p:cNvSpPr/>
          <p:nvPr/>
        </p:nvSpPr>
        <p:spPr>
          <a:xfrm>
            <a:off x="5303769" y="1454900"/>
            <a:ext cx="3568701" cy="826628"/>
          </a:xfrm>
          <a:prstGeom prst="roundRect">
            <a:avLst>
              <a:gd name="adj" fmla="val 23045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 sz="21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PREPARER LE RETOURNEMENT</a:t>
            </a:r>
          </a:p>
        </p:txBody>
      </p:sp>
      <p:sp>
        <p:nvSpPr>
          <p:cNvPr id="137" name="RETOURNER"/>
          <p:cNvSpPr/>
          <p:nvPr/>
        </p:nvSpPr>
        <p:spPr>
          <a:xfrm>
            <a:off x="5303769" y="2408684"/>
            <a:ext cx="3568701" cy="826628"/>
          </a:xfrm>
          <a:prstGeom prst="roundRect">
            <a:avLst>
              <a:gd name="adj" fmla="val 23045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 sz="21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RETOURNER</a:t>
            </a:r>
          </a:p>
        </p:txBody>
      </p:sp>
      <p:sp>
        <p:nvSpPr>
          <p:cNvPr id="138" name="STABILISER"/>
          <p:cNvSpPr/>
          <p:nvPr/>
        </p:nvSpPr>
        <p:spPr>
          <a:xfrm>
            <a:off x="5303769" y="3368913"/>
            <a:ext cx="3568701" cy="826628"/>
          </a:xfrm>
          <a:prstGeom prst="roundRect">
            <a:avLst>
              <a:gd name="adj" fmla="val 23045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 sz="21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STABILISER</a:t>
            </a:r>
          </a:p>
        </p:txBody>
      </p:sp>
      <p:sp>
        <p:nvSpPr>
          <p:cNvPr id="139" name="RESULTATS"/>
          <p:cNvSpPr/>
          <p:nvPr/>
        </p:nvSpPr>
        <p:spPr>
          <a:xfrm>
            <a:off x="5008159" y="693000"/>
            <a:ext cx="4026058" cy="4625705"/>
          </a:xfrm>
          <a:prstGeom prst="roundRect">
            <a:avLst>
              <a:gd name="adj" fmla="val 4732"/>
            </a:avLst>
          </a:prstGeom>
          <a:solidFill>
            <a:schemeClr val="accent4">
              <a:hueOff val="-461056"/>
              <a:satOff val="4338"/>
              <a:lumOff val="-10225"/>
            </a:schemeClr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ctr">
              <a:defRPr b="1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RESULTATS</a:t>
            </a:r>
          </a:p>
        </p:txBody>
      </p:sp>
      <p:sp>
        <p:nvSpPr>
          <p:cNvPr id="140" name="N’OCCASIONNER AUCUNE PRESSION SUR LA POITRINE"/>
          <p:cNvSpPr/>
          <p:nvPr/>
        </p:nvSpPr>
        <p:spPr>
          <a:xfrm>
            <a:off x="5303769" y="1241969"/>
            <a:ext cx="3568701" cy="826628"/>
          </a:xfrm>
          <a:prstGeom prst="roundRect">
            <a:avLst>
              <a:gd name="adj" fmla="val 23045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 sz="18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N’OCCASIONNER AUCUNE PRESSION SUR LA POITRINE</a:t>
            </a:r>
          </a:p>
        </p:txBody>
      </p:sp>
      <p:sp>
        <p:nvSpPr>
          <p:cNvPr id="141" name="LIMITER AU MAX LES MOUVEMENTS DE LA COLONNE VERTEBRALE"/>
          <p:cNvSpPr/>
          <p:nvPr/>
        </p:nvSpPr>
        <p:spPr>
          <a:xfrm>
            <a:off x="5220389" y="4147746"/>
            <a:ext cx="3735461" cy="1054101"/>
          </a:xfrm>
          <a:prstGeom prst="roundRect">
            <a:avLst>
              <a:gd name="adj" fmla="val 18072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 sz="1800"/>
            </a:lvl1pPr>
          </a:lstStyle>
          <a:p>
            <a:pPr>
              <a:defRPr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rPr>
                <a:latin typeface="+mn-lt"/>
                <a:ea typeface="+mn-ea"/>
                <a:cs typeface="+mn-cs"/>
                <a:sym typeface="Arial"/>
              </a:rPr>
              <a:t>LIMITER AU MAX LES MOUVEMENTS DE LA COLONNE VERTEBRALE</a:t>
            </a:r>
          </a:p>
        </p:txBody>
      </p:sp>
      <p:sp>
        <p:nvSpPr>
          <p:cNvPr id="142" name="ABOUTIR A UNE POSITION STABLE, LA + LATERALE POSSIBLE"/>
          <p:cNvSpPr/>
          <p:nvPr/>
        </p:nvSpPr>
        <p:spPr>
          <a:xfrm>
            <a:off x="5220389" y="2143204"/>
            <a:ext cx="3735461" cy="826628"/>
          </a:xfrm>
          <a:prstGeom prst="roundRect">
            <a:avLst>
              <a:gd name="adj" fmla="val 23045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 sz="18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ABOUTIR A UNE POSITION STABLE, LA + LATERALE POSSIBLE</a:t>
            </a:r>
          </a:p>
        </p:txBody>
      </p:sp>
      <p:sp>
        <p:nvSpPr>
          <p:cNvPr id="143" name="PERMETTRE L’ECOULEMENT DES LIQUIDES"/>
          <p:cNvSpPr/>
          <p:nvPr/>
        </p:nvSpPr>
        <p:spPr>
          <a:xfrm>
            <a:off x="5153458" y="3044439"/>
            <a:ext cx="3735460" cy="1028701"/>
          </a:xfrm>
          <a:prstGeom prst="roundRect">
            <a:avLst>
              <a:gd name="adj" fmla="val 18519"/>
            </a:avLst>
          </a:prstGeom>
          <a:solidFill>
            <a:schemeClr val="accent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algn="ctr">
              <a:defRPr b="1" sz="1900"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PERMETTRE L’ECOULEMENT DES LIQUIDES</a:t>
            </a:r>
          </a:p>
        </p:txBody>
      </p:sp>
      <p:sp>
        <p:nvSpPr>
          <p:cNvPr id="144" name="Ligne"/>
          <p:cNvSpPr/>
          <p:nvPr/>
        </p:nvSpPr>
        <p:spPr>
          <a:xfrm flipH="1">
            <a:off x="644616" y="5778739"/>
            <a:ext cx="1" cy="36165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45" name="POURQUOI ?"/>
          <p:cNvSpPr/>
          <p:nvPr/>
        </p:nvSpPr>
        <p:spPr>
          <a:xfrm>
            <a:off x="5008159" y="703029"/>
            <a:ext cx="4026058" cy="4611604"/>
          </a:xfrm>
          <a:prstGeom prst="roundRect">
            <a:avLst>
              <a:gd name="adj" fmla="val 4732"/>
            </a:avLst>
          </a:prstGeom>
          <a:solidFill>
            <a:srgbClr val="5D4600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/>
          <a:lstStyle>
            <a:lvl1pPr algn="ctr">
              <a:defRPr b="1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POURQUOI ?</a:t>
            </a:r>
          </a:p>
        </p:txBody>
      </p:sp>
      <p:sp>
        <p:nvSpPr>
          <p:cNvPr id="146" name="PLS = MAINTENIR LIBRE LES VOIES AÉRIENNES   = PERMET L’ÉCOULEMENT DES LIQUIDES ET…"/>
          <p:cNvSpPr/>
          <p:nvPr/>
        </p:nvSpPr>
        <p:spPr>
          <a:xfrm>
            <a:off x="5153458" y="1507592"/>
            <a:ext cx="3735460" cy="3474460"/>
          </a:xfrm>
          <a:prstGeom prst="roundRect">
            <a:avLst>
              <a:gd name="adj" fmla="val 5483"/>
            </a:avLst>
          </a:prstGeom>
          <a:solidFill>
            <a:srgbClr val="685E14"/>
          </a:solidFill>
          <a:ln w="12700">
            <a:solidFill>
              <a:srgbClr val="000000"/>
            </a:solidFill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/>
          <a:p>
            <a:pPr marL="52826" marR="52826" algn="ctr">
              <a:defRPr b="1" sz="2200">
                <a:solidFill>
                  <a:srgbClr val="FFFFFF"/>
                </a:solidFill>
              </a:defRPr>
            </a:pPr>
            <a:r>
              <a:t>PLS = MAINTENIR LIBRE LES VOIES AÉRIENNES   = PERMET L’ÉCOULEMENT DES LIQUIDES ET </a:t>
            </a:r>
          </a:p>
          <a:p>
            <a:pPr marL="52826" marR="52826" algn="ctr">
              <a:defRPr b="1" sz="2200">
                <a:solidFill>
                  <a:srgbClr val="FFFFFF"/>
                </a:solidFill>
              </a:defRPr>
            </a:pPr>
            <a:r>
              <a:t>ÉVITE LA CHUTE DE LA LANGUE AU FOND DE LA GORGE</a:t>
            </a:r>
          </a:p>
        </p:txBody>
      </p:sp>
      <p:sp>
        <p:nvSpPr>
          <p:cNvPr id="147" name="P.L.S"/>
          <p:cNvSpPr/>
          <p:nvPr/>
        </p:nvSpPr>
        <p:spPr>
          <a:xfrm>
            <a:off x="55876" y="5323273"/>
            <a:ext cx="951086" cy="385193"/>
          </a:xfrm>
          <a:prstGeom prst="roundRect">
            <a:avLst>
              <a:gd name="adj" fmla="val 49456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P.L.S</a:t>
            </a:r>
          </a:p>
        </p:txBody>
      </p:sp>
      <p:sp>
        <p:nvSpPr>
          <p:cNvPr id="148" name="ALERTER / SURVEILLER LA RESPIRATION/ PROTEGER"/>
          <p:cNvSpPr/>
          <p:nvPr/>
        </p:nvSpPr>
        <p:spPr>
          <a:xfrm>
            <a:off x="68576" y="6216650"/>
            <a:ext cx="5877084" cy="498768"/>
          </a:xfrm>
          <a:prstGeom prst="roundRect">
            <a:avLst>
              <a:gd name="adj" fmla="val 38194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ALERTER / SURVEILLER LA RESPIRATION/ PROTEGER</a:t>
            </a:r>
          </a:p>
        </p:txBody>
      </p:sp>
      <p:sp>
        <p:nvSpPr>
          <p:cNvPr id="149" name="Ligne"/>
          <p:cNvSpPr/>
          <p:nvPr/>
        </p:nvSpPr>
        <p:spPr>
          <a:xfrm>
            <a:off x="4595376" y="4856574"/>
            <a:ext cx="646169" cy="646169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0" name="NON"/>
          <p:cNvSpPr txBox="1"/>
          <p:nvPr/>
        </p:nvSpPr>
        <p:spPr>
          <a:xfrm>
            <a:off x="4285234" y="5004420"/>
            <a:ext cx="573533" cy="33700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16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NON</a:t>
            </a:r>
          </a:p>
        </p:txBody>
      </p:sp>
      <p:sp>
        <p:nvSpPr>
          <p:cNvPr id="151" name="Voir L’ARRÊT CARDIAQUE"/>
          <p:cNvSpPr/>
          <p:nvPr/>
        </p:nvSpPr>
        <p:spPr>
          <a:xfrm>
            <a:off x="5276705" y="5348243"/>
            <a:ext cx="3186543" cy="368134"/>
          </a:xfrm>
          <a:prstGeom prst="roundRect">
            <a:avLst>
              <a:gd name="adj" fmla="val 50000"/>
            </a:avLst>
          </a:prstGeom>
          <a:solidFill>
            <a:srgbClr val="5A233F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Voir L’ARRÊT CARDIAQUE</a:t>
            </a:r>
          </a:p>
        </p:txBody>
      </p:sp>
      <p:sp>
        <p:nvSpPr>
          <p:cNvPr id="152" name="SUITE A UN TRAUMA ?"/>
          <p:cNvSpPr/>
          <p:nvPr/>
        </p:nvSpPr>
        <p:spPr>
          <a:xfrm>
            <a:off x="132535" y="4198118"/>
            <a:ext cx="1625652" cy="603493"/>
          </a:xfrm>
          <a:prstGeom prst="roundRect">
            <a:avLst>
              <a:gd name="adj" fmla="val 31566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SUITE A UN TRAUMA ?</a:t>
            </a:r>
          </a:p>
        </p:txBody>
      </p:sp>
      <p:sp>
        <p:nvSpPr>
          <p:cNvPr id="153" name="Ligne"/>
          <p:cNvSpPr/>
          <p:nvPr/>
        </p:nvSpPr>
        <p:spPr>
          <a:xfrm flipH="1">
            <a:off x="644616" y="4868977"/>
            <a:ext cx="1" cy="36165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4" name="NON"/>
          <p:cNvSpPr txBox="1"/>
          <p:nvPr/>
        </p:nvSpPr>
        <p:spPr>
          <a:xfrm>
            <a:off x="18034" y="4881300"/>
            <a:ext cx="573533" cy="337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16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NON</a:t>
            </a:r>
          </a:p>
        </p:txBody>
      </p:sp>
      <p:sp>
        <p:nvSpPr>
          <p:cNvPr id="155" name="Ligne"/>
          <p:cNvSpPr/>
          <p:nvPr/>
        </p:nvSpPr>
        <p:spPr>
          <a:xfrm>
            <a:off x="1635216" y="4868977"/>
            <a:ext cx="1" cy="36165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6" name="OUI ou ???"/>
          <p:cNvSpPr txBox="1"/>
          <p:nvPr/>
        </p:nvSpPr>
        <p:spPr>
          <a:xfrm>
            <a:off x="1717253" y="4893623"/>
            <a:ext cx="1179475" cy="33700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marL="0" marR="0" algn="ctr" defTabSz="584200">
              <a:defRPr b="1" sz="1600"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OUI ou ???</a:t>
            </a:r>
          </a:p>
        </p:txBody>
      </p:sp>
      <p:sp>
        <p:nvSpPr>
          <p:cNvPr id="157" name="LAISSER SUR LE DOS"/>
          <p:cNvSpPr/>
          <p:nvPr/>
        </p:nvSpPr>
        <p:spPr>
          <a:xfrm>
            <a:off x="1159674" y="5328638"/>
            <a:ext cx="3186543" cy="385193"/>
          </a:xfrm>
          <a:prstGeom prst="roundRect">
            <a:avLst>
              <a:gd name="adj" fmla="val 49456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LAISSER SUR LE DOS</a:t>
            </a:r>
          </a:p>
        </p:txBody>
      </p:sp>
      <p:sp>
        <p:nvSpPr>
          <p:cNvPr id="158" name="Ligne"/>
          <p:cNvSpPr/>
          <p:nvPr/>
        </p:nvSpPr>
        <p:spPr>
          <a:xfrm>
            <a:off x="2613248" y="5778739"/>
            <a:ext cx="1" cy="361652"/>
          </a:xfrm>
          <a:prstGeom prst="line">
            <a:avLst/>
          </a:prstGeom>
          <a:ln w="38100">
            <a:solidFill>
              <a:srgbClr val="000000"/>
            </a:solidFill>
            <a:miter lim="400000"/>
            <a:tailEnd type="triangle"/>
          </a:ln>
        </p:spPr>
        <p:txBody>
          <a:bodyPr lIns="50800" tIns="50800" rIns="50800" bIns="50800" anchor="ctr"/>
          <a:lstStyle/>
          <a:p>
            <a:pPr marL="0" marR="0" algn="ctr" defTabSz="584200">
              <a:defRPr sz="2200">
                <a:solidFill>
                  <a:srgbClr val="FFFFFF"/>
                </a:solidFill>
                <a:uFillTx/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</a:p>
        </p:txBody>
      </p:sp>
      <p:sp>
        <p:nvSpPr>
          <p:cNvPr id="159" name="ALERTER / SURVEILLER LA RESPIRATION/ PROTEGER"/>
          <p:cNvSpPr/>
          <p:nvPr/>
        </p:nvSpPr>
        <p:spPr>
          <a:xfrm>
            <a:off x="68576" y="6208648"/>
            <a:ext cx="5877084" cy="498768"/>
          </a:xfrm>
          <a:prstGeom prst="roundRect">
            <a:avLst>
              <a:gd name="adj" fmla="val 38194"/>
            </a:avLst>
          </a:prstGeom>
          <a:solidFill>
            <a:srgbClr val="000000"/>
          </a:solidFill>
          <a:ln w="12700">
            <a:solidFill>
              <a:srgbClr val="000000"/>
            </a:solidFill>
            <a:miter lim="400000"/>
          </a:ln>
          <a:effectLst>
            <a:outerShdw sx="100000" sy="100000" kx="0" ky="0" algn="b" rotWithShape="0" blurRad="63500" dist="25400" dir="5400000">
              <a:srgbClr val="000000">
                <a:alpha val="50000"/>
              </a:srgbClr>
            </a:outerShdw>
          </a:effectLst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/>
          <a:lstStyle>
            <a:lvl1pPr marL="0" marR="0" algn="ctr" defTabSz="584200">
              <a:defRPr b="1" sz="160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1pPr>
          </a:lstStyle>
          <a:p>
            <a:pPr/>
            <a:r>
              <a:t>ALERTER / SURVEILLER LA RESPIRATION/ PROTEGER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  <p:cond evt="onBegin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afterEffect" presetSubtype="0" presetID="1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Class="entr" nodeType="afterEffect" presetSubtype="0" presetID="1" grpId="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Class="entr" nodeType="afterEffect" presetSubtype="0" presetID="1" grpId="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Class="entr" nodeType="afterEffect" presetSubtype="0" presetID="1" grpId="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Class="entr" nodeType="afterEffect" presetSubtype="0" presetID="1" grpId="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Class="entr" nodeType="afterEffect" presetSubtype="0" presetID="1" grpId="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afterEffect" presetSubtype="0" presetID="1" grpId="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Class="entr" nodeType="afterEffect" presetSubtype="0" presetID="1" grpId="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7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Class="entr" nodeType="afterEffect" presetSubtype="0" presetID="1" grpId="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0" fill="hold"/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Class="entr" nodeType="afterEffect" presetSubtype="0" presetID="1" grpId="1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3" fill="hold"/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Class="entr" nodeType="afterEffect" presetSubtype="0" presetID="1" grpId="1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6" fill="hold"/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Class="entr" nodeType="afterEffect" presetSubtype="0" presetID="1" grpId="1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9" fill="hold"/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Class="entr" nodeType="afterEffect" presetSubtype="0" presetID="1" grpId="1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2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Class="entr" nodeType="afterEffect" presetSubtype="0" presetID="1" grpId="1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5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Class="entr" nodeType="afterEffect" presetSubtype="0" presetID="1" grpId="1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8" fill="hold"/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Class="entr" nodeType="afterEffect" presetSubtype="0" presetID="1" grpId="1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1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Class="entr" nodeType="clickEffect" presetSubtype="0" presetID="1" grpId="1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5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Class="entr" nodeType="afterEffect" presetSubtype="0" presetID="1" grpId="1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58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Class="entr" nodeType="afterEffect" presetSubtype="0" presetID="1" grpId="1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1" fill="hold"/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Class="entr" nodeType="clickEffect" presetSubtype="0" presetID="1" grpId="2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5" fill="hold"/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Class="entr" nodeType="afterEffect" presetSubtype="0" presetID="1" grpId="2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8" fill="hold"/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Class="entr" nodeType="afterEffect" presetSubtype="0" presetID="1" grpId="2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1" fill="hold"/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Class="entr" nodeType="clickEffect" presetSubtype="0" presetID="1" grpId="2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5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Class="entr" nodeType="afterEffect" presetSubtype="0" presetID="1" grpId="2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78" fill="hold"/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Class="entr" nodeType="afterEffect" presetSubtype="0" presetID="1" grpId="2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1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Class="entr" nodeType="clickEffect" presetSubtype="0" presetID="1" grpId="2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5" fill="hold"/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Class="entr" nodeType="afterEffect" presetSubtype="0" presetID="1" grpId="2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88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Class="entr" nodeType="clickEffect" presetSubtype="0" presetID="1" grpId="2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2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Class="exit" nodeType="afterEffect" presetSubtype="0" presetID="1" grpId="2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Class="exit" nodeType="afterEffect" presetSubtype="0" presetID="1" grpId="3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Class="exit" nodeType="afterEffect" presetSubtype="0" presetID="1" grpId="3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Class="exit" nodeType="afterEffect" presetSubtype="0" presetID="1" grpId="3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Class="exit" nodeType="afterEffect" presetSubtype="0" presetID="1" grpId="3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0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Class="entr" nodeType="afterEffect" presetSubtype="0" presetID="1" grpId="3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Class="entr" nodeType="afterEffect" presetSubtype="0" presetID="1" grpId="3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3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Class="entr" nodeType="clickEffect" presetSubtype="0" presetID="1" grpId="3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17" fill="hold"/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Class="entr" nodeType="afterEffect" presetSubtype="4" presetID="2" grpId="3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1" dur="12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2" dur="1250" fill="hold"/>
                                        <p:tgtEl>
                                          <p:spTgt spid="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1250"/>
                            </p:stCondLst>
                            <p:childTnLst>
                              <p:par>
                                <p:cTn id="124" presetClass="entr" nodeType="afterEffect" presetSubtype="4" presetID="2" grpId="3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25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6" dur="22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7" dur="225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8" fill="hold">
                            <p:stCondLst>
                              <p:cond delay="3500"/>
                            </p:stCondLst>
                            <p:childTnLst>
                              <p:par>
                                <p:cTn id="129" presetClass="entr" nodeType="afterEffect" presetSubtype="4" presetID="2" grpId="3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1" dur="42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425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Class="entr" nodeType="clickEffect" presetSubtype="0" presetID="1" grpId="4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6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Class="entr" nodeType="afterEffect" presetSubtype="4" presetID="2" grpId="4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39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0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1" dur="1000" fill="hold"/>
                                        <p:tgtEl>
                                          <p:spTgt spid="1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1000"/>
                            </p:stCondLst>
                            <p:childTnLst>
                              <p:par>
                                <p:cTn id="143" presetClass="entr" nodeType="afterEffect" presetSubtype="4" presetID="2" grpId="4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4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5" dur="625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6" dur="6250" fill="hold"/>
                                        <p:tgtEl>
                                          <p:spTgt spid="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7" fill="hold">
                            <p:stCondLst>
                              <p:cond delay="7250"/>
                            </p:stCondLst>
                            <p:childTnLst>
                              <p:par>
                                <p:cTn id="148" presetClass="entr" nodeType="afterEffect" presetSubtype="4" presetID="2" grpId="4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9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0" dur="32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25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0500"/>
                            </p:stCondLst>
                            <p:childTnLst>
                              <p:par>
                                <p:cTn id="153" presetClass="entr" nodeType="afterEffect" presetSubtype="4" presetID="2" grpId="4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54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5" dur="475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6" dur="4750" fill="hold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7" fill="hold">
                      <p:stCondLst>
                        <p:cond delay="indefinite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Class="entr" nodeType="clickEffect" presetSubtype="0" presetID="1" grpId="4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1" fill="hold">
                            <p:stCondLst>
                              <p:cond delay="0"/>
                            </p:stCondLst>
                            <p:childTnLst>
                              <p:par>
                                <p:cTn id="162" presetClass="entr" nodeType="afterEffect" presetSubtype="4" presetID="2" grpId="4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3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4" dur="125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5" dur="1250" fill="hold"/>
                                        <p:tgtEl>
                                          <p:spTgt spid="1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6" fill="hold">
                      <p:stCondLst>
                        <p:cond delay="indefinite"/>
                      </p:stCondLst>
                      <p:childTnLst>
                        <p:par>
                          <p:cTn id="167" fill="hold">
                            <p:stCondLst>
                              <p:cond delay="0"/>
                            </p:stCondLst>
                            <p:childTnLst>
                              <p:par>
                                <p:cTn id="168" presetClass="exit" nodeType="clickEffect" presetSubtype="0" presetID="1" grpId="4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6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0" fill="hold">
                            <p:stCondLst>
                              <p:cond delay="0"/>
                            </p:stCondLst>
                            <p:childTnLst>
                              <p:par>
                                <p:cTn id="171" presetClass="exit" nodeType="afterEffect" presetSubtype="0" presetID="1" grpId="4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2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3" fill="hold">
                            <p:stCondLst>
                              <p:cond delay="0"/>
                            </p:stCondLst>
                            <p:childTnLst>
                              <p:par>
                                <p:cTn id="174" presetClass="exit" nodeType="afterEffect" presetSubtype="0" presetID="1" grpId="4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Class="exit" nodeType="afterEffect" presetSubtype="0" presetID="1" grpId="5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78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Class="exit" nodeType="afterEffect" presetSubtype="0" presetID="1" grpId="5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2" fill="hold">
                            <p:stCondLst>
                              <p:cond delay="0"/>
                            </p:stCondLst>
                            <p:childTnLst>
                              <p:par>
                                <p:cTn id="183" presetClass="exit" nodeType="afterEffect" presetSubtype="0" presetID="1" grpId="5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4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5" fill="hold">
                            <p:stCondLst>
                              <p:cond delay="0"/>
                            </p:stCondLst>
                            <p:childTnLst>
                              <p:par>
                                <p:cTn id="186" presetClass="exit" nodeType="afterEffect" presetSubtype="0" presetID="1" grpId="5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87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Class="exit" nodeType="afterEffect" presetSubtype="0" presetID="1" grpId="54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0"/>
                            </p:stCondLst>
                            <p:childTnLst>
                              <p:par>
                                <p:cTn id="192" presetClass="exit" nodeType="afterEffect" presetSubtype="0" presetID="1" grpId="55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3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4" fill="hold">
                            <p:stCondLst>
                              <p:cond delay="0"/>
                            </p:stCondLst>
                            <p:childTnLst>
                              <p:par>
                                <p:cTn id="195" presetClass="exit" nodeType="afterEffect" presetSubtype="0" presetID="1" grpId="56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6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7" fill="hold">
                            <p:stCondLst>
                              <p:cond delay="0"/>
                            </p:stCondLst>
                            <p:childTnLst>
                              <p:par>
                                <p:cTn id="198" presetClass="exit" nodeType="afterEffect" presetSubtype="0" presetID="1" grpId="57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9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0" fill="hold">
                      <p:stCondLst>
                        <p:cond delay="indefinite"/>
                      </p:stCondLst>
                      <p:childTnLst>
                        <p:par>
                          <p:cTn id="201" fill="hold">
                            <p:stCondLst>
                              <p:cond delay="0"/>
                            </p:stCondLst>
                            <p:childTnLst>
                              <p:par>
                                <p:cTn id="202" presetClass="entr" nodeType="clickEffect" presetSubtype="0" presetID="1" grpId="58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3" fill="hold"/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Class="entr" nodeType="afterEffect" presetSubtype="0" presetID="1" grpId="59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6" fill="hold"/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Class="entr" nodeType="afterEffect" presetSubtype="0" presetID="1" grpId="60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09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0" fill="hold">
                      <p:stCondLst>
                        <p:cond delay="indefinite"/>
                      </p:stCondLst>
                      <p:childTnLst>
                        <p:par>
                          <p:cTn id="211" fill="hold">
                            <p:stCondLst>
                              <p:cond delay="0"/>
                            </p:stCondLst>
                            <p:childTnLst>
                              <p:par>
                                <p:cTn id="212" presetClass="entr" nodeType="clickEffect" presetSubtype="0" presetID="1" grpId="6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3" fill="hold"/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Class="entr" nodeType="afterEffect" presetSubtype="0" presetID="1" grpId="62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6" fill="hold"/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7" fill="hold">
                            <p:stCondLst>
                              <p:cond delay="0"/>
                            </p:stCondLst>
                            <p:childTnLst>
                              <p:par>
                                <p:cTn id="218" presetClass="entr" nodeType="afterEffect" presetSubtype="0" presetID="1" grpId="63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19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18" grpId="6"/>
      <p:bldP build="whole" bldLvl="1" animBg="1" rev="0" advAuto="0" spid="141" grpId="42"/>
      <p:bldP build="whole" bldLvl="1" animBg="1" rev="0" advAuto="0" spid="115" grpId="3"/>
      <p:bldP build="whole" bldLvl="1" animBg="1" rev="0" advAuto="0" spid="152" grpId="20"/>
      <p:bldP build="whole" bldLvl="1" animBg="1" rev="0" advAuto="0" spid="157" grpId="25"/>
      <p:bldP build="whole" bldLvl="1" animBg="1" rev="0" advAuto="0" spid="157" grpId="31"/>
      <p:bldP build="whole" bldLvl="1" animBg="1" rev="0" advAuto="0" spid="141" grpId="53"/>
      <p:bldP build="whole" bldLvl="1" animBg="1" rev="0" advAuto="0" spid="134" grpId="22"/>
      <p:bldP build="whole" bldLvl="1" animBg="1" rev="0" advAuto="0" spid="155" grpId="23"/>
      <p:bldP build="whole" bldLvl="1" animBg="1" rev="0" advAuto="0" spid="113" grpId="1"/>
      <p:bldP build="whole" bldLvl="1" animBg="1" rev="0" advAuto="0" spid="130" grpId="18"/>
      <p:bldP build="whole" bldLvl="1" animBg="1" rev="0" advAuto="0" spid="155" grpId="29"/>
      <p:bldP build="whole" bldLvl="1" animBg="1" rev="0" advAuto="0" spid="129" grpId="17"/>
      <p:bldP build="whole" bldLvl="1" animBg="1" rev="0" advAuto="0" spid="159" grpId="60"/>
      <p:bldP build="whole" bldLvl="1" animBg="1" rev="0" advAuto="0" spid="116" grpId="4"/>
      <p:bldP build="whole" bldLvl="1" animBg="1" rev="0" advAuto="0" spid="133" grpId="35"/>
      <p:bldP build="whole" bldLvl="1" animBg="1" rev="0" advAuto="0" spid="121" grpId="13"/>
      <p:bldP build="whole" bldLvl="1" animBg="1" rev="0" advAuto="0" spid="139" grpId="40"/>
      <p:bldP build="whole" bldLvl="1" animBg="1" rev="0" advAuto="0" spid="150" grpId="62"/>
      <p:bldP build="whole" bldLvl="1" animBg="1" rev="0" advAuto="0" spid="120" grpId="11"/>
      <p:bldP build="whole" bldLvl="1" animBg="1" rev="0" advAuto="0" spid="148" grpId="27"/>
      <p:bldP build="whole" bldLvl="1" animBg="1" rev="0" advAuto="0" spid="135" grpId="36"/>
      <p:bldP build="whole" bldLvl="1" animBg="1" rev="0" advAuto="0" spid="132" grpId="21"/>
      <p:bldP build="whole" bldLvl="1" animBg="1" rev="0" advAuto="0" spid="139" grpId="48"/>
      <p:bldP build="whole" bldLvl="1" animBg="1" rev="0" advAuto="0" spid="148" grpId="33"/>
      <p:bldP build="whole" bldLvl="1" animBg="1" rev="0" advAuto="0" spid="149" grpId="61"/>
      <p:bldP build="whole" bldLvl="1" animBg="1" rev="0" advAuto="0" spid="135" grpId="47"/>
      <p:bldP build="whole" bldLvl="1" animBg="1" rev="0" advAuto="0" spid="146" grpId="46"/>
      <p:bldP build="whole" bldLvl="1" animBg="1" rev="0" advAuto="0" spid="138" grpId="39"/>
      <p:bldP build="whole" bldLvl="1" animBg="1" rev="0" advAuto="0" spid="143" grpId="44"/>
      <p:bldP build="whole" bldLvl="1" animBg="1" rev="0" advAuto="0" spid="146" grpId="52"/>
      <p:bldP build="whole" bldLvl="1" animBg="1" rev="0" advAuto="0" spid="153" grpId="28"/>
      <p:bldP build="whole" bldLvl="1" animBg="1" rev="0" advAuto="0" spid="131" grpId="19"/>
      <p:bldP build="whole" bldLvl="1" animBg="1" rev="0" advAuto="0" spid="128" grpId="12"/>
      <p:bldP build="whole" bldLvl="1" animBg="1" rev="0" advAuto="0" spid="158" grpId="26"/>
      <p:bldP build="whole" bldLvl="1" animBg="1" rev="0" advAuto="0" spid="137" grpId="37"/>
      <p:bldP build="whole" bldLvl="1" animBg="1" rev="0" advAuto="0" spid="143" grpId="57"/>
      <p:bldP build="whole" bldLvl="1" animBg="1" rev="0" advAuto="0" spid="117" grpId="5"/>
      <p:bldP build="whole" bldLvl="1" animBg="1" rev="0" advAuto="0" spid="158" grpId="32"/>
      <p:bldP build="whole" bldLvl="1" animBg="1" rev="0" advAuto="0" spid="138" grpId="55"/>
      <p:bldP build="whole" bldLvl="1" animBg="1" rev="0" advAuto="0" spid="136" grpId="38"/>
      <p:bldP build="whole" bldLvl="1" animBg="1" rev="0" advAuto="0" spid="145" grpId="45"/>
      <p:bldP build="whole" bldLvl="1" animBg="1" rev="0" advAuto="0" spid="145" grpId="49"/>
      <p:bldP build="whole" bldLvl="1" animBg="1" rev="0" advAuto="0" spid="154" grpId="34"/>
      <p:bldP build="whole" bldLvl="1" animBg="1" rev="0" advAuto="0" spid="122" grpId="8"/>
      <p:bldP build="whole" bldLvl="1" animBg="1" rev="0" advAuto="0" spid="137" grpId="54"/>
      <p:bldP build="whole" bldLvl="1" animBg="1" rev="0" advAuto="0" spid="147" grpId="59"/>
      <p:bldP build="whole" bldLvl="1" animBg="1" rev="0" advAuto="0" spid="136" grpId="51"/>
      <p:bldP build="whole" bldLvl="1" animBg="1" rev="0" advAuto="0" spid="125" grpId="10"/>
      <p:bldP build="whole" bldLvl="1" animBg="1" rev="0" advAuto="0" spid="156" grpId="24"/>
      <p:bldP build="whole" bldLvl="1" animBg="1" rev="0" advAuto="0" spid="156" grpId="30"/>
      <p:bldP build="whole" bldLvl="1" animBg="1" rev="0" advAuto="0" spid="151" grpId="63"/>
      <p:bldP build="whole" bldLvl="1" animBg="1" rev="0" advAuto="0" spid="140" grpId="41"/>
      <p:bldP build="whole" bldLvl="1" animBg="1" rev="0" advAuto="0" spid="127" grpId="16"/>
      <p:bldP build="whole" bldLvl="1" animBg="1" rev="0" advAuto="0" spid="142" grpId="43"/>
      <p:bldP build="whole" bldLvl="1" animBg="1" rev="0" advAuto="0" spid="123" grpId="9"/>
      <p:bldP build="whole" bldLvl="1" animBg="1" rev="0" advAuto="0" spid="114" grpId="2"/>
      <p:bldP build="whole" bldLvl="1" animBg="1" rev="0" advAuto="0" spid="126" grpId="15"/>
      <p:bldP build="whole" bldLvl="1" animBg="1" rev="0" advAuto="0" spid="140" grpId="50"/>
      <p:bldP build="whole" bldLvl="1" animBg="1" rev="0" advAuto="0" spid="142" grpId="56"/>
      <p:bldP build="whole" bldLvl="1" animBg="1" rev="0" advAuto="0" spid="144" grpId="58"/>
      <p:bldP build="whole" bldLvl="1" animBg="1" rev="0" advAuto="0" spid="119" grpId="7"/>
      <p:bldP build="whole" bldLvl="1" animBg="1" rev="0" advAuto="0" spid="124" grpId="14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Numéro de diapositive"/>
          <p:cNvSpPr txBox="1"/>
          <p:nvPr>
            <p:ph type="sldNum" sz="quarter" idx="2"/>
          </p:nvPr>
        </p:nvSpPr>
        <p:spPr>
          <a:xfrm>
            <a:off x="7399108" y="6248400"/>
            <a:ext cx="213184" cy="298984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/>
          <a:lstStyle/>
          <a:p>
            <a:pPr/>
            <a:fld id="{86CB4B4D-7CA3-9044-876B-883B54F8677D}" type="slidenum"/>
          </a:p>
        </p:txBody>
      </p:sp>
      <p:sp>
        <p:nvSpPr>
          <p:cNvPr id="162" name="APPRENTISSAGE…"/>
          <p:cNvSpPr txBox="1"/>
          <p:nvPr>
            <p:ph type="title"/>
          </p:nvPr>
        </p:nvSpPr>
        <p:spPr>
          <a:xfrm>
            <a:off x="270936" y="1531640"/>
            <a:ext cx="8602128" cy="3548360"/>
          </a:xfrm>
          <a:prstGeom prst="rect">
            <a:avLst/>
          </a:prstGeom>
          <a:solidFill>
            <a:srgbClr val="000000"/>
          </a:solidFill>
        </p:spPr>
        <p:txBody>
          <a:bodyPr>
            <a:normAutofit fontScale="100000" lnSpcReduction="0"/>
          </a:bodyPr>
          <a:lstStyle/>
          <a:p>
            <a:pPr marL="0" marR="0" defTabSz="403097">
              <a:defRPr b="1" sz="552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APPRENTISSAGE</a:t>
            </a:r>
          </a:p>
          <a:p>
            <a:pPr marL="0" marR="0" defTabSz="403097">
              <a:defRPr b="1" sz="552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DU GESTE:</a:t>
            </a:r>
          </a:p>
          <a:p>
            <a:pPr marL="0" marR="0" defTabSz="403097">
              <a:defRPr b="1" sz="5520">
                <a:solidFill>
                  <a:srgbClr val="FFFFFF"/>
                </a:solidFill>
                <a:uFillTx/>
                <a:latin typeface="Helvetica Neue"/>
                <a:ea typeface="Helvetica Neue"/>
                <a:cs typeface="Helvetica Neue"/>
                <a:sym typeface="Helvetica Neue"/>
              </a:defRPr>
            </a:pPr>
            <a:r>
              <a:t>Position Latérale de Sécurité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?"/>
          <p:cNvSpPr txBox="1"/>
          <p:nvPr>
            <p:ph type="body" idx="1"/>
          </p:nvPr>
        </p:nvSpPr>
        <p:spPr>
          <a:xfrm>
            <a:off x="484390" y="1269552"/>
            <a:ext cx="7772401" cy="4876801"/>
          </a:xfrm>
          <a:prstGeom prst="rect">
            <a:avLst/>
          </a:prstGeom>
        </p:spPr>
        <p:txBody>
          <a:bodyPr/>
          <a:lstStyle>
            <a:lvl1pPr algn="ctr">
              <a:buClr>
                <a:srgbClr val="000000"/>
              </a:buClr>
              <a:buSzTx/>
              <a:buFont typeface="Arial"/>
              <a:buNone/>
              <a:defRPr sz="26300"/>
            </a:lvl1pPr>
          </a:lstStyle>
          <a:p>
            <a:pPr/>
            <a:r>
              <a:t>?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6E6E9"/>
        </a:solidFill>
        <a:ln w="12700" cap="flat">
          <a:solidFill>
            <a:srgbClr val="000000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40639" marR="40639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40639" marR="40639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6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Arial"/>
        <a:ea typeface="Arial"/>
        <a:cs typeface="Arial"/>
      </a:majorFont>
      <a:minorFont>
        <a:latin typeface="Arial"/>
        <a:ea typeface="Arial"/>
        <a:cs typeface="Arial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C6E6E9"/>
        </a:solidFill>
        <a:ln w="12700" cap="flat">
          <a:solidFill>
            <a:srgbClr val="000000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40639" marR="40639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12700" cap="flat">
          <a:solidFill>
            <a:srgbClr val="000000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40639" marR="40639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>
              <a:solidFill>
                <a:srgbClr val="000000"/>
              </a:solidFill>
            </a:uFill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