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1" r:id="rId12"/>
    <p:sldId id="272" r:id="rId13"/>
    <p:sldId id="273" r:id="rId14"/>
    <p:sldId id="284" r:id="rId15"/>
    <p:sldId id="285" r:id="rId16"/>
    <p:sldId id="286" r:id="rId17"/>
    <p:sldId id="287" r:id="rId18"/>
    <p:sldId id="291" r:id="rId19"/>
    <p:sldId id="289" r:id="rId20"/>
    <p:sldId id="290" r:id="rId21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HEMORRAGIES EXTERNES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8" y="12138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3356992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capable face à une victime qui présente une hémorragie, d’en reconnaitre les signes et de réaliser les gestes adaptés et nécessaires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>
                    <a:tint val="75000"/>
                  </a:prstClr>
                </a:solidFill>
              </a:rPr>
              <a:t>. </a:t>
            </a:r>
            <a:endParaRPr lang="fr-FR" dirty="0">
              <a:ln>
                <a:solidFill>
                  <a:srgbClr val="FFF39D"/>
                </a:solidFill>
              </a:ln>
              <a:solidFill>
                <a:prstClr val="black">
                  <a:tint val="75000"/>
                </a:prstClr>
              </a:solidFill>
            </a:endParaRP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 - Formatrice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08920"/>
            <a:ext cx="9159521" cy="1399032"/>
          </a:xfrm>
        </p:spPr>
        <p:txBody>
          <a:bodyPr>
            <a:normAutofit fontScale="90000"/>
          </a:bodyPr>
          <a:lstStyle/>
          <a:p>
            <a:pPr marL="0" algn="ctr"/>
            <a:r>
              <a:rPr lang="fr-FR" dirty="0" smtClean="0"/>
              <a:t>Apprentissage du geste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(avec puis sans témoin)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0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024693" y="260648"/>
            <a:ext cx="8113466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SAIGNEMENTS :  </a:t>
            </a:r>
          </a:p>
          <a:p>
            <a:pPr algn="ctr"/>
            <a:r>
              <a:rPr lang="fr-FR" dirty="0" smtClean="0"/>
              <a:t>Nez, Bouche, autres...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69" y="8864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3356992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 </a:t>
            </a:r>
            <a:r>
              <a:rPr lang="fr-FR" sz="3200" dirty="0" smtClean="0">
                <a:solidFill>
                  <a:schemeClr val="tx1"/>
                </a:solidFill>
              </a:rPr>
              <a:t>être </a:t>
            </a:r>
            <a:r>
              <a:rPr lang="fr-FR" sz="3200" dirty="0">
                <a:solidFill>
                  <a:schemeClr val="tx1"/>
                </a:solidFill>
              </a:rPr>
              <a:t>capable devant un saignement du nez ou une victime qui vomit ou crache du sang, d’effectuer le choix de la conduite à tenir attendue afin d’éviter une aggravation. 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120" y="-1"/>
            <a:ext cx="3991314" cy="627391"/>
          </a:xfrm>
        </p:spPr>
        <p:txBody>
          <a:bodyPr>
            <a:normAutofit/>
          </a:bodyPr>
          <a:lstStyle/>
          <a:p>
            <a:pPr marL="0" algn="ctr"/>
            <a:r>
              <a:rPr lang="fr-FR" sz="2400" dirty="0" smtClean="0"/>
              <a:t>Saigne du nez : </a:t>
            </a:r>
            <a:endParaRPr lang="fr-FR" sz="2400" dirty="0"/>
          </a:p>
        </p:txBody>
      </p:sp>
      <p:pic>
        <p:nvPicPr>
          <p:cNvPr id="2050" name="Picture 2" descr="http://chantouvivelavie.c.h.pic.centerblog.net/o/cd7f39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r="33916"/>
          <a:stretch/>
        </p:blipFill>
        <p:spPr bwMode="auto">
          <a:xfrm>
            <a:off x="-36512" y="0"/>
            <a:ext cx="1013393" cy="12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947120" y="627390"/>
            <a:ext cx="7771583" cy="1550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Asseoir tête penchée en avant </a:t>
            </a:r>
            <a:r>
              <a:rPr lang="fr-FR" dirty="0" smtClean="0">
                <a:solidFill>
                  <a:prstClr val="black"/>
                </a:solidFill>
              </a:rPr>
              <a:t>(ne </a:t>
            </a:r>
            <a:r>
              <a:rPr lang="fr-FR" dirty="0">
                <a:solidFill>
                  <a:prstClr val="black"/>
                </a:solidFill>
              </a:rPr>
              <a:t>pas allonger)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Se </a:t>
            </a:r>
            <a:r>
              <a:rPr lang="fr-FR" b="1" dirty="0" smtClean="0">
                <a:solidFill>
                  <a:prstClr val="black"/>
                </a:solidFill>
              </a:rPr>
              <a:t>moucher </a:t>
            </a:r>
            <a:r>
              <a:rPr lang="fr-FR" dirty="0" smtClean="0">
                <a:solidFill>
                  <a:prstClr val="black"/>
                </a:solidFill>
              </a:rPr>
              <a:t>fortement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Comprimer </a:t>
            </a:r>
            <a:r>
              <a:rPr lang="fr-FR" b="1" dirty="0" smtClean="0">
                <a:solidFill>
                  <a:prstClr val="black"/>
                </a:solidFill>
              </a:rPr>
              <a:t>les 2 narines - 10 min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Avis médical si : pas d’arrêt, prise de médicaments, traumatisme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13911" y="4509120"/>
            <a:ext cx="7316577" cy="112652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sz="2400" dirty="0" smtClean="0"/>
              <a:t>Saignement inhabituel d’un orifice naturel </a:t>
            </a:r>
          </a:p>
          <a:p>
            <a:pPr marL="0"/>
            <a:r>
              <a:rPr lang="fr-FR" sz="2400" dirty="0" smtClean="0"/>
              <a:t>(œil, oreille, orifices génitaux):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634985" y="5550409"/>
            <a:ext cx="5083718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Allonger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Avis </a:t>
            </a:r>
            <a:r>
              <a:rPr lang="fr-FR" b="1" dirty="0" smtClean="0">
                <a:solidFill>
                  <a:prstClr val="black"/>
                </a:solidFill>
              </a:rPr>
              <a:t>médical</a:t>
            </a:r>
            <a:r>
              <a:rPr lang="fr-FR" dirty="0" smtClean="0">
                <a:solidFill>
                  <a:prstClr val="black"/>
                </a:solidFill>
              </a:rPr>
              <a:t> – Appliquer consignes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Gestes adaptés si </a:t>
            </a:r>
            <a:r>
              <a:rPr lang="fr-FR" b="1" dirty="0" smtClean="0">
                <a:solidFill>
                  <a:prstClr val="black"/>
                </a:solidFill>
              </a:rPr>
              <a:t>aggravation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61920" y="2400892"/>
            <a:ext cx="4914292" cy="81844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400" dirty="0" smtClean="0"/>
              <a:t>Vomit ou crache du sang : 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661920" y="3068960"/>
            <a:ext cx="7056783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5613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Installer</a:t>
            </a:r>
            <a:r>
              <a:rPr lang="fr-FR" dirty="0" smtClean="0">
                <a:solidFill>
                  <a:prstClr val="black"/>
                </a:solidFill>
              </a:rPr>
              <a:t> position de confort/ sur le côté si inconscience</a:t>
            </a:r>
          </a:p>
          <a:p>
            <a:pPr marL="455613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Alerter</a:t>
            </a:r>
          </a:p>
          <a:p>
            <a:pPr marL="455613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Conserver</a:t>
            </a:r>
            <a:r>
              <a:rPr lang="fr-FR" dirty="0" smtClean="0">
                <a:solidFill>
                  <a:prstClr val="black"/>
                </a:solidFill>
              </a:rPr>
              <a:t> les vomissements/crachats</a:t>
            </a:r>
          </a:p>
          <a:p>
            <a:pPr marL="455613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Surveiller  - Ne pas donner à boire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51520" y="4347280"/>
            <a:ext cx="2229293" cy="2355257"/>
            <a:chOff x="20952" y="4347280"/>
            <a:chExt cx="2229293" cy="23552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9500" y1="3200" x2="4167" y2="88600"/>
                          <a14:foregroundMark x1="29667" y1="54000" x2="10167" y2="88400"/>
                          <a14:foregroundMark x1="19500" y1="59600" x2="24500" y2="63200"/>
                          <a14:foregroundMark x1="48333" y1="9000" x2="5500" y2="93000"/>
                          <a14:foregroundMark x1="54749" y1="8949" x2="92737" y2="84564"/>
                          <a14:foregroundMark x1="97020" y1="92617" x2="94041" y2="96421"/>
                          <a14:foregroundMark x1="94041" y1="96421" x2="94041" y2="96421"/>
                          <a14:foregroundMark x1="85475" y1="88367" x2="85475" y2="88367"/>
                          <a14:foregroundMark x1="3352" y1="91946" x2="5214" y2="97763"/>
                          <a14:foregroundMark x1="18063" y1="99329" x2="45624" y2="99329"/>
                          <a14:foregroundMark x1="21788" y1="97092" x2="87896" y2="97092"/>
                          <a14:foregroundMark x1="26071" y1="63982" x2="12663" y2="83893"/>
                          <a14:foregroundMark x1="8939" y1="97092" x2="23091" y2="97092"/>
                          <a14:foregroundMark x1="2235" y1="95749" x2="15084" y2="95749"/>
                          <a14:backgroundMark x1="6833" y1="98400" x2="97000" y2="9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2" y="4347280"/>
              <a:ext cx="2229293" cy="185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5749" y="6117762"/>
              <a:ext cx="21396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indent="-7938" algn="ctr"/>
              <a:r>
                <a:rPr lang="fr-FR" sz="1600" b="1" dirty="0">
                  <a:solidFill>
                    <a:prstClr val="black"/>
                  </a:solidFill>
                </a:rPr>
                <a:t>Peut être signe de maladie grave 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8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08920"/>
            <a:ext cx="9159521" cy="1399032"/>
          </a:xfrm>
        </p:spPr>
        <p:txBody>
          <a:bodyPr>
            <a:normAutofit/>
          </a:bodyPr>
          <a:lstStyle/>
          <a:p>
            <a:pPr marL="0" algn="ctr"/>
            <a:r>
              <a:rPr lang="fr-FR" dirty="0" smtClean="0"/>
              <a:t>Cas concret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HEMORRAGIES EXTERNES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8" y="12138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3356992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 </a:t>
            </a:r>
            <a:r>
              <a:rPr lang="fr-FR" sz="3200" dirty="0">
                <a:solidFill>
                  <a:schemeClr val="tx1"/>
                </a:solidFill>
              </a:rPr>
              <a:t>être capable face à une victime qui présente une hémorragie, d’en reconnaitre les signes et de réaliser les gestes adaptés et nécessaires</a:t>
            </a:r>
            <a:r>
              <a:rPr lang="fr-FR" sz="3200" dirty="0"/>
              <a:t>. </a:t>
            </a:r>
            <a:endParaRPr lang="fr-FR" dirty="0"/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19864" y="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5.1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ac-lyon.fr/etab/colleges/col-69/emile-zola/IMG/jpg_Collge_Emile_Zola_Belleville_4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88640"/>
            <a:ext cx="5112568" cy="27392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Collège Kicoupe</a:t>
            </a:r>
          </a:p>
          <a:p>
            <a:r>
              <a:rPr lang="fr-FR" sz="3200" b="1" dirty="0" smtClean="0"/>
              <a:t>Salle d’arts plastiques </a:t>
            </a:r>
          </a:p>
          <a:p>
            <a:r>
              <a:rPr lang="fr-FR" sz="3200" b="1" dirty="0" smtClean="0"/>
              <a:t>1, rue du flamboyant</a:t>
            </a:r>
          </a:p>
          <a:p>
            <a:r>
              <a:rPr lang="fr-FR" sz="3600" b="1" dirty="0" smtClean="0"/>
              <a:t>KONE </a:t>
            </a:r>
          </a:p>
          <a:p>
            <a:r>
              <a:rPr lang="fr-FR" sz="3600" b="1" dirty="0" smtClean="0"/>
              <a:t>Tel 74.01.01 </a:t>
            </a:r>
          </a:p>
        </p:txBody>
      </p:sp>
    </p:spTree>
    <p:extLst>
      <p:ext uri="{BB962C8B-B14F-4D97-AF65-F5344CB8AC3E}">
        <p14:creationId xmlns:p14="http://schemas.microsoft.com/office/powerpoint/2010/main" val="3531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-20528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Compression locale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6" y="4099520"/>
            <a:ext cx="8203282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2052021"/>
            <a:ext cx="8676456" cy="15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518434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 HEMORRAGIES EXTERNES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8" y="12138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3356992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 </a:t>
            </a:r>
            <a:r>
              <a:rPr lang="fr-FR" sz="3200" dirty="0">
                <a:solidFill>
                  <a:schemeClr val="tx1"/>
                </a:solidFill>
              </a:rPr>
              <a:t>être capable face à une victime qui présente une hémorragie, d’en reconnaitre les signes et de réaliser les gestes adaptés et nécessaires</a:t>
            </a:r>
            <a:r>
              <a:rPr lang="fr-FR" sz="3200" dirty="0"/>
              <a:t>. </a:t>
            </a:r>
            <a:endParaRPr lang="fr-FR" dirty="0"/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716016" y="6525344"/>
            <a:ext cx="4260056" cy="300831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19864" y="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5.2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8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retti AC\Desktop\cui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88640"/>
            <a:ext cx="424847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1 rue de la carafe </a:t>
            </a:r>
          </a:p>
          <a:p>
            <a:r>
              <a:rPr lang="fr-FR" sz="3600" b="1" dirty="0" smtClean="0"/>
              <a:t>NOUMEA </a:t>
            </a:r>
            <a:endParaRPr lang="fr-FR" sz="3600" b="1" dirty="0" smtClean="0"/>
          </a:p>
          <a:p>
            <a:r>
              <a:rPr lang="fr-FR" sz="3600" b="1" dirty="0" smtClean="0"/>
              <a:t>Tel 28.01.01 </a:t>
            </a:r>
          </a:p>
        </p:txBody>
      </p:sp>
      <p:pic>
        <p:nvPicPr>
          <p:cNvPr id="2" name="Picture 2" descr="http://www.hellopro.fr/images/produit-2/4/2/0/carafes-a-eau-arc-broc-1-3-l-5280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88" y="4725144"/>
            <a:ext cx="1334640" cy="13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>
            <a:off x="0" y="5157192"/>
            <a:ext cx="10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-14458" y="188640"/>
            <a:ext cx="908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Si je vous dis « Hémorragie externe »,  à quoi pensez-vous,  et que peut-on faire ? </a:t>
            </a:r>
            <a:endParaRPr lang="fr-FR" sz="2400" b="1" dirty="0">
              <a:solidFill>
                <a:prstClr val="black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843808" y="1772816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11447" y="1772816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9512" y="5175915"/>
            <a:ext cx="878497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550" algn="just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</a:rPr>
              <a:t>Une hémorragie externe  : </a:t>
            </a:r>
            <a:r>
              <a:rPr lang="fr-FR" sz="2000" dirty="0" smtClean="0">
                <a:solidFill>
                  <a:prstClr val="black"/>
                </a:solidFill>
              </a:rPr>
              <a:t>perte de sang prolongée qui vient d’une plaie ou d’un orifice naturel et qui </a:t>
            </a:r>
            <a:r>
              <a:rPr lang="fr-FR" sz="2000" b="1" dirty="0" smtClean="0">
                <a:solidFill>
                  <a:prstClr val="black"/>
                </a:solidFill>
              </a:rPr>
              <a:t>ne s’arrête pas spontanément</a:t>
            </a:r>
            <a:r>
              <a:rPr lang="fr-FR" sz="2000" dirty="0" smtClean="0">
                <a:solidFill>
                  <a:prstClr val="black"/>
                </a:solidFill>
              </a:rPr>
              <a:t>. </a:t>
            </a:r>
          </a:p>
          <a:p>
            <a:pPr marL="82550" algn="just"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</a:rPr>
              <a:t>Elle imbibe de sang un mouchoir en quelques secondes.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107504" y="4149080"/>
            <a:ext cx="2574032" cy="72944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Plaie – Traumatisme Maladie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6300192" y="4127942"/>
            <a:ext cx="2574032" cy="7505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Danger Vital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-20528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Compression locale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6" y="4099520"/>
            <a:ext cx="8203282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2052021"/>
            <a:ext cx="8676456" cy="15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518434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HEMORRAGIES EXTERNES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6" y="13683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3776464"/>
            <a:ext cx="8029025" cy="24928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algn="l">
              <a:buClr>
                <a:srgbClr val="FE8637"/>
              </a:buClr>
            </a:pPr>
            <a:r>
              <a:rPr lang="fr-FR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 :  </a:t>
            </a:r>
            <a:r>
              <a:rPr lang="fr-FR" sz="24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capable de réaliser une compression locale de l’endroit qui saigne abondamment afin d’arrêter le saignement.</a:t>
            </a: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2564904"/>
            <a:ext cx="4783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dirty="0">
                <a:solidFill>
                  <a:prstClr val="black"/>
                </a:solidFill>
              </a:rPr>
              <a:t>Que faire ?  </a:t>
            </a:r>
          </a:p>
        </p:txBody>
      </p:sp>
    </p:spTree>
    <p:extLst>
      <p:ext uri="{BB962C8B-B14F-4D97-AF65-F5344CB8AC3E}">
        <p14:creationId xmlns:p14="http://schemas.microsoft.com/office/powerpoint/2010/main" val="27451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retti AC\Desktop\cui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47695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426871"/>
            <a:ext cx="410445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1, route du couteau 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POUM  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Tel:  77 . 01 . 00 </a:t>
            </a:r>
          </a:p>
        </p:txBody>
      </p:sp>
    </p:spTree>
    <p:extLst>
      <p:ext uri="{BB962C8B-B14F-4D97-AF65-F5344CB8AC3E}">
        <p14:creationId xmlns:p14="http://schemas.microsoft.com/office/powerpoint/2010/main" val="29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980728"/>
          </a:xfrm>
        </p:spPr>
        <p:txBody>
          <a:bodyPr/>
          <a:lstStyle/>
          <a:p>
            <a:pPr marL="0" algn="ctr"/>
            <a:r>
              <a:rPr lang="fr-FR" dirty="0" smtClean="0"/>
              <a:t>Compression locale directe 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17383"/>
          <a:stretch/>
        </p:blipFill>
        <p:spPr bwMode="auto">
          <a:xfrm>
            <a:off x="-1" y="1165799"/>
            <a:ext cx="5714643" cy="18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05540" y="3191433"/>
            <a:ext cx="831770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Appuyer </a:t>
            </a:r>
            <a:r>
              <a:rPr lang="fr-FR" b="1" dirty="0" smtClean="0">
                <a:solidFill>
                  <a:prstClr val="black"/>
                </a:solidFill>
              </a:rPr>
              <a:t>fortement</a:t>
            </a:r>
            <a:r>
              <a:rPr lang="fr-FR" dirty="0" smtClean="0">
                <a:solidFill>
                  <a:prstClr val="black"/>
                </a:solidFill>
              </a:rPr>
              <a:t> avec les </a:t>
            </a:r>
            <a:r>
              <a:rPr lang="fr-FR" b="1" dirty="0" smtClean="0">
                <a:solidFill>
                  <a:prstClr val="black"/>
                </a:solidFill>
              </a:rPr>
              <a:t>doigts ou la paume de la main </a:t>
            </a:r>
            <a:r>
              <a:rPr lang="fr-FR" dirty="0" smtClean="0">
                <a:solidFill>
                  <a:prstClr val="black"/>
                </a:solidFill>
              </a:rPr>
              <a:t>en interposant une</a:t>
            </a:r>
            <a:r>
              <a:rPr lang="fr-FR" b="1" dirty="0" smtClean="0">
                <a:solidFill>
                  <a:prstClr val="black"/>
                </a:solidFill>
              </a:rPr>
              <a:t> épaisseur de tissus propre </a:t>
            </a:r>
            <a:r>
              <a:rPr lang="fr-FR" dirty="0" smtClean="0">
                <a:solidFill>
                  <a:prstClr val="black"/>
                </a:solidFill>
              </a:rPr>
              <a:t>recouvrant complètement la plaie (mouchoirs, torchons, vêtement...), gants ou plastique, 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jusqu’à l’arrivée des secours</a:t>
            </a:r>
            <a:r>
              <a:rPr lang="fr-FR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05540" y="4800658"/>
            <a:ext cx="8317700" cy="1796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33513"/>
            <a:r>
              <a:rPr lang="fr-FR" b="1" dirty="0" smtClean="0">
                <a:solidFill>
                  <a:prstClr val="black"/>
                </a:solidFill>
              </a:rPr>
              <a:t>Contact sauveteur / sang de la victime :</a:t>
            </a:r>
          </a:p>
          <a:p>
            <a:pPr marL="1785938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Ne pas toucher sa bouche, nez, yeux</a:t>
            </a:r>
          </a:p>
          <a:p>
            <a:pPr marL="1785938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Se laver et se changer le plus vite, avant de manger</a:t>
            </a:r>
          </a:p>
          <a:p>
            <a:pPr marL="1785938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Se désinfecter </a:t>
            </a:r>
          </a:p>
          <a:p>
            <a:pPr marL="1785938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Avis médical si plaie, ou projection au visage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2" y="5198456"/>
            <a:ext cx="1201316" cy="100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895973" y="692696"/>
            <a:ext cx="4968552" cy="2448272"/>
            <a:chOff x="4895973" y="692696"/>
            <a:chExt cx="4968552" cy="2448272"/>
          </a:xfrm>
        </p:grpSpPr>
        <p:sp>
          <p:nvSpPr>
            <p:cNvPr id="9" name="Explosion 1 8"/>
            <p:cNvSpPr/>
            <p:nvPr/>
          </p:nvSpPr>
          <p:spPr>
            <a:xfrm>
              <a:off x="5580112" y="692696"/>
              <a:ext cx="3456259" cy="2448272"/>
            </a:xfrm>
            <a:prstGeom prst="irregularSeal1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95973" y="1480399"/>
              <a:ext cx="4968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prstClr val="black"/>
                  </a:solidFill>
                </a:rPr>
                <a:t>Comprimer </a:t>
              </a:r>
              <a:r>
                <a:rPr lang="fr-FR" sz="1600" b="1" dirty="0" smtClean="0">
                  <a:solidFill>
                    <a:prstClr val="black"/>
                  </a:solidFill>
                </a:rPr>
                <a:t>vaisseaux </a:t>
              </a:r>
            </a:p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sanguins = </a:t>
              </a:r>
            </a:p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Arrêt </a:t>
              </a:r>
              <a:r>
                <a:rPr lang="fr-FR" sz="1600" b="1" dirty="0">
                  <a:solidFill>
                    <a:prstClr val="black"/>
                  </a:solidFill>
                </a:rPr>
                <a:t>saignement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9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8460432" cy="1399032"/>
          </a:xfrm>
        </p:spPr>
        <p:txBody>
          <a:bodyPr/>
          <a:lstStyle/>
          <a:p>
            <a:pPr marL="0" algn="r"/>
            <a:r>
              <a:rPr lang="fr-FR" dirty="0" smtClean="0"/>
              <a:t>Que faire face à </a:t>
            </a:r>
            <a:br>
              <a:rPr lang="fr-FR" dirty="0" smtClean="0"/>
            </a:br>
            <a:r>
              <a:rPr lang="fr-FR" dirty="0" smtClean="0"/>
              <a:t>une hémorragie ?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Analyse</a:t>
            </a:r>
            <a:r>
              <a:rPr lang="fr-FR" dirty="0" smtClean="0">
                <a:solidFill>
                  <a:prstClr val="black"/>
                </a:solidFill>
              </a:rPr>
              <a:t> de la situation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55976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Protection </a:t>
            </a:r>
            <a:endParaRPr lang="fr-FR" i="1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1521" y="5157192"/>
            <a:ext cx="3185832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Alerter avec son téléphone portable 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ou témoin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779912" y="2240868"/>
            <a:ext cx="5920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121006" y="2708920"/>
            <a:ext cx="205782" cy="392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419872" y="5659762"/>
            <a:ext cx="8815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4355975" y="3101574"/>
            <a:ext cx="4536505" cy="35677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Conduite à tenir</a:t>
            </a:r>
            <a:r>
              <a:rPr lang="fr-FR" b="1" dirty="0" smtClean="0">
                <a:solidFill>
                  <a:prstClr val="black"/>
                </a:solidFill>
              </a:rPr>
              <a:t> :</a:t>
            </a:r>
          </a:p>
          <a:p>
            <a:pPr algn="ctr"/>
            <a:endParaRPr lang="fr-FR" sz="1400" b="1" dirty="0">
              <a:solidFill>
                <a:prstClr val="black"/>
              </a:solidFill>
            </a:endParaRPr>
          </a:p>
          <a:p>
            <a:pPr algn="r"/>
            <a:r>
              <a:rPr lang="fr-FR" b="1" dirty="0" smtClean="0">
                <a:solidFill>
                  <a:prstClr val="black"/>
                </a:solidFill>
              </a:rPr>
              <a:t>Corps étranger = STOP → Alerter </a:t>
            </a: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Protéger le sauveteur  (si possible)</a:t>
            </a:r>
          </a:p>
          <a:p>
            <a:endParaRPr lang="fr-FR" sz="1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Faire une compression locale directe suffisante </a:t>
            </a:r>
            <a:r>
              <a:rPr lang="fr-FR" b="1" dirty="0">
                <a:solidFill>
                  <a:prstClr val="black"/>
                </a:solidFill>
              </a:rPr>
              <a:t>pour arrêter le </a:t>
            </a:r>
            <a:r>
              <a:rPr lang="fr-FR" b="1" dirty="0" smtClean="0">
                <a:solidFill>
                  <a:prstClr val="black"/>
                </a:solidFill>
              </a:rPr>
              <a:t>saignement et  </a:t>
            </a:r>
            <a:r>
              <a:rPr lang="fr-FR" b="1" dirty="0">
                <a:solidFill>
                  <a:prstClr val="black"/>
                </a:solidFill>
              </a:rPr>
              <a:t>permanente 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endParaRPr lang="fr-FR" sz="1400" b="1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- Allonger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0024" y="3501008"/>
            <a:ext cx="347386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Couvrir - Surveiller - Rassurer</a:t>
            </a:r>
          </a:p>
          <a:p>
            <a:pPr algn="ctr"/>
            <a:endParaRPr lang="fr-FR" sz="500" dirty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Gestes adaptés si aggravation</a:t>
            </a:r>
          </a:p>
        </p:txBody>
      </p:sp>
      <p:cxnSp>
        <p:nvCxnSpPr>
          <p:cNvPr id="13" name="Connecteur droit avec flèche 12"/>
          <p:cNvCxnSpPr>
            <a:endCxn id="11" idx="2"/>
          </p:cNvCxnSpPr>
          <p:nvPr/>
        </p:nvCxnSpPr>
        <p:spPr>
          <a:xfrm flipH="1" flipV="1">
            <a:off x="1826956" y="4797152"/>
            <a:ext cx="17482" cy="339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7091"/>
          <a:stretch/>
        </p:blipFill>
        <p:spPr bwMode="auto">
          <a:xfrm>
            <a:off x="6012160" y="5864768"/>
            <a:ext cx="2621549" cy="7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outils!!!!!\5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2" y="260648"/>
            <a:ext cx="2103728" cy="13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foregroundMark x1="54749" y1="8949" x2="92737" y2="84564"/>
                        <a14:foregroundMark x1="97020" y1="92617" x2="94041" y2="96421"/>
                        <a14:foregroundMark x1="94041" y1="96421" x2="94041" y2="96421"/>
                        <a14:foregroundMark x1="85475" y1="88367" x2="85475" y2="88367"/>
                        <a14:foregroundMark x1="3352" y1="91946" x2="5214" y2="97763"/>
                        <a14:foregroundMark x1="18063" y1="99329" x2="45624" y2="99329"/>
                        <a14:foregroundMark x1="21788" y1="97092" x2="87896" y2="97092"/>
                        <a14:foregroundMark x1="26071" y1="63982" x2="12663" y2="83893"/>
                        <a14:foregroundMark x1="8939" y1="97092" x2="23091" y2="97092"/>
                        <a14:foregroundMark x1="2235" y1="95749" x2="15084" y2="95749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9" y="3501008"/>
            <a:ext cx="69127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1" y="5157192"/>
            <a:ext cx="3185832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Alerter avec son téléphone portable ou témoin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419872" y="5659762"/>
            <a:ext cx="8815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er 14"/>
          <p:cNvSpPr/>
          <p:nvPr/>
        </p:nvSpPr>
        <p:spPr>
          <a:xfrm>
            <a:off x="207337" y="4033729"/>
            <a:ext cx="3168351" cy="3543070"/>
          </a:xfrm>
          <a:prstGeom prst="mathMultiply">
            <a:avLst>
              <a:gd name="adj1" fmla="val 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267494"/>
            <a:ext cx="8460432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r"/>
            <a: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Que faire face à </a:t>
            </a:r>
            <a:b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une hémorragie ?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7" name="Picture 2" descr="E:\outils!!!!!\5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2" y="260648"/>
            <a:ext cx="2103728" cy="13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251520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Analyse</a:t>
            </a:r>
            <a:r>
              <a:rPr lang="fr-FR" dirty="0" smtClean="0">
                <a:solidFill>
                  <a:prstClr val="black"/>
                </a:solidFill>
              </a:rPr>
              <a:t> de la situation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Protection 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779912" y="2240868"/>
            <a:ext cx="5920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121006" y="2708920"/>
            <a:ext cx="205782" cy="392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4355975" y="3101574"/>
            <a:ext cx="4536505" cy="35677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Conduite à tenir</a:t>
            </a:r>
            <a:r>
              <a:rPr lang="fr-FR" b="1" dirty="0" smtClean="0">
                <a:solidFill>
                  <a:prstClr val="black"/>
                </a:solidFill>
              </a:rPr>
              <a:t> :</a:t>
            </a:r>
          </a:p>
          <a:p>
            <a:pPr algn="ctr"/>
            <a:endParaRPr lang="fr-FR" sz="1400" b="1" dirty="0">
              <a:solidFill>
                <a:prstClr val="black"/>
              </a:solidFill>
            </a:endParaRPr>
          </a:p>
          <a:p>
            <a:pPr algn="r"/>
            <a:r>
              <a:rPr lang="fr-FR" b="1" dirty="0" smtClean="0">
                <a:solidFill>
                  <a:prstClr val="black"/>
                </a:solidFill>
              </a:rPr>
              <a:t>Corps étranger = STOP → Alerter </a:t>
            </a: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Protéger le sauveteur  (si possible)</a:t>
            </a:r>
          </a:p>
          <a:p>
            <a:endParaRPr lang="fr-FR" sz="1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Faire une compression locale directe suffisante </a:t>
            </a:r>
            <a:r>
              <a:rPr lang="fr-FR" b="1" dirty="0">
                <a:solidFill>
                  <a:prstClr val="black"/>
                </a:solidFill>
              </a:rPr>
              <a:t>pour arrêter le </a:t>
            </a:r>
            <a:r>
              <a:rPr lang="fr-FR" b="1" dirty="0" smtClean="0">
                <a:solidFill>
                  <a:prstClr val="black"/>
                </a:solidFill>
              </a:rPr>
              <a:t>saignement et  </a:t>
            </a:r>
            <a:r>
              <a:rPr lang="fr-FR" b="1" dirty="0">
                <a:solidFill>
                  <a:prstClr val="black"/>
                </a:solidFill>
              </a:rPr>
              <a:t>permanente 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endParaRPr lang="fr-FR" sz="1400" b="1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- Allonger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7091"/>
          <a:stretch/>
        </p:blipFill>
        <p:spPr bwMode="auto">
          <a:xfrm>
            <a:off x="6012160" y="5864768"/>
            <a:ext cx="2621549" cy="7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foregroundMark x1="54749" y1="8949" x2="92737" y2="84564"/>
                        <a14:foregroundMark x1="97020" y1="92617" x2="94041" y2="96421"/>
                        <a14:foregroundMark x1="94041" y1="96421" x2="94041" y2="96421"/>
                        <a14:foregroundMark x1="85475" y1="88367" x2="85475" y2="88367"/>
                        <a14:foregroundMark x1="3352" y1="91946" x2="5214" y2="97763"/>
                        <a14:foregroundMark x1="18063" y1="99329" x2="45624" y2="99329"/>
                        <a14:foregroundMark x1="21788" y1="97092" x2="87896" y2="97092"/>
                        <a14:foregroundMark x1="26071" y1="63982" x2="12663" y2="83893"/>
                        <a14:foregroundMark x1="8939" y1="97092" x2="23091" y2="97092"/>
                        <a14:foregroundMark x1="2235" y1="95749" x2="15084" y2="95749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9" y="3501008"/>
            <a:ext cx="69127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67494"/>
            <a:ext cx="9108504" cy="1399032"/>
          </a:xfrm>
        </p:spPr>
        <p:txBody>
          <a:bodyPr/>
          <a:lstStyle/>
          <a:p>
            <a:pPr marL="0" algn="ctr"/>
            <a:r>
              <a:rPr lang="fr-FR" dirty="0" smtClean="0"/>
              <a:t>Le pansement compressif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9074" y="1772816"/>
            <a:ext cx="8451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Si besoin de se libérer : </a:t>
            </a:r>
          </a:p>
          <a:p>
            <a:endParaRPr lang="fr-FR" sz="28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prstClr val="black"/>
                </a:solidFill>
              </a:rPr>
              <a:t>Remplacer la compression par une épaisseur de tissus propre et fixer par une bande ou lien large pour serrer suffisamment et arrêter le saignement </a:t>
            </a:r>
          </a:p>
          <a:p>
            <a:endParaRPr lang="fr-FR" sz="28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prstClr val="black"/>
                </a:solidFill>
              </a:rPr>
              <a:t>Pansement compressif impossible au niveau du cou, de la tête, du thorax, de l’abdomen : mettre la main de la victime elle-même </a:t>
            </a:r>
            <a:endParaRPr lang="fr-F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34040" y="3467702"/>
            <a:ext cx="3185832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Couvrir si possible </a:t>
            </a:r>
          </a:p>
          <a:p>
            <a:pPr algn="ctr"/>
            <a:endParaRPr lang="fr-FR" sz="600" dirty="0" smtClean="0">
              <a:solidFill>
                <a:prstClr val="black"/>
              </a:solidFill>
            </a:endParaRPr>
          </a:p>
          <a:p>
            <a:pPr algn="ctr"/>
            <a:endParaRPr lang="fr-FR" sz="600" dirty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Aller Alerter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419872" y="6021452"/>
            <a:ext cx="936103" cy="287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34040" y="5157192"/>
            <a:ext cx="3236381" cy="1641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Pansement compressif si on est seul sans moyen d’alerte </a:t>
            </a:r>
          </a:p>
          <a:p>
            <a:pPr algn="ctr"/>
            <a:r>
              <a:rPr lang="fr-FR" b="1" i="1" dirty="0" smtClean="0">
                <a:solidFill>
                  <a:prstClr val="black"/>
                </a:solidFill>
              </a:rPr>
              <a:t>(tissus propre – pas de relâchement de la compression)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704316" y="4763846"/>
            <a:ext cx="12637" cy="393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8460432" cy="1399032"/>
          </a:xfrm>
        </p:spPr>
        <p:txBody>
          <a:bodyPr/>
          <a:lstStyle/>
          <a:p>
            <a:pPr marL="0" algn="r"/>
            <a:r>
              <a:rPr lang="fr-FR" dirty="0" smtClean="0"/>
              <a:t>Que faire face à </a:t>
            </a:r>
            <a:br>
              <a:rPr lang="fr-FR" dirty="0" smtClean="0"/>
            </a:br>
            <a:r>
              <a:rPr lang="fr-FR" dirty="0" smtClean="0"/>
              <a:t>une hémorragie ? </a:t>
            </a:r>
            <a:endParaRPr lang="fr-FR" dirty="0"/>
          </a:p>
        </p:txBody>
      </p:sp>
      <p:pic>
        <p:nvPicPr>
          <p:cNvPr id="18" name="Picture 2" descr="E:\outils!!!!!\5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2" y="260648"/>
            <a:ext cx="2103728" cy="13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251520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Analyse</a:t>
            </a:r>
            <a:r>
              <a:rPr lang="fr-FR" dirty="0" smtClean="0">
                <a:solidFill>
                  <a:prstClr val="black"/>
                </a:solidFill>
              </a:rPr>
              <a:t> de la situation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355976" y="1772816"/>
            <a:ext cx="352839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Protection </a:t>
            </a:r>
            <a:endParaRPr lang="fr-FR" i="1" dirty="0">
              <a:solidFill>
                <a:prstClr val="black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79912" y="2240868"/>
            <a:ext cx="5920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121006" y="2708920"/>
            <a:ext cx="205782" cy="392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4355975" y="3101574"/>
            <a:ext cx="4536505" cy="35677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Conduite à tenir</a:t>
            </a:r>
            <a:r>
              <a:rPr lang="fr-FR" b="1" dirty="0" smtClean="0">
                <a:solidFill>
                  <a:prstClr val="black"/>
                </a:solidFill>
              </a:rPr>
              <a:t> :</a:t>
            </a:r>
          </a:p>
          <a:p>
            <a:pPr algn="ctr"/>
            <a:endParaRPr lang="fr-FR" sz="1400" b="1" dirty="0">
              <a:solidFill>
                <a:prstClr val="black"/>
              </a:solidFill>
            </a:endParaRPr>
          </a:p>
          <a:p>
            <a:pPr algn="r"/>
            <a:r>
              <a:rPr lang="fr-FR" b="1" dirty="0" smtClean="0">
                <a:solidFill>
                  <a:prstClr val="black"/>
                </a:solidFill>
              </a:rPr>
              <a:t>Corps étranger = STOP → Alerter </a:t>
            </a: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Protéger le sauveteur  (si possible)</a:t>
            </a:r>
          </a:p>
          <a:p>
            <a:endParaRPr lang="fr-FR" sz="1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Faire une compression locale directe suffisante </a:t>
            </a:r>
            <a:r>
              <a:rPr lang="fr-FR" b="1" dirty="0">
                <a:solidFill>
                  <a:prstClr val="black"/>
                </a:solidFill>
              </a:rPr>
              <a:t>pour arrêter le </a:t>
            </a:r>
            <a:r>
              <a:rPr lang="fr-FR" b="1" dirty="0" smtClean="0">
                <a:solidFill>
                  <a:prstClr val="black"/>
                </a:solidFill>
              </a:rPr>
              <a:t>saignement et  </a:t>
            </a:r>
            <a:r>
              <a:rPr lang="fr-FR" b="1" dirty="0">
                <a:solidFill>
                  <a:prstClr val="black"/>
                </a:solidFill>
              </a:rPr>
              <a:t>permanente 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endParaRPr lang="fr-FR" sz="1400" b="1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- Allonger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7091"/>
          <a:stretch/>
        </p:blipFill>
        <p:spPr bwMode="auto">
          <a:xfrm>
            <a:off x="6012160" y="5864768"/>
            <a:ext cx="2621549" cy="7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foregroundMark x1="54749" y1="8949" x2="92737" y2="84564"/>
                        <a14:foregroundMark x1="97020" y1="92617" x2="94041" y2="96421"/>
                        <a14:foregroundMark x1="94041" y1="96421" x2="94041" y2="96421"/>
                        <a14:foregroundMark x1="85475" y1="88367" x2="85475" y2="88367"/>
                        <a14:foregroundMark x1="3352" y1="91946" x2="5214" y2="97763"/>
                        <a14:foregroundMark x1="18063" y1="99329" x2="45624" y2="99329"/>
                        <a14:foregroundMark x1="21788" y1="97092" x2="87896" y2="97092"/>
                        <a14:foregroundMark x1="26071" y1="63982" x2="12663" y2="83893"/>
                        <a14:foregroundMark x1="8939" y1="97092" x2="23091" y2="97092"/>
                        <a14:foregroundMark x1="2235" y1="95749" x2="15084" y2="95749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9" y="3501008"/>
            <a:ext cx="69127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670</Words>
  <Application>Microsoft Office PowerPoint</Application>
  <PresentationFormat>Affichage à l'écran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Verve</vt:lpstr>
      <vt:lpstr>Présentation PowerPoint</vt:lpstr>
      <vt:lpstr>Présentation PowerPoint</vt:lpstr>
      <vt:lpstr>Présentation PowerPoint</vt:lpstr>
      <vt:lpstr>Présentation PowerPoint</vt:lpstr>
      <vt:lpstr>Compression locale directe </vt:lpstr>
      <vt:lpstr>Que faire face à  une hémorragie ? </vt:lpstr>
      <vt:lpstr>Présentation PowerPoint</vt:lpstr>
      <vt:lpstr>Le pansement compressif</vt:lpstr>
      <vt:lpstr>Que faire face à  une hémorragie ? </vt:lpstr>
      <vt:lpstr>Apprentissage du geste  (avec puis sans témoin) </vt:lpstr>
      <vt:lpstr>Présentation PowerPoint</vt:lpstr>
      <vt:lpstr>Saigne du nez : </vt:lpstr>
      <vt:lpstr>?</vt:lpstr>
      <vt:lpstr>Cas concret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97</cp:revision>
  <cp:lastPrinted>2013-10-31T23:37:22Z</cp:lastPrinted>
  <dcterms:created xsi:type="dcterms:W3CDTF">2013-10-11T22:05:50Z</dcterms:created>
  <dcterms:modified xsi:type="dcterms:W3CDTF">2014-07-03T10:51:36Z</dcterms:modified>
</cp:coreProperties>
</file>