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65" r:id="rId5"/>
    <p:sldId id="259" r:id="rId6"/>
    <p:sldId id="264" r:id="rId7"/>
    <p:sldId id="268" r:id="rId8"/>
    <p:sldId id="266" r:id="rId9"/>
    <p:sldId id="269" r:id="rId10"/>
    <p:sldId id="270" r:id="rId11"/>
    <p:sldId id="260" r:id="rId12"/>
    <p:sldId id="267" r:id="rId13"/>
    <p:sldId id="262" r:id="rId14"/>
    <p:sldId id="261" r:id="rId15"/>
    <p:sldId id="263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7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ED7AD-8F96-4AD3-B217-7B52BF359611}" type="datetimeFigureOut">
              <a:rPr lang="fr-FR" smtClean="0"/>
              <a:t>28/11/2014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AC7EF-65D2-4617-8179-D7A45E68AA3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0AEC62-AC37-4631-AB75-0A1F557326A6}" type="datetimeFigureOut">
              <a:rPr lang="fr-FR" smtClean="0"/>
              <a:pPr/>
              <a:t>28/11/2014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B6C13-6ADA-48C5-8577-7F8952C71B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DCJI:</a:t>
            </a:r>
            <a:r>
              <a:rPr lang="fr-FR" baseline="0" dirty="0" smtClean="0"/>
              <a:t> préparation : sac plastique et tampon relais dans poche, foulard autour du cou, téléphone au sol</a:t>
            </a:r>
          </a:p>
          <a:p>
            <a:r>
              <a:rPr lang="fr-FR" baseline="0" dirty="0" smtClean="0"/>
              <a:t>Préparer le maquillage. Attention à ne pas mettre de sang sur ses mains. Demander à la victime de presser l’éponge. Mettre un couteau dans la main opposée</a:t>
            </a:r>
          </a:p>
          <a:p>
            <a:r>
              <a:rPr lang="fr-FR" baseline="0" dirty="0" smtClean="0"/>
              <a:t>Plusieurs temps: </a:t>
            </a:r>
          </a:p>
          <a:p>
            <a:r>
              <a:rPr lang="fr-FR" baseline="0" dirty="0" smtClean="0"/>
              <a:t>1)    »face à une tel </a:t>
            </a:r>
            <a:r>
              <a:rPr lang="fr-FR" baseline="0" dirty="0" err="1" smtClean="0"/>
              <a:t>hémorrragie</a:t>
            </a:r>
            <a:r>
              <a:rPr lang="fr-FR" baseline="0" dirty="0" smtClean="0"/>
              <a:t> que feriez vous? » Montrer la conduite à tenir de la protection à l’appel des secours</a:t>
            </a:r>
          </a:p>
          <a:p>
            <a:r>
              <a:rPr lang="fr-FR" baseline="0" dirty="0" smtClean="0"/>
              <a:t>Pochon  en justifiant, comprimer avec la main forte, « ensuite une fois que l’on a comprimé, que faites vous? » allonger,  faire passer l’alerte avec téléphone</a:t>
            </a:r>
          </a:p>
          <a:p>
            <a:r>
              <a:rPr lang="fr-FR" baseline="0" dirty="0" smtClean="0"/>
              <a:t>2)  « et maintenant imaginez que vous </a:t>
            </a:r>
            <a:r>
              <a:rPr lang="fr-FR" baseline="0" dirty="0" err="1" smtClean="0"/>
              <a:t>etes</a:t>
            </a:r>
            <a:r>
              <a:rPr lang="fr-FR" baseline="0" dirty="0" smtClean="0"/>
              <a:t> seul et sans </a:t>
            </a:r>
            <a:r>
              <a:rPr lang="fr-FR" baseline="0" dirty="0" err="1" smtClean="0"/>
              <a:t>telephone</a:t>
            </a:r>
            <a:r>
              <a:rPr lang="fr-FR" baseline="0" dirty="0" smtClean="0"/>
              <a:t>.  que feriez vous ? »</a:t>
            </a:r>
          </a:p>
          <a:p>
            <a:r>
              <a:rPr lang="fr-FR" baseline="0" dirty="0" smtClean="0"/>
              <a:t>Appeler à l’aide. Si personne ne répond =&gt; pansement compressif (le tampon ne doit pas dépasser le lien)</a:t>
            </a:r>
          </a:p>
          <a:p>
            <a:r>
              <a:rPr lang="fr-FR" baseline="0" dirty="0" smtClean="0"/>
              <a:t>3) « Si la victime présente une plaie au cou. Faites vous un pansement compressif? » en effet si plaie au cou, tête, thorax, abdomen =&gt; pas de pansement compressif.  demander à la victime de comprimer avec sa main. </a:t>
            </a:r>
          </a:p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La compression des vaisseaux sanguins au niveau d’une plaie</a:t>
            </a:r>
            <a:r>
              <a:rPr lang="fr-FR" baseline="0" dirty="0" smtClean="0"/>
              <a:t> arrête le saignement</a:t>
            </a:r>
          </a:p>
          <a:p>
            <a:r>
              <a:rPr lang="fr-FR" dirty="0" smtClean="0"/>
              <a:t>Pansement compressif: pour pouvoir alerter le sauveteur soit se libérer.</a:t>
            </a:r>
            <a:r>
              <a:rPr lang="fr-FR" baseline="0" dirty="0" smtClean="0"/>
              <a:t> Il remplace la compression manuelle par une épaisseur de tissu </a:t>
            </a:r>
            <a:r>
              <a:rPr lang="fr-FR" baseline="0" dirty="0" err="1" smtClean="0"/>
              <a:t>popre</a:t>
            </a:r>
            <a:r>
              <a:rPr lang="fr-FR" baseline="0" dirty="0" smtClean="0"/>
              <a:t> recouvrant complètement la plaie (mouchoirs, torchons, vêtement…) fixé par une bande élastique ou un lien suffisamment large assez long pour serrer </a:t>
            </a:r>
            <a:r>
              <a:rPr lang="fr-FR" baseline="0" dirty="0" err="1" smtClean="0"/>
              <a:t>suffisament</a:t>
            </a:r>
            <a:r>
              <a:rPr lang="fr-FR" baseline="0" dirty="0" smtClean="0"/>
              <a:t> (pas un doigt ne peut passer) et arrêter le saignement. </a:t>
            </a:r>
          </a:p>
          <a:p>
            <a:r>
              <a:rPr lang="fr-FR" baseline="0" dirty="0" smtClean="0"/>
              <a:t>Impossible si plaie au cou, tête, thorax, abdomen</a:t>
            </a:r>
          </a:p>
          <a:p>
            <a:r>
              <a:rPr lang="fr-FR" baseline="0" dirty="0" smtClean="0"/>
              <a:t>Surveiller: les signes d’aggravation circulatoire (sueurs abondantes, sensation de froid, pâleur intense)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Nous allons passer à une démonstration</a:t>
            </a:r>
            <a:r>
              <a:rPr lang="fr-FR" baseline="0" dirty="0" smtClean="0"/>
              <a:t> en miroir. Vous allez exécuter des gestes que vous allez reproduire</a:t>
            </a:r>
          </a:p>
          <a:p>
            <a:r>
              <a:rPr lang="fr-FR" baseline="0" dirty="0" smtClean="0"/>
              <a:t>Mettez-vous debout suivez mes consignes. </a:t>
            </a:r>
          </a:p>
          <a:p>
            <a:r>
              <a:rPr lang="fr-FR" dirty="0" smtClean="0"/>
              <a:t>Donner</a:t>
            </a:r>
            <a:r>
              <a:rPr lang="fr-FR" baseline="0" dirty="0" smtClean="0"/>
              <a:t> justifications: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Asseoir, tête penchée en avant: permettre</a:t>
            </a:r>
            <a:r>
              <a:rPr lang="fr-FR" baseline="0" dirty="0" smtClean="0"/>
              <a:t> au sang de couler</a:t>
            </a:r>
            <a:endParaRPr lang="fr-F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dirty="0" smtClean="0"/>
              <a:t>Se moucher </a:t>
            </a:r>
            <a:r>
              <a:rPr lang="fr-FR" dirty="0" smtClean="0"/>
              <a:t>vigoureusement: enlever les impuretés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Comprimer les </a:t>
            </a:r>
            <a:r>
              <a:rPr lang="fr-FR" b="1" dirty="0" smtClean="0"/>
              <a:t>2 narines </a:t>
            </a:r>
            <a:r>
              <a:rPr lang="fr-FR" dirty="0" smtClean="0"/>
              <a:t>avec les doigts, durant </a:t>
            </a:r>
            <a:r>
              <a:rPr lang="fr-FR" b="1" dirty="0" smtClean="0"/>
              <a:t>10 minutes sans relâcher </a:t>
            </a:r>
            <a:r>
              <a:rPr lang="fr-FR" b="0" dirty="0" smtClean="0"/>
              <a:t>: la compression des vaisseaux</a:t>
            </a:r>
            <a:r>
              <a:rPr lang="fr-FR" b="0" baseline="0" dirty="0" smtClean="0"/>
              <a:t> sanguins au niveau d’une plaie arrête le saignement</a:t>
            </a:r>
            <a:endParaRPr lang="fr-FR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 smtClean="0"/>
          </a:p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9441-21C4-4996-97EF-E8AB62BBACB7}" type="datetime1">
              <a:rPr lang="fr-FR" smtClean="0"/>
              <a:t>28/11/2014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798C9-279D-4841-BF26-25AF4B78E1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636F-E3C9-426F-86D0-1B4AFF790DFB}" type="datetime1">
              <a:rPr lang="fr-FR" smtClean="0"/>
              <a:t>28/11/2014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798C9-279D-4841-BF26-25AF4B78E1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F86B5-EE34-4F5C-B66A-2B013D8FE6C8}" type="datetime1">
              <a:rPr lang="fr-FR" smtClean="0"/>
              <a:t>28/11/2014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798C9-279D-4841-BF26-25AF4B78E1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0CB5-71A7-4926-A302-DAC9A95A2A5F}" type="datetime1">
              <a:rPr lang="fr-FR" smtClean="0"/>
              <a:t>28/11/2014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798C9-279D-4841-BF26-25AF4B78E1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2504-CA8E-4EC6-9448-2A8B0E9C3C26}" type="datetime1">
              <a:rPr lang="fr-FR" smtClean="0"/>
              <a:t>28/11/2014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798C9-279D-4841-BF26-25AF4B78E1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BEFD-7F5E-4F48-BF3A-071FCBDC450E}" type="datetime1">
              <a:rPr lang="fr-FR" smtClean="0"/>
              <a:t>28/11/2014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798C9-279D-4841-BF26-25AF4B78E1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E7599-8262-4497-9541-25C4E8C2071D}" type="datetime1">
              <a:rPr lang="fr-FR" smtClean="0"/>
              <a:t>28/11/2014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798C9-279D-4841-BF26-25AF4B78E1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72E2B-5B6E-404F-B909-1DF61D55E384}" type="datetime1">
              <a:rPr lang="fr-FR" smtClean="0"/>
              <a:t>28/11/2014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798C9-279D-4841-BF26-25AF4B78E1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57043-8FE2-470F-8254-687FA9F14301}" type="datetime1">
              <a:rPr lang="fr-FR" smtClean="0"/>
              <a:t>28/11/2014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798C9-279D-4841-BF26-25AF4B78E1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E33D6-9810-4317-91ED-397F6551AA65}" type="datetime1">
              <a:rPr lang="fr-FR" smtClean="0"/>
              <a:t>28/11/2014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798C9-279D-4841-BF26-25AF4B78E1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DC7D3-619D-47EF-AB12-5DD1796DA24A}" type="datetime1">
              <a:rPr lang="fr-FR" smtClean="0"/>
              <a:t>28/11/2014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798C9-279D-4841-BF26-25AF4B78E1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829E3-243E-4E80-AC78-8BCB2D6B1E96}" type="datetime1">
              <a:rPr lang="fr-FR" smtClean="0"/>
              <a:t>28/11/2014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798C9-279D-4841-BF26-25AF4B78E1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1470025"/>
          </a:xfrm>
        </p:spPr>
        <p:txBody>
          <a:bodyPr/>
          <a:lstStyle/>
          <a:p>
            <a:r>
              <a:rPr lang="fr-FR" dirty="0" smtClean="0"/>
              <a:t>Hémorragies externes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2852936"/>
            <a:ext cx="7416824" cy="2544688"/>
          </a:xfrm>
        </p:spPr>
        <p:txBody>
          <a:bodyPr>
            <a:normAutofit lnSpcReduction="10000"/>
          </a:bodyPr>
          <a:lstStyle/>
          <a:p>
            <a:r>
              <a:rPr lang="fr-FR" i="1" u="sng" dirty="0" smtClean="0"/>
              <a:t>Objectif: </a:t>
            </a:r>
          </a:p>
          <a:p>
            <a:r>
              <a:rPr lang="fr-FR" dirty="0" smtClean="0"/>
              <a:t>Capable, face à une victime qui présente </a:t>
            </a:r>
            <a:r>
              <a:rPr lang="fr-FR" b="1" dirty="0" smtClean="0"/>
              <a:t>une hémorragie</a:t>
            </a:r>
            <a:r>
              <a:rPr lang="fr-FR" dirty="0" smtClean="0"/>
              <a:t>, </a:t>
            </a:r>
          </a:p>
          <a:p>
            <a:r>
              <a:rPr lang="fr-FR" dirty="0" smtClean="0"/>
              <a:t>d’en reconnaitre les </a:t>
            </a:r>
            <a:r>
              <a:rPr lang="fr-FR" b="1" dirty="0" smtClean="0"/>
              <a:t>signes</a:t>
            </a:r>
            <a:r>
              <a:rPr lang="fr-FR" dirty="0" smtClean="0"/>
              <a:t> et de réaliser les </a:t>
            </a:r>
            <a:r>
              <a:rPr lang="fr-FR" b="1" dirty="0" smtClean="0"/>
              <a:t>gestes</a:t>
            </a:r>
            <a:r>
              <a:rPr lang="fr-FR" dirty="0" smtClean="0"/>
              <a:t> adaptés et nécessaires. 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fr-FR" sz="6000" b="1" dirty="0" smtClean="0"/>
              <a:t>Compression locale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3100" dirty="0" smtClean="0"/>
              <a:t>avec pansement compressif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3600" b="1" i="1" dirty="0" smtClean="0">
                <a:solidFill>
                  <a:srgbClr val="FFC000"/>
                </a:solidFill>
              </a:rPr>
              <a:t>point clés</a:t>
            </a:r>
            <a:endParaRPr lang="fr-FR" b="1" i="1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2736304"/>
          </a:xfrm>
          <a:solidFill>
            <a:srgbClr val="FFC00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fr-FR" sz="3600" dirty="0" smtClean="0"/>
              <a:t>la compression doit être :   </a:t>
            </a:r>
          </a:p>
          <a:p>
            <a:pPr>
              <a:buNone/>
            </a:pPr>
            <a:r>
              <a:rPr lang="fr-FR" sz="3600" b="1" dirty="0" smtClean="0"/>
              <a:t>       - suffisante pour arrêter le saignement</a:t>
            </a:r>
          </a:p>
          <a:p>
            <a:pPr>
              <a:buNone/>
            </a:pPr>
            <a:r>
              <a:rPr lang="fr-FR" sz="3600" dirty="0" smtClean="0"/>
              <a:t>       - </a:t>
            </a:r>
            <a:r>
              <a:rPr lang="fr-FR" sz="3600" b="1" dirty="0" smtClean="0"/>
              <a:t>permanente </a:t>
            </a:r>
            <a:r>
              <a:rPr lang="fr-FR" sz="3600" dirty="0" smtClean="0"/>
              <a:t>(libérer sur ordre des secours)</a:t>
            </a:r>
          </a:p>
          <a:p>
            <a:endParaRPr lang="fr-FR" sz="36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Apprentissage du geste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fr-FR" sz="3600" dirty="0" smtClean="0"/>
              <a:t>Groupe de 3 </a:t>
            </a:r>
          </a:p>
          <a:p>
            <a:pPr algn="ctr">
              <a:buNone/>
            </a:pPr>
            <a:r>
              <a:rPr lang="fr-FR" sz="3600" dirty="0" smtClean="0"/>
              <a:t>= </a:t>
            </a:r>
          </a:p>
          <a:p>
            <a:pPr algn="ctr">
              <a:buNone/>
            </a:pPr>
            <a:r>
              <a:rPr lang="fr-FR" sz="3600" dirty="0" smtClean="0"/>
              <a:t>1 victime, 1 témoin , un sauveteur</a:t>
            </a:r>
          </a:p>
          <a:p>
            <a:pPr algn="ctr">
              <a:buNone/>
            </a:pPr>
            <a:endParaRPr lang="fr-FR" sz="3600" dirty="0"/>
          </a:p>
          <a:p>
            <a:pPr algn="ctr">
              <a:buNone/>
            </a:pPr>
            <a:r>
              <a:rPr lang="fr-FR" sz="4000" b="1" dirty="0" smtClean="0"/>
              <a:t>Changement de rôle: </a:t>
            </a:r>
          </a:p>
          <a:p>
            <a:pPr algn="ctr">
              <a:buNone/>
            </a:pPr>
            <a:r>
              <a:rPr lang="fr-FR" dirty="0" smtClean="0"/>
              <a:t>Témoin =&gt; Sauveteur</a:t>
            </a:r>
          </a:p>
          <a:p>
            <a:pPr algn="ctr">
              <a:buNone/>
            </a:pPr>
            <a:r>
              <a:rPr lang="fr-FR" dirty="0" smtClean="0"/>
              <a:t>Sauveteur =&gt; Victime</a:t>
            </a:r>
          </a:p>
          <a:p>
            <a:pPr algn="ctr">
              <a:buNone/>
            </a:pPr>
            <a:r>
              <a:rPr lang="fr-FR" dirty="0" smtClean="0"/>
              <a:t>Victime =&gt; Témoin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Saignement par le nez, la bouche</a:t>
            </a:r>
            <a:br>
              <a:rPr lang="fr-FR" dirty="0" smtClean="0"/>
            </a:br>
            <a:r>
              <a:rPr lang="fr-FR" dirty="0" smtClean="0"/>
              <a:t> ou autre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262088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fr-FR" dirty="0" smtClean="0"/>
              <a:t>Objectif: </a:t>
            </a:r>
          </a:p>
          <a:p>
            <a:pPr algn="ctr">
              <a:buNone/>
            </a:pPr>
            <a:r>
              <a:rPr lang="fr-FR" dirty="0" smtClean="0"/>
              <a:t>Capable </a:t>
            </a:r>
            <a:r>
              <a:rPr lang="fr-FR" b="1" dirty="0" smtClean="0"/>
              <a:t>devant un saignement de nez </a:t>
            </a:r>
            <a:r>
              <a:rPr lang="fr-FR" dirty="0" smtClean="0"/>
              <a:t>ou </a:t>
            </a:r>
          </a:p>
          <a:p>
            <a:pPr algn="ctr">
              <a:buNone/>
            </a:pPr>
            <a:r>
              <a:rPr lang="fr-FR" b="1" dirty="0" smtClean="0"/>
              <a:t>une victime qui vomit ou crache du sang</a:t>
            </a:r>
            <a:r>
              <a:rPr lang="fr-FR" dirty="0" smtClean="0"/>
              <a:t>, d’effectuer le </a:t>
            </a:r>
            <a:r>
              <a:rPr lang="fr-FR" b="1" dirty="0" smtClean="0"/>
              <a:t>choix de la conduite </a:t>
            </a:r>
            <a:r>
              <a:rPr lang="fr-FR" dirty="0" smtClean="0"/>
              <a:t>à tenir attendue afin d’</a:t>
            </a:r>
            <a:r>
              <a:rPr lang="fr-FR" b="1" dirty="0" smtClean="0"/>
              <a:t>éviter une aggravation</a:t>
            </a:r>
            <a:endParaRPr lang="fr-FR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Victime vomit ou crache du sang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- Position à l’aise (choix de la victime)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ou allongée sur le côté si perte de connaissance</a:t>
            </a:r>
          </a:p>
          <a:p>
            <a:pPr>
              <a:buNone/>
            </a:pPr>
            <a:r>
              <a:rPr lang="fr-FR" dirty="0" smtClean="0"/>
              <a:t>- Alerter les secours</a:t>
            </a:r>
          </a:p>
          <a:p>
            <a:pPr>
              <a:buNone/>
            </a:pPr>
            <a:r>
              <a:rPr lang="fr-FR" dirty="0" smtClean="0"/>
              <a:t>- Conserver les vomissements et crachats</a:t>
            </a:r>
          </a:p>
          <a:p>
            <a:pPr>
              <a:buNone/>
            </a:pPr>
            <a:r>
              <a:rPr lang="fr-FR" dirty="0" smtClean="0"/>
              <a:t>- Surveiller en permanence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Saignement nez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Asseoir, </a:t>
            </a:r>
            <a:r>
              <a:rPr lang="fr-FR" b="1" dirty="0" smtClean="0"/>
              <a:t>tête penchée en avant</a:t>
            </a:r>
          </a:p>
          <a:p>
            <a:r>
              <a:rPr lang="fr-FR" b="1" dirty="0" smtClean="0"/>
              <a:t>Se moucher </a:t>
            </a:r>
            <a:r>
              <a:rPr lang="fr-FR" dirty="0" smtClean="0"/>
              <a:t>vigoureusement</a:t>
            </a:r>
          </a:p>
          <a:p>
            <a:r>
              <a:rPr lang="fr-FR" dirty="0" smtClean="0"/>
              <a:t>Comprimer les </a:t>
            </a:r>
            <a:r>
              <a:rPr lang="fr-FR" b="1" dirty="0" smtClean="0"/>
              <a:t>2 narines </a:t>
            </a:r>
            <a:r>
              <a:rPr lang="fr-FR" dirty="0" smtClean="0"/>
              <a:t>avec les doigts, durant </a:t>
            </a:r>
            <a:r>
              <a:rPr lang="fr-FR" b="1" dirty="0" smtClean="0"/>
              <a:t>10 minutes sans relâcher </a:t>
            </a:r>
          </a:p>
          <a:p>
            <a:r>
              <a:rPr lang="fr-FR" b="1" dirty="0" smtClean="0"/>
              <a:t>Avis médical: </a:t>
            </a:r>
          </a:p>
          <a:p>
            <a:pPr>
              <a:buNone/>
            </a:pPr>
            <a:r>
              <a:rPr lang="fr-FR" b="1" dirty="0"/>
              <a:t> </a:t>
            </a:r>
            <a:r>
              <a:rPr lang="fr-FR" b="1" dirty="0" smtClean="0"/>
              <a:t>       - </a:t>
            </a:r>
            <a:r>
              <a:rPr lang="fr-FR" dirty="0" smtClean="0"/>
              <a:t>saignement </a:t>
            </a:r>
            <a:r>
              <a:rPr lang="fr-FR" b="1" dirty="0" smtClean="0"/>
              <a:t>ne s’arrête pas </a:t>
            </a:r>
            <a:r>
              <a:rPr lang="fr-FR" dirty="0" smtClean="0"/>
              <a:t>ou se </a:t>
            </a:r>
            <a:r>
              <a:rPr lang="fr-FR" b="1" dirty="0" smtClean="0"/>
              <a:t>reproduit</a:t>
            </a:r>
          </a:p>
          <a:p>
            <a:pPr>
              <a:buNone/>
            </a:pPr>
            <a:r>
              <a:rPr lang="fr-FR" b="1" dirty="0" smtClean="0"/>
              <a:t>        - </a:t>
            </a:r>
            <a:r>
              <a:rPr lang="fr-FR" dirty="0" smtClean="0"/>
              <a:t>Saignement</a:t>
            </a:r>
            <a:r>
              <a:rPr lang="fr-FR" b="1" dirty="0" smtClean="0"/>
              <a:t> après chute ou coup</a:t>
            </a:r>
          </a:p>
          <a:p>
            <a:pPr>
              <a:buNone/>
            </a:pPr>
            <a:r>
              <a:rPr lang="fr-FR" b="1" dirty="0" smtClean="0"/>
              <a:t>        - </a:t>
            </a:r>
            <a:r>
              <a:rPr lang="fr-FR" dirty="0" smtClean="0"/>
              <a:t>Victime prend des </a:t>
            </a:r>
            <a:r>
              <a:rPr lang="fr-FR" b="1" dirty="0" smtClean="0"/>
              <a:t>médicaments</a:t>
            </a:r>
            <a:endParaRPr lang="fr-FR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Autres orifices naturels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1828800"/>
          </a:xfrm>
        </p:spPr>
        <p:txBody>
          <a:bodyPr/>
          <a:lstStyle/>
          <a:p>
            <a:r>
              <a:rPr lang="fr-FR" sz="4000" dirty="0" smtClean="0"/>
              <a:t>Allonger la victime</a:t>
            </a:r>
          </a:p>
          <a:p>
            <a:r>
              <a:rPr lang="fr-FR" sz="4000" dirty="0" smtClean="0"/>
              <a:t>Avis médical, appliquer les consignes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Que vous évoque le mot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536504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fr-FR" sz="6000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fr-FR" sz="15800" i="1" dirty="0" smtClean="0">
                <a:solidFill>
                  <a:srgbClr val="FF0000"/>
                </a:solidFill>
                <a:latin typeface="Chiller" pitchFamily="82" charset="0"/>
              </a:rPr>
              <a:t>Hémorragie</a:t>
            </a:r>
          </a:p>
          <a:p>
            <a:pPr algn="ctr">
              <a:buNone/>
            </a:pPr>
            <a:r>
              <a:rPr lang="fr-FR" sz="6000" i="1" dirty="0" smtClean="0"/>
              <a:t>?</a:t>
            </a:r>
            <a:r>
              <a:rPr lang="fr-FR" sz="6000" i="1" dirty="0" smtClean="0">
                <a:solidFill>
                  <a:srgbClr val="FF0000"/>
                </a:solidFill>
              </a:rPr>
              <a:t> </a:t>
            </a:r>
            <a:endParaRPr lang="fr-FR" sz="6000" i="1" dirty="0">
              <a:solidFill>
                <a:srgbClr val="FF0000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395536" y="404665"/>
          <a:ext cx="8229600" cy="5999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4680"/>
                <a:gridCol w="2451720"/>
                <a:gridCol w="2743200"/>
              </a:tblGrid>
              <a:tr h="804325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Signes</a:t>
                      </a:r>
                      <a:endParaRPr lang="fr-FR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Causes </a:t>
                      </a:r>
                      <a:endParaRPr lang="fr-FR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Risques</a:t>
                      </a:r>
                      <a:r>
                        <a:rPr lang="fr-FR" sz="3200" baseline="0" dirty="0" smtClean="0"/>
                        <a:t> </a:t>
                      </a:r>
                      <a:endParaRPr lang="fr-FR" sz="3200" dirty="0"/>
                    </a:p>
                  </a:txBody>
                  <a:tcPr anchor="ctr"/>
                </a:tc>
              </a:tr>
              <a:tr h="2909647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</a:txBody>
                  <a:tcPr>
                    <a:lnB w="31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</a:txBody>
                  <a:tcPr>
                    <a:lnB w="31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</a:txBody>
                  <a:tcPr>
                    <a:lnB w="31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675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Perte de sang  prolongée</a:t>
                      </a:r>
                    </a:p>
                    <a:p>
                      <a:endParaRPr lang="fr-FR" sz="2400" dirty="0" smtClean="0"/>
                    </a:p>
                    <a:p>
                      <a:r>
                        <a:rPr lang="fr-FR" sz="2400" b="1" dirty="0" smtClean="0"/>
                        <a:t>Imbibe</a:t>
                      </a:r>
                      <a:r>
                        <a:rPr lang="fr-FR" sz="2400" b="1" baseline="0" dirty="0" smtClean="0"/>
                        <a:t> </a:t>
                      </a:r>
                      <a:r>
                        <a:rPr lang="fr-FR" sz="2400" baseline="0" dirty="0" smtClean="0"/>
                        <a:t>un mouchoir </a:t>
                      </a:r>
                    </a:p>
                    <a:p>
                      <a:r>
                        <a:rPr lang="fr-FR" sz="2400" b="1" baseline="0" dirty="0" smtClean="0"/>
                        <a:t>en quelques secondes</a:t>
                      </a:r>
                      <a:endParaRPr lang="fr-FR" sz="2400" b="1" dirty="0" smtClean="0"/>
                    </a:p>
                    <a:p>
                      <a:endParaRPr lang="fr-FR" sz="2400" b="1" dirty="0"/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Secondaire à :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fr-FR" sz="2400" dirty="0" smtClean="0"/>
                        <a:t>Une plaie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fr-FR" sz="2400" dirty="0" smtClean="0"/>
                        <a:t>- Un traumatisme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fr-FR" sz="2400" dirty="0" smtClean="0"/>
                        <a:t> une maladie</a:t>
                      </a:r>
                    </a:p>
                    <a:p>
                      <a:pPr>
                        <a:buFontTx/>
                        <a:buChar char="-"/>
                      </a:pPr>
                      <a:endParaRPr lang="fr-FR" sz="2400" dirty="0"/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Victime: </a:t>
                      </a:r>
                    </a:p>
                    <a:p>
                      <a:r>
                        <a:rPr lang="fr-FR" sz="2400" dirty="0" smtClean="0"/>
                        <a:t>Détresse circulatoire</a:t>
                      </a:r>
                    </a:p>
                    <a:p>
                      <a:r>
                        <a:rPr lang="fr-FR" sz="2400" dirty="0" smtClean="0"/>
                        <a:t>Arrêt cardiaque</a:t>
                      </a:r>
                    </a:p>
                    <a:p>
                      <a:r>
                        <a:rPr lang="fr-FR" sz="2400" b="1" dirty="0" smtClean="0"/>
                        <a:t>Sauveteur: </a:t>
                      </a:r>
                    </a:p>
                    <a:p>
                      <a:r>
                        <a:rPr lang="fr-FR" sz="2400" dirty="0" smtClean="0"/>
                        <a:t>infection</a:t>
                      </a: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9600" i="1" dirty="0" smtClean="0">
                <a:solidFill>
                  <a:srgbClr val="FF0000"/>
                </a:solidFill>
                <a:latin typeface="Chiller" pitchFamily="82" charset="0"/>
              </a:rPr>
              <a:t>Hémorragie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3268960"/>
          </a:xfrm>
        </p:spPr>
        <p:txBody>
          <a:bodyPr/>
          <a:lstStyle/>
          <a:p>
            <a:pPr algn="ctr">
              <a:buNone/>
            </a:pPr>
            <a:r>
              <a:rPr lang="fr-FR" i="1" u="sng" dirty="0" smtClean="0"/>
              <a:t>Objectif: </a:t>
            </a:r>
          </a:p>
          <a:p>
            <a:pPr algn="ctr">
              <a:buNone/>
            </a:pPr>
            <a:r>
              <a:rPr lang="fr-FR" dirty="0" smtClean="0"/>
              <a:t>Capable  de réaliser une</a:t>
            </a:r>
          </a:p>
          <a:p>
            <a:pPr algn="ctr">
              <a:buNone/>
            </a:pPr>
            <a:r>
              <a:rPr lang="fr-FR" dirty="0" smtClean="0"/>
              <a:t> </a:t>
            </a:r>
            <a:r>
              <a:rPr lang="fr-FR" b="1" dirty="0" smtClean="0"/>
              <a:t>compression locale </a:t>
            </a:r>
          </a:p>
          <a:p>
            <a:pPr algn="ctr">
              <a:buNone/>
            </a:pPr>
            <a:r>
              <a:rPr lang="fr-FR" dirty="0" smtClean="0"/>
              <a:t>de l’endroit qui saigne abondamment afin </a:t>
            </a:r>
            <a:r>
              <a:rPr lang="fr-FR" b="1" dirty="0" smtClean="0"/>
              <a:t>d’arrêter la saignement</a:t>
            </a:r>
            <a:endParaRPr lang="fr-FR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 fontScale="90000"/>
          </a:bodyPr>
          <a:lstStyle/>
          <a:p>
            <a:r>
              <a:rPr lang="fr-FR" sz="8900" i="1" dirty="0" smtClean="0">
                <a:solidFill>
                  <a:srgbClr val="FF0000"/>
                </a:solidFill>
                <a:latin typeface="Chiller" pitchFamily="82" charset="0"/>
              </a:rPr>
              <a:t>Hémorragie</a:t>
            </a:r>
            <a:r>
              <a:rPr lang="fr-FR" sz="9600" i="1" dirty="0" smtClean="0">
                <a:solidFill>
                  <a:srgbClr val="FF0000"/>
                </a:solidFill>
              </a:rPr>
              <a:t/>
            </a:r>
            <a:br>
              <a:rPr lang="fr-FR" sz="9600" i="1" dirty="0" smtClean="0">
                <a:solidFill>
                  <a:srgbClr val="FF0000"/>
                </a:solidFill>
              </a:rPr>
            </a:br>
            <a:r>
              <a:rPr lang="fr-FR" sz="3600" b="1" i="1" dirty="0" smtClean="0">
                <a:solidFill>
                  <a:srgbClr val="00B0F0"/>
                </a:solidFill>
              </a:rPr>
              <a:t>Conduite à tenir</a:t>
            </a:r>
            <a:endParaRPr lang="fr-FR" b="1" i="1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2177480"/>
            <a:ext cx="8568952" cy="4419872"/>
          </a:xfrm>
          <a:solidFill>
            <a:srgbClr val="00B0F0"/>
          </a:solidFill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Protéger</a:t>
            </a:r>
          </a:p>
          <a:p>
            <a:r>
              <a:rPr lang="fr-FR" b="1" dirty="0" smtClean="0"/>
              <a:t>Constater</a:t>
            </a:r>
            <a:r>
              <a:rPr lang="fr-FR" dirty="0" smtClean="0"/>
              <a:t> l’hémorragie</a:t>
            </a:r>
          </a:p>
          <a:p>
            <a:r>
              <a:rPr lang="fr-FR" dirty="0" smtClean="0"/>
              <a:t>Se munir d’une épaisseur de </a:t>
            </a:r>
            <a:r>
              <a:rPr lang="fr-FR" b="1" dirty="0" smtClean="0"/>
              <a:t>tissu ou d’un sac plastique</a:t>
            </a:r>
            <a:r>
              <a:rPr lang="fr-FR" dirty="0" smtClean="0"/>
              <a:t> </a:t>
            </a:r>
            <a:r>
              <a:rPr lang="fr-FR" sz="2000" dirty="0" smtClean="0"/>
              <a:t>(si pas de tampon, utiliser sa main)</a:t>
            </a:r>
            <a:endParaRPr lang="fr-FR" dirty="0" smtClean="0"/>
          </a:p>
          <a:p>
            <a:r>
              <a:rPr lang="fr-FR" b="1" dirty="0" smtClean="0"/>
              <a:t>Compresser la plaie</a:t>
            </a:r>
          </a:p>
          <a:p>
            <a:r>
              <a:rPr lang="fr-FR" b="1" dirty="0" smtClean="0"/>
              <a:t>Allonger</a:t>
            </a:r>
          </a:p>
          <a:p>
            <a:r>
              <a:rPr lang="fr-FR" b="1" dirty="0" smtClean="0"/>
              <a:t>Alerter </a:t>
            </a:r>
            <a:r>
              <a:rPr lang="fr-FR" dirty="0" smtClean="0"/>
              <a:t>=&gt; 15</a:t>
            </a:r>
          </a:p>
          <a:p>
            <a:r>
              <a:rPr lang="fr-FR" b="1" dirty="0" smtClean="0"/>
              <a:t>RPS: R</a:t>
            </a:r>
            <a:r>
              <a:rPr lang="fr-FR" dirty="0" smtClean="0"/>
              <a:t>eposer, </a:t>
            </a:r>
            <a:r>
              <a:rPr lang="fr-FR" b="1" dirty="0" smtClean="0"/>
              <a:t>P</a:t>
            </a:r>
            <a:r>
              <a:rPr lang="fr-FR" dirty="0" smtClean="0"/>
              <a:t>rotéger, </a:t>
            </a:r>
            <a:r>
              <a:rPr lang="fr-FR" b="1" dirty="0" smtClean="0"/>
              <a:t>S</a:t>
            </a:r>
            <a:r>
              <a:rPr lang="fr-FR" dirty="0" smtClean="0"/>
              <a:t>urveiller </a:t>
            </a:r>
          </a:p>
          <a:p>
            <a:r>
              <a:rPr lang="fr-FR" sz="2800" b="1" dirty="0" smtClean="0"/>
              <a:t>Si aggravation </a:t>
            </a:r>
            <a:r>
              <a:rPr lang="fr-FR" sz="2800" dirty="0" smtClean="0"/>
              <a:t>=&gt; 15</a:t>
            </a:r>
          </a:p>
          <a:p>
            <a:r>
              <a:rPr lang="fr-FR" sz="2800" dirty="0" smtClean="0"/>
              <a:t>Si perte de connaissance  ou arrêt cardiaque (partie 9 et 10)</a:t>
            </a:r>
          </a:p>
          <a:p>
            <a:pPr>
              <a:buNone/>
            </a:pPr>
            <a:endParaRPr lang="fr-FR" sz="2800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Compression locale</a:t>
            </a:r>
            <a:br>
              <a:rPr lang="fr-FR" dirty="0" smtClean="0"/>
            </a:br>
            <a:r>
              <a:rPr lang="fr-FR" sz="3600" b="1" i="1" dirty="0" smtClean="0">
                <a:solidFill>
                  <a:srgbClr val="FFC000"/>
                </a:solidFill>
              </a:rPr>
              <a:t>point clés</a:t>
            </a:r>
            <a:endParaRPr lang="fr-FR" b="1" i="1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48879"/>
            <a:ext cx="8229600" cy="2592289"/>
          </a:xfrm>
          <a:solidFill>
            <a:srgbClr val="FFC00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fr-FR" sz="3600" i="1" u="sng" dirty="0" smtClean="0"/>
              <a:t>la compression doit être :   </a:t>
            </a:r>
          </a:p>
          <a:p>
            <a:pPr>
              <a:buNone/>
            </a:pPr>
            <a:r>
              <a:rPr lang="fr-FR" sz="3600" b="1" dirty="0" smtClean="0"/>
              <a:t>       - suffisante pour arrêter le saignement</a:t>
            </a:r>
          </a:p>
          <a:p>
            <a:pPr>
              <a:buNone/>
            </a:pPr>
            <a:r>
              <a:rPr lang="fr-FR" sz="3600" dirty="0" smtClean="0"/>
              <a:t>       - </a:t>
            </a:r>
            <a:r>
              <a:rPr lang="fr-FR" sz="3600" b="1" dirty="0" smtClean="0"/>
              <a:t>permanente </a:t>
            </a:r>
            <a:r>
              <a:rPr lang="fr-FR" sz="3600" dirty="0" smtClean="0"/>
              <a:t>(libérer sur ordre des secours)</a:t>
            </a:r>
          </a:p>
          <a:p>
            <a:endParaRPr lang="fr-FR" sz="36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ALLONGER… oui mais pourquoi?</a:t>
            </a:r>
            <a:endParaRPr lang="fr-FR" dirty="0"/>
          </a:p>
        </p:txBody>
      </p:sp>
      <p:pic>
        <p:nvPicPr>
          <p:cNvPr id="4" name="Espace réservé du contenu 3" descr="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77137" y="1600200"/>
            <a:ext cx="7389725" cy="4525963"/>
          </a:xfrm>
        </p:spPr>
      </p:pic>
      <p:sp>
        <p:nvSpPr>
          <p:cNvPr id="5" name="ZoneTexte 4"/>
          <p:cNvSpPr txBox="1"/>
          <p:nvPr/>
        </p:nvSpPr>
        <p:spPr>
          <a:xfrm>
            <a:off x="5292080" y="6093296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Si vous  ne pouvez pas donner l’alerte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smtClean="0"/>
              <a:t>Autres situations</a:t>
            </a:r>
            <a:endParaRPr lang="fr-FR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8676456" cy="4896544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Si </a:t>
            </a:r>
            <a:r>
              <a:rPr lang="fr-FR" b="1" dirty="0" smtClean="0"/>
              <a:t>seul sans téléphone</a:t>
            </a:r>
            <a:r>
              <a:rPr lang="fr-FR" dirty="0" smtClean="0"/>
              <a:t>=&gt; appeler à l’aide</a:t>
            </a:r>
          </a:p>
          <a:p>
            <a:r>
              <a:rPr lang="fr-FR" dirty="0" smtClean="0"/>
              <a:t>Si </a:t>
            </a:r>
            <a:r>
              <a:rPr lang="fr-FR" b="1" dirty="0" smtClean="0"/>
              <a:t>aucun témoin </a:t>
            </a:r>
            <a:r>
              <a:rPr lang="fr-FR" dirty="0" smtClean="0"/>
              <a:t>=&gt; pansement compressif</a:t>
            </a:r>
            <a:endParaRPr lang="fr-FR" sz="2000" dirty="0" smtClean="0"/>
          </a:p>
          <a:p>
            <a:r>
              <a:rPr lang="fr-FR" dirty="0" smtClean="0"/>
              <a:t>Si </a:t>
            </a:r>
            <a:r>
              <a:rPr lang="fr-FR" b="1" dirty="0" smtClean="0"/>
              <a:t>hémorragie au cou, tête, thorax, abdomen</a:t>
            </a:r>
          </a:p>
          <a:p>
            <a:pPr algn="ctr">
              <a:buNone/>
            </a:pPr>
            <a:r>
              <a:rPr lang="fr-FR" b="1" dirty="0" smtClean="0"/>
              <a:t>=</a:t>
            </a:r>
            <a:r>
              <a:rPr lang="fr-FR" dirty="0" smtClean="0"/>
              <a:t>&gt; pas de pansement compressif</a:t>
            </a:r>
          </a:p>
          <a:p>
            <a:pPr algn="ctr">
              <a:buNone/>
            </a:pPr>
            <a:r>
              <a:rPr lang="fr-FR" dirty="0" smtClean="0"/>
              <a:t> demander à la victime de </a:t>
            </a:r>
            <a:r>
              <a:rPr lang="fr-FR" b="1" dirty="0" smtClean="0"/>
              <a:t>compresser </a:t>
            </a:r>
          </a:p>
          <a:p>
            <a:pPr algn="ctr">
              <a:buNone/>
            </a:pPr>
            <a:r>
              <a:rPr lang="fr-FR" dirty="0" smtClean="0"/>
              <a:t>l’hémorragie avec </a:t>
            </a:r>
            <a:r>
              <a:rPr lang="fr-FR" b="1" dirty="0" smtClean="0"/>
              <a:t>sa main</a:t>
            </a:r>
          </a:p>
          <a:p>
            <a:r>
              <a:rPr lang="fr-FR" dirty="0" smtClean="0"/>
              <a:t>Si sauveteur ou tout autre personne a été en </a:t>
            </a:r>
            <a:r>
              <a:rPr lang="fr-FR" b="1" dirty="0" smtClean="0"/>
              <a:t>contact avec le sang de la victime </a:t>
            </a:r>
            <a:r>
              <a:rPr lang="fr-FR" dirty="0" smtClean="0"/>
              <a:t>=&gt; </a:t>
            </a:r>
            <a:r>
              <a:rPr lang="fr-FR" b="1" dirty="0" smtClean="0"/>
              <a:t>Avis médical</a:t>
            </a:r>
            <a:r>
              <a:rPr lang="fr-FR" dirty="0" smtClean="0"/>
              <a:t>.</a:t>
            </a:r>
          </a:p>
          <a:p>
            <a:r>
              <a:rPr lang="fr-FR" dirty="0" smtClean="0"/>
              <a:t> </a:t>
            </a:r>
            <a:r>
              <a:rPr lang="fr-FR" b="1" dirty="0" smtClean="0"/>
              <a:t>Si vêtement=&gt; poubelle</a:t>
            </a:r>
          </a:p>
          <a:p>
            <a:endParaRPr lang="fr-FR" dirty="0" smtClean="0"/>
          </a:p>
          <a:p>
            <a:endParaRPr lang="fr-FR" dirty="0" smtClean="0"/>
          </a:p>
          <a:p>
            <a:pPr>
              <a:buNone/>
            </a:pPr>
            <a:endParaRPr lang="fr-FR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smtClean="0">
                <a:solidFill>
                  <a:srgbClr val="FF0000"/>
                </a:solidFill>
              </a:rPr>
              <a:t>Panse</a:t>
            </a:r>
            <a:r>
              <a:rPr lang="fr-FR" i="1" dirty="0" smtClean="0">
                <a:solidFill>
                  <a:schemeClr val="accent2">
                    <a:lumMod val="75000"/>
                  </a:schemeClr>
                </a:solidFill>
              </a:rPr>
              <a:t>ment</a:t>
            </a:r>
            <a:r>
              <a:rPr lang="fr-FR" i="1" dirty="0" smtClean="0"/>
              <a:t> </a:t>
            </a:r>
            <a:r>
              <a:rPr lang="fr-FR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com</a:t>
            </a:r>
            <a:r>
              <a:rPr lang="fr-FR" i="1" dirty="0" smtClean="0"/>
              <a:t>pressif </a:t>
            </a:r>
            <a:endParaRPr lang="fr-FR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20000"/>
          </a:bodyPr>
          <a:lstStyle/>
          <a:p>
            <a:r>
              <a:rPr lang="fr-FR" b="1" i="1" dirty="0" smtClean="0"/>
              <a:t>Quand?</a:t>
            </a:r>
            <a:r>
              <a:rPr lang="fr-FR" dirty="0" smtClean="0"/>
              <a:t> Le sauveteur doit se libérer</a:t>
            </a:r>
          </a:p>
          <a:p>
            <a:endParaRPr lang="fr-FR" dirty="0" smtClean="0"/>
          </a:p>
          <a:p>
            <a:r>
              <a:rPr lang="fr-FR" b="1" i="1" dirty="0" smtClean="0"/>
              <a:t>Pourquoi?</a:t>
            </a:r>
            <a:r>
              <a:rPr lang="fr-FR" dirty="0" smtClean="0"/>
              <a:t> La compression des vaisseaux sanguins au niveau d’une plaie arrête le saignement</a:t>
            </a:r>
          </a:p>
          <a:p>
            <a:endParaRPr lang="fr-FR" dirty="0" smtClean="0"/>
          </a:p>
          <a:p>
            <a:r>
              <a:rPr lang="fr-FR" b="1" i="1" dirty="0" smtClean="0"/>
              <a:t>Comment?</a:t>
            </a:r>
            <a:r>
              <a:rPr lang="fr-FR" dirty="0" smtClean="0"/>
              <a:t> Épaisseur de tissu propre recouvre complètement la plaie fixé par une bande élastique ou un lien large assez long pour serrer suffisamment</a:t>
            </a:r>
          </a:p>
          <a:p>
            <a:pPr algn="ctr">
              <a:buNone/>
            </a:pPr>
            <a:r>
              <a:rPr lang="fr-FR" sz="2600" i="1" dirty="0" smtClean="0"/>
              <a:t>Critère de réussite: 1 doigt ne passe pas</a:t>
            </a:r>
            <a:endParaRPr lang="fr-FR" sz="2600" i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806</Words>
  <Application>Microsoft Office PowerPoint</Application>
  <PresentationFormat>Affichage à l'écran (4:3)</PresentationFormat>
  <Paragraphs>153</Paragraphs>
  <Slides>15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Hémorragies externes</vt:lpstr>
      <vt:lpstr>Que vous évoque le mot </vt:lpstr>
      <vt:lpstr>Diapositive 3</vt:lpstr>
      <vt:lpstr>Hémorragie</vt:lpstr>
      <vt:lpstr>Hémorragie Conduite à tenir</vt:lpstr>
      <vt:lpstr>Compression locale point clés</vt:lpstr>
      <vt:lpstr>ALLONGER… oui mais pourquoi?</vt:lpstr>
      <vt:lpstr>Autres situations</vt:lpstr>
      <vt:lpstr>Pansement compressif </vt:lpstr>
      <vt:lpstr>Compression locale avec pansement compressif point clés</vt:lpstr>
      <vt:lpstr>Apprentissage du geste</vt:lpstr>
      <vt:lpstr>Saignement par le nez, la bouche  ou autre</vt:lpstr>
      <vt:lpstr>Victime vomit ou crache du sang</vt:lpstr>
      <vt:lpstr>Saignement nez</vt:lpstr>
      <vt:lpstr>Autres orifices naturels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Hémorragies externes</dc:title>
  <dc:creator>Utilisateur</dc:creator>
  <cp:lastModifiedBy>Utilisateur</cp:lastModifiedBy>
  <cp:revision>25</cp:revision>
  <dcterms:created xsi:type="dcterms:W3CDTF">2013-11-19T09:58:41Z</dcterms:created>
  <dcterms:modified xsi:type="dcterms:W3CDTF">2014-11-27T22:36:17Z</dcterms:modified>
</cp:coreProperties>
</file>