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6"/>
  </p:notesMasterIdLst>
  <p:handoutMasterIdLst>
    <p:handoutMasterId r:id="rId27"/>
  </p:handoutMasterIdLst>
  <p:sldIdLst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70" r:id="rId20"/>
    <p:sldId id="318" r:id="rId21"/>
    <p:sldId id="314" r:id="rId22"/>
    <p:sldId id="315" r:id="rId23"/>
    <p:sldId id="316" r:id="rId24"/>
    <p:sldId id="317" r:id="rId25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r>
              <a:rPr lang="fr-FR" smtClean="0"/>
              <a:t>9. Perte de connaissance 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9. Perte de connaissance 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BCBF3-B1D8-46C3-993A-DBDC4FF66F4A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B79C-B54A-4BC4-AF61-4C5ACF546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5205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B79C-B54A-4BC4-AF61-4C5ACF546225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Sujet 6 - Partie 9 - QC-DTR-DCJI LVA-Ref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9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1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495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4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7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0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51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3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6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246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3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1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76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6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26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7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05/07/2014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>
                <a:solidFill>
                  <a:prstClr val="black"/>
                </a:solidFill>
              </a:rPr>
              <a:pPr/>
              <a:t>05/07/2014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4419" y="2996952"/>
            <a:ext cx="8208912" cy="2659213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capable face à une victime qui présente une perte de connaissance, d’en reconnaître les signes et de réaliser les gestes de secours d’urgence adaptés et nécessaires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. </a:t>
            </a:r>
            <a:endParaRPr lang="fr-FR" sz="3200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algn="l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22048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PERTE DE CONNAISSANCE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27416" y="1196752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du geste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4" name="Picture 4" descr="http://rap.secours.free.fr/Img_rcp/lva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1643" y1="25413" x2="54755" y2="24752"/>
                        <a14:foregroundMark x1="78963" y1="62376" x2="58501" y2="89439"/>
                        <a14:foregroundMark x1="81268" y1="55446" x2="81268" y2="76238"/>
                        <a14:foregroundMark x1="82421" y1="66337" x2="81844" y2="74587"/>
                        <a14:foregroundMark x1="46110" y1="89439" x2="60807" y2="96370"/>
                        <a14:foregroundMark x1="67723" y1="95050" x2="79827" y2="80528"/>
                        <a14:foregroundMark x1="4611" y1="57756" x2="13256" y2="90759"/>
                        <a14:foregroundMark x1="63977" y1="47525" x2="88761" y2="26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95" y="2595784"/>
            <a:ext cx="3470104" cy="30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8" y="-5768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Position latérale de sécurité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position d’attente pour éviter l’aggravation)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676" y="1988840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>
                <a:solidFill>
                  <a:prstClr val="black"/>
                </a:solidFill>
              </a:rPr>
              <a:t>Préparer </a:t>
            </a:r>
            <a:r>
              <a:rPr lang="fr-FR" dirty="0">
                <a:solidFill>
                  <a:prstClr val="black"/>
                </a:solidFill>
              </a:rPr>
              <a:t>le retournement </a:t>
            </a:r>
          </a:p>
          <a:p>
            <a:pPr marL="628650" indent="-285750"/>
            <a:endParaRPr lang="fr-FR" b="1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12615" y="2308980"/>
            <a:ext cx="5323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jambes rapprochées</a:t>
            </a:r>
            <a:endParaRPr lang="fr-FR" i="1" dirty="0">
              <a:solidFill>
                <a:prstClr val="black"/>
              </a:solidFill>
            </a:endParaRP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bras </a:t>
            </a:r>
            <a:r>
              <a:rPr lang="fr-FR" dirty="0">
                <a:solidFill>
                  <a:prstClr val="black"/>
                </a:solidFill>
              </a:rPr>
              <a:t>en angle droit </a:t>
            </a:r>
            <a:r>
              <a:rPr lang="fr-FR" dirty="0" smtClean="0">
                <a:solidFill>
                  <a:prstClr val="black"/>
                </a:solidFill>
              </a:rPr>
              <a:t>paume </a:t>
            </a:r>
          </a:p>
          <a:p>
            <a:pPr marL="160338" lvl="1">
              <a:lnSpc>
                <a:spcPct val="150000"/>
              </a:lnSpc>
            </a:pPr>
            <a:r>
              <a:rPr lang="fr-FR" dirty="0" smtClean="0">
                <a:solidFill>
                  <a:prstClr val="black"/>
                </a:solidFill>
              </a:rPr>
              <a:t>    de </a:t>
            </a:r>
            <a:r>
              <a:rPr lang="fr-FR" dirty="0">
                <a:solidFill>
                  <a:prstClr val="black"/>
                </a:solidFill>
              </a:rPr>
              <a:t>la main </a:t>
            </a:r>
            <a:r>
              <a:rPr lang="fr-FR" dirty="0" smtClean="0">
                <a:solidFill>
                  <a:prstClr val="black"/>
                </a:solidFill>
              </a:rPr>
              <a:t>vers </a:t>
            </a:r>
            <a:r>
              <a:rPr lang="fr-FR" dirty="0">
                <a:solidFill>
                  <a:prstClr val="black"/>
                </a:solidFill>
              </a:rPr>
              <a:t>le </a:t>
            </a:r>
            <a:r>
              <a:rPr lang="fr-FR" dirty="0" smtClean="0">
                <a:solidFill>
                  <a:prstClr val="black"/>
                </a:solidFill>
              </a:rPr>
              <a:t>haut</a:t>
            </a: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à genoux à côté de la victime </a:t>
            </a: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saisir bras opposé amener la main de la victime contre son oreille </a:t>
            </a: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relever jambe victime par le genou</a:t>
            </a:r>
            <a:endParaRPr lang="fr-FR" dirty="0">
              <a:solidFill>
                <a:prstClr val="black"/>
              </a:solidFill>
            </a:endParaRP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s’éloigner pour retournement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www.distrimed.com/conseils/images_conseils/pls0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017" y1="17992" x2="24464" y2="92469"/>
                        <a14:foregroundMark x1="77682" y1="44770" x2="86695" y2="54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2193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58340" y="3272908"/>
            <a:ext cx="666188" cy="5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8" y="-5768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Position latérale de sécurité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position d’attente pour éviter l’aggravation)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676" y="1988840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>
                <a:solidFill>
                  <a:prstClr val="black"/>
                </a:solidFill>
              </a:rPr>
              <a:t>Préparer </a:t>
            </a:r>
            <a:r>
              <a:rPr lang="fr-FR" dirty="0">
                <a:solidFill>
                  <a:prstClr val="black"/>
                </a:solidFill>
              </a:rPr>
              <a:t>le retournement </a:t>
            </a:r>
          </a:p>
          <a:p>
            <a:pPr marL="628650" indent="-285750"/>
            <a:endParaRPr lang="fr-FR" b="1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>
                <a:solidFill>
                  <a:prstClr val="black"/>
                </a:solidFill>
              </a:rPr>
              <a:t>Retourner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5856" y="359516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</a:rPr>
              <a:t>tirer la jambe vers soi en </a:t>
            </a:r>
          </a:p>
          <a:p>
            <a:pPr marL="160338" lvl="1">
              <a:lnSpc>
                <a:spcPct val="150000"/>
              </a:lnSpc>
            </a:pPr>
            <a:r>
              <a:rPr lang="fr-FR" dirty="0" smtClean="0">
                <a:solidFill>
                  <a:prstClr val="black"/>
                </a:solidFill>
              </a:rPr>
              <a:t>     un seul temps jusqu’à ce </a:t>
            </a:r>
          </a:p>
          <a:p>
            <a:pPr marL="160338" lvl="1">
              <a:lnSpc>
                <a:spcPct val="150000"/>
              </a:lnSpc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   que le genou touche le sol</a:t>
            </a: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</a:rPr>
              <a:t>dégager </a:t>
            </a:r>
            <a:r>
              <a:rPr lang="fr-FR" dirty="0">
                <a:solidFill>
                  <a:prstClr val="black"/>
                </a:solidFill>
              </a:rPr>
              <a:t>sa </a:t>
            </a:r>
            <a:r>
              <a:rPr lang="fr-FR" dirty="0" smtClean="0">
                <a:solidFill>
                  <a:prstClr val="black"/>
                </a:solidFill>
              </a:rPr>
              <a:t>main en maintenant le coude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197" name="Picture 5" descr="http://www.distrimed.com/conseils/images_conseils/pls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05" y="2308980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8" y="-5768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Position latérale de sécurité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position d’attente pour éviter l’aggravation)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676" y="1988840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Préparer</a:t>
            </a:r>
            <a:r>
              <a:rPr lang="fr-FR" dirty="0" smtClean="0">
                <a:solidFill>
                  <a:prstClr val="black"/>
                </a:solidFill>
              </a:rPr>
              <a:t> le retournement </a:t>
            </a:r>
          </a:p>
          <a:p>
            <a:pPr marL="628650" indent="-285750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>
                <a:solidFill>
                  <a:prstClr val="black"/>
                </a:solidFill>
              </a:rPr>
              <a:t>Retourner </a:t>
            </a:r>
          </a:p>
          <a:p>
            <a:pPr marL="628650" indent="-285750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Stabiliser </a:t>
            </a:r>
            <a:endParaRPr lang="fr-FR" b="1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5856" y="429309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</a:rPr>
              <a:t>ajuster la jambe </a:t>
            </a:r>
            <a:r>
              <a:rPr lang="fr-FR" dirty="0" smtClean="0">
                <a:solidFill>
                  <a:prstClr val="black"/>
                </a:solidFill>
              </a:rPr>
              <a:t>du dessus (hanche </a:t>
            </a:r>
            <a:r>
              <a:rPr lang="fr-FR" dirty="0">
                <a:solidFill>
                  <a:prstClr val="black"/>
                </a:solidFill>
              </a:rPr>
              <a:t>et genou à angle droit)</a:t>
            </a:r>
          </a:p>
          <a:p>
            <a:pPr marL="44608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</a:rPr>
              <a:t>ouvrir la bouche de la victime sans mobiliser la tête. </a:t>
            </a:r>
          </a:p>
        </p:txBody>
      </p:sp>
      <p:pic>
        <p:nvPicPr>
          <p:cNvPr id="11266" name="Picture 2" descr="http://www.distrimed.com/conseils/images_conseils/pls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80" y="2996952"/>
            <a:ext cx="2667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403648" y="5517232"/>
            <a:ext cx="6552728" cy="115212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Maintenir les voies aériennes libres  = </a:t>
            </a:r>
          </a:p>
          <a:p>
            <a:pPr marL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- Permet écoulement des liquides</a:t>
            </a:r>
          </a:p>
          <a:p>
            <a:pPr marL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- Evite la chute de la langue au fond de la gorge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798840" y="1988840"/>
            <a:ext cx="3243296" cy="3228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Résultats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Aucune pression sur la poitrine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Limiter les mouvements de la colonne vertébrale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Position stable la +  latérale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Bouche ouverte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2676" y="1988840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Préparer</a:t>
            </a:r>
            <a:r>
              <a:rPr lang="fr-FR" dirty="0" smtClean="0">
                <a:solidFill>
                  <a:prstClr val="black"/>
                </a:solidFill>
              </a:rPr>
              <a:t> le retournement </a:t>
            </a:r>
          </a:p>
          <a:p>
            <a:pPr marL="628650" indent="-285750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>
                <a:solidFill>
                  <a:prstClr val="black"/>
                </a:solidFill>
              </a:rPr>
              <a:t>Retourner </a:t>
            </a:r>
          </a:p>
          <a:p>
            <a:pPr marL="628650" indent="-285750"/>
            <a:endParaRPr lang="fr-FR" dirty="0">
              <a:solidFill>
                <a:prstClr val="black"/>
              </a:solidFill>
            </a:endParaRPr>
          </a:p>
          <a:p>
            <a:pPr marL="6286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Stabiliser </a:t>
            </a:r>
            <a:endParaRPr lang="fr-FR" b="1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6358" y="-5768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Position latérale de sécurité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position d’attente pour éviter l’aggravation)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2" descr="http://www.distrimed.com/conseils/images_conseils/pls0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21" l="0" r="100000">
                        <a14:foregroundMark x1="8571" y1="42975" x2="13214" y2="28926"/>
                        <a14:foregroundMark x1="17857" y1="26446" x2="27857" y2="9917"/>
                        <a14:foregroundMark x1="22500" y1="14050" x2="46429" y2="9917"/>
                        <a14:foregroundMark x1="36071" y1="24793" x2="94286" y2="35537"/>
                        <a14:foregroundMark x1="59286" y1="29752" x2="72857" y2="65289"/>
                        <a14:foregroundMark x1="71429" y1="60331" x2="95714" y2="65289"/>
                        <a14:foregroundMark x1="94643" y1="64463" x2="97500" y2="89256"/>
                        <a14:foregroundMark x1="93571" y1="24793" x2="80357" y2="27273"/>
                        <a14:foregroundMark x1="80357" y1="27273" x2="80357" y2="27273"/>
                        <a14:foregroundMark x1="65357" y1="17355" x2="79643" y2="27273"/>
                        <a14:foregroundMark x1="55714" y1="8264" x2="61429" y2="6612"/>
                        <a14:foregroundMark x1="63571" y1="11570" x2="69643" y2="51240"/>
                        <a14:foregroundMark x1="71429" y1="52893" x2="88929" y2="56198"/>
                        <a14:foregroundMark x1="72857" y1="46281" x2="94286" y2="46281"/>
                        <a14:foregroundMark x1="57857" y1="47107" x2="62143" y2="75207"/>
                        <a14:foregroundMark x1="63929" y1="76033" x2="90357" y2="74380"/>
                        <a14:foregroundMark x1="5357" y1="90083" x2="16071" y2="81818"/>
                        <a14:foregroundMark x1="16429" y1="80992" x2="23214" y2="85124"/>
                        <a14:foregroundMark x1="7143" y1="80992" x2="17857" y2="75207"/>
                        <a14:foregroundMark x1="9286" y1="75207" x2="19286" y2="76033"/>
                        <a14:foregroundMark x1="25714" y1="85124" x2="30357" y2="78512"/>
                        <a14:foregroundMark x1="30000" y1="80165" x2="32143" y2="76033"/>
                        <a14:foregroundMark x1="26786" y1="84298" x2="23214" y2="87603"/>
                        <a14:foregroundMark x1="33929" y1="54545" x2="49286" y2="48760"/>
                        <a14:foregroundMark x1="34643" y1="52893" x2="31429" y2="73554"/>
                        <a14:foregroundMark x1="16429" y1="28926" x2="21786" y2="14050"/>
                        <a14:foregroundMark x1="25000" y1="14050" x2="36786" y2="9917"/>
                        <a14:foregroundMark x1="39643" y1="12397" x2="52500" y2="8264"/>
                        <a14:foregroundMark x1="54643" y1="7438" x2="58571" y2="4959"/>
                        <a14:backgroundMark x1="72143" y1="48760" x2="92143" y2="54545"/>
                        <a14:backgroundMark x1="70714" y1="50413" x2="70714" y2="50413"/>
                        <a14:backgroundMark x1="26786" y1="10744" x2="28571" y2="9917"/>
                        <a14:backgroundMark x1="37500" y1="9917" x2="44643" y2="9917"/>
                        <a14:backgroundMark x1="46071" y1="9091" x2="47143" y2="8264"/>
                        <a14:backgroundMark x1="38929" y1="9917" x2="42143" y2="11570"/>
                        <a14:backgroundMark x1="15357" y1="25620" x2="10357" y2="32231"/>
                        <a14:backgroundMark x1="7857" y1="39669" x2="821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2615" y="2967652"/>
            <a:ext cx="2686225" cy="11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51920" y="528746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Reformulation 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27416" y="1196752"/>
            <a:ext cx="91440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du geste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026" name="Picture 2" descr="http://s2.e-monsite.com/2010/02/23/03/resize_550_550/PLS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70" l="0" r="100000">
                        <a14:foregroundMark x1="5936" y1="20346" x2="36530" y2="74892"/>
                        <a14:foregroundMark x1="11416" y1="25541" x2="39726" y2="35498"/>
                        <a14:foregroundMark x1="15982" y1="29437" x2="30137" y2="38528"/>
                        <a14:foregroundMark x1="29224" y1="30303" x2="41553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65" y="2596706"/>
            <a:ext cx="3619038" cy="38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7494"/>
            <a:ext cx="7956376" cy="1399032"/>
          </a:xfrm>
        </p:spPr>
        <p:txBody>
          <a:bodyPr/>
          <a:lstStyle/>
          <a:p>
            <a:pPr marL="4763" algn="ctr"/>
            <a:r>
              <a:rPr lang="fr-FR" dirty="0" smtClean="0"/>
              <a:t>Cas particuliers </a:t>
            </a:r>
            <a:endParaRPr lang="fr-FR" dirty="0"/>
          </a:p>
        </p:txBody>
      </p:sp>
      <p:pic>
        <p:nvPicPr>
          <p:cNvPr id="3074" name="Picture 2" descr="http://thumbs.dreamstime.com/z/femme-enceinte-de-dessin-anim%C3%A9-de-forme-14799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414" y1="8667" x2="47586" y2="26111"/>
                        <a14:foregroundMark x1="81897" y1="11444" x2="85345" y2="25778"/>
                        <a14:foregroundMark x1="21379" y1="97444" x2="28966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5" y="1556792"/>
            <a:ext cx="2219534" cy="34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QUExQVEhQVGBcTGBcXFhQYHBUWFRcYGBkQGBcYGycgGx0jHBcVIS8gJScqLTgsGB8yNTAqNycrLCkBCQoKBQUFDQUFDSkYEhgpKSkpKSkpKSkpKSkpKSkpKSkpKSkpKSkpKSkpKSkpKSkpKSkpKSkpKSkpKSkpKSkpKf/AABEIAL0BCwMBIgACEQEDEQH/xAAbAAEAAwEBAQEAAAAAAAAAAAAABQYHBAMCAf/EAEgQAAIBAwIDBgMEBwYEAwkAAAECAwAEEQUSBiExBxMiQVFhFDJxQmKBkRUjUnKCobEkM0NEU5I0c7LhY9LwFiU1dIO0wcTR/8QAFAEBAAAAAAAAAAAAAAAAAAAAAP/EABQRAQAAAAAAAAAAAAAAAAAAAAD/2gAMAwEAAhEDEQA/ANxpSlApSlApSlApSlApSlApSlApSlApSlApSlApSlApXncXCorO7BFUFmZiAFA5liTyAqo3nabHEqzPa3gtGx/au6XYFJwJSm7vAh8iVHUYByMhcqVHaPxFb3aF7eaOZRyJRgdp9GHUfjVB13tYkn76PSIluGgjkmllk5J3acswjcDIc559PD55oNPzXjc3iRgGR1QEhQWYKCT0XJ8/asQs9Mu5Z9Ptru+nuLHUU+K3Bip74Qlzbb+ZCBipC8h05AivbSuGPiNVm0vU3kuo7e3ZrR2Zg2x3UiXIPicK23JyP1eOgoNvpWedl2vSRvNpV2265sziNj/jW/LY4z1wCv4Mvoa0OgUpSgUpSgUpSgUpSgUpSgUpSgUpSgUpSgUpSgUpSgUpSgUpSgVDcU8RC0iUqhmnlYRQQg4MsrdFz9lQMszdAAfapmqZNmbXW6N8HZZQHymupCC3+yID8TQVe+4QXUdQS2vbiS5ljhknuu6dkigaTu1gt4k6Lj9Y2WBYgAt1AEhoV3KkWo6VeuJjbQM0cx5GW1kjYAv95eQJ9/PGT8cApL+iIHtF/tV7JI1xcyDf3bhn7y4kBPiI27UTpuYZ5bs9vEXY9FdyCU3V1HK0YhlcOD36AAYcYwM45geH2oM8m0+1EFtJHcLaXEekNMzQSpGWmXuu7jl2/Mzh3BHzHHtVh4Mv0S10a7XGzEmlXPt3rZjLeg71FPPyl96t1j2OaVEoX4VXI+1IzsWPqfFj8gB7VVI+F0tb+40kgpZakhntiCSYJ4QGYKSeZGwN/DH70HfaaBIbS4sUH9p0u4W5syc+JCTNACT1DDvYj5cvarRfcONc3Wn3yjuJYQ3eo3UxTRndAcdWVyMeXNj6VZljA5+eACfM4zjP5n8zX3QZx2s6DJH3Wq2gxdWXifGf1lvz3KwHUAFs/dZ/arxoOsx3dtFcRHKSoHHtnqh9wcg+4NdroCCCAQeRB5gg+RFZ1wH/AO7tRudKY4hfN5Z5/wBNj+sgBP7JHT7rHzoNHpSlApSlApSlApSlApSlApSlApSlApSlApSlApSlApSlApX4Tis4su0W6nvoWihj/Rk05s45TnvJZAkjd8ni+TMbDp0Hr0DSKpHBcouNT1S6XnHvhs0PqbZD3hHqN7jBr27TOMfgrUJG6Jc3J7mEuwUIW5NcMx5KqA5z6lar3DHaVo+nww2UdyWCDDSiOTY0h5vIWxnxMTzGQPXAoJTgNvhNQv8ATm5Lv+Ot/eGf51X2R8D6k1fqyHiPiuC+uIrvSpO+vbENIY9ki/E2xIEsSllG4jOQOviOATitH4W4nhv7ZLiBsq3Uct0bDrG4HRh//CORFBL1Qu1yBo4La+QEtY3Ecxx1MTEJIv45XPsDV9rl1PT0nhkhkGUlRo2H3XBU/wBaD3ikDKGU5BAII8weYNfdVDszvn+Fa0mP6+xc2j/eRADDMB1w0ZXH7pq30CqL2r6a4t4r+Af2jT3FwPvRdJoj7FeZ9lPrV3WZSSoIJXGQCMjPTI8s0miDKVYBlYEEHoQeRB/Cg59J1JLiCOaM5SVFkU+zDIz7+tddZ32Uzm2kvNKkJzZyl4c9WtpjuU/gTk/8wVolApSlApSlApSlApSlApSlApSlApSlApSlApSlApSlBWe0q9aLSrox/O6CFfXdO6wgj38dVnjO8i0v9ExLG0iwmXuokHimlSDuo05Dqzz5J+p59DZe0f8A+Hsx6JNauf3UuoWb+QNSWocORT3VtcSZL2ve92OWN0oUFyPUBeX1z5CgzHV+GcSxz6io1HVLrK29mCRBABzwwB5xxg5Zicdepy1dt/wjYWASe/X9IXsuEhgVBtZh0gt7ZfCI19WB9epwdNOnR9932xe92d1vxzCbt2wHyGef4D0qsG0i09bjUr5w85By4GRFFnEdnAD0HMDyLMxJ9goHHnDtz8IL28m+EuI2VLGztgoWF3ZcRbhzdyBklcY28sjArg0G4ubF7jV4/HbteTQ3UCDA7oMMXKD1Ds/0yPItizWFjLdd5reortWCN5rO1Pywoil1nYebnAI98HyUCd4EtUs+Ho2uAGXuJLmUMAdyyhpSrA9cqwGKC56fqEc8SSxMHjkUMrDoQeh/7V+3t9HDG0krrGijLM5Cqo9STyFZlwlxGml6VaQbGuLy4DTx2kWS2JmaRc5z3aBSMsffrg1K2XAE17ItxrEgmIO6OzjJEEP72P71vc8uo8QoICfia4utS+J0S3aZTGbeeWYGO3l2tmN1JKlmTLDPXBxjHMy03B+t3AzLqyWx67LeDwj23kqx/HNaJBAqKFRQqqMBVAAAHkAOQFelBj2q8D6tE/fM1vqhUAEjfaXJUeSzQlWPsGdvoaktA4pnEPf2rXF3HGwjurG4wbm2YnBaOTaGcDrtfOQDzBBA0+qfxBp3w+o2t9EMd662VyAP7xJeUMrfeSQIM9cNjyoODXrbueI9OmXkbqG5tpMeYhTvVJ/Ej/aKv9Z/Fc/HcQgpzh0yJ0ZvL4m48LRj6ICD6FSK0CgUpSgUpSgUpSgUpSgUpSgUpSgUpSgUpSgUpSgUpSgrnaMy/oq7DfaiMa+8khCRge+9kqxCsv7Q9eM2p2VknOKC4tri6byBeZEghJ9ywbHuD5GtRFAqk9qsQeCzjYBlkv7SMqeYYFzlSPTAq7VS+OG7y/0m38zctdH2W1iY5P4uKD87UpDJaxWSHD308dvy6iPcHlk+gRef71cfGbvqCPpdiAANiXM/+HbopDdwMfPIQANg6A8yM8oPWtVmveIGgtfntYjAsuMrbNLg3F37uFxEq+bHPQGtN0LQ4rSBYYRhV5kk5Z2PNpHb7TMeZNBwcJ8FQWCHuwZJWA7yeQ7pJSMfMx6DkMKOXL8an6UoFKUoFVDtL197e1WOBRJdXMiwW6kA4kJyJ+fLwYDA+R21b6oFrP8AHcQMw5w6ZG0YbyN1ccnA/dQFT6Ee9BYOCeE0060SBTuf55ZPOWVvmkP9B7AVP0pQKUpQKUpQKUpQKUr4llCqWYhVUEkkgAAcyST0AHnQfdcOo67b2/8Afzww5/1JETP+4iqkutXOrOy2Tta2Kkq14B+suCDhktgwwqjmO9I69OhqV0/s30+Ln8NHM55tJOO/dj5sXlycn2xQdtvxlYyHCXlq59BPET+W6paOUMMqQwPmCCD+IqCu+ANOlGHsrY+4hjU/7lANZxrPZd8BcSXEWp/ouyYjwq8oYEjnEPHhs4YjqfblQXHiPtXtrWZ4Vinu3iwZvh494gHnvbIAI9PzIqz6JrcN3Ak8Dh43GQenQ4KkHmCCCCPasf1zi7T7XTooNJusSJcRSPylVrkbiH7yRkUNuyCcnGFx05V36twjLounXEsepXEcIYMsUMMI8TlY18THPTZuII6E4JNBsFKwjgPUtamSOUXg3zd40MF0mUuI4dneOrjxLguAOQzzOeVaVwnx8tzK1tcRNZ3sYy0DnO4f6kTdHXz5fzHOgttKUoFeV1cLGjO5wqKWY+iqMk/kDXrVG7VdaC23wgba9yG7xh1itIxuuJyP3AVA8y2BQUjg6wfUbpN2VV5f0tdnPMku3wNlkeQRe8x6P6gVuFVPs00QwWQkddktyfiHX/TVgBFb/SOIIuPUGrZQeF7epDG0kjBEQFmZjgKB1JNZpouvGeW81p0buUj+EsYyCGlBfBYD1klKKPqR5VKdtt6seksHBKyTQIwHUqJBIyj6hDXDpHF0WqXlpbw289vDbZvGWWNYwwiHdwKiqxG0O+70zGPwCz8C8IixgbeQ9zOxmuJf25XySAf2VJIH4nzNWWlKBSlc9/Z97Gybnj3DG6NijL95WHQ/+jmg6KVVU1a4sWC3rCa2JCrdhQhjJOFW6RfCoJOBKuFzjcFzmpjWuJLa0QvcTRwrgnxMAWA/ZX5mPsAaDj424nWwspZzzcDZEnUyTPySMDqefM48gazThH9O2Vt3cOmxM7u80ss0ybpZJDkuVEq4ONo/CuR+0e3utViur5ZoLG3BNoGhcrJKT/xLkA5IAyAM48Poc61DxlZNbfEi5h7gcjJvAAP7BzzDfdIz7UFEfX+Jx/kLP6BlP/7NSvB/aa8tx8HqMHwN4eaA5CTfuFvP0GSDjkc8qmdE7StOu5u5guUeTyUh03eeE3qA3IHpXTxhwbBqMHdTDBHijkXk8T/tqfyyOhx9CAnqVnnCPFlxa3K6ZqhzMf8Ahrn7N0g6KSf8T68z0PPBfQ6BSlKBSlR2u8QwWcQluZFhQsEDNnG45IHIH0P5UEgWxWbXFy+vXDQxsV0qB9szqSDeyLg9whH+EOWSOv5EVbtT1Vr2S1gUW8nxMuyzu4Z3wIpHVJI5YwcbslAScjk2ADkDTeD0S3aWwiUCOzSAKfNhMjMXb3Lq5PuaCw21ssaKiKERQFVVAAVQMBQB0AFetKUGF9uGpXZvVhjnkiRY4jHFGWBlklZxv8JBbxIE88Ery8RNaPwZwIttZiO6Y3krlZZDMe9USKMAIHzgL0B6+fLoJPW+EoLqa2mlXMlrIJY2Ht9g+q52t9VHvmaoPhoFIwVBHTBAx9MVSe1HQ1fTBEqiO3WaFptox3duJMySKo/ZzuPsGPlV5r8ZcjB5g0Fb0jhBUuvimlMu2PubaMKqx20Bx4I1GdxIVQXJ5j0Fcfabw4JrRriPwXdmDcQSL8waPxGL3VgMY6ZxVpsbFIY1jjG1EG1VyTtUdEGfIdAPIADyqD4lS6uHFrDH3cDgd9csy8oyfFDCgJYyEZG5gAM55mg7+FtcF5Zw3AG3vEBZf2XHheP+Fww/CpQmqtwli3k1GFmCpFctOpOAFiuY1nPsFDmb8qoXEXEt7rkxttMjPwKMFmncvGk+DzQuMMEP7K+Ig5OByoLXqvaU0sj2+lW51CZOTyAhYIj6NKSAx9gR7GqRZ8LX9xrZivZoZO/jSa7SIFhHBE4aK03MvgDuq+FTzAJOetW284UjsrB5L24kaGFSRb2xNpDk/LEqxESSMzEDc7kknJqT7LeDfgLQl0CT3DGaUAk7M52W+WJJCKccyeZbmaC5ilKUGddq7d7c6Ra/6t6spH3YMbv5SGpq0I/T1xk8xY2+0fdM8+4/nioK6PxXFUSjmtjatIfaSbw4+u2RD/DXdxLN8Lrmn3B5R3McmnufIMSJYR9S+R+dBeqUpQKUpQcGvxs1pOqxiZmikVYzjEhZCBGc8sEnBzUbpPA1pFHDvt4JJo444zM0SM7GNFTdvYE9FHnVhpQec1urqVdQykYKsAQR6EHkay7jLsLhlPf2Gy3mDB+5cboJCDnaUIO36YK+WBmtVpQYfa373GpaZa3FgLG8guDKzRoqxyRJGzMyEeWUXoWHv5VuAql8REya1YxBihS3vJdwxlS6pEGGeWRlj+NWHhvUHmtkaQASjdFKB0EsTGOTHsWViPYig5uL+EodQtjDL4SPFHIvzRSDpIp/qPMVE9n/ABPLJ3llecr60wr+k8f2LtPUMCM+5HTOBcqofaTaLBNY6gnglguIoXYfbt522PG3rjORnpk+tBfKUpQK+ZIwwIYAg9QRkH2INfVcWsazDawtNPIsUa9Wb36AAcyT5Ac6DMOFuGLabiTUZEhj7m2WNAgRdgncLucLjAIMcn486uGmXbxanPHJFv77BS6jwRtjBdbO4A+R0Ej7GPzKR5iq/wBhY7y3vbonc1xeSsW9QApB5+7vXZxy1tDdpcSi7s3UIfjYEZo2VW529wEzkezL0PI9RQaBSoPReN7K7YLb3UMrnJCBgHIAyTsbDch7VOUClKUClKUCvwmv2qTr2pfHTSWqv3VnDyvZ92wMevwCPnkSP7xh0B29TQRkukHV7yd45GTTXWKGVl5G9e3eU7ImHMQ/rNrP9opheWTWg2NhHDGscSLHGg2qqgAKPQAVRNc4/wBNRUjt77upIhtjFsjzJgDAjaNFMbLyA6gj7LLXJp3bWohZrmzu1dM5aKBjG6r/AIoLkFAcZwc49TQS10p1LVBH/k9OZXf0mvMZSL3ESkMfvEAirxVb7O7MppsDNzknBu5D5tJcnvWJ+m8D6KKslAr5dwASTgDmT6AedfVUrtc11rfTXji5z3bC0iUdS0vJsfw7hn1K0Eb2Qobh7/UmB/tlwRHn/RhyE/rj+CrH2g8OfG6fLEvKVcTQt0KzReJCD5Z5rn0Y138LaEtnZwWy9IkCk/tN1d/xYsfxqUIoK7wBxYuo2EVwMb8bJVH2ZVxuGPIHkw9mFWOsD4JnfR47W95tYXYMN11PcTRyyRrPjyHh/wCoddtbzFKGUMpDKwBBBBBBGQQR1BFB90pSgUpSgUpSgz3tUtZ4Ht9UtvG1luEsf+pbyYD/AJc/pnd9nnM8Gask0t2Y893Ibe7TPI7Lm3jPMeR3RsT7k1w9qnFa29o1si97dXitbwxLzJ7wFDIR6DPL1OB6kfPZlpph+JQsG7n4ayLDoXtraPvMeweVh+FBeapHbPGTotyR1QwyD+GaPn+Wau9V/j+y77S71OpMEpH1VCw/mBQTlvKGRWHRgG/MZr0qC4Fv+/0yzk6loIs/vBArfzBqdoFQ/FksK2rG4iWeEvCjIwDDEk0abyCCPCWDfw1MVxa3p6T20sUil0dGVlX5iCDyXPRvQ+uKCm9i8QSyuEHIJeXKYHlgry/LFX4isv7DtQU/pGFZviNtz34lIKmQTr87KeYbMZyPXNajQZ7xtwi6SfGW81vYrEhZnWwjmlDHcGkDqN5G1sYA9T9K/o/as0UsEU85+GiSR5bq4gaKS8yWEawQjJwpx4vPZzx0OxVRu1e7t47ZBLaR3s8zG3gjcLndIPEwf5kAAySpHPbzHUBdoZQyhh0YBhyI5EZHI9K+6wzs+7XYbGFbW6kluFVm2zpGWSJeX6sMW3yKCT4tuRkAAjFW3Xe0q5iui0Nqs+nRLA01wG57LhQwmTnzUBgT4T0OStBo1KgLLVp1v3tpxGySI1xbugKnYjIskMiknxKZEIYciD0BFT9BV+NtTuMJaWRVbu4DEO3SCFMCS5OAehZVX7zexqH4b7GbSBFFwXvnBLnvmYxh2+Zlhzt5+rbj71JcFN8TPd3x5iSQ2sB64t7VimR+/L3rH8PSrdQc9np8cS7Yo0jX0RVUfkoFc3EOmNcWssCv3feqYi2MkI/hcj72wtj3xUjSg84IQiqqjCqAoA8gBgD8q9K8btXMbiMqshU7CwLKGwdrMoIJAOMjIqL4fubzLx3kcW5cFZod3dyg5yuxyWR1xzHMHcMHqKCarMtNb9La80/zWmmZiiP2ZLpvnkHrtx1+7GfOpTtQ4teCJLS18V9eHuolB5xq3Jpz6Y5gH1yfsmp3gvhZNPsorZOewZdsY3yNzeT8T09gB5UE5SlDQUbs80+OfSpbaVQ8YnvIHU9CPiJDj2+YHNRHDuoS6JcrYXbF7GUn4O5bpGTz+ElPQex//Bwk32Ztg6lH/p6jc4/dfY4/qal+ObOOWwmWaNZI/CXB8kDrudSOjBdxB8iBQT1Kzmzu7vRg0Uiy6jYJ8kseHuLZcZEUseRvQDow6D0GAOO87U5dRcWmjxuZmH6y4lTalunm+OeW+o+gbyDUqVjx7PbyG52w6rci7aPv43lYtFPsIWWJkJONrMjc93KQcvCTS91XX7mWPT5UgsWlDk3SMfHHHjeY8OcNhgcDDfujOA0+84mtYWKy3METDqHmjUj6hmzVV4i7YbOFdlq3x9y/hjigy+5j0y6gjH0yfavzRexPTYFG+E3MnVpJmY7j5nYCF/kfqaa+9hpd1bSlYLWNIrk7Y0RWkZjAqqqIMuTlv50FUse90+4OoakBNfXEEzxx9TEVeCOG0iAzhnMzA4zhQefzE6XwTobWtlGkp3TsWmnb9qaZi8hz54Jxn0UVA6BoMt9eLqV9F3XdgraWzczCp5m4l/8AFb9n7PLzAxe6BUFx1rAtdNupmx4YmAB82cbEU/VmWp2qB2rnvzYWHX4u6TePWGHxyf1U/hQTvZ5pRttLtIm+ZYlLD0Z/GV/AsR+FWKvwV+0ClKUGeXtsmn6/BMoCRaijW8mOQ+JQh0kIHm/y/Uk+daHVC7RezhtQ3zJM4niRfhUB2pHIjFmY8+ZfwDd5bR1xUxwDxb8faBnGy4iPc3EZGDHMnJsr5A4yPxHUGgstUHtU0sv8NLkKq/FWxY8gjXts8MUrHoB3ndrny31fq5tS06O4ieGVQ8cilGU9CD/T60FMstCtbuyt2tAqS2iBIo25dzMkkMjRToAWVt8AVj1wz9c16aXLBFMbTZHHG0E9zcwv3bC2QsgWBnXK7Cz3LAZwATyAxVL4k7Jb1ZC8KwX6/KryvJDcBcYCySRuiy4AA3MSeXQdK9NG7LLyZfh7uSCwtWO97e1OZLgoebSSOWZgCw5szgEjkORoLJwRqJ1PU7jUFDC2hT4K2zkd5lg8s+D6kKPoQOoNXnV7gx28zjqkbuPqqkj+lV2Li/S7Aw2STxIRiJIo90m0k4AYoG2kk5JY5ycmrTNEHVlIyGBUj2IwRQV7s1twmkWIHnBG/wCLjex/NjVlql9ll2VtXspD+vsJGtnB6lMloZQP2WQjB+6aulApSlAqvcbcaQ6ZbGaU7mOVjjB8Ur/sj0A6lvIe+AeDjrtLt9OXZ/f3TYCW6HxEnoXxnaDy9z5A1AcHcBXF1cjU9X8U/IwW/wBm3Uc1JXyI6hfI82JboHZ2b8JzGWTU9QGby4HgQj/h4T0jAPykjAx1A5HmWrQ6UoFKUoKLwe/d6xrMR5DfbXA/+rCdx/MCrRqAS6tp4kdX3o8RKsGwXQrg4PLrVF1bQILjiJ4LhO8inso59u5lDSQTFQG2kbhtJ5HlV80rQLe1BFvBFBuxnu40TdjpuKjn1PWgirfUsLa3h5R3EUUcv3TIA0Uh9MO7If8AmgnktRXFusiyvEuhBc+FVimZImeOaBmz8yZ2yRMSw3hcjvFGdwIl+GrdJLSa2kUMkctzbMh6GPvGKIfYxPH+deejao1tKLK6cluYtp3/AMzGOkbN/roOTDqwAYdWADjk420q4kgm+OhVoGdl3SCMnfG0bIyuAceIHHLmq1z8RcX2k4ia1ka5nglSaMW8UsxIzslj3IpUBonkXmQMkHyq8GFSclQT64FfWKCtLqt/cf3Nqtoh/wAS6YM4HqLeFjk+zSL9K+tL4Fhjn+JnLXl3y/XTbTsx0WKMDZEBzxtGeZ5mrJSgUpXzJIFBJIAAySeQAHUk0H1Wc6LJ+kNfnuRzt9PQ2kZ8muHz3rD6Dcp/hPnXJfcXXWsTSWulN3FsnhmviDzz9iEe48+vnlRgm88JcLxafaJbw5Krklj1d25tI3uT/IAeVBMUpSgUpSgVR+KeG5re5/SWnrumwFubfoLuMenpKo6Hz/k14pQQ/DHFUF/D3sDZx4XRhh4n845F6qRz9j5ZqYqo8Sdn6zTfFWkrWN6P8WMArL9yePo49+vTrgCor/2/vbHw6nYuVHL4q0BljI/aZD4k/E/QUGh1D8Q8JWt8EF1CJdhJUkupXcAGAZCDg4GRnHIVGad2qaZMMreQr7SExH6frAKkW41sAMm9tcf/ADEP/moKnqXYfZvcRSwPLZBF2lbdtpY5Pj7w5IOCQeuRjpXnZ63Npkj20em6jcQd5/fGU3GRyBdQAcDAztyPwqW1Tti0uH/NLK3ksKtIT7AqNv5mqNxZe6lr2yK0s5bW1Vg/fTs0JcgHmQGwV5g4UOcjOR0oJvtR1yLTbu3vonAu2xFJbjP9pt889+PkKn5XPnywcYF94b4lgvrdZ7d96N1HRkYdY3Hkw/7jIINU7gbsdis5Rc3UhvLv5gzZKxt+0obJZh+034AGpfVuzWB5DPavJp9yeZltztDn/wASL5HGevIZ8zQe+s9pmn2pdZLlGkRihjjzI+8HBj2LnByMc8VV7riLWNT8FjbHTrc8jcXPhkI9UTmRkegP7wrpQ6pYyM8llbajnm09sEhnI6bnQjxnHktdtv2yWG7Zcd/ZSfsXMEiH81DD88UHtwX2WW1g3fMWurpslp5eZ3HqUBztz65LdeflV0qFs+NLGX+7u7d8+Qmjz+Wc1Kx3SNzVlb6MD/Sg9aV894PUVzz6rCnzyxp+86D+poOqlQN1x5p8fz3tsPbvoyfyBJqHuu2bSk5C57w+kcczZ/EJj+dB5cWfqtb0mboJPibVj7tGGjX/AHZq53moRxKGlkSIE4BdlUEnoMsRzrG+Pu1CK5S2eC2u/wCzXUN0ZXhKIFjLZG7JPPcB0FdtprmiRyGVTPq90xJ3GKW4cZOQqB1EaAdBjBoL9o7bNRvYvKQW92v8aGB//t0P8VSmr6NDdRNDOgkjbqD5EdGBHNWHkRzFZjcdpvd6jb3NzY3djAY5bZpZo2AO9o3jYgL9ko3LmcOav1nx3p8o8F7bH276MH8mINBMWluI41QFmCKqgsxZiFAGWY8yeXMmvWo88Q22M/EQY/5sf/mqOvu0LToRl723HssqOf8AahJ/lQWGlZrf9u1nu2WkVxfSeQijZQT9WG78lNR76rxFqH9zBFpcR+1Jjfj0O4FvyjX60GmavrcFrGZLiVIUH2nYDPsPMn2GTWZ6nr8/EDG1sBJBYbsXF2yle9Uf4Man18x16bto5N26P2IRGQTajcS6jN99mCfT5izY+oHtWkW1qkaKkaqiKMKqgKFHoAOQFByaFoUNnAkECBI0HIeZPm7HzY+ZqQpSgUpSgUpSgUpSgUpSgiNR4QspyTNa28jHqzRRlv8AdjNRy9mGmA5+Cg/2Z/katFKCN07hu1t/7i3hhPrHEin81GakqUoFKUoFeVxapIu11V1PkwDD8jyr1pQVu77N9Nl+ayt8+qxqn/Rio5+xnST/AJNfwknH9JKutKClL2NaSP8AKA/WW4P9ZK6oOyvS06WUJ/eBb/qJq10oIWDgqwT5LK1X6QRf121KQWaIMIioPuqF/oK9qUHxLEGUqwDKRggjIIPUEHqK/ILdUG1FCAeSgAfkK9KUHlcWyyKUdVdWGCrAEEehB5Gqvc9k+lyHJsogfu70H5IwFW2lBUYuyXSl6WUX4l2/qxrut+z/AE5PlsbYH1MMZ/mwNWClB42tkka7Y0WNfRVCj8gK9qUoFKUoFKUoFKUoP//Z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data:image/jpeg;base64,/9j/4AAQSkZJRgABAQAAAQABAAD/2wCEAAkGBhQSEBQUExQVEhQVGBcTGBcXFhQYHBUWFRcYGBkQGBcYGycgGx0jHBcVIS8gJScqLTgsGB8yNTAqNycrLCkBCQoKBQUFDQUFDSkYEhgpKSkpKSkpKSkpKSkpKSkpKSkpKSkpKSkpKSkpKSkpKSkpKSkpKSkpKSkpKSkpKSkpKf/AABEIAL0BCwMBIgACEQEDEQH/xAAbAAEAAwEBAQEAAAAAAAAAAAAABQYHBAMCAf/EAEgQAAIBAwIDBgMEBwYEAwkAAAECAwAEEQUSBiExBxMiQVFhFDJxQmKBkRUjUnKCobEkM0NEU5I0c7LhY9LwFiU1dIO0wcTR/8QAFAEBAAAAAAAAAAAAAAAAAAAAAP/EABQRAQAAAAAAAAAAAAAAAAAAAAD/2gAMAwEAAhEDEQA/ANxpSlApSlApSlApSlApSlApSlApSlApSlApSlApSlApXncXCorO7BFUFmZiAFA5liTyAqo3nabHEqzPa3gtGx/au6XYFJwJSm7vAh8iVHUYByMhcqVHaPxFb3aF7eaOZRyJRgdp9GHUfjVB13tYkn76PSIluGgjkmllk5J3acswjcDIc559PD55oNPzXjc3iRgGR1QEhQWYKCT0XJ8/asQs9Mu5Z9Ptru+nuLHUU+K3Bip74Qlzbb+ZCBipC8h05AivbSuGPiNVm0vU3kuo7e3ZrR2Zg2x3UiXIPicK23JyP1eOgoNvpWedl2vSRvNpV2265sziNj/jW/LY4z1wCv4Mvoa0OgUpSgUpSgUpSgUpSgUpSgUpSgUpSgUpSgUpSgUpSgUpSgUpSgVDcU8RC0iUqhmnlYRQQg4MsrdFz9lQMszdAAfapmqZNmbXW6N8HZZQHymupCC3+yID8TQVe+4QXUdQS2vbiS5ljhknuu6dkigaTu1gt4k6Lj9Y2WBYgAt1AEhoV3KkWo6VeuJjbQM0cx5GW1kjYAv95eQJ9/PGT8cApL+iIHtF/tV7JI1xcyDf3bhn7y4kBPiI27UTpuYZ5bs9vEXY9FdyCU3V1HK0YhlcOD36AAYcYwM45geH2oM8m0+1EFtJHcLaXEekNMzQSpGWmXuu7jl2/Mzh3BHzHHtVh4Mv0S10a7XGzEmlXPt3rZjLeg71FPPyl96t1j2OaVEoX4VXI+1IzsWPqfFj8gB7VVI+F0tb+40kgpZakhntiCSYJ4QGYKSeZGwN/DH70HfaaBIbS4sUH9p0u4W5syc+JCTNACT1DDvYj5cvarRfcONc3Wn3yjuJYQ3eo3UxTRndAcdWVyMeXNj6VZljA5+eACfM4zjP5n8zX3QZx2s6DJH3Wq2gxdWXifGf1lvz3KwHUAFs/dZ/arxoOsx3dtFcRHKSoHHtnqh9wcg+4NdroCCCAQeRB5gg+RFZ1wH/AO7tRudKY4hfN5Z5/wBNj+sgBP7JHT7rHzoNHpSlApSlApSlApSlApSlApSlApSlApSlApSlApSlApSlApX4Tis4su0W6nvoWihj/Rk05s45TnvJZAkjd8ni+TMbDp0Hr0DSKpHBcouNT1S6XnHvhs0PqbZD3hHqN7jBr27TOMfgrUJG6Jc3J7mEuwUIW5NcMx5KqA5z6lar3DHaVo+nww2UdyWCDDSiOTY0h5vIWxnxMTzGQPXAoJTgNvhNQv8ATm5Lv+Ot/eGf51X2R8D6k1fqyHiPiuC+uIrvSpO+vbENIY9ki/E2xIEsSllG4jOQOviOATitH4W4nhv7ZLiBsq3Uct0bDrG4HRh//CORFBL1Qu1yBo4La+QEtY3Ecxx1MTEJIv45XPsDV9rl1PT0nhkhkGUlRo2H3XBU/wBaD3ikDKGU5BAII8weYNfdVDszvn+Fa0mP6+xc2j/eRADDMB1w0ZXH7pq30CqL2r6a4t4r+Af2jT3FwPvRdJoj7FeZ9lPrV3WZSSoIJXGQCMjPTI8s0miDKVYBlYEEHoQeRB/Cg59J1JLiCOaM5SVFkU+zDIz7+tddZ32Uzm2kvNKkJzZyl4c9WtpjuU/gTk/8wVolApSlApSlApSlApSlApSlApSlApSlApSlApSlApSlBWe0q9aLSrox/O6CFfXdO6wgj38dVnjO8i0v9ExLG0iwmXuokHimlSDuo05Dqzz5J+p59DZe0f8A+Hsx6JNauf3UuoWb+QNSWocORT3VtcSZL2ve92OWN0oUFyPUBeX1z5CgzHV+GcSxz6io1HVLrK29mCRBABzwwB5xxg5Zicdepy1dt/wjYWASe/X9IXsuEhgVBtZh0gt7ZfCI19WB9epwdNOnR9932xe92d1vxzCbt2wHyGef4D0qsG0i09bjUr5w85By4GRFFnEdnAD0HMDyLMxJ9goHHnDtz8IL28m+EuI2VLGztgoWF3ZcRbhzdyBklcY28sjArg0G4ubF7jV4/HbteTQ3UCDA7oMMXKD1Ds/0yPItizWFjLdd5reortWCN5rO1Pywoil1nYebnAI98HyUCd4EtUs+Ho2uAGXuJLmUMAdyyhpSrA9cqwGKC56fqEc8SSxMHjkUMrDoQeh/7V+3t9HDG0krrGijLM5Cqo9STyFZlwlxGml6VaQbGuLy4DTx2kWS2JmaRc5z3aBSMsffrg1K2XAE17ItxrEgmIO6OzjJEEP72P71vc8uo8QoICfia4utS+J0S3aZTGbeeWYGO3l2tmN1JKlmTLDPXBxjHMy03B+t3AzLqyWx67LeDwj23kqx/HNaJBAqKFRQqqMBVAAAHkAOQFelBj2q8D6tE/fM1vqhUAEjfaXJUeSzQlWPsGdvoaktA4pnEPf2rXF3HGwjurG4wbm2YnBaOTaGcDrtfOQDzBBA0+qfxBp3w+o2t9EMd662VyAP7xJeUMrfeSQIM9cNjyoODXrbueI9OmXkbqG5tpMeYhTvVJ/Ej/aKv9Z/Fc/HcQgpzh0yJ0ZvL4m48LRj6ICD6FSK0CgUpSgUpSgUpSgUpSgUpSgUpSgUpSgUpSgUpSgUpSgrnaMy/oq7DfaiMa+8khCRge+9kqxCsv7Q9eM2p2VknOKC4tri6byBeZEghJ9ywbHuD5GtRFAqk9qsQeCzjYBlkv7SMqeYYFzlSPTAq7VS+OG7y/0m38zctdH2W1iY5P4uKD87UpDJaxWSHD308dvy6iPcHlk+gRef71cfGbvqCPpdiAANiXM/+HbopDdwMfPIQANg6A8yM8oPWtVmveIGgtfntYjAsuMrbNLg3F37uFxEq+bHPQGtN0LQ4rSBYYRhV5kk5Z2PNpHb7TMeZNBwcJ8FQWCHuwZJWA7yeQ7pJSMfMx6DkMKOXL8an6UoFKUoFVDtL197e1WOBRJdXMiwW6kA4kJyJ+fLwYDA+R21b6oFrP8AHcQMw5w6ZG0YbyN1ccnA/dQFT6Ee9BYOCeE0060SBTuf55ZPOWVvmkP9B7AVP0pQKUpQKUpQKUpQKUr4llCqWYhVUEkkgAAcyST0AHnQfdcOo67b2/8Afzww5/1JETP+4iqkutXOrOy2Tta2Kkq14B+suCDhktgwwqjmO9I69OhqV0/s30+Ln8NHM55tJOO/dj5sXlycn2xQdtvxlYyHCXlq59BPET+W6paOUMMqQwPmCCD+IqCu+ANOlGHsrY+4hjU/7lANZxrPZd8BcSXEWp/ouyYjwq8oYEjnEPHhs4YjqfblQXHiPtXtrWZ4Vinu3iwZvh494gHnvbIAI9PzIqz6JrcN3Ak8Dh43GQenQ4KkHmCCCCPasf1zi7T7XTooNJusSJcRSPylVrkbiH7yRkUNuyCcnGFx05V36twjLounXEsepXEcIYMsUMMI8TlY18THPTZuII6E4JNBsFKwjgPUtamSOUXg3zd40MF0mUuI4dneOrjxLguAOQzzOeVaVwnx8tzK1tcRNZ3sYy0DnO4f6kTdHXz5fzHOgttKUoFeV1cLGjO5wqKWY+iqMk/kDXrVG7VdaC23wgba9yG7xh1itIxuuJyP3AVA8y2BQUjg6wfUbpN2VV5f0tdnPMku3wNlkeQRe8x6P6gVuFVPs00QwWQkddktyfiHX/TVgBFb/SOIIuPUGrZQeF7epDG0kjBEQFmZjgKB1JNZpouvGeW81p0buUj+EsYyCGlBfBYD1klKKPqR5VKdtt6seksHBKyTQIwHUqJBIyj6hDXDpHF0WqXlpbw289vDbZvGWWNYwwiHdwKiqxG0O+70zGPwCz8C8IixgbeQ9zOxmuJf25XySAf2VJIH4nzNWWlKBSlc9/Z97Gybnj3DG6NijL95WHQ/+jmg6KVVU1a4sWC3rCa2JCrdhQhjJOFW6RfCoJOBKuFzjcFzmpjWuJLa0QvcTRwrgnxMAWA/ZX5mPsAaDj424nWwspZzzcDZEnUyTPySMDqefM48gazThH9O2Vt3cOmxM7u80ss0ybpZJDkuVEq4ONo/CuR+0e3utViur5ZoLG3BNoGhcrJKT/xLkA5IAyAM48Poc61DxlZNbfEi5h7gcjJvAAP7BzzDfdIz7UFEfX+Jx/kLP6BlP/7NSvB/aa8tx8HqMHwN4eaA5CTfuFvP0GSDjkc8qmdE7StOu5u5guUeTyUh03eeE3qA3IHpXTxhwbBqMHdTDBHijkXk8T/tqfyyOhx9CAnqVnnCPFlxa3K6ZqhzMf8Ahrn7N0g6KSf8T68z0PPBfQ6BSlKBSlR2u8QwWcQluZFhQsEDNnG45IHIH0P5UEgWxWbXFy+vXDQxsV0qB9szqSDeyLg9whH+EOWSOv5EVbtT1Vr2S1gUW8nxMuyzu4Z3wIpHVJI5YwcbslAScjk2ADkDTeD0S3aWwiUCOzSAKfNhMjMXb3Lq5PuaCw21ssaKiKERQFVVAAVQMBQB0AFetKUGF9uGpXZvVhjnkiRY4jHFGWBlklZxv8JBbxIE88Ery8RNaPwZwIttZiO6Y3krlZZDMe9USKMAIHzgL0B6+fLoJPW+EoLqa2mlXMlrIJY2Ht9g+q52t9VHvmaoPhoFIwVBHTBAx9MVSe1HQ1fTBEqiO3WaFptox3duJMySKo/ZzuPsGPlV5r8ZcjB5g0Fb0jhBUuvimlMu2PubaMKqx20Bx4I1GdxIVQXJ5j0Fcfabw4JrRriPwXdmDcQSL8waPxGL3VgMY6ZxVpsbFIY1jjG1EG1VyTtUdEGfIdAPIADyqD4lS6uHFrDH3cDgd9csy8oyfFDCgJYyEZG5gAM55mg7+FtcF5Zw3AG3vEBZf2XHheP+Fww/CpQmqtwli3k1GFmCpFctOpOAFiuY1nPsFDmb8qoXEXEt7rkxttMjPwKMFmncvGk+DzQuMMEP7K+Ig5OByoLXqvaU0sj2+lW51CZOTyAhYIj6NKSAx9gR7GqRZ8LX9xrZivZoZO/jSa7SIFhHBE4aK03MvgDuq+FTzAJOetW284UjsrB5L24kaGFSRb2xNpDk/LEqxESSMzEDc7kknJqT7LeDfgLQl0CT3DGaUAk7M52W+WJJCKccyeZbmaC5ilKUGddq7d7c6Ra/6t6spH3YMbv5SGpq0I/T1xk8xY2+0fdM8+4/nioK6PxXFUSjmtjatIfaSbw4+u2RD/DXdxLN8Lrmn3B5R3McmnufIMSJYR9S+R+dBeqUpQKUpQcGvxs1pOqxiZmikVYzjEhZCBGc8sEnBzUbpPA1pFHDvt4JJo444zM0SM7GNFTdvYE9FHnVhpQec1urqVdQykYKsAQR6EHkay7jLsLhlPf2Gy3mDB+5cboJCDnaUIO36YK+WBmtVpQYfa373GpaZa3FgLG8guDKzRoqxyRJGzMyEeWUXoWHv5VuAql8REya1YxBihS3vJdwxlS6pEGGeWRlj+NWHhvUHmtkaQASjdFKB0EsTGOTHsWViPYig5uL+EodQtjDL4SPFHIvzRSDpIp/qPMVE9n/ABPLJ3llecr60wr+k8f2LtPUMCM+5HTOBcqofaTaLBNY6gnglguIoXYfbt522PG3rjORnpk+tBfKUpQK+ZIwwIYAg9QRkH2INfVcWsazDawtNPIsUa9Wb36AAcyT5Ac6DMOFuGLabiTUZEhj7m2WNAgRdgncLucLjAIMcn486uGmXbxanPHJFv77BS6jwRtjBdbO4A+R0Ej7GPzKR5iq/wBhY7y3vbonc1xeSsW9QApB5+7vXZxy1tDdpcSi7s3UIfjYEZo2VW529wEzkezL0PI9RQaBSoPReN7K7YLb3UMrnJCBgHIAyTsbDch7VOUClKUClKUCvwmv2qTr2pfHTSWqv3VnDyvZ92wMevwCPnkSP7xh0B29TQRkukHV7yd45GTTXWKGVl5G9e3eU7ImHMQ/rNrP9opheWTWg2NhHDGscSLHGg2qqgAKPQAVRNc4/wBNRUjt77upIhtjFsjzJgDAjaNFMbLyA6gj7LLXJp3bWohZrmzu1dM5aKBjG6r/AIoLkFAcZwc49TQS10p1LVBH/k9OZXf0mvMZSL3ESkMfvEAirxVb7O7MppsDNzknBu5D5tJcnvWJ+m8D6KKslAr5dwASTgDmT6AedfVUrtc11rfTXji5z3bC0iUdS0vJsfw7hn1K0Eb2Qobh7/UmB/tlwRHn/RhyE/rj+CrH2g8OfG6fLEvKVcTQt0KzReJCD5Z5rn0Y138LaEtnZwWy9IkCk/tN1d/xYsfxqUIoK7wBxYuo2EVwMb8bJVH2ZVxuGPIHkw9mFWOsD4JnfR47W95tYXYMN11PcTRyyRrPjyHh/wCoddtbzFKGUMpDKwBBBBBBGQQR1BFB90pSgUpSgUpSgz3tUtZ4Ht9UtvG1luEsf+pbyYD/AJc/pnd9nnM8Gask0t2Y893Ibe7TPI7Lm3jPMeR3RsT7k1w9qnFa29o1si97dXitbwxLzJ7wFDIR6DPL1OB6kfPZlpph+JQsG7n4ayLDoXtraPvMeweVh+FBeapHbPGTotyR1QwyD+GaPn+Wau9V/j+y77S71OpMEpH1VCw/mBQTlvKGRWHRgG/MZr0qC4Fv+/0yzk6loIs/vBArfzBqdoFQ/FksK2rG4iWeEvCjIwDDEk0abyCCPCWDfw1MVxa3p6T20sUil0dGVlX5iCDyXPRvQ+uKCm9i8QSyuEHIJeXKYHlgry/LFX4isv7DtQU/pGFZviNtz34lIKmQTr87KeYbMZyPXNajQZ7xtwi6SfGW81vYrEhZnWwjmlDHcGkDqN5G1sYA9T9K/o/as0UsEU85+GiSR5bq4gaKS8yWEawQjJwpx4vPZzx0OxVRu1e7t47ZBLaR3s8zG3gjcLndIPEwf5kAAySpHPbzHUBdoZQyhh0YBhyI5EZHI9K+6wzs+7XYbGFbW6kluFVm2zpGWSJeX6sMW3yKCT4tuRkAAjFW3Xe0q5iui0Nqs+nRLA01wG57LhQwmTnzUBgT4T0OStBo1KgLLVp1v3tpxGySI1xbugKnYjIskMiknxKZEIYciD0BFT9BV+NtTuMJaWRVbu4DEO3SCFMCS5OAehZVX7zexqH4b7GbSBFFwXvnBLnvmYxh2+Zlhzt5+rbj71JcFN8TPd3x5iSQ2sB64t7VimR+/L3rH8PSrdQc9np8cS7Yo0jX0RVUfkoFc3EOmNcWssCv3feqYi2MkI/hcj72wtj3xUjSg84IQiqqjCqAoA8gBgD8q9K8btXMbiMqshU7CwLKGwdrMoIJAOMjIqL4fubzLx3kcW5cFZod3dyg5yuxyWR1xzHMHcMHqKCarMtNb9La80/zWmmZiiP2ZLpvnkHrtx1+7GfOpTtQ4teCJLS18V9eHuolB5xq3Jpz6Y5gH1yfsmp3gvhZNPsorZOewZdsY3yNzeT8T09gB5UE5SlDQUbs80+OfSpbaVQ8YnvIHU9CPiJDj2+YHNRHDuoS6JcrYXbF7GUn4O5bpGTz+ElPQex//Bwk32Ztg6lH/p6jc4/dfY4/qal+ObOOWwmWaNZI/CXB8kDrudSOjBdxB8iBQT1Kzmzu7vRg0Uiy6jYJ8kseHuLZcZEUseRvQDow6D0GAOO87U5dRcWmjxuZmH6y4lTalunm+OeW+o+gbyDUqVjx7PbyG52w6rci7aPv43lYtFPsIWWJkJONrMjc93KQcvCTS91XX7mWPT5UgsWlDk3SMfHHHjeY8OcNhgcDDfujOA0+84mtYWKy3METDqHmjUj6hmzVV4i7YbOFdlq3x9y/hjigy+5j0y6gjH0yfavzRexPTYFG+E3MnVpJmY7j5nYCF/kfqaa+9hpd1bSlYLWNIrk7Y0RWkZjAqqqIMuTlv50FUse90+4OoakBNfXEEzxx9TEVeCOG0iAzhnMzA4zhQefzE6XwTobWtlGkp3TsWmnb9qaZi8hz54Jxn0UVA6BoMt9eLqV9F3XdgraWzczCp5m4l/8AFb9n7PLzAxe6BUFx1rAtdNupmx4YmAB82cbEU/VmWp2qB2rnvzYWHX4u6TePWGHxyf1U/hQTvZ5pRttLtIm+ZYlLD0Z/GV/AsR+FWKvwV+0ClKUGeXtsmn6/BMoCRaijW8mOQ+JQh0kIHm/y/Uk+daHVC7RezhtQ3zJM4niRfhUB2pHIjFmY8+ZfwDd5bR1xUxwDxb8faBnGy4iPc3EZGDHMnJsr5A4yPxHUGgstUHtU0sv8NLkKq/FWxY8gjXts8MUrHoB3ndrny31fq5tS06O4ieGVQ8cilGU9CD/T60FMstCtbuyt2tAqS2iBIo25dzMkkMjRToAWVt8AVj1wz9c16aXLBFMbTZHHG0E9zcwv3bC2QsgWBnXK7Cz3LAZwATyAxVL4k7Jb1ZC8KwX6/KryvJDcBcYCySRuiy4AA3MSeXQdK9NG7LLyZfh7uSCwtWO97e1OZLgoebSSOWZgCw5szgEjkORoLJwRqJ1PU7jUFDC2hT4K2zkd5lg8s+D6kKPoQOoNXnV7gx28zjqkbuPqqkj+lV2Li/S7Aw2STxIRiJIo90m0k4AYoG2kk5JY5ycmrTNEHVlIyGBUj2IwRQV7s1twmkWIHnBG/wCLjex/NjVlql9ll2VtXspD+vsJGtnB6lMloZQP2WQjB+6aulApSlAqvcbcaQ6ZbGaU7mOVjjB8Ur/sj0A6lvIe+AeDjrtLt9OXZ/f3TYCW6HxEnoXxnaDy9z5A1AcHcBXF1cjU9X8U/IwW/wBm3Uc1JXyI6hfI82JboHZ2b8JzGWTU9QGby4HgQj/h4T0jAPykjAx1A5HmWrQ6UoFKUoKLwe/d6xrMR5DfbXA/+rCdx/MCrRqAS6tp4kdX3o8RKsGwXQrg4PLrVF1bQILjiJ4LhO8inso59u5lDSQTFQG2kbhtJ5HlV80rQLe1BFvBFBuxnu40TdjpuKjn1PWgirfUsLa3h5R3EUUcv3TIA0Uh9MO7If8AmgnktRXFusiyvEuhBc+FVimZImeOaBmz8yZ2yRMSw3hcjvFGdwIl+GrdJLSa2kUMkctzbMh6GPvGKIfYxPH+deejao1tKLK6cluYtp3/AMzGOkbN/roOTDqwAYdWADjk420q4kgm+OhVoGdl3SCMnfG0bIyuAceIHHLmq1z8RcX2k4ia1ka5nglSaMW8UsxIzslj3IpUBonkXmQMkHyq8GFSclQT64FfWKCtLqt/cf3Nqtoh/wAS6YM4HqLeFjk+zSL9K+tL4Fhjn+JnLXl3y/XTbTsx0WKMDZEBzxtGeZ5mrJSgUpXzJIFBJIAAySeQAHUk0H1Wc6LJ+kNfnuRzt9PQ2kZ8muHz3rD6Dcp/hPnXJfcXXWsTSWulN3FsnhmviDzz9iEe48+vnlRgm88JcLxafaJbw5Krklj1d25tI3uT/IAeVBMUpSgUpSgVR+KeG5re5/SWnrumwFubfoLuMenpKo6Hz/k14pQQ/DHFUF/D3sDZx4XRhh4n845F6qRz9j5ZqYqo8Sdn6zTfFWkrWN6P8WMArL9yePo49+vTrgCor/2/vbHw6nYuVHL4q0BljI/aZD4k/E/QUGh1D8Q8JWt8EF1CJdhJUkupXcAGAZCDg4GRnHIVGad2qaZMMreQr7SExH6frAKkW41sAMm9tcf/ADEP/moKnqXYfZvcRSwPLZBF2lbdtpY5Pj7w5IOCQeuRjpXnZ63Npkj20em6jcQd5/fGU3GRyBdQAcDAztyPwqW1Tti0uH/NLK3ksKtIT7AqNv5mqNxZe6lr2yK0s5bW1Vg/fTs0JcgHmQGwV5g4UOcjOR0oJvtR1yLTbu3vonAu2xFJbjP9pt889+PkKn5XPnywcYF94b4lgvrdZ7d96N1HRkYdY3Hkw/7jIINU7gbsdis5Rc3UhvLv5gzZKxt+0obJZh+034AGpfVuzWB5DPavJp9yeZltztDn/wASL5HGevIZ8zQe+s9pmn2pdZLlGkRihjjzI+8HBj2LnByMc8VV7riLWNT8FjbHTrc8jcXPhkI9UTmRkegP7wrpQ6pYyM8llbajnm09sEhnI6bnQjxnHktdtv2yWG7Zcd/ZSfsXMEiH81DD88UHtwX2WW1g3fMWurpslp5eZ3HqUBztz65LdeflV0qFs+NLGX+7u7d8+Qmjz+Wc1Kx3SNzVlb6MD/Sg9aV894PUVzz6rCnzyxp+86D+poOqlQN1x5p8fz3tsPbvoyfyBJqHuu2bSk5C57w+kcczZ/EJj+dB5cWfqtb0mboJPibVj7tGGjX/AHZq53moRxKGlkSIE4BdlUEnoMsRzrG+Pu1CK5S2eC2u/wCzXUN0ZXhKIFjLZG7JPPcB0FdtprmiRyGVTPq90xJ3GKW4cZOQqB1EaAdBjBoL9o7bNRvYvKQW92v8aGB//t0P8VSmr6NDdRNDOgkjbqD5EdGBHNWHkRzFZjcdpvd6jb3NzY3djAY5bZpZo2AO9o3jYgL9ko3LmcOav1nx3p8o8F7bH276MH8mINBMWluI41QFmCKqgsxZiFAGWY8yeXMmvWo88Q22M/EQY/5sf/mqOvu0LToRl723HssqOf8AahJ/lQWGlZrf9u1nu2WkVxfSeQijZQT9WG78lNR76rxFqH9zBFpcR+1Jjfj0O4FvyjX60GmavrcFrGZLiVIUH2nYDPsPMn2GTWZ6nr8/EDG1sBJBYbsXF2yle9Uf4Man18x16bto5N26P2IRGQTajcS6jN99mCfT5izY+oHtWkW1qkaKkaqiKMKqgKFHoAOQFByaFoUNnAkECBI0HIeZPm7HzY+ZqQpSgUpSgUpSgUpSgUpSgiNR4QspyTNa28jHqzRRlv8AdjNRy9mGmA5+Cg/2Z/katFKCN07hu1t/7i3hhPrHEin81GakqUoFKUoFeVxapIu11V1PkwDD8jyr1pQVu77N9Nl+ayt8+qxqn/Rio5+xnST/AJNfwknH9JKutKClL2NaSP8AKA/WW4P9ZK6oOyvS06WUJ/eBb/qJq10oIWDgqwT5LK1X6QRf121KQWaIMIioPuqF/oK9qUHxLEGUqwDKRggjIIPUEHqK/ILdUG1FCAeSgAfkK9KUHlcWyyKUdVdWGCrAEEehB5Gqvc9k+lyHJsogfu70H5IwFW2lBUYuyXSl6WUX4l2/qxrut+z/AE5PlsbYH1MMZ/mwNWClB42tkka7Y0WNfRVCj8gK9qUoFKUoFKUoFKUoP//Z"/>
          <p:cNvSpPr>
            <a:spLocks noChangeAspect="1" noChangeArrowheads="1"/>
          </p:cNvSpPr>
          <p:nvPr/>
        </p:nvSpPr>
        <p:spPr bwMode="auto">
          <a:xfrm>
            <a:off x="307975" y="-7080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53" y="77630"/>
            <a:ext cx="2039119" cy="16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1714" y="4950094"/>
            <a:ext cx="2494062" cy="1374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Position latérale de sécurité :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Retournement sur le côté gauche !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03291" y="5301208"/>
            <a:ext cx="2494062" cy="1295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Position latérale de sécurité :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Retournement sur le côté atteint !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00" b="88200" l="2542" r="96893">
                        <a14:foregroundMark x1="61017" y1="24200" x2="54237" y2="52800"/>
                        <a14:foregroundMark x1="51977" y1="29000" x2="38136" y2="47200"/>
                        <a14:foregroundMark x1="75424" y1="39200" x2="75424" y2="39200"/>
                        <a14:foregroundMark x1="77684" y1="48600" x2="54802" y2="57000"/>
                        <a14:foregroundMark x1="36723" y1="59600" x2="66384" y2="62600"/>
                        <a14:foregroundMark x1="37288" y1="64000" x2="27684" y2="73200"/>
                        <a14:foregroundMark x1="39266" y1="73200" x2="38136" y2="75000"/>
                        <a14:foregroundMark x1="26554" y1="70800" x2="26554" y2="70800"/>
                        <a14:foregroundMark x1="24859" y1="66800" x2="24859" y2="66800"/>
                        <a14:foregroundMark x1="20621" y1="76200" x2="20621" y2="7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1443"/>
          <a:stretch/>
        </p:blipFill>
        <p:spPr bwMode="auto">
          <a:xfrm>
            <a:off x="3048525" y="2924944"/>
            <a:ext cx="2603595" cy="268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6158408" y="2060848"/>
            <a:ext cx="2867210" cy="3009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Libération des voies aériennes :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Tête alignement torse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+ élever le menton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Position latérale de sécurité :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Sur le côté dans les bras sauveteur</a:t>
            </a:r>
          </a:p>
          <a:p>
            <a:pPr algn="ctr"/>
            <a:endParaRPr lang="fr-FR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71" l="0" r="98127">
                        <a14:foregroundMark x1="13483" y1="50265" x2="62547" y2="82540"/>
                        <a14:foregroundMark x1="77154" y1="14286" x2="65543" y2="79365"/>
                        <a14:foregroundMark x1="62172" y1="17989" x2="53184" y2="48148"/>
                        <a14:foregroundMark x1="62172" y1="32804" x2="59176" y2="49206"/>
                        <a14:foregroundMark x1="10861" y1="56085" x2="11985" y2="83069"/>
                        <a14:foregroundMark x1="65918" y1="88360" x2="93258" y2="76720"/>
                        <a14:foregroundMark x1="86891" y1="64550" x2="77154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8245"/>
            <a:ext cx="2540085" cy="17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/>
          <a:lstStyle/>
          <a:p>
            <a:pPr marL="0" algn="ctr"/>
            <a:r>
              <a:rPr lang="fr-FR" smtClean="0"/>
              <a:t>Cas concrets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9287" y="2852936"/>
            <a:ext cx="8208912" cy="2659213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: </a:t>
            </a:r>
            <a:r>
              <a:rPr lang="fr-FR" sz="3200" dirty="0">
                <a:solidFill>
                  <a:schemeClr val="tx1"/>
                </a:solidFill>
              </a:rPr>
              <a:t>être capable face à une victime qui présente une perte de connaissance, d’en reconnaître les signes et de réaliser les gestes de secours d’urgence adaptés et nécessaires</a:t>
            </a:r>
            <a:r>
              <a:rPr lang="fr-FR" sz="3200" dirty="0" smtClean="0">
                <a:solidFill>
                  <a:schemeClr val="tx1"/>
                </a:solidFill>
              </a:rPr>
              <a:t>. </a:t>
            </a:r>
            <a:endParaRPr lang="fr-FR" sz="3200" dirty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/>
              <a:t>PERTE DE CONNAISSANCE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48251"/>
            <a:ext cx="5791200" cy="365125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03840" y="6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Fiche </a:t>
            </a:r>
            <a:r>
              <a:rPr lang="fr-FR" dirty="0" smtClean="0"/>
              <a:t>9.1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14458" y="188640"/>
            <a:ext cx="908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Si je vous dis « Perte de connaissance »,  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à quoi pensez-vous,  et que peut-on faire ? </a:t>
            </a:r>
            <a:endParaRPr lang="fr-FR" sz="2400" b="1" dirty="0">
              <a:solidFill>
                <a:prstClr val="black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843808" y="1772816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11447" y="1772816"/>
            <a:ext cx="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9512" y="5175915"/>
            <a:ext cx="8784976" cy="14185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550" algn="just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</a:rPr>
              <a:t>Perte de connaissance : </a:t>
            </a:r>
            <a:r>
              <a:rPr lang="fr-FR" altLang="fr-FR" sz="2000" dirty="0" smtClean="0">
                <a:solidFill>
                  <a:prstClr val="black"/>
                </a:solidFill>
              </a:rPr>
              <a:t>Une </a:t>
            </a:r>
            <a:r>
              <a:rPr lang="fr-FR" altLang="fr-FR" sz="2000" dirty="0">
                <a:solidFill>
                  <a:prstClr val="black"/>
                </a:solidFill>
              </a:rPr>
              <a:t>personne a perdu connaissance </a:t>
            </a:r>
            <a:endParaRPr lang="fr-FR" altLang="fr-FR" sz="2000" dirty="0" smtClean="0">
              <a:solidFill>
                <a:prstClr val="black"/>
              </a:solidFill>
            </a:endParaRPr>
          </a:p>
          <a:p>
            <a:pPr marL="82550" algn="just">
              <a:lnSpc>
                <a:spcPct val="150000"/>
              </a:lnSpc>
            </a:pPr>
            <a:r>
              <a:rPr lang="fr-FR" altLang="fr-FR" sz="2000" dirty="0" smtClean="0">
                <a:solidFill>
                  <a:prstClr val="black"/>
                </a:solidFill>
              </a:rPr>
              <a:t>quand </a:t>
            </a:r>
            <a:r>
              <a:rPr lang="fr-FR" altLang="fr-FR" sz="2000" dirty="0">
                <a:solidFill>
                  <a:prstClr val="black"/>
                </a:solidFill>
              </a:rPr>
              <a:t>elle </a:t>
            </a:r>
            <a:r>
              <a:rPr lang="fr-FR" altLang="fr-FR" sz="2000" dirty="0" smtClean="0">
                <a:solidFill>
                  <a:prstClr val="black"/>
                </a:solidFill>
              </a:rPr>
              <a:t>ne répond </a:t>
            </a:r>
            <a:r>
              <a:rPr lang="fr-FR" altLang="fr-FR" sz="2000" dirty="0">
                <a:solidFill>
                  <a:prstClr val="black"/>
                </a:solidFill>
              </a:rPr>
              <a:t>pas à aucune stimulation physique ou verbale </a:t>
            </a:r>
            <a:r>
              <a:rPr lang="fr-FR" altLang="fr-FR" sz="2000" dirty="0" smtClean="0">
                <a:solidFill>
                  <a:prstClr val="black"/>
                </a:solidFill>
              </a:rPr>
              <a:t>(</a:t>
            </a:r>
            <a:r>
              <a:rPr lang="fr-FR" altLang="fr-FR" sz="2000" dirty="0">
                <a:solidFill>
                  <a:prstClr val="black"/>
                </a:solidFill>
              </a:rPr>
              <a:t>elle ne bouge pas, ne parle pas ), mais </a:t>
            </a:r>
            <a:r>
              <a:rPr lang="fr-FR" altLang="fr-FR" sz="2000" dirty="0" smtClean="0">
                <a:solidFill>
                  <a:prstClr val="black"/>
                </a:solidFill>
              </a:rPr>
              <a:t>elle respire. 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16216" y="1268760"/>
            <a:ext cx="2160240" cy="6744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Risques / Que faire ?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51520" y="1268760"/>
            <a:ext cx="2160240" cy="6744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Causes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347864" y="1268760"/>
            <a:ext cx="2160240" cy="6744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Signes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utier.fr/sites/gautier.fr/files/styles/lookbook_sas_niveau2/public/lookbook/10611e48672a39e590e11c598c0d0dea/salles-a-manger-01-tables-de-rep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r="730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188640"/>
            <a:ext cx="439248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/>
              <a:t>1, rue de la chaise</a:t>
            </a:r>
          </a:p>
          <a:p>
            <a:r>
              <a:rPr lang="fr-FR" sz="3600" b="1" dirty="0" smtClean="0"/>
              <a:t>98 000 NOUMEA </a:t>
            </a:r>
          </a:p>
          <a:p>
            <a:r>
              <a:rPr lang="fr-FR" sz="3600" b="1" dirty="0" smtClean="0"/>
              <a:t>Tel : 78.01.01 </a:t>
            </a:r>
          </a:p>
        </p:txBody>
      </p:sp>
    </p:spTree>
    <p:extLst>
      <p:ext uri="{BB962C8B-B14F-4D97-AF65-F5344CB8AC3E}">
        <p14:creationId xmlns:p14="http://schemas.microsoft.com/office/powerpoint/2010/main" val="12890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-20528"/>
            <a:ext cx="9144000" cy="13612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Libération des voies aériennes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8077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318814"/>
            <a:ext cx="8143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671866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-20528"/>
            <a:ext cx="9144000" cy="136129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  <a:latin typeface="Century Gothic" panose="020B0502020202020204" pitchFamily="34" charset="0"/>
              </a:rPr>
              <a:t>Position latérale de sécurité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0298"/>
            <a:ext cx="8077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77072"/>
            <a:ext cx="8115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courbée vers la gauche 1"/>
          <p:cNvSpPr/>
          <p:nvPr/>
        </p:nvSpPr>
        <p:spPr>
          <a:xfrm rot="962059">
            <a:off x="7689251" y="3671866"/>
            <a:ext cx="1112122" cy="187220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  </a:t>
            </a:r>
            <a:r>
              <a:rPr lang="fr-FR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PERTE DE </a:t>
            </a:r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CONNAISSANCE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5" y="3776464"/>
            <a:ext cx="6984776" cy="24928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algn="ctr">
              <a:buClr>
                <a:srgbClr val="FE8637"/>
              </a:buClr>
            </a:pPr>
            <a:endParaRPr lang="fr-FR" dirty="0" smtClean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  <a:p>
            <a:pPr marL="354013" algn="l">
              <a:buClr>
                <a:srgbClr val="FE8637"/>
              </a:buClr>
            </a:pPr>
            <a:r>
              <a:rPr lang="fr-FR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 :  </a:t>
            </a:r>
            <a:r>
              <a:rPr lang="fr-FR" sz="24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être </a:t>
            </a:r>
            <a:r>
              <a:rPr lang="fr-FR" sz="24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capable </a:t>
            </a:r>
            <a:r>
              <a:rPr lang="fr-FR" altLang="fr-FR" sz="24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de maintenir les </a:t>
            </a:r>
            <a:r>
              <a:rPr lang="fr-FR" altLang="fr-FR" sz="24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voies aériennes </a:t>
            </a:r>
            <a:r>
              <a:rPr lang="fr-FR" altLang="fr-FR" sz="2400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de la victime libre en attendant </a:t>
            </a:r>
            <a:r>
              <a:rPr lang="fr-FR" altLang="fr-FR" sz="24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les secours.</a:t>
            </a:r>
            <a:endParaRPr lang="fr-FR" sz="2400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649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prstClr val="black"/>
                </a:solidFill>
              </a:rPr>
              <a:t>Que faire ?  </a:t>
            </a:r>
          </a:p>
        </p:txBody>
      </p:sp>
    </p:spTree>
    <p:extLst>
      <p:ext uri="{BB962C8B-B14F-4D97-AF65-F5344CB8AC3E}">
        <p14:creationId xmlns:p14="http://schemas.microsoft.com/office/powerpoint/2010/main" val="17421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34630"/>
            <a:ext cx="468052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black"/>
                </a:solidFill>
              </a:rPr>
              <a:t>1, rue </a:t>
            </a:r>
            <a:r>
              <a:rPr lang="fr-FR" sz="3600" b="1" dirty="0" err="1" smtClean="0">
                <a:solidFill>
                  <a:prstClr val="black"/>
                </a:solidFill>
              </a:rPr>
              <a:t>Gépalmoral</a:t>
            </a:r>
            <a:endParaRPr lang="fr-FR" sz="3600" b="1" dirty="0" smtClean="0">
              <a:solidFill>
                <a:prstClr val="black"/>
              </a:solidFill>
            </a:endParaRPr>
          </a:p>
          <a:p>
            <a:r>
              <a:rPr lang="fr-FR" sz="3600" b="1" dirty="0" smtClean="0">
                <a:solidFill>
                  <a:prstClr val="black"/>
                </a:solidFill>
              </a:rPr>
              <a:t>98 000 NOUMEA </a:t>
            </a:r>
          </a:p>
          <a:p>
            <a:r>
              <a:rPr lang="fr-FR" sz="3600" b="1" dirty="0" smtClean="0">
                <a:solidFill>
                  <a:prstClr val="black"/>
                </a:solidFill>
              </a:rPr>
              <a:t>Tel : 78.01.01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34888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Démonstration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avec flèche 32"/>
          <p:cNvCxnSpPr/>
          <p:nvPr/>
        </p:nvCxnSpPr>
        <p:spPr>
          <a:xfrm>
            <a:off x="4578751" y="4897832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8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Face à une victime qui a perdu connaissance ...</a:t>
            </a:r>
            <a:endParaRPr lang="fr-FR" sz="28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290011" y="6237312"/>
            <a:ext cx="4564986" cy="5992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Surveiller - Couvrir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(Gestes adaptés si arrêt de la respiration) 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36510" y="2636912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51268" y="5877272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2814555" y="5258148"/>
            <a:ext cx="3528392" cy="648072"/>
            <a:chOff x="2814555" y="4870206"/>
            <a:chExt cx="3528392" cy="64807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814555" y="4870206"/>
              <a:ext cx="3528392" cy="64807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Alerter (15)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448" y="4965771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2238335" y="693255"/>
            <a:ext cx="4616662" cy="824948"/>
            <a:chOff x="2238335" y="1053295"/>
            <a:chExt cx="4616662" cy="82494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249995" y="1117917"/>
              <a:ext cx="4605002" cy="760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prstClr val="black"/>
                  </a:solidFill>
                </a:rPr>
                <a:t>Analyser la situation - Protection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35" y="1053295"/>
              <a:ext cx="1099930" cy="8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à coins arrondis 27"/>
          <p:cNvSpPr/>
          <p:nvPr/>
        </p:nvSpPr>
        <p:spPr>
          <a:xfrm>
            <a:off x="2238335" y="1872686"/>
            <a:ext cx="4591328" cy="7642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algn="ctr"/>
            <a:r>
              <a:rPr lang="fr-FR" b="1" dirty="0" smtClean="0">
                <a:solidFill>
                  <a:prstClr val="black"/>
                </a:solidFill>
              </a:rPr>
              <a:t>Vérifier la CONSCIENCE</a:t>
            </a:r>
          </a:p>
          <a:p>
            <a:pPr marL="628650" algn="ctr"/>
            <a:endParaRPr lang="fr-FR" sz="600" b="1" dirty="0" smtClean="0">
              <a:solidFill>
                <a:prstClr val="black"/>
              </a:solidFill>
            </a:endParaRPr>
          </a:p>
          <a:p>
            <a:pPr marL="628650" algn="ctr"/>
            <a:r>
              <a:rPr lang="fr-FR" b="1" dirty="0" smtClean="0">
                <a:solidFill>
                  <a:prstClr val="black"/>
                </a:solidFill>
              </a:rPr>
              <a:t>→ Inconscience :  A l’aide !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21" name="Picture 8" descr="C:\Users\Neretti AC\Desktop\red-question-mark-clip-art-circle_42835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15" y="1970176"/>
            <a:ext cx="593778" cy="5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avec flèche 23"/>
          <p:cNvCxnSpPr/>
          <p:nvPr/>
        </p:nvCxnSpPr>
        <p:spPr>
          <a:xfrm>
            <a:off x="4528408" y="1518203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276336" y="2998874"/>
            <a:ext cx="4591328" cy="7693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Vérifier la RESPIRATION</a:t>
            </a:r>
          </a:p>
          <a:p>
            <a:pPr marL="628650" algn="ctr"/>
            <a:endParaRPr lang="fr-FR" sz="600" b="1" dirty="0">
              <a:solidFill>
                <a:prstClr val="black"/>
              </a:solidFill>
            </a:endParaRPr>
          </a:p>
          <a:p>
            <a:pPr algn="ctr"/>
            <a:r>
              <a:rPr lang="fr-FR" b="1" dirty="0">
                <a:solidFill>
                  <a:prstClr val="black"/>
                </a:solidFill>
              </a:rPr>
              <a:t>→ </a:t>
            </a:r>
            <a:r>
              <a:rPr lang="fr-FR" b="1" dirty="0" smtClean="0">
                <a:solidFill>
                  <a:prstClr val="black"/>
                </a:solidFill>
              </a:rPr>
              <a:t>Respiration OK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35" name="Picture 4" descr="http://rap.secours.free.fr/Img_rcp/lva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03" y="2534900"/>
            <a:ext cx="1412364" cy="12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2249995" y="3929736"/>
            <a:ext cx="6498469" cy="1930591"/>
            <a:chOff x="2249995" y="4146279"/>
            <a:chExt cx="6498469" cy="1930591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2249995" y="4324303"/>
              <a:ext cx="4591328" cy="76930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Mise en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POSITION LATERALE DE SECURITE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pic>
          <p:nvPicPr>
            <p:cNvPr id="36" name="Picture 2" descr="http://s2.e-monsite.com/2010/02/23/03/resize_550_550/PLS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3" b="99567" l="0" r="100000">
                          <a14:foregroundMark x1="8219" y1="21645" x2="21005" y2="51948"/>
                          <a14:foregroundMark x1="15525" y1="25974" x2="39269" y2="36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164" y="4146279"/>
              <a:ext cx="1830300" cy="193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4559701" y="3749194"/>
            <a:ext cx="0" cy="361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-36512" y="3465003"/>
            <a:ext cx="2808312" cy="241226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Empêcher toute aggravation 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100" b="96122" l="9211" r="99737">
                        <a14:foregroundMark x1="12368" y1="48753" x2="11053" y2="51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7" t="23998" b="4792"/>
          <a:stretch/>
        </p:blipFill>
        <p:spPr bwMode="auto">
          <a:xfrm flipH="1">
            <a:off x="35496" y="1340768"/>
            <a:ext cx="2094834" cy="155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19835"/>
            <a:ext cx="9015778" cy="1850592"/>
          </a:xfrm>
        </p:spPr>
        <p:txBody>
          <a:bodyPr>
            <a:normAutofit/>
          </a:bodyPr>
          <a:lstStyle/>
          <a:p>
            <a:pPr marL="0"/>
            <a:r>
              <a:rPr lang="fr-FR" sz="4000" dirty="0" smtClean="0"/>
              <a:t>Vérifier la conscience </a:t>
            </a:r>
            <a:br>
              <a:rPr lang="fr-FR" sz="4000" dirty="0" smtClean="0"/>
            </a:br>
            <a:r>
              <a:rPr lang="fr-FR" sz="4000" dirty="0" smtClean="0"/>
              <a:t>d’une victime </a:t>
            </a:r>
            <a:br>
              <a:rPr lang="fr-FR" sz="4000" dirty="0" smtClean="0"/>
            </a:b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682" y="3075327"/>
            <a:ext cx="6192688" cy="345001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763" algn="ctr"/>
            <a:r>
              <a:rPr lang="fr-FR" sz="3200" b="1" dirty="0">
                <a:solidFill>
                  <a:prstClr val="black"/>
                </a:solidFill>
              </a:rPr>
              <a:t>Victime endormie </a:t>
            </a:r>
          </a:p>
          <a:p>
            <a:pPr marL="4763" algn="ctr"/>
            <a:r>
              <a:rPr lang="fr-FR" sz="3200" b="1" dirty="0">
                <a:solidFill>
                  <a:prstClr val="black"/>
                </a:solidFill>
              </a:rPr>
              <a:t>ou inconsciente ? </a:t>
            </a:r>
          </a:p>
          <a:p>
            <a:pPr marL="4763" algn="ctr"/>
            <a:endParaRPr lang="fr-FR" sz="1400" b="1" dirty="0">
              <a:solidFill>
                <a:prstClr val="black"/>
              </a:solidFill>
            </a:endParaRPr>
          </a:p>
          <a:p>
            <a:pPr marL="461963" indent="-457200">
              <a:buFontTx/>
              <a:buChar char="-"/>
            </a:pPr>
            <a:r>
              <a:rPr lang="fr-FR" sz="3200" dirty="0" smtClean="0">
                <a:solidFill>
                  <a:prstClr val="black"/>
                </a:solidFill>
              </a:rPr>
              <a:t>Observer le contexte </a:t>
            </a:r>
          </a:p>
          <a:p>
            <a:pPr marL="461963" indent="-457200">
              <a:buFontTx/>
              <a:buChar char="-"/>
            </a:pPr>
            <a:r>
              <a:rPr lang="fr-FR" sz="3200" dirty="0" smtClean="0">
                <a:solidFill>
                  <a:prstClr val="black"/>
                </a:solidFill>
              </a:rPr>
              <a:t>Solliciter physiquement </a:t>
            </a:r>
          </a:p>
          <a:p>
            <a:pPr marL="461963" indent="-457200">
              <a:buFontTx/>
              <a:buChar char="-"/>
            </a:pPr>
            <a:r>
              <a:rPr lang="fr-FR" sz="3200" dirty="0" smtClean="0">
                <a:solidFill>
                  <a:prstClr val="black"/>
                </a:solidFill>
              </a:rPr>
              <a:t>Solliciter verbalement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0" b="96122" l="9211" r="99737">
                        <a14:foregroundMark x1="12368" y1="48753" x2="11053" y2="51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7" t="23998" b="4792"/>
          <a:stretch/>
        </p:blipFill>
        <p:spPr bwMode="auto">
          <a:xfrm flipH="1">
            <a:off x="5508104" y="196445"/>
            <a:ext cx="3672408" cy="272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44" y="2775595"/>
            <a:ext cx="2590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8" y="-27384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Libération des voies aériennes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apprécier la respiration)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676" y="1988842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Victime sur le dos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Paume de la main sur le front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2 ou  3 doigts sous le menton (s’aider du pouce)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Basculer la tête en arrière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981796" y="1988840"/>
            <a:ext cx="3060340" cy="3228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Résultats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Tête maintenue en arrière menton élevé 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Langue décollée du fond </a:t>
            </a:r>
            <a:r>
              <a:rPr lang="fr-FR" dirty="0">
                <a:solidFill>
                  <a:prstClr val="black"/>
                </a:solidFill>
              </a:rPr>
              <a:t>: </a:t>
            </a:r>
            <a:r>
              <a:rPr lang="fr-FR" b="1" dirty="0">
                <a:solidFill>
                  <a:prstClr val="black"/>
                </a:solidFill>
              </a:rPr>
              <a:t>voies aériennes </a:t>
            </a:r>
            <a:r>
              <a:rPr lang="fr-FR" b="1" dirty="0" smtClean="0">
                <a:solidFill>
                  <a:prstClr val="black"/>
                </a:solidFill>
              </a:rPr>
              <a:t>libérées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5137"/>
          <a:stretch/>
        </p:blipFill>
        <p:spPr bwMode="auto">
          <a:xfrm>
            <a:off x="3265532" y="2708920"/>
            <a:ext cx="267462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gauche 2"/>
          <p:cNvSpPr/>
          <p:nvPr/>
        </p:nvSpPr>
        <p:spPr>
          <a:xfrm rot="19063473">
            <a:off x="3246353" y="3269477"/>
            <a:ext cx="370364" cy="1440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43767" y="5341110"/>
            <a:ext cx="8640960" cy="115212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On peut vérifier si l’air passe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(souffle / bruit / soulèvement poitrine - 10 sec. max )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solidFill>
                  <a:srgbClr val="000000"/>
                </a:solidFill>
              </a:rPr>
              <a:t>= la victime respire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2676" y="1988842"/>
            <a:ext cx="3059939" cy="3228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Comment</a:t>
            </a:r>
            <a:r>
              <a:rPr lang="fr-FR" b="1" dirty="0" smtClean="0">
                <a:solidFill>
                  <a:prstClr val="black"/>
                </a:solidFill>
              </a:rPr>
              <a:t> ? 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Victime sur le dos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Paume de la main sur le front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2 ou  3 doigts sous le menton (s’aider du pouce)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Basculer la tête en arrière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981796" y="1988840"/>
            <a:ext cx="3060340" cy="3228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prstClr val="black"/>
                </a:solidFill>
              </a:rPr>
              <a:t>Résultats</a:t>
            </a: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prstClr val="black"/>
                </a:solidFill>
              </a:rPr>
              <a:t>Tête maintenue en arrière menton élevé 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Langue décollée </a:t>
            </a:r>
            <a:r>
              <a:rPr lang="fr-FR" dirty="0">
                <a:solidFill>
                  <a:prstClr val="black"/>
                </a:solidFill>
              </a:rPr>
              <a:t>du </a:t>
            </a:r>
            <a:r>
              <a:rPr lang="fr-FR" dirty="0" smtClean="0">
                <a:solidFill>
                  <a:prstClr val="black"/>
                </a:solidFill>
              </a:rPr>
              <a:t>fond : </a:t>
            </a:r>
            <a:r>
              <a:rPr lang="fr-FR" b="1" dirty="0">
                <a:solidFill>
                  <a:prstClr val="black"/>
                </a:solidFill>
              </a:rPr>
              <a:t>voies aériennes </a:t>
            </a:r>
            <a:r>
              <a:rPr lang="fr-FR" b="1" dirty="0" smtClean="0">
                <a:solidFill>
                  <a:prstClr val="black"/>
                </a:solidFill>
              </a:rPr>
              <a:t>libérées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6358" y="-27384"/>
            <a:ext cx="9015778" cy="1850592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Libération des voies aériennes </a:t>
            </a:r>
            <a:br>
              <a:rPr lang="fr-FR" sz="4000" dirty="0" smtClean="0"/>
            </a:br>
            <a:r>
              <a:rPr lang="fr-FR" sz="4000" dirty="0" smtClean="0"/>
              <a:t>chez l’adulte et l’enfant</a:t>
            </a:r>
            <a:br>
              <a:rPr lang="fr-FR" sz="4000" dirty="0" smtClean="0"/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2700" dirty="0" smtClean="0">
                <a:solidFill>
                  <a:schemeClr val="tx1"/>
                </a:solidFill>
                <a:latin typeface="+mn-lt"/>
              </a:rPr>
              <a:t>(→ apprécier la respiration) </a:t>
            </a:r>
            <a:endParaRPr lang="fr-FR" sz="2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4" descr="http://rap.secours.free.fr/Img_rcp/lva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1643" y1="25413" x2="54755" y2="24752"/>
                        <a14:foregroundMark x1="78963" y1="62376" x2="58501" y2="89439"/>
                        <a14:foregroundMark x1="81268" y1="55446" x2="81268" y2="76238"/>
                        <a14:foregroundMark x1="82421" y1="66337" x2="81844" y2="74587"/>
                        <a14:foregroundMark x1="46110" y1="89439" x2="60807" y2="96370"/>
                        <a14:foregroundMark x1="67723" y1="95050" x2="79827" y2="80528"/>
                        <a14:foregroundMark x1="4611" y1="57756" x2="13256" y2="90759"/>
                        <a14:foregroundMark x1="63977" y1="47525" x2="88761" y2="26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74" y="2432871"/>
            <a:ext cx="2680822" cy="23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0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51920" y="528746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Reformulation 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619</Words>
  <Application>Microsoft Office PowerPoint</Application>
  <PresentationFormat>Affichage à l'écran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Verve</vt:lpstr>
      <vt:lpstr>3_Verve</vt:lpstr>
      <vt:lpstr>1_Verve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Vérifier la conscience  d’une victime  </vt:lpstr>
      <vt:lpstr>Libération des voies aériennes  chez l’adulte et l’enfant  (→ apprécier la respiration) </vt:lpstr>
      <vt:lpstr>Libération des voies aériennes  chez l’adulte et l’enfant  (→ apprécier la respiration) </vt:lpstr>
      <vt:lpstr>?</vt:lpstr>
      <vt:lpstr>Présentation PowerPoint</vt:lpstr>
      <vt:lpstr>Position latérale de sécurité  chez l’adulte et l’enfant  (→ position d’attente pour éviter l’aggravation) </vt:lpstr>
      <vt:lpstr>Position latérale de sécurité  chez l’adulte et l’enfant  (→ position d’attente pour éviter l’aggravation) </vt:lpstr>
      <vt:lpstr>Position latérale de sécurité  chez l’adulte et l’enfant  (→ position d’attente pour éviter l’aggravation) </vt:lpstr>
      <vt:lpstr>Position latérale de sécurité  chez l’adulte et l’enfant  (→ position d’attente pour éviter l’aggravation) </vt:lpstr>
      <vt:lpstr>?</vt:lpstr>
      <vt:lpstr>Présentation PowerPoint</vt:lpstr>
      <vt:lpstr>Cas particuliers </vt:lpstr>
      <vt:lpstr>Cas concrets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95</cp:revision>
  <cp:lastPrinted>2013-11-28T02:44:59Z</cp:lastPrinted>
  <dcterms:created xsi:type="dcterms:W3CDTF">2013-10-11T22:05:50Z</dcterms:created>
  <dcterms:modified xsi:type="dcterms:W3CDTF">2014-07-04T13:07:03Z</dcterms:modified>
</cp:coreProperties>
</file>