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6"/>
  </p:notesMasterIdLst>
  <p:sldIdLst>
    <p:sldId id="256" r:id="rId3"/>
    <p:sldId id="257" r:id="rId4"/>
    <p:sldId id="258" r:id="rId5"/>
    <p:sldId id="262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683" autoAdjust="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80784-B73B-4931-A177-E5CC7FF56B42}" type="datetimeFigureOut">
              <a:rPr lang="fr-FR" smtClean="0"/>
              <a:t>29/02/2016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1A7D7-7A00-43D9-B933-B4EEFA1DED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0268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b="0" i="0" u="none" strike="noStrike" baseline="0" dirty="0" smtClean="0">
                <a:solidFill>
                  <a:srgbClr val="000000"/>
                </a:solidFill>
                <a:latin typeface="Arial"/>
              </a:rPr>
              <a:t>L’évaluation prend en compte : </a:t>
            </a:r>
          </a:p>
          <a:p>
            <a:r>
              <a:rPr lang="fr-FR" sz="12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fr-FR" sz="1200" b="0" i="0" u="none" strike="noStrike" baseline="0" dirty="0" smtClean="0">
                <a:solidFill>
                  <a:srgbClr val="000000"/>
                </a:solidFill>
                <a:latin typeface="Arial"/>
              </a:rPr>
              <a:t>la démarche d’investigation entreprise par le (la) candidat (e) autour d’une ou plusieurs activités de référence réalisée(s) en centre de formation ou en entreprise (LE FOND) ; </a:t>
            </a:r>
          </a:p>
          <a:p>
            <a:r>
              <a:rPr lang="fr-FR" sz="12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fr-FR" sz="1200" b="0" i="0" u="none" strike="noStrike" baseline="0" dirty="0" smtClean="0">
                <a:solidFill>
                  <a:srgbClr val="000000"/>
                </a:solidFill>
                <a:latin typeface="Arial"/>
              </a:rPr>
              <a:t>les capacités du candidat à communiquer sur la résolution du </a:t>
            </a:r>
            <a:r>
              <a:rPr lang="fr-FR" sz="1200" b="0" i="0" u="none" strike="noStrike" baseline="0" smtClean="0">
                <a:solidFill>
                  <a:srgbClr val="000000"/>
                </a:solidFill>
                <a:latin typeface="Arial"/>
              </a:rPr>
              <a:t>problème posé (LA FORME). </a:t>
            </a:r>
            <a:endParaRPr lang="fr-FR" sz="1200" b="0" i="0" u="none" strike="noStrike" baseline="0" dirty="0" smtClean="0">
              <a:solidFill>
                <a:srgbClr val="000000"/>
              </a:solidFill>
              <a:latin typeface="Arial"/>
            </a:endParaRPr>
          </a:p>
          <a:p>
            <a:endParaRPr lang="fr-FR" dirty="0" smtClean="0"/>
          </a:p>
          <a:p>
            <a:r>
              <a:rPr lang="fr-FR" dirty="0" smtClean="0"/>
              <a:t>* : 20 minutes</a:t>
            </a:r>
            <a:r>
              <a:rPr lang="fr-FR" baseline="0" dirty="0" smtClean="0"/>
              <a:t> en 1</a:t>
            </a:r>
            <a:r>
              <a:rPr lang="fr-FR" baseline="30000" dirty="0" smtClean="0"/>
              <a:t>ère</a:t>
            </a:r>
            <a:r>
              <a:rPr lang="fr-FR" baseline="0" dirty="0" smtClean="0"/>
              <a:t> et 30 minutes en terminale.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1A7D7-7A00-43D9-B933-B4EEFA1DEDCB}" type="slidenum">
              <a:rPr lang="fr-FR" smtClean="0"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2CF2EDA-BBB9-43BB-A906-CECF7B7EBEF4}" type="datetimeFigureOut">
              <a:rPr lang="fr-FR" smtClean="0"/>
              <a:pPr/>
              <a:t>29/02/2016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DF2DB80-8858-4A76-933A-858C595EFD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F2EDA-BBB9-43BB-A906-CECF7B7EBEF4}" type="datetimeFigureOut">
              <a:rPr lang="fr-FR" smtClean="0"/>
              <a:pPr/>
              <a:t>29/02/2016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DB80-8858-4A76-933A-858C595EFD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F2EDA-BBB9-43BB-A906-CECF7B7EBEF4}" type="datetimeFigureOut">
              <a:rPr lang="fr-FR" smtClean="0"/>
              <a:pPr/>
              <a:t>29/02/2016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DB80-8858-4A76-933A-858C595EFD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08FBB-E6D7-4FF7-B95D-CF36010775F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29/02/2016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0C7B-43EC-4080-9778-8BE69569F59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529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08FBB-E6D7-4FF7-B95D-CF36010775F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29/02/2016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0C7B-43EC-4080-9778-8BE69569F59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57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08FBB-E6D7-4FF7-B95D-CF36010775F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29/02/2016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0C7B-43EC-4080-9778-8BE69569F59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653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08FBB-E6D7-4FF7-B95D-CF36010775F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29/02/2016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0C7B-43EC-4080-9778-8BE69569F59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112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08FBB-E6D7-4FF7-B95D-CF36010775F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29/02/2016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0C7B-43EC-4080-9778-8BE69569F59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988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08FBB-E6D7-4FF7-B95D-CF36010775F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29/02/2016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0C7B-43EC-4080-9778-8BE69569F59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05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08FBB-E6D7-4FF7-B95D-CF36010775F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29/02/2016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0C7B-43EC-4080-9778-8BE69569F59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419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08FBB-E6D7-4FF7-B95D-CF36010775F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29/02/2016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0C7B-43EC-4080-9778-8BE69569F59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51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2CF2EDA-BBB9-43BB-A906-CECF7B7EBEF4}" type="datetimeFigureOut">
              <a:rPr lang="fr-FR" smtClean="0"/>
              <a:pPr/>
              <a:t>29/02/2016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DB80-8858-4A76-933A-858C595EFD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08FBB-E6D7-4FF7-B95D-CF36010775F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29/02/2016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0C7B-43EC-4080-9778-8BE69569F59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913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08FBB-E6D7-4FF7-B95D-CF36010775F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29/02/2016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0C7B-43EC-4080-9778-8BE69569F59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638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08FBB-E6D7-4FF7-B95D-CF36010775F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29/02/2016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0C7B-43EC-4080-9778-8BE69569F59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761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le isocè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2CF2EDA-BBB9-43BB-A906-CECF7B7EBEF4}" type="datetimeFigureOut">
              <a:rPr lang="fr-FR" smtClean="0"/>
              <a:pPr/>
              <a:t>29/02/2016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DF2DB80-8858-4A76-933A-858C595EFD0F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2CF2EDA-BBB9-43BB-A906-CECF7B7EBEF4}" type="datetimeFigureOut">
              <a:rPr lang="fr-FR" smtClean="0"/>
              <a:pPr/>
              <a:t>29/02/2016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DF2DB80-8858-4A76-933A-858C595EFD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2CF2EDA-BBB9-43BB-A906-CECF7B7EBEF4}" type="datetimeFigureOut">
              <a:rPr lang="fr-FR" smtClean="0"/>
              <a:pPr/>
              <a:t>29/02/2016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DF2DB80-8858-4A76-933A-858C595EFD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F2EDA-BBB9-43BB-A906-CECF7B7EBEF4}" type="datetimeFigureOut">
              <a:rPr lang="fr-FR" smtClean="0"/>
              <a:pPr/>
              <a:t>29/02/2016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DB80-8858-4A76-933A-858C595EFD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2CF2EDA-BBB9-43BB-A906-CECF7B7EBEF4}" type="datetimeFigureOut">
              <a:rPr lang="fr-FR" smtClean="0"/>
              <a:pPr/>
              <a:t>29/02/2016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DF2DB80-8858-4A76-933A-858C595EFD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2CF2EDA-BBB9-43BB-A906-CECF7B7EBEF4}" type="datetimeFigureOut">
              <a:rPr lang="fr-FR" smtClean="0"/>
              <a:pPr/>
              <a:t>29/02/2016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DF2DB80-8858-4A76-933A-858C595EFD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2CF2EDA-BBB9-43BB-A906-CECF7B7EBEF4}" type="datetimeFigureOut">
              <a:rPr lang="fr-FR" smtClean="0"/>
              <a:pPr/>
              <a:t>29/02/2016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DF2DB80-8858-4A76-933A-858C595EFD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2CF2EDA-BBB9-43BB-A906-CECF7B7EBEF4}" type="datetimeFigureOut">
              <a:rPr lang="fr-FR" smtClean="0"/>
              <a:pPr/>
              <a:t>29/02/2016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DF2DB80-8858-4A76-933A-858C595EFD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08FBB-E6D7-4FF7-B95D-CF36010775F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29/02/2016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F0C7B-43EC-4080-9778-8BE69569F59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500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Comment allons-nous être évalué?</a:t>
            </a:r>
            <a:endParaRPr lang="fr-FR" dirty="0"/>
          </a:p>
        </p:txBody>
      </p:sp>
      <p:pic>
        <p:nvPicPr>
          <p:cNvPr id="4" name="Image 3" descr="no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996952"/>
            <a:ext cx="5915025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5300" dirty="0" smtClean="0"/>
              <a:t>EPREUVE U32</a:t>
            </a:r>
            <a:r>
              <a:rPr lang="fr-FR" dirty="0" smtClean="0"/>
              <a:t>: </a:t>
            </a:r>
            <a:br>
              <a:rPr lang="fr-FR" dirty="0" smtClean="0"/>
            </a:br>
            <a:r>
              <a:rPr lang="fr-FR" dirty="0" smtClean="0"/>
              <a:t>Communication technique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4149080"/>
            <a:ext cx="6400800" cy="1752600"/>
          </a:xfrm>
        </p:spPr>
        <p:txBody>
          <a:bodyPr/>
          <a:lstStyle/>
          <a:p>
            <a:r>
              <a:rPr lang="fr-FR" dirty="0" smtClean="0"/>
              <a:t>Diagnostic sur systèmes mécaniques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024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Contenu de cette épreuve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Communiquer avec un tiers</a:t>
            </a:r>
          </a:p>
          <a:p>
            <a:endParaRPr lang="fr-FR" dirty="0" smtClean="0"/>
          </a:p>
          <a:p>
            <a:r>
              <a:rPr lang="fr-FR" dirty="0" smtClean="0"/>
              <a:t>Diagnostiquer un dysfonctionnement mécanique</a:t>
            </a:r>
          </a:p>
          <a:p>
            <a:endParaRPr lang="fr-FR" dirty="0" smtClean="0"/>
          </a:p>
          <a:p>
            <a:r>
              <a:rPr lang="fr-FR" dirty="0" smtClean="0"/>
              <a:t>Effectuer des contrôles et des essais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566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Etapes du projet: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7931224" cy="1330168"/>
          </a:xfrm>
        </p:spPr>
        <p:txBody>
          <a:bodyPr/>
          <a:lstStyle/>
          <a:p>
            <a:r>
              <a:rPr lang="fr-FR" dirty="0" smtClean="0"/>
              <a:t>1. Constater un dysfonctionnement sur un système mécanique.</a:t>
            </a:r>
          </a:p>
          <a:p>
            <a:endParaRPr lang="fr-FR" dirty="0"/>
          </a:p>
        </p:txBody>
      </p:sp>
      <p:pic>
        <p:nvPicPr>
          <p:cNvPr id="4" name="Image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140968"/>
            <a:ext cx="4824537" cy="319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6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1330168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2. Déterminer ce qui peut engendrer cette panne.</a:t>
            </a:r>
          </a:p>
          <a:p>
            <a:pPr>
              <a:buNone/>
            </a:pPr>
            <a:r>
              <a:rPr lang="fr-FR" dirty="0" smtClean="0"/>
              <a:t>=&gt; Emettre des hypothèses</a:t>
            </a:r>
            <a:endParaRPr lang="fr-FR" dirty="0"/>
          </a:p>
        </p:txBody>
      </p:sp>
      <p:pic>
        <p:nvPicPr>
          <p:cNvPr id="4" name="Image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876756"/>
            <a:ext cx="4464496" cy="435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86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548680"/>
            <a:ext cx="8208912" cy="1368152"/>
          </a:xfrm>
        </p:spPr>
        <p:txBody>
          <a:bodyPr/>
          <a:lstStyle/>
          <a:p>
            <a:r>
              <a:rPr lang="fr-FR" dirty="0" smtClean="0"/>
              <a:t>3. Proposer des contrôles et mesures pour valider vos propositions.</a:t>
            </a:r>
            <a:endParaRPr lang="fr-FR" dirty="0"/>
          </a:p>
        </p:txBody>
      </p:sp>
      <p:pic>
        <p:nvPicPr>
          <p:cNvPr id="4" name="Image 3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060848"/>
            <a:ext cx="5555070" cy="370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39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1440160"/>
          </a:xfrm>
        </p:spPr>
        <p:txBody>
          <a:bodyPr/>
          <a:lstStyle/>
          <a:p>
            <a:r>
              <a:rPr lang="fr-FR" dirty="0" smtClean="0"/>
              <a:t>4. Effectuer les contrôles et mesures afin de valider les hypothèses.</a:t>
            </a:r>
          </a:p>
          <a:p>
            <a:endParaRPr lang="fr-FR" dirty="0"/>
          </a:p>
        </p:txBody>
      </p:sp>
      <p:pic>
        <p:nvPicPr>
          <p:cNvPr id="4" name="Image 3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988840"/>
            <a:ext cx="5609082" cy="374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3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1440160"/>
          </a:xfrm>
        </p:spPr>
        <p:txBody>
          <a:bodyPr/>
          <a:lstStyle/>
          <a:p>
            <a:r>
              <a:rPr lang="fr-FR" dirty="0" smtClean="0"/>
              <a:t>5. Compléter le document de présentation PowerPoint:</a:t>
            </a:r>
            <a:endParaRPr lang="fr-FR" dirty="0"/>
          </a:p>
        </p:txBody>
      </p:sp>
      <p:pic>
        <p:nvPicPr>
          <p:cNvPr id="4" name="Image 3" descr="pres virt proj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420888"/>
            <a:ext cx="7452320" cy="368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2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1258160"/>
          </a:xfrm>
        </p:spPr>
        <p:txBody>
          <a:bodyPr/>
          <a:lstStyle/>
          <a:p>
            <a:r>
              <a:rPr lang="fr-FR" dirty="0" smtClean="0"/>
              <a:t>6. Déterminer précisément le dysfonctionnement</a:t>
            </a:r>
            <a:endParaRPr lang="fr-FR" dirty="0"/>
          </a:p>
        </p:txBody>
      </p:sp>
      <p:pic>
        <p:nvPicPr>
          <p:cNvPr id="4" name="Image 3" descr="mote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060848"/>
            <a:ext cx="5797253" cy="36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9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898120"/>
          </a:xfrm>
        </p:spPr>
        <p:txBody>
          <a:bodyPr/>
          <a:lstStyle/>
          <a:p>
            <a:r>
              <a:rPr lang="fr-FR" dirty="0" smtClean="0"/>
              <a:t>7. Proposer une intervention.</a:t>
            </a:r>
            <a:endParaRPr lang="fr-FR" dirty="0"/>
          </a:p>
        </p:txBody>
      </p:sp>
      <p:pic>
        <p:nvPicPr>
          <p:cNvPr id="5" name="Image 4" descr="repa p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628800"/>
            <a:ext cx="3021111" cy="452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63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864096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8. Présenter votre travail oralement à l’aide d’un document PowerPoint. </a:t>
            </a:r>
          </a:p>
        </p:txBody>
      </p:sp>
      <p:pic>
        <p:nvPicPr>
          <p:cNvPr id="4" name="Image 3" descr="or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844824"/>
            <a:ext cx="6158982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4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compétences évaluées: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Communiquer en interne avec les tiers</a:t>
            </a:r>
          </a:p>
          <a:p>
            <a:endParaRPr lang="fr-FR" dirty="0" smtClean="0"/>
          </a:p>
          <a:p>
            <a:r>
              <a:rPr lang="fr-FR" dirty="0" smtClean="0"/>
              <a:t>Diagnostiquer un dysfonctionnement mécanique</a:t>
            </a:r>
          </a:p>
          <a:p>
            <a:endParaRPr lang="fr-FR" dirty="0" smtClean="0"/>
          </a:p>
          <a:p>
            <a:r>
              <a:rPr lang="fr-FR" dirty="0" smtClean="0"/>
              <a:t>Effectuer les contrôles, les essais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r>
              <a:rPr lang="fr-FR" dirty="0" smtClean="0"/>
              <a:t>Quand allons-nous travailler sur notre projet?</a:t>
            </a:r>
            <a:endParaRPr lang="fr-FR" dirty="0"/>
          </a:p>
        </p:txBody>
      </p:sp>
      <p:pic>
        <p:nvPicPr>
          <p:cNvPr id="4" name="Image 3" descr="graph_qua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636912"/>
            <a:ext cx="6172938" cy="303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13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</a:t>
            </a:r>
            <a:r>
              <a:rPr lang="fr-FR" baseline="30000" dirty="0" smtClean="0"/>
              <a:t>ème</a:t>
            </a:r>
            <a:r>
              <a:rPr lang="fr-FR" dirty="0" smtClean="0"/>
              <a:t> semestre de Terminale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096344"/>
          </a:xfrm>
        </p:spPr>
        <p:txBody>
          <a:bodyPr/>
          <a:lstStyle/>
          <a:p>
            <a:r>
              <a:rPr lang="fr-FR" dirty="0" smtClean="0"/>
              <a:t>2 heures / semaines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  <a:p>
            <a:r>
              <a:rPr lang="fr-FR" dirty="0" smtClean="0"/>
              <a:t>14 semaines</a:t>
            </a:r>
          </a:p>
        </p:txBody>
      </p:sp>
      <p:pic>
        <p:nvPicPr>
          <p:cNvPr id="4" name="Image 3" descr="eleves P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455832"/>
            <a:ext cx="3142088" cy="469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148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15841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9600" dirty="0" smtClean="0"/>
              <a:t>Avec QUI?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67855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476673"/>
            <a:ext cx="8229600" cy="10801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dirty="0" smtClean="0"/>
              <a:t>Avec un professeur d’atelier </a:t>
            </a:r>
          </a:p>
          <a:p>
            <a:pPr>
              <a:buNone/>
            </a:pPr>
            <a:r>
              <a:rPr lang="fr-FR" dirty="0"/>
              <a:t>	</a:t>
            </a:r>
            <a:r>
              <a:rPr lang="fr-FR" dirty="0" smtClean="0"/>
              <a:t>			et un professeur d’AFS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4" name="Image 3" descr="prof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628800"/>
            <a:ext cx="5754216" cy="431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09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Activités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3923928"/>
          </a:xfrm>
        </p:spPr>
        <p:txBody>
          <a:bodyPr/>
          <a:lstStyle/>
          <a:p>
            <a:r>
              <a:rPr lang="fr-FR" dirty="0" smtClean="0"/>
              <a:t>Diagnostic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Réception-restitution du véhicule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Tâches associées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826112"/>
          </a:xfrm>
        </p:spPr>
        <p:txBody>
          <a:bodyPr/>
          <a:lstStyle/>
          <a:p>
            <a:r>
              <a:rPr lang="fr-FR" dirty="0" smtClean="0"/>
              <a:t>Prendre en charge le véhicule</a:t>
            </a:r>
          </a:p>
          <a:p>
            <a:endParaRPr lang="fr-FR" dirty="0"/>
          </a:p>
        </p:txBody>
      </p:sp>
      <p:pic>
        <p:nvPicPr>
          <p:cNvPr id="4" name="Image 3" descr="or P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780928"/>
            <a:ext cx="6096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Tâches associées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1330168"/>
          </a:xfrm>
        </p:spPr>
        <p:txBody>
          <a:bodyPr/>
          <a:lstStyle/>
          <a:p>
            <a:r>
              <a:rPr lang="fr-FR" dirty="0" smtClean="0"/>
              <a:t>Constater, confirmer un dysfonctionnement, une anomalie</a:t>
            </a:r>
          </a:p>
        </p:txBody>
      </p:sp>
      <p:pic>
        <p:nvPicPr>
          <p:cNvPr id="4" name="Image 3" descr="voya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140968"/>
            <a:ext cx="4320480" cy="3243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Tâches associées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1330168"/>
          </a:xfrm>
        </p:spPr>
        <p:txBody>
          <a:bodyPr/>
          <a:lstStyle/>
          <a:p>
            <a:r>
              <a:rPr lang="fr-FR" dirty="0" smtClean="0"/>
              <a:t>Identifier les systèmes, sous-ensembles, éléments défectueux</a:t>
            </a:r>
          </a:p>
          <a:p>
            <a:endParaRPr lang="fr-FR" dirty="0"/>
          </a:p>
        </p:txBody>
      </p:sp>
      <p:pic>
        <p:nvPicPr>
          <p:cNvPr id="4" name="Image 3" descr="culasse fêlé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996952"/>
            <a:ext cx="5112568" cy="3265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Tâches associées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826112"/>
          </a:xfrm>
        </p:spPr>
        <p:txBody>
          <a:bodyPr/>
          <a:lstStyle/>
          <a:p>
            <a:r>
              <a:rPr lang="fr-FR" dirty="0" smtClean="0"/>
              <a:t>Proposer des solutions correctives</a:t>
            </a:r>
          </a:p>
          <a:p>
            <a:endParaRPr lang="fr-FR" dirty="0"/>
          </a:p>
        </p:txBody>
      </p:sp>
      <p:pic>
        <p:nvPicPr>
          <p:cNvPr id="4" name="Image 3" descr="repar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356992"/>
            <a:ext cx="3384376" cy="22562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  <a:lumOff val="1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Tâches associées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1186152"/>
          </a:xfrm>
        </p:spPr>
        <p:txBody>
          <a:bodyPr/>
          <a:lstStyle/>
          <a:p>
            <a:r>
              <a:rPr lang="fr-FR" dirty="0" smtClean="0"/>
              <a:t>Proposer une intervention complémentaire ou obligatoire</a:t>
            </a:r>
          </a:p>
          <a:p>
            <a:endParaRPr lang="fr-FR" dirty="0"/>
          </a:p>
        </p:txBody>
      </p:sp>
      <p:pic>
        <p:nvPicPr>
          <p:cNvPr id="4" name="Image 3" descr="fre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068960"/>
            <a:ext cx="3312368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La présentation orale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u="sng" dirty="0" smtClean="0"/>
              <a:t>Epreuve d’une durée totale de 20 minutes*:</a:t>
            </a:r>
          </a:p>
          <a:p>
            <a:pPr>
              <a:buNone/>
            </a:pPr>
            <a:r>
              <a:rPr lang="fr-FR" dirty="0" smtClean="0"/>
              <a:t>- Présentation orale du dossier par </a:t>
            </a:r>
            <a:r>
              <a:rPr lang="fr-FR" b="1" dirty="0" smtClean="0"/>
              <a:t>LE</a:t>
            </a:r>
            <a:r>
              <a:rPr lang="fr-FR" dirty="0" smtClean="0"/>
              <a:t> candidat (10 minutes)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- Entretien avec la commission d’évaluation  (démarche et justification intervention) (10 minutes maximum)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93</TotalTime>
  <Words>316</Words>
  <Application>Microsoft Office PowerPoint</Application>
  <PresentationFormat>Affichage à l'écran (4:3)</PresentationFormat>
  <Paragraphs>60</Paragraphs>
  <Slides>23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23</vt:i4>
      </vt:variant>
    </vt:vector>
  </HeadingPairs>
  <TitlesOfParts>
    <vt:vector size="25" baseType="lpstr">
      <vt:lpstr>Verve</vt:lpstr>
      <vt:lpstr>Thème Office</vt:lpstr>
      <vt:lpstr>Comment allons-nous être évalué?</vt:lpstr>
      <vt:lpstr>Les compétences évaluées:</vt:lpstr>
      <vt:lpstr>Activités</vt:lpstr>
      <vt:lpstr>Tâches associées</vt:lpstr>
      <vt:lpstr>Tâches associées</vt:lpstr>
      <vt:lpstr>Tâches associées</vt:lpstr>
      <vt:lpstr>Tâches associées</vt:lpstr>
      <vt:lpstr>Tâches associées</vt:lpstr>
      <vt:lpstr>La présentation orale</vt:lpstr>
      <vt:lpstr>EPREUVE U32:  Communication technique</vt:lpstr>
      <vt:lpstr>Contenu de cette épreuve</vt:lpstr>
      <vt:lpstr>Etapes du projet: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Quand allons-nous travailler sur notre projet?</vt:lpstr>
      <vt:lpstr>2ème semestre de Terminale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 allons-nous être évalué?</dc:title>
  <dc:creator>Jean-Louis Merguez</dc:creator>
  <cp:lastModifiedBy>omontout</cp:lastModifiedBy>
  <cp:revision>17</cp:revision>
  <dcterms:created xsi:type="dcterms:W3CDTF">2015-06-17T03:58:54Z</dcterms:created>
  <dcterms:modified xsi:type="dcterms:W3CDTF">2016-02-29T02:24:18Z</dcterms:modified>
</cp:coreProperties>
</file>