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7" r:id="rId11"/>
    <p:sldId id="268" r:id="rId12"/>
    <p:sldId id="269" r:id="rId13"/>
    <p:sldId id="258" r:id="rId14"/>
    <p:sldId id="266"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90DE05E-2638-4BC6-A067-61764F92860E}" type="datetimeFigureOut">
              <a:rPr lang="fr-FR" smtClean="0"/>
              <a:t>17/04/2016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3584851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0DE05E-2638-4BC6-A067-61764F92860E}" type="datetimeFigureOut">
              <a:rPr lang="fr-FR" smtClean="0"/>
              <a:t>17/04/2016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4047065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0DE05E-2638-4BC6-A067-61764F92860E}" type="datetimeFigureOut">
              <a:rPr lang="fr-FR" smtClean="0"/>
              <a:t>17/04/2016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178985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0DE05E-2638-4BC6-A067-61764F92860E}" type="datetimeFigureOut">
              <a:rPr lang="fr-FR" smtClean="0"/>
              <a:t>17/04/2016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280031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90DE05E-2638-4BC6-A067-61764F92860E}" type="datetimeFigureOut">
              <a:rPr lang="fr-FR" smtClean="0"/>
              <a:t>17/04/2016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349237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90DE05E-2638-4BC6-A067-61764F92860E}" type="datetimeFigureOut">
              <a:rPr lang="fr-FR" smtClean="0"/>
              <a:t>17/04/2016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2212299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90DE05E-2638-4BC6-A067-61764F92860E}" type="datetimeFigureOut">
              <a:rPr lang="fr-FR" smtClean="0"/>
              <a:t>17/04/2016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594798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90DE05E-2638-4BC6-A067-61764F92860E}" type="datetimeFigureOut">
              <a:rPr lang="fr-FR" smtClean="0"/>
              <a:t>17/04/2016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940172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90DE05E-2638-4BC6-A067-61764F92860E}" type="datetimeFigureOut">
              <a:rPr lang="fr-FR" smtClean="0"/>
              <a:t>17/04/2016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1346989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90DE05E-2638-4BC6-A067-61764F92860E}" type="datetimeFigureOut">
              <a:rPr lang="fr-FR" smtClean="0"/>
              <a:t>17/04/2016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1352234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90DE05E-2638-4BC6-A067-61764F92860E}" type="datetimeFigureOut">
              <a:rPr lang="fr-FR" smtClean="0"/>
              <a:t>17/04/2016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79DEA26-6AC1-4F39-B386-2CEFBEE93DCE}" type="slidenum">
              <a:rPr lang="fr-FR" smtClean="0"/>
              <a:t>‹N°›</a:t>
            </a:fld>
            <a:endParaRPr lang="fr-FR"/>
          </a:p>
        </p:txBody>
      </p:sp>
    </p:spTree>
    <p:extLst>
      <p:ext uri="{BB962C8B-B14F-4D97-AF65-F5344CB8AC3E}">
        <p14:creationId xmlns:p14="http://schemas.microsoft.com/office/powerpoint/2010/main" val="203793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0DE05E-2638-4BC6-A067-61764F92860E}" type="datetimeFigureOut">
              <a:rPr lang="fr-FR" smtClean="0"/>
              <a:t>17/04/2016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DEA26-6AC1-4F39-B386-2CEFBEE93DCE}" type="slidenum">
              <a:rPr lang="fr-FR" smtClean="0"/>
              <a:t>‹N°›</a:t>
            </a:fld>
            <a:endParaRPr lang="fr-FR"/>
          </a:p>
        </p:txBody>
      </p:sp>
    </p:spTree>
    <p:extLst>
      <p:ext uri="{BB962C8B-B14F-4D97-AF65-F5344CB8AC3E}">
        <p14:creationId xmlns:p14="http://schemas.microsoft.com/office/powerpoint/2010/main" val="4045808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0">
            <a:schemeClr val="accent1"/>
          </a:lnRef>
          <a:fillRef idx="3">
            <a:schemeClr val="accent1"/>
          </a:fillRef>
          <a:effectRef idx="3">
            <a:schemeClr val="accent1"/>
          </a:effectRef>
          <a:fontRef idx="minor">
            <a:schemeClr val="lt1"/>
          </a:fontRef>
        </p:style>
        <p:txBody>
          <a:bodyPr/>
          <a:lstStyle/>
          <a:p>
            <a:r>
              <a:rPr lang="fr-FR" dirty="0" smtClean="0"/>
              <a:t>La titularisation des MA</a:t>
            </a:r>
            <a:endParaRPr lang="fr-FR" dirty="0"/>
          </a:p>
        </p:txBody>
      </p:sp>
      <p:sp>
        <p:nvSpPr>
          <p:cNvPr id="3" name="Sous-titre 2"/>
          <p:cNvSpPr>
            <a:spLocks noGrp="1"/>
          </p:cNvSpPr>
          <p:nvPr>
            <p:ph type="subTitle" idx="1"/>
          </p:nvPr>
        </p:nvSpPr>
        <p:spPr>
          <a:xfrm>
            <a:off x="1371600" y="3886200"/>
            <a:ext cx="6400800" cy="1270992"/>
          </a:xfrm>
        </p:spPr>
        <p:style>
          <a:lnRef idx="1">
            <a:schemeClr val="accent1"/>
          </a:lnRef>
          <a:fillRef idx="2">
            <a:schemeClr val="accent1"/>
          </a:fillRef>
          <a:effectRef idx="1">
            <a:schemeClr val="accent1"/>
          </a:effectRef>
          <a:fontRef idx="minor">
            <a:schemeClr val="dk1"/>
          </a:fontRef>
        </p:style>
        <p:txBody>
          <a:bodyPr/>
          <a:lstStyle/>
          <a:p>
            <a:r>
              <a:rPr lang="fr-FR" dirty="0" smtClean="0"/>
              <a:t>Journée des maîtres auxiliaires</a:t>
            </a:r>
          </a:p>
          <a:p>
            <a:r>
              <a:rPr lang="fr-FR" dirty="0" smtClean="0"/>
              <a:t>18 avril 2016</a:t>
            </a:r>
            <a:endParaRPr lang="fr-FR" dirty="0"/>
          </a:p>
        </p:txBody>
      </p:sp>
    </p:spTree>
    <p:extLst>
      <p:ext uri="{BB962C8B-B14F-4D97-AF65-F5344CB8AC3E}">
        <p14:creationId xmlns:p14="http://schemas.microsoft.com/office/powerpoint/2010/main" val="42065181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dirty="0" smtClean="0"/>
              <a:t>Exemple CAPLP externe génie mécanique</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sz="4000" b="1" dirty="0" smtClean="0"/>
              <a:t>Epreuves d’admissibilités</a:t>
            </a:r>
          </a:p>
          <a:p>
            <a:pPr marL="0" indent="0">
              <a:buNone/>
            </a:pPr>
            <a:r>
              <a:rPr lang="fr-FR" b="1" dirty="0"/>
              <a:t>1° Analyse d'un problème technique.</a:t>
            </a:r>
            <a:br>
              <a:rPr lang="fr-FR" b="1" dirty="0"/>
            </a:br>
            <a:r>
              <a:rPr lang="fr-FR" dirty="0"/>
              <a:t>Elle a pour but de vérifier que le candidat est capable de mobiliser ses connaissances scientifiques et techniques pour analyser et résoudre un problème technique caractéristique de l'option du concours.</a:t>
            </a:r>
            <a:br>
              <a:rPr lang="fr-FR" dirty="0"/>
            </a:br>
            <a:r>
              <a:rPr lang="fr-FR" dirty="0"/>
              <a:t>Durée : quatre heures ; coefficient 1</a:t>
            </a:r>
            <a:r>
              <a:rPr lang="fr-FR" dirty="0" smtClean="0"/>
              <a:t>.</a:t>
            </a:r>
          </a:p>
          <a:p>
            <a:pPr marL="0" indent="0">
              <a:buNone/>
            </a:pPr>
            <a:r>
              <a:rPr lang="fr-FR" b="1" dirty="0"/>
              <a:t>2° Exploitation pédagogique d'un dossier technique.</a:t>
            </a:r>
            <a:br>
              <a:rPr lang="fr-FR" b="1" dirty="0"/>
            </a:br>
            <a:r>
              <a:rPr lang="fr-FR" dirty="0"/>
              <a:t>A partir d'un dossier technique caractéristique de l'option choisie, fourni au candidat, et comportant les éléments nécessaires à l'étude, l'épreuve a pour objectif de vérifier que le candidat est capable élaborer tout ou partie de l'organisation d'une séquence pédagogique, dont le thème est proposé par le jury, ainsi que les documents techniques et pédagogiques nécessaires (documents professeurs, documents fournis aux élèves, éléments d'évaluation).</a:t>
            </a:r>
            <a:br>
              <a:rPr lang="fr-FR" dirty="0"/>
            </a:br>
            <a:r>
              <a:rPr lang="fr-FR" dirty="0"/>
              <a:t>Durée : quatre heures ; coefficient 1.</a:t>
            </a:r>
            <a:endParaRPr lang="fr-FR" b="1" dirty="0" smtClean="0"/>
          </a:p>
        </p:txBody>
      </p:sp>
    </p:spTree>
    <p:extLst>
      <p:ext uri="{BB962C8B-B14F-4D97-AF65-F5344CB8AC3E}">
        <p14:creationId xmlns:p14="http://schemas.microsoft.com/office/powerpoint/2010/main" val="3979462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dirty="0"/>
              <a:t>Exemple CAPLP externe génie mécanique</a:t>
            </a:r>
          </a:p>
        </p:txBody>
      </p:sp>
      <p:sp>
        <p:nvSpPr>
          <p:cNvPr id="3" name="Espace réservé du contenu 2"/>
          <p:cNvSpPr>
            <a:spLocks noGrp="1"/>
          </p:cNvSpPr>
          <p:nvPr>
            <p:ph idx="1"/>
          </p:nvPr>
        </p:nvSpPr>
        <p:spPr/>
        <p:txBody>
          <a:bodyPr>
            <a:normAutofit fontScale="62500" lnSpcReduction="20000"/>
          </a:bodyPr>
          <a:lstStyle/>
          <a:p>
            <a:pPr marL="0" indent="0">
              <a:buNone/>
            </a:pPr>
            <a:r>
              <a:rPr lang="fr-FR" sz="4500" b="1" dirty="0"/>
              <a:t>Epreuves </a:t>
            </a:r>
            <a:r>
              <a:rPr lang="fr-FR" sz="4500" b="1" dirty="0" smtClean="0"/>
              <a:t>d’admission</a:t>
            </a:r>
            <a:endParaRPr lang="fr-FR" sz="4500" dirty="0" smtClean="0"/>
          </a:p>
          <a:p>
            <a:r>
              <a:rPr lang="fr-FR" b="1" dirty="0"/>
              <a:t>1° Epreuve de mise en situation professionnelle</a:t>
            </a:r>
            <a:r>
              <a:rPr lang="fr-FR" dirty="0"/>
              <a:t>.</a:t>
            </a:r>
            <a:br>
              <a:rPr lang="fr-FR" dirty="0"/>
            </a:br>
            <a:r>
              <a:rPr lang="fr-FR" dirty="0"/>
              <a:t>Durée : travaux pratiques : quatre heures ; préparation de l'exposé : une heure ; exposé : quarante minutes ; entretien : vingt minutes ; 10 points sont attribués à la première partie liée au travail pratique et 10 points à la seconde partie liée à la leçon ; coefficient 2</a:t>
            </a:r>
            <a:r>
              <a:rPr lang="fr-FR" dirty="0" smtClean="0"/>
              <a:t>.</a:t>
            </a:r>
          </a:p>
          <a:p>
            <a:r>
              <a:rPr lang="fr-FR" b="1" dirty="0"/>
              <a:t>2° Epreuve d'entretien à partir d'un dossier.</a:t>
            </a:r>
            <a:br>
              <a:rPr lang="fr-FR" b="1" dirty="0"/>
            </a:br>
            <a:r>
              <a:rPr lang="fr-FR" dirty="0"/>
              <a:t>Durée de totale de l'épreuve : une heure ; coefficient 2.</a:t>
            </a:r>
            <a:br>
              <a:rPr lang="fr-FR" dirty="0"/>
            </a:br>
            <a:r>
              <a:rPr lang="fr-FR" dirty="0"/>
              <a:t>L'épreuve est basée sur un entretien avec le jury à partir d'un dossier technique, scientifique et pédagogique relatif à un support lié à l'option, et réalisé par le candidat (présentation n'excédant pas trente minutes ; entretien avec le jury : trente minutes). Elle a pour but de vérifier que le candidat est capable de rechercher des supports de son enseignement dans le milieu économique et d'en extraire des exploitations pertinentes pour son enseignement au niveau d'une classe de lycée professionnel.</a:t>
            </a:r>
          </a:p>
        </p:txBody>
      </p:sp>
    </p:spTree>
    <p:extLst>
      <p:ext uri="{BB962C8B-B14F-4D97-AF65-F5344CB8AC3E}">
        <p14:creationId xmlns:p14="http://schemas.microsoft.com/office/powerpoint/2010/main" val="2474173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fr-FR" dirty="0" smtClean="0"/>
              <a:t>Exemple CAPLP interne Génie civil</a:t>
            </a:r>
            <a:endParaRPr lang="fr-FR" dirty="0"/>
          </a:p>
        </p:txBody>
      </p:sp>
      <p:sp>
        <p:nvSpPr>
          <p:cNvPr id="3" name="Espace réservé du contenu 2"/>
          <p:cNvSpPr>
            <a:spLocks noGrp="1"/>
          </p:cNvSpPr>
          <p:nvPr>
            <p:ph idx="1"/>
          </p:nvPr>
        </p:nvSpPr>
        <p:spPr/>
        <p:txBody>
          <a:bodyPr>
            <a:normAutofit/>
          </a:bodyPr>
          <a:lstStyle/>
          <a:p>
            <a:pPr marL="0" indent="0">
              <a:buNone/>
            </a:pPr>
            <a:r>
              <a:rPr lang="fr-FR" dirty="0" smtClean="0"/>
              <a:t>A</a:t>
            </a:r>
            <a:r>
              <a:rPr lang="fr-FR" dirty="0"/>
              <a:t>. ― Epreuve d'admissibilité</a:t>
            </a:r>
          </a:p>
          <a:p>
            <a:r>
              <a:rPr lang="fr-FR" dirty="0" smtClean="0"/>
              <a:t>Epreuve </a:t>
            </a:r>
            <a:r>
              <a:rPr lang="fr-FR" dirty="0"/>
              <a:t>de reconnaissance des acquis de l'expérience professionnelle </a:t>
            </a:r>
            <a:r>
              <a:rPr lang="fr-FR" dirty="0" smtClean="0"/>
              <a:t>(</a:t>
            </a:r>
            <a:r>
              <a:rPr lang="fr-FR" dirty="0"/>
              <a:t>coefficient 1).</a:t>
            </a:r>
          </a:p>
          <a:p>
            <a:pPr marL="0" indent="0">
              <a:buNone/>
            </a:pPr>
            <a:r>
              <a:rPr lang="fr-FR" dirty="0"/>
              <a:t/>
            </a:r>
            <a:br>
              <a:rPr lang="fr-FR" dirty="0"/>
            </a:br>
            <a:r>
              <a:rPr lang="fr-FR" dirty="0"/>
              <a:t>B. ― Epreuve pratique d'admission</a:t>
            </a:r>
          </a:p>
          <a:p>
            <a:r>
              <a:rPr lang="fr-FR" dirty="0" smtClean="0"/>
              <a:t>Présentation </a:t>
            </a:r>
            <a:r>
              <a:rPr lang="fr-FR" dirty="0"/>
              <a:t>d'une séquence de formation portant sur les programmes du lycée </a:t>
            </a:r>
            <a:r>
              <a:rPr lang="fr-FR" dirty="0" smtClean="0"/>
              <a:t>professionnel (</a:t>
            </a:r>
            <a:r>
              <a:rPr lang="fr-FR" dirty="0"/>
              <a:t>coefficient </a:t>
            </a:r>
            <a:r>
              <a:rPr lang="fr-FR" dirty="0" smtClean="0"/>
              <a:t>2).</a:t>
            </a:r>
            <a:endParaRPr lang="fr-FR" dirty="0"/>
          </a:p>
          <a:p>
            <a:endParaRPr lang="fr-FR" dirty="0"/>
          </a:p>
          <a:p>
            <a:endParaRPr lang="fr-FR" dirty="0"/>
          </a:p>
        </p:txBody>
      </p:sp>
    </p:spTree>
    <p:extLst>
      <p:ext uri="{BB962C8B-B14F-4D97-AF65-F5344CB8AC3E}">
        <p14:creationId xmlns:p14="http://schemas.microsoft.com/office/powerpoint/2010/main" val="194474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normAutofit fontScale="90000"/>
          </a:bodyPr>
          <a:lstStyle/>
          <a:p>
            <a:r>
              <a:rPr lang="fr-FR" b="1" dirty="0"/>
              <a:t>Conditions générales d'accès à la fonction </a:t>
            </a:r>
            <a:r>
              <a:rPr lang="fr-FR" b="1" dirty="0" smtClean="0"/>
              <a:t>publique</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b="1" dirty="0" smtClean="0"/>
              <a:t>Aucune </a:t>
            </a:r>
            <a:r>
              <a:rPr lang="fr-FR" b="1" dirty="0"/>
              <a:t>limite d'âge n'est imposée</a:t>
            </a:r>
            <a:r>
              <a:rPr lang="fr-FR" dirty="0"/>
              <a:t> mais, pour pouvoir concourir, le candidat ne devra pas avoir dépassé la limite d'âge légale au moment de la titularisation, après accomplissement du stage d'un an.</a:t>
            </a:r>
          </a:p>
          <a:p>
            <a:pPr marL="0" indent="0">
              <a:buNone/>
            </a:pPr>
            <a:r>
              <a:rPr lang="fr-FR" dirty="0"/>
              <a:t>Le candidat doit, </a:t>
            </a:r>
            <a:r>
              <a:rPr lang="fr-FR" b="1" dirty="0"/>
              <a:t>au plus tard le jour de la première épreuve d'admissibilité :</a:t>
            </a:r>
            <a:endParaRPr lang="fr-FR" dirty="0"/>
          </a:p>
          <a:p>
            <a:r>
              <a:rPr lang="fr-FR" dirty="0"/>
              <a:t>posséder la</a:t>
            </a:r>
            <a:r>
              <a:rPr lang="fr-FR" b="1" dirty="0"/>
              <a:t> nationalité française</a:t>
            </a:r>
            <a:r>
              <a:rPr lang="fr-FR" dirty="0"/>
              <a:t> ou être ressortissant d'un autre État membre de l'Union européenne ou partie à l'accord sur l'Espace économique européen, ou d'Andorre ou de Suisse,</a:t>
            </a:r>
          </a:p>
          <a:p>
            <a:r>
              <a:rPr lang="fr-FR" dirty="0"/>
              <a:t>jouir de ses </a:t>
            </a:r>
            <a:r>
              <a:rPr lang="fr-FR" b="1" dirty="0"/>
              <a:t>droits civiques,</a:t>
            </a:r>
            <a:endParaRPr lang="fr-FR" dirty="0"/>
          </a:p>
          <a:p>
            <a:r>
              <a:rPr lang="fr-FR" b="1" dirty="0"/>
              <a:t>ne pas avoir subi de condamnation</a:t>
            </a:r>
            <a:r>
              <a:rPr lang="fr-FR" dirty="0"/>
              <a:t> incompatible avec l'exercice des fonctions,</a:t>
            </a:r>
          </a:p>
          <a:p>
            <a:r>
              <a:rPr lang="fr-FR" dirty="0"/>
              <a:t>être en </a:t>
            </a:r>
            <a:r>
              <a:rPr lang="fr-FR" b="1" dirty="0"/>
              <a:t>position régulière au regard des obligations du service national,</a:t>
            </a:r>
            <a:endParaRPr lang="fr-FR" dirty="0"/>
          </a:p>
          <a:p>
            <a:r>
              <a:rPr lang="fr-FR" dirty="0"/>
              <a:t>justifier des </a:t>
            </a:r>
            <a:r>
              <a:rPr lang="fr-FR" b="1" dirty="0"/>
              <a:t>conditions d'aptitude physique requises.</a:t>
            </a:r>
            <a:endParaRPr lang="fr-FR" dirty="0"/>
          </a:p>
          <a:p>
            <a:endParaRPr lang="fr-FR" dirty="0"/>
          </a:p>
        </p:txBody>
      </p:sp>
    </p:spTree>
    <p:extLst>
      <p:ext uri="{BB962C8B-B14F-4D97-AF65-F5344CB8AC3E}">
        <p14:creationId xmlns:p14="http://schemas.microsoft.com/office/powerpoint/2010/main" val="39942959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3"/>
          </a:lnRef>
          <a:fillRef idx="3">
            <a:schemeClr val="accent3"/>
          </a:fillRef>
          <a:effectRef idx="3">
            <a:schemeClr val="accent3"/>
          </a:effectRef>
          <a:fontRef idx="minor">
            <a:schemeClr val="lt1"/>
          </a:fontRef>
        </p:style>
        <p:txBody>
          <a:bodyPr/>
          <a:lstStyle/>
          <a:p>
            <a:r>
              <a:rPr lang="fr-FR" dirty="0" smtClean="0"/>
              <a:t>Les concours de NC</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Délibération </a:t>
            </a:r>
            <a:r>
              <a:rPr lang="fr-FR" dirty="0" smtClean="0"/>
              <a:t>n</a:t>
            </a:r>
            <a:r>
              <a:rPr lang="fr-FR" dirty="0"/>
              <a:t>° </a:t>
            </a:r>
            <a:r>
              <a:rPr lang="fr-FR" dirty="0" smtClean="0"/>
              <a:t>85 </a:t>
            </a:r>
            <a:r>
              <a:rPr lang="fr-FR" dirty="0"/>
              <a:t>du 21 décembre </a:t>
            </a:r>
            <a:r>
              <a:rPr lang="fr-FR" dirty="0" smtClean="0"/>
              <a:t>2015</a:t>
            </a:r>
          </a:p>
          <a:p>
            <a:r>
              <a:rPr lang="fr-FR" b="1" dirty="0"/>
              <a:t>justifier au minimum de quatre ans </a:t>
            </a:r>
            <a:r>
              <a:rPr lang="fr-FR" b="1" dirty="0" smtClean="0"/>
              <a:t>d’ancienneté </a:t>
            </a:r>
            <a:r>
              <a:rPr lang="fr-FR" dirty="0"/>
              <a:t>globale en qualité de maître auxiliaire en </a:t>
            </a:r>
            <a:r>
              <a:rPr lang="fr-FR" dirty="0" smtClean="0"/>
              <a:t>Nouvelle -</a:t>
            </a:r>
            <a:r>
              <a:rPr lang="fr-FR" dirty="0"/>
              <a:t> </a:t>
            </a:r>
            <a:r>
              <a:rPr lang="fr-FR" dirty="0" smtClean="0"/>
              <a:t>Calédonie</a:t>
            </a:r>
            <a:endParaRPr lang="fr-FR" dirty="0"/>
          </a:p>
          <a:p>
            <a:r>
              <a:rPr lang="fr-FR" b="1" dirty="0"/>
              <a:t>avoir obtenu un avis favorable du </a:t>
            </a:r>
            <a:r>
              <a:rPr lang="fr-FR" b="1" dirty="0" smtClean="0"/>
              <a:t>vice - recteur </a:t>
            </a:r>
            <a:r>
              <a:rPr lang="fr-FR" dirty="0"/>
              <a:t>sur leur manière de </a:t>
            </a:r>
            <a:r>
              <a:rPr lang="fr-FR" dirty="0" smtClean="0"/>
              <a:t>servir;</a:t>
            </a:r>
          </a:p>
          <a:p>
            <a:r>
              <a:rPr lang="fr-FR" dirty="0"/>
              <a:t>remplir les conditions telles que prévues par la délibération n° 259/CP du 17 mars 1998 fixant </a:t>
            </a:r>
            <a:r>
              <a:rPr lang="fr-FR" dirty="0" smtClean="0"/>
              <a:t>les conditions  générales </a:t>
            </a:r>
            <a:r>
              <a:rPr lang="fr-FR" dirty="0"/>
              <a:t>des concours, examens et sélections professionnelles des divers cadres territoriaux afin de prétendre </a:t>
            </a:r>
            <a:r>
              <a:rPr lang="fr-FR" dirty="0" smtClean="0"/>
              <a:t>aux </a:t>
            </a:r>
            <a:r>
              <a:rPr lang="fr-FR" dirty="0"/>
              <a:t>concours d’accès à la fonction publique de </a:t>
            </a:r>
            <a:r>
              <a:rPr lang="fr-FR" dirty="0" smtClean="0"/>
              <a:t>Nouvelle – Calédonie</a:t>
            </a:r>
          </a:p>
          <a:p>
            <a:r>
              <a:rPr lang="fr-FR" b="1" dirty="0" smtClean="0"/>
              <a:t>Etre titulaire </a:t>
            </a:r>
            <a:r>
              <a:rPr lang="fr-FR" dirty="0"/>
              <a:t>pour l’accès au corps des professeurs de lycée professionnel de </a:t>
            </a:r>
            <a:r>
              <a:rPr lang="fr-FR" dirty="0" smtClean="0"/>
              <a:t>2</a:t>
            </a:r>
            <a:r>
              <a:rPr lang="fr-FR" baseline="30000" dirty="0" smtClean="0"/>
              <a:t>e</a:t>
            </a:r>
            <a:r>
              <a:rPr lang="fr-FR" dirty="0"/>
              <a:t> </a:t>
            </a:r>
            <a:r>
              <a:rPr lang="fr-FR" dirty="0" smtClean="0"/>
              <a:t>grade </a:t>
            </a:r>
            <a:r>
              <a:rPr lang="fr-FR" dirty="0"/>
              <a:t>du statut particulier du cadre </a:t>
            </a:r>
            <a:r>
              <a:rPr lang="fr-FR" dirty="0" smtClean="0"/>
              <a:t>territorial </a:t>
            </a:r>
            <a:r>
              <a:rPr lang="fr-FR" dirty="0"/>
              <a:t>de l’enseignement, </a:t>
            </a:r>
            <a:r>
              <a:rPr lang="fr-FR" b="1" dirty="0"/>
              <a:t>d’un des diplômes visés </a:t>
            </a:r>
            <a:r>
              <a:rPr lang="fr-FR" b="1" dirty="0" smtClean="0"/>
              <a:t>à l’article </a:t>
            </a:r>
            <a:r>
              <a:rPr lang="fr-FR" b="1" dirty="0"/>
              <a:t>7 </a:t>
            </a:r>
            <a:r>
              <a:rPr lang="fr-FR" dirty="0"/>
              <a:t>point 1 du décret n° </a:t>
            </a:r>
            <a:r>
              <a:rPr lang="fr-FR" dirty="0" smtClean="0"/>
              <a:t>92 - 1189 </a:t>
            </a:r>
            <a:r>
              <a:rPr lang="fr-FR" dirty="0"/>
              <a:t>du 6 </a:t>
            </a:r>
            <a:r>
              <a:rPr lang="fr-FR" dirty="0" smtClean="0"/>
              <a:t>novembre </a:t>
            </a:r>
            <a:r>
              <a:rPr lang="fr-FR" dirty="0"/>
              <a:t>1992 relatif au statut particulier des professeurs de lycée </a:t>
            </a:r>
            <a:r>
              <a:rPr lang="fr-FR" dirty="0" smtClean="0"/>
              <a:t>professionnel.</a:t>
            </a:r>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2005027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Les concours nationaux</a:t>
            </a:r>
            <a:endParaRPr lang="fr-FR" dirty="0"/>
          </a:p>
        </p:txBody>
      </p:sp>
      <p:sp>
        <p:nvSpPr>
          <p:cNvPr id="3" name="Espace réservé du contenu 2"/>
          <p:cNvSpPr>
            <a:spLocks noGrp="1"/>
          </p:cNvSpPr>
          <p:nvPr>
            <p:ph idx="1"/>
          </p:nvPr>
        </p:nvSpPr>
        <p:spPr/>
        <p:txBody>
          <a:bodyPr/>
          <a:lstStyle/>
          <a:p>
            <a:r>
              <a:rPr lang="fr-FR" b="1" dirty="0"/>
              <a:t>Concours de l'enseignement </a:t>
            </a:r>
            <a:r>
              <a:rPr lang="fr-FR" b="1" dirty="0" smtClean="0"/>
              <a:t>public</a:t>
            </a:r>
            <a:r>
              <a:rPr lang="fr-FR" dirty="0" smtClean="0"/>
              <a:t> </a:t>
            </a:r>
          </a:p>
          <a:p>
            <a:pPr lvl="1"/>
            <a:r>
              <a:rPr lang="fr-FR" dirty="0" smtClean="0"/>
              <a:t>Concours externe du CAPLP, CAPET</a:t>
            </a:r>
          </a:p>
          <a:p>
            <a:pPr lvl="1"/>
            <a:r>
              <a:rPr lang="fr-FR" dirty="0" smtClean="0"/>
              <a:t>Troisième concours du CAPLP, CAPET </a:t>
            </a:r>
            <a:r>
              <a:rPr lang="fr-FR" sz="1800" dirty="0" smtClean="0"/>
              <a:t>(</a:t>
            </a:r>
            <a:r>
              <a:rPr lang="fr-FR" sz="1800" dirty="0"/>
              <a:t>les</a:t>
            </a:r>
            <a:r>
              <a:rPr lang="fr-FR" sz="1800" b="1" dirty="0"/>
              <a:t> troisièmes concours</a:t>
            </a:r>
            <a:r>
              <a:rPr lang="fr-FR" sz="1800" dirty="0"/>
              <a:t> sont ouverts aux personnes pouvant justifier de 5 années de pratique professionnelle dans le secteur privé. Il n'y a pas de conditions de </a:t>
            </a:r>
            <a:r>
              <a:rPr lang="fr-FR" sz="1800" dirty="0" smtClean="0"/>
              <a:t>diplômes)</a:t>
            </a:r>
          </a:p>
          <a:p>
            <a:pPr lvl="1"/>
            <a:r>
              <a:rPr lang="fr-FR" dirty="0"/>
              <a:t>C</a:t>
            </a:r>
            <a:r>
              <a:rPr lang="fr-FR" dirty="0" smtClean="0"/>
              <a:t>oncours interne du CAPLP, CAPET</a:t>
            </a:r>
          </a:p>
          <a:p>
            <a:pPr lvl="1"/>
            <a:r>
              <a:rPr lang="fr-FR" dirty="0" smtClean="0"/>
              <a:t>Concours réservé du CAPLP, CAPET</a:t>
            </a:r>
          </a:p>
          <a:p>
            <a:pPr lvl="1"/>
            <a:endParaRPr lang="fr-FR" dirty="0"/>
          </a:p>
        </p:txBody>
      </p:sp>
    </p:spTree>
    <p:extLst>
      <p:ext uri="{BB962C8B-B14F-4D97-AF65-F5344CB8AC3E}">
        <p14:creationId xmlns:p14="http://schemas.microsoft.com/office/powerpoint/2010/main" val="3231932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CAPLP Externe 1/2</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b="1" dirty="0"/>
              <a:t>Sections </a:t>
            </a:r>
            <a:r>
              <a:rPr lang="fr-FR" b="1" dirty="0" smtClean="0"/>
              <a:t>professionnelles </a:t>
            </a:r>
            <a:r>
              <a:rPr lang="fr-FR" dirty="0" smtClean="0"/>
              <a:t>(Génie </a:t>
            </a:r>
            <a:r>
              <a:rPr lang="fr-FR" dirty="0"/>
              <a:t>civil, Génie électrique, Génie industriel, Génie </a:t>
            </a:r>
            <a:r>
              <a:rPr lang="fr-FR" dirty="0" smtClean="0"/>
              <a:t>mécanique, etc.)</a:t>
            </a:r>
          </a:p>
          <a:p>
            <a:pPr marL="0" indent="0">
              <a:buNone/>
            </a:pPr>
            <a:r>
              <a:rPr lang="fr-FR" dirty="0"/>
              <a:t>Le candidat doit justifier :</a:t>
            </a:r>
          </a:p>
          <a:p>
            <a:r>
              <a:rPr lang="fr-FR" b="1" dirty="0"/>
              <a:t>d'un titre ou diplôme sanctionnant un cycle d'études post-secondaires d'au moins deux années</a:t>
            </a:r>
            <a:r>
              <a:rPr lang="fr-FR" dirty="0"/>
              <a:t> (BTS, DUT</a:t>
            </a:r>
            <a:r>
              <a:rPr lang="fr-FR" dirty="0" smtClean="0"/>
              <a:t>...);</a:t>
            </a:r>
            <a:endParaRPr lang="fr-FR" dirty="0"/>
          </a:p>
          <a:p>
            <a:r>
              <a:rPr lang="fr-FR" dirty="0" smtClean="0"/>
              <a:t>…</a:t>
            </a:r>
            <a:endParaRPr lang="fr-FR" dirty="0"/>
          </a:p>
          <a:p>
            <a:r>
              <a:rPr lang="fr-FR" b="1" dirty="0"/>
              <a:t>ET avoir accompli 5 années de pratique professionnelle </a:t>
            </a:r>
            <a:r>
              <a:rPr lang="fr-FR" dirty="0"/>
              <a:t>ou d'enseignement de cette pratique.</a:t>
            </a:r>
          </a:p>
          <a:p>
            <a:endParaRPr lang="fr-FR" dirty="0"/>
          </a:p>
        </p:txBody>
      </p:sp>
    </p:spTree>
    <p:extLst>
      <p:ext uri="{BB962C8B-B14F-4D97-AF65-F5344CB8AC3E}">
        <p14:creationId xmlns:p14="http://schemas.microsoft.com/office/powerpoint/2010/main" val="3262548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a:t>CAPLP </a:t>
            </a:r>
            <a:r>
              <a:rPr lang="fr-FR" dirty="0" smtClean="0"/>
              <a:t>Externe 2/2</a:t>
            </a:r>
            <a:endParaRPr lang="fr-FR" dirty="0"/>
          </a:p>
        </p:txBody>
      </p:sp>
      <p:sp>
        <p:nvSpPr>
          <p:cNvPr id="3" name="Espace réservé du contenu 2"/>
          <p:cNvSpPr>
            <a:spLocks noGrp="1"/>
          </p:cNvSpPr>
          <p:nvPr>
            <p:ph idx="1"/>
          </p:nvPr>
        </p:nvSpPr>
        <p:spPr/>
        <p:txBody>
          <a:bodyPr>
            <a:normAutofit/>
          </a:bodyPr>
          <a:lstStyle/>
          <a:p>
            <a:pPr marL="0" indent="0">
              <a:buNone/>
            </a:pPr>
            <a:r>
              <a:rPr lang="fr-FR" b="1" dirty="0"/>
              <a:t>Sections des </a:t>
            </a:r>
            <a:r>
              <a:rPr lang="fr-FR" b="1" dirty="0" smtClean="0"/>
              <a:t>métiers </a:t>
            </a:r>
            <a:r>
              <a:rPr lang="fr-FR" sz="2000" dirty="0"/>
              <a:t>(Sections </a:t>
            </a:r>
            <a:r>
              <a:rPr lang="fr-FR" sz="2000" dirty="0" smtClean="0"/>
              <a:t>Bâtiment</a:t>
            </a:r>
            <a:r>
              <a:rPr lang="fr-FR" sz="2000" dirty="0"/>
              <a:t>, </a:t>
            </a:r>
            <a:r>
              <a:rPr lang="fr-FR" sz="2000" dirty="0" smtClean="0"/>
              <a:t>Conducteurs </a:t>
            </a:r>
            <a:r>
              <a:rPr lang="fr-FR" sz="2000" dirty="0"/>
              <a:t>d'engins de travaux publics, Conducteurs routiers, </a:t>
            </a:r>
            <a:r>
              <a:rPr lang="fr-FR" sz="2000" dirty="0" smtClean="0"/>
              <a:t>Cycles </a:t>
            </a:r>
            <a:r>
              <a:rPr lang="fr-FR" sz="2000" dirty="0"/>
              <a:t>et </a:t>
            </a:r>
            <a:r>
              <a:rPr lang="fr-FR" sz="2000" dirty="0" smtClean="0"/>
              <a:t>motocycles, </a:t>
            </a:r>
            <a:r>
              <a:rPr lang="fr-FR" sz="2000" dirty="0"/>
              <a:t>Entretien des articles textiles, </a:t>
            </a:r>
            <a:r>
              <a:rPr lang="fr-FR" sz="2000" dirty="0" smtClean="0"/>
              <a:t>Réparation </a:t>
            </a:r>
            <a:r>
              <a:rPr lang="fr-FR" sz="2000" dirty="0"/>
              <a:t>et revêtement en carrosserie</a:t>
            </a:r>
            <a:r>
              <a:rPr lang="fr-FR" sz="2000" dirty="0" smtClean="0"/>
              <a:t>, etc</a:t>
            </a:r>
            <a:r>
              <a:rPr lang="fr-FR" sz="2000" dirty="0"/>
              <a:t>.</a:t>
            </a:r>
            <a:r>
              <a:rPr lang="fr-FR" sz="2000" dirty="0" smtClean="0"/>
              <a:t>)</a:t>
            </a:r>
          </a:p>
          <a:p>
            <a:pPr marL="0" indent="0">
              <a:buNone/>
            </a:pPr>
            <a:r>
              <a:rPr lang="fr-FR" dirty="0"/>
              <a:t>Le candidat doit :</a:t>
            </a:r>
          </a:p>
          <a:p>
            <a:r>
              <a:rPr lang="fr-FR" dirty="0"/>
              <a:t>justifier d'un diplôme de niveau IV (BAC</a:t>
            </a:r>
            <a:r>
              <a:rPr lang="fr-FR" dirty="0" smtClean="0"/>
              <a:t>);</a:t>
            </a:r>
            <a:endParaRPr lang="fr-FR" dirty="0"/>
          </a:p>
          <a:p>
            <a:r>
              <a:rPr lang="fr-FR" b="1" dirty="0"/>
              <a:t>ET avoir accompli 7 années de pratique professionnelle </a:t>
            </a:r>
            <a:r>
              <a:rPr lang="fr-FR" dirty="0"/>
              <a:t>ou d'enseignement de cette pratique</a:t>
            </a:r>
            <a:r>
              <a:rPr lang="fr-FR" dirty="0" smtClean="0"/>
              <a:t>.</a:t>
            </a:r>
            <a:endParaRPr lang="fr-FR" dirty="0"/>
          </a:p>
          <a:p>
            <a:pPr marL="0" indent="0">
              <a:buNone/>
            </a:pPr>
            <a:endParaRPr lang="fr-FR" b="1" dirty="0"/>
          </a:p>
          <a:p>
            <a:endParaRPr lang="fr-FR" dirty="0"/>
          </a:p>
        </p:txBody>
      </p:sp>
    </p:spTree>
    <p:extLst>
      <p:ext uri="{BB962C8B-B14F-4D97-AF65-F5344CB8AC3E}">
        <p14:creationId xmlns:p14="http://schemas.microsoft.com/office/powerpoint/2010/main" val="1222484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CAPLP interne 1/2</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b="1" dirty="0"/>
              <a:t>Sections </a:t>
            </a:r>
            <a:r>
              <a:rPr lang="fr-FR" b="1" dirty="0" smtClean="0"/>
              <a:t>professionnelles </a:t>
            </a:r>
            <a:r>
              <a:rPr lang="fr-FR" dirty="0"/>
              <a:t>(Arts </a:t>
            </a:r>
            <a:r>
              <a:rPr lang="fr-FR" dirty="0" smtClean="0"/>
              <a:t>appliqués, </a:t>
            </a:r>
            <a:r>
              <a:rPr lang="fr-FR" dirty="0"/>
              <a:t>Génie civil, Génie électrique, Génie industriel, Génie </a:t>
            </a:r>
            <a:r>
              <a:rPr lang="fr-FR" dirty="0" smtClean="0"/>
              <a:t>mécanique, etc.)</a:t>
            </a:r>
          </a:p>
          <a:p>
            <a:pPr marL="0" indent="0">
              <a:buNone/>
            </a:pPr>
            <a:r>
              <a:rPr lang="fr-FR" b="1" dirty="0"/>
              <a:t>Le candidat doit justifier :</a:t>
            </a:r>
            <a:endParaRPr lang="fr-FR" dirty="0"/>
          </a:p>
          <a:p>
            <a:r>
              <a:rPr lang="fr-FR" b="1" dirty="0"/>
              <a:t>d'un titre ou diplôme sanctionnant un cycle d'études post-secondaires d'au moins deux années</a:t>
            </a:r>
            <a:r>
              <a:rPr lang="fr-FR" dirty="0"/>
              <a:t> (BTS, DUT...), acquis en France ou dans un autre État, et attesté par l'autorité compétente de l'État </a:t>
            </a:r>
            <a:r>
              <a:rPr lang="fr-FR" dirty="0" smtClean="0"/>
              <a:t>considéré;</a:t>
            </a:r>
            <a:endParaRPr lang="fr-FR" dirty="0"/>
          </a:p>
          <a:p>
            <a:r>
              <a:rPr lang="fr-FR" dirty="0" smtClean="0"/>
              <a:t>…</a:t>
            </a:r>
            <a:endParaRPr lang="fr-FR" dirty="0"/>
          </a:p>
          <a:p>
            <a:endParaRPr lang="fr-FR" b="1" dirty="0"/>
          </a:p>
          <a:p>
            <a:endParaRPr lang="fr-FR" dirty="0"/>
          </a:p>
        </p:txBody>
      </p:sp>
    </p:spTree>
    <p:extLst>
      <p:ext uri="{BB962C8B-B14F-4D97-AF65-F5344CB8AC3E}">
        <p14:creationId xmlns:p14="http://schemas.microsoft.com/office/powerpoint/2010/main" val="1824233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CAPLP Interne 2/2</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FR" b="1" dirty="0"/>
              <a:t>Sections des </a:t>
            </a:r>
            <a:r>
              <a:rPr lang="fr-FR" b="1" dirty="0" smtClean="0"/>
              <a:t>métiers (</a:t>
            </a:r>
            <a:r>
              <a:rPr lang="fr-FR" dirty="0"/>
              <a:t>Conducteurs d'engins de travaux publics, Conducteurs routiers, Cycles et motocycles, Entretien des articles textiles, Réparation et revêtement en </a:t>
            </a:r>
            <a:r>
              <a:rPr lang="fr-FR" dirty="0" smtClean="0"/>
              <a:t>carrosserie, etc. )</a:t>
            </a:r>
          </a:p>
          <a:p>
            <a:pPr marL="0" indent="0">
              <a:buNone/>
            </a:pPr>
            <a:r>
              <a:rPr lang="fr-FR" b="1" dirty="0"/>
              <a:t>Le candidat doit justifier :</a:t>
            </a:r>
            <a:endParaRPr lang="fr-FR" dirty="0"/>
          </a:p>
          <a:p>
            <a:r>
              <a:rPr lang="fr-FR" b="1" dirty="0"/>
              <a:t>d'un diplôme de niveau IV</a:t>
            </a:r>
            <a:r>
              <a:rPr lang="fr-FR" dirty="0"/>
              <a:t> (diplôme sanctionnant une scolarité conduisant soit au baccalauréat soit à un diplôme délivré en fin de scolarité de second cycle du second degré : baccalauréat, diplômes de l'enseignement technologique officiellement homologués au niveau IV</a:t>
            </a:r>
            <a:r>
              <a:rPr lang="fr-FR" dirty="0" smtClean="0"/>
              <a:t>...);</a:t>
            </a:r>
            <a:endParaRPr lang="fr-FR" dirty="0"/>
          </a:p>
          <a:p>
            <a:r>
              <a:rPr lang="fr-FR" b="1" dirty="0"/>
              <a:t>ou d'un diplôme de niveau V</a:t>
            </a:r>
            <a:r>
              <a:rPr lang="fr-FR" dirty="0"/>
              <a:t> </a:t>
            </a:r>
            <a:r>
              <a:rPr lang="fr-FR" dirty="0" smtClean="0"/>
              <a:t>...</a:t>
            </a:r>
            <a:endParaRPr lang="fr-FR" b="1" dirty="0"/>
          </a:p>
        </p:txBody>
      </p:sp>
    </p:spTree>
    <p:extLst>
      <p:ext uri="{BB962C8B-B14F-4D97-AF65-F5344CB8AC3E}">
        <p14:creationId xmlns:p14="http://schemas.microsoft.com/office/powerpoint/2010/main" val="35934223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CAPLP réservé</a:t>
            </a:r>
            <a:endParaRPr lang="fr-FR" dirty="0"/>
          </a:p>
        </p:txBody>
      </p:sp>
      <p:sp>
        <p:nvSpPr>
          <p:cNvPr id="3" name="Espace réservé du contenu 2"/>
          <p:cNvSpPr>
            <a:spLocks noGrp="1"/>
          </p:cNvSpPr>
          <p:nvPr>
            <p:ph idx="1"/>
          </p:nvPr>
        </p:nvSpPr>
        <p:spPr/>
        <p:txBody>
          <a:bodyPr>
            <a:noAutofit/>
          </a:bodyPr>
          <a:lstStyle/>
          <a:p>
            <a:pPr marL="0" indent="0">
              <a:buNone/>
            </a:pPr>
            <a:r>
              <a:rPr lang="fr-FR" sz="2800" b="1" dirty="0"/>
              <a:t>Aucune condition de titre ou de diplôme</a:t>
            </a:r>
            <a:r>
              <a:rPr lang="fr-FR" sz="2800" dirty="0"/>
              <a:t> n'est exigée pour vous inscrire au concours</a:t>
            </a:r>
            <a:r>
              <a:rPr lang="fr-FR" sz="2800" dirty="0" smtClean="0"/>
              <a:t>.</a:t>
            </a:r>
          </a:p>
          <a:p>
            <a:pPr marL="0" indent="0">
              <a:buNone/>
            </a:pPr>
            <a:r>
              <a:rPr lang="fr-FR" sz="2800" dirty="0" smtClean="0"/>
              <a:t>Le </a:t>
            </a:r>
            <a:r>
              <a:rPr lang="fr-FR" sz="2800" dirty="0"/>
              <a:t>candidat doit être </a:t>
            </a:r>
            <a:r>
              <a:rPr lang="fr-FR" sz="2800" b="1" dirty="0"/>
              <a:t>contractuel de droit public </a:t>
            </a:r>
            <a:r>
              <a:rPr lang="fr-FR" sz="2800" dirty="0" smtClean="0"/>
              <a:t>( … ).</a:t>
            </a:r>
          </a:p>
          <a:p>
            <a:pPr marL="0" indent="0">
              <a:buNone/>
            </a:pPr>
            <a:r>
              <a:rPr lang="fr-FR" sz="2800" b="1" dirty="0" smtClean="0"/>
              <a:t>Le </a:t>
            </a:r>
            <a:r>
              <a:rPr lang="fr-FR" sz="2800" b="1" dirty="0"/>
              <a:t>candidat peut concourir si</a:t>
            </a:r>
            <a:r>
              <a:rPr lang="fr-FR" sz="2800" dirty="0"/>
              <a:t>, contractuel d'un établissement public d'enseignement relevant du ministre chargé de l'éducation </a:t>
            </a:r>
            <a:r>
              <a:rPr lang="fr-FR" sz="2800" dirty="0" smtClean="0"/>
              <a:t>( …),</a:t>
            </a:r>
            <a:r>
              <a:rPr lang="fr-FR" sz="2800" b="1" dirty="0" smtClean="0"/>
              <a:t> </a:t>
            </a:r>
            <a:r>
              <a:rPr lang="fr-FR" sz="2800" b="1" dirty="0"/>
              <a:t>il a été recruté en vue :</a:t>
            </a:r>
            <a:endParaRPr lang="fr-FR" sz="2800" dirty="0"/>
          </a:p>
          <a:p>
            <a:r>
              <a:rPr lang="fr-FR" sz="2800" dirty="0"/>
              <a:t>d'assurer le remplacement momentané de </a:t>
            </a:r>
            <a:r>
              <a:rPr lang="fr-FR" sz="2800" dirty="0" smtClean="0"/>
              <a:t>fonctionnaires ;</a:t>
            </a:r>
            <a:endParaRPr lang="fr-FR" sz="2800" dirty="0"/>
          </a:p>
          <a:p>
            <a:r>
              <a:rPr lang="fr-FR" sz="2800" dirty="0"/>
              <a:t>de faire face à la vacance d'un </a:t>
            </a:r>
            <a:r>
              <a:rPr lang="fr-FR" sz="2800" dirty="0" smtClean="0"/>
              <a:t>emploi.</a:t>
            </a:r>
            <a:endParaRPr lang="fr-FR" sz="2800" dirty="0"/>
          </a:p>
          <a:p>
            <a:endParaRPr lang="fr-FR" sz="2400" dirty="0"/>
          </a:p>
        </p:txBody>
      </p:sp>
    </p:spTree>
    <p:extLst>
      <p:ext uri="{BB962C8B-B14F-4D97-AF65-F5344CB8AC3E}">
        <p14:creationId xmlns:p14="http://schemas.microsoft.com/office/powerpoint/2010/main" val="2465075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Epreuves des concours</a:t>
            </a:r>
            <a:endParaRPr lang="fr-FR" dirty="0"/>
          </a:p>
        </p:txBody>
      </p:sp>
      <p:sp>
        <p:nvSpPr>
          <p:cNvPr id="3" name="Espace réservé du contenu 2"/>
          <p:cNvSpPr>
            <a:spLocks noGrp="1"/>
          </p:cNvSpPr>
          <p:nvPr>
            <p:ph idx="1"/>
          </p:nvPr>
        </p:nvSpPr>
        <p:spPr/>
        <p:txBody>
          <a:bodyPr>
            <a:normAutofit fontScale="70000" lnSpcReduction="20000"/>
          </a:bodyPr>
          <a:lstStyle/>
          <a:p>
            <a:r>
              <a:rPr lang="fr-FR" b="1" dirty="0"/>
              <a:t>section arts appliqués</a:t>
            </a:r>
            <a:r>
              <a:rPr lang="fr-FR" dirty="0"/>
              <a:t> : option design, option métiers </a:t>
            </a:r>
            <a:r>
              <a:rPr lang="fr-FR" dirty="0" smtClean="0"/>
              <a:t>d'arts;</a:t>
            </a:r>
          </a:p>
          <a:p>
            <a:r>
              <a:rPr lang="fr-FR" b="1" dirty="0"/>
              <a:t>section génie civil</a:t>
            </a:r>
            <a:r>
              <a:rPr lang="fr-FR" dirty="0"/>
              <a:t> : option construction et économie, option construction et réalisation des ouvrages, option équipements techniques-énergie, option topographie </a:t>
            </a:r>
            <a:r>
              <a:rPr lang="fr-FR" dirty="0" smtClean="0"/>
              <a:t>;</a:t>
            </a:r>
          </a:p>
          <a:p>
            <a:r>
              <a:rPr lang="fr-FR" b="1" dirty="0" smtClean="0"/>
              <a:t>section </a:t>
            </a:r>
            <a:r>
              <a:rPr lang="fr-FR" b="1" dirty="0"/>
              <a:t>génie électrique</a:t>
            </a:r>
            <a:r>
              <a:rPr lang="fr-FR" dirty="0"/>
              <a:t> : option électronique, option électrotechnique et énergie </a:t>
            </a:r>
            <a:r>
              <a:rPr lang="fr-FR" dirty="0" smtClean="0"/>
              <a:t>;</a:t>
            </a:r>
          </a:p>
          <a:p>
            <a:r>
              <a:rPr lang="fr-FR" b="1" dirty="0" smtClean="0"/>
              <a:t>section </a:t>
            </a:r>
            <a:r>
              <a:rPr lang="fr-FR" b="1" dirty="0"/>
              <a:t>génie industriel</a:t>
            </a:r>
            <a:r>
              <a:rPr lang="fr-FR" dirty="0"/>
              <a:t> : option bois, option structures métalliques, option matériaux souples, option plastiques et composites, option construction en carrosserie, option verre et céramique, option optique-lunetterie </a:t>
            </a:r>
            <a:r>
              <a:rPr lang="fr-FR" dirty="0" smtClean="0"/>
              <a:t>;</a:t>
            </a:r>
          </a:p>
          <a:p>
            <a:r>
              <a:rPr lang="fr-FR" b="1" dirty="0" smtClean="0"/>
              <a:t>section </a:t>
            </a:r>
            <a:r>
              <a:rPr lang="fr-FR" b="1" dirty="0"/>
              <a:t>génie mécanique</a:t>
            </a:r>
            <a:r>
              <a:rPr lang="fr-FR" dirty="0"/>
              <a:t> : option construction, option productique, option maintenance des véhicules, machines agricoles, engins de chantier, option maintenance des systèmes mécaniques </a:t>
            </a:r>
            <a:r>
              <a:rPr lang="fr-FR" dirty="0" smtClean="0"/>
              <a:t>automatisés.</a:t>
            </a:r>
            <a:endParaRPr lang="fr-FR" dirty="0"/>
          </a:p>
        </p:txBody>
      </p:sp>
    </p:spTree>
    <p:extLst>
      <p:ext uri="{BB962C8B-B14F-4D97-AF65-F5344CB8AC3E}">
        <p14:creationId xmlns:p14="http://schemas.microsoft.com/office/powerpoint/2010/main" val="63293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fr-FR" dirty="0" smtClean="0"/>
              <a:t>Epreuves des concours</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Le</a:t>
            </a:r>
            <a:r>
              <a:rPr lang="fr-FR" b="1" dirty="0"/>
              <a:t> concours externe</a:t>
            </a:r>
            <a:r>
              <a:rPr lang="fr-FR" dirty="0"/>
              <a:t> comporte deux épreuves écrites d'admissibilité et deux épreuves orales d'admission pour les sections et options autres que celles pour lesquelles il n'existe pas de diplômes supérieurs au niveau IV (niveau baccalauréat</a:t>
            </a:r>
            <a:r>
              <a:rPr lang="fr-FR" dirty="0" smtClean="0"/>
              <a:t>).</a:t>
            </a:r>
          </a:p>
          <a:p>
            <a:endParaRPr lang="fr-FR" dirty="0"/>
          </a:p>
          <a:p>
            <a:r>
              <a:rPr lang="fr-FR" dirty="0"/>
              <a:t>Le </a:t>
            </a:r>
            <a:r>
              <a:rPr lang="fr-FR" b="1" dirty="0"/>
              <a:t>concours interne</a:t>
            </a:r>
            <a:r>
              <a:rPr lang="fr-FR" dirty="0"/>
              <a:t> comporte une épreuve d'admissibilité et une épreuve </a:t>
            </a:r>
            <a:r>
              <a:rPr lang="fr-FR" dirty="0" smtClean="0"/>
              <a:t>d'admission.</a:t>
            </a:r>
          </a:p>
          <a:p>
            <a:endParaRPr lang="fr-FR" dirty="0"/>
          </a:p>
          <a:p>
            <a:r>
              <a:rPr lang="fr-FR" dirty="0"/>
              <a:t>Le </a:t>
            </a:r>
            <a:r>
              <a:rPr lang="fr-FR" b="1" dirty="0"/>
              <a:t>troisième concours</a:t>
            </a:r>
            <a:r>
              <a:rPr lang="fr-FR" dirty="0"/>
              <a:t> comporte une épreuve d'admissibilité et une épreuve d'admission</a:t>
            </a:r>
            <a:r>
              <a:rPr lang="fr-FR" dirty="0" smtClean="0"/>
              <a:t>.</a:t>
            </a:r>
          </a:p>
          <a:p>
            <a:endParaRPr lang="fr-FR" dirty="0" smtClean="0"/>
          </a:p>
          <a:p>
            <a:r>
              <a:rPr lang="fr-FR" dirty="0" smtClean="0"/>
              <a:t>Le </a:t>
            </a:r>
            <a:r>
              <a:rPr lang="fr-FR" dirty="0"/>
              <a:t>concours réservé </a:t>
            </a:r>
            <a:r>
              <a:rPr lang="fr-FR" dirty="0" smtClean="0"/>
              <a:t>comporte </a:t>
            </a:r>
            <a:r>
              <a:rPr lang="fr-FR" b="1" dirty="0" smtClean="0"/>
              <a:t>une </a:t>
            </a:r>
            <a:r>
              <a:rPr lang="fr-FR" b="1" dirty="0"/>
              <a:t>épreuve d'admissibilité et d'une épreuve d'admission</a:t>
            </a:r>
            <a:r>
              <a:rPr lang="fr-FR" dirty="0"/>
              <a:t>. L'épreuve d'</a:t>
            </a:r>
            <a:r>
              <a:rPr lang="fr-FR" b="1" dirty="0"/>
              <a:t>admissibilité</a:t>
            </a:r>
            <a:r>
              <a:rPr lang="fr-FR" dirty="0"/>
              <a:t> consiste en l'</a:t>
            </a:r>
            <a:r>
              <a:rPr lang="fr-FR" b="1" dirty="0"/>
              <a:t>étude par le jury du dossier de reconnaissance des acquis de l'expérience professionnelle</a:t>
            </a:r>
            <a:r>
              <a:rPr lang="fr-FR" dirty="0"/>
              <a:t> établi par le candidat. L'épreuve d'</a:t>
            </a:r>
            <a:r>
              <a:rPr lang="fr-FR" b="1" dirty="0"/>
              <a:t>admission</a:t>
            </a:r>
            <a:r>
              <a:rPr lang="fr-FR" dirty="0"/>
              <a:t> consiste en un </a:t>
            </a:r>
            <a:r>
              <a:rPr lang="fr-FR" b="1" dirty="0"/>
              <a:t>entretien avec le jury.</a:t>
            </a:r>
            <a:endParaRPr lang="fr-FR" dirty="0"/>
          </a:p>
          <a:p>
            <a:endParaRPr lang="fr-FR" dirty="0"/>
          </a:p>
        </p:txBody>
      </p:sp>
    </p:spTree>
    <p:extLst>
      <p:ext uri="{BB962C8B-B14F-4D97-AF65-F5344CB8AC3E}">
        <p14:creationId xmlns:p14="http://schemas.microsoft.com/office/powerpoint/2010/main" val="1582712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616</Words>
  <Application>Microsoft Office PowerPoint</Application>
  <PresentationFormat>Affichage à l'écran (4:3)</PresentationFormat>
  <Paragraphs>79</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La titularisation des MA</vt:lpstr>
      <vt:lpstr>Les concours nationaux</vt:lpstr>
      <vt:lpstr>CAPLP Externe 1/2</vt:lpstr>
      <vt:lpstr>CAPLP Externe 2/2</vt:lpstr>
      <vt:lpstr>CAPLP interne 1/2</vt:lpstr>
      <vt:lpstr>CAPLP Interne 2/2</vt:lpstr>
      <vt:lpstr>CAPLP réservé</vt:lpstr>
      <vt:lpstr>Epreuves des concours</vt:lpstr>
      <vt:lpstr>Epreuves des concours</vt:lpstr>
      <vt:lpstr>Exemple CAPLP externe génie mécanique</vt:lpstr>
      <vt:lpstr>Exemple CAPLP externe génie mécanique</vt:lpstr>
      <vt:lpstr>Exemple CAPLP interne Génie civil</vt:lpstr>
      <vt:lpstr>Conditions générales d'accès à la fonction publique</vt:lpstr>
      <vt:lpstr>Les concours de NC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plefebvre</dc:creator>
  <cp:lastModifiedBy>omontout</cp:lastModifiedBy>
  <cp:revision>12</cp:revision>
  <dcterms:created xsi:type="dcterms:W3CDTF">2016-04-15T04:21:41Z</dcterms:created>
  <dcterms:modified xsi:type="dcterms:W3CDTF">2016-04-17T06:49:40Z</dcterms:modified>
</cp:coreProperties>
</file>