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2" r:id="rId3"/>
    <p:sldId id="284" r:id="rId4"/>
    <p:sldId id="297" r:id="rId5"/>
    <p:sldId id="257" r:id="rId6"/>
    <p:sldId id="259" r:id="rId7"/>
    <p:sldId id="265" r:id="rId8"/>
    <p:sldId id="269" r:id="rId9"/>
    <p:sldId id="264" r:id="rId10"/>
    <p:sldId id="267" r:id="rId11"/>
    <p:sldId id="270" r:id="rId12"/>
    <p:sldId id="288" r:id="rId13"/>
    <p:sldId id="289" r:id="rId14"/>
    <p:sldId id="277" r:id="rId15"/>
    <p:sldId id="291" r:id="rId16"/>
    <p:sldId id="292" r:id="rId17"/>
    <p:sldId id="281" r:id="rId18"/>
    <p:sldId id="298" r:id="rId19"/>
    <p:sldId id="300" r:id="rId20"/>
    <p:sldId id="303" r:id="rId21"/>
    <p:sldId id="306" r:id="rId22"/>
    <p:sldId id="308" r:id="rId23"/>
    <p:sldId id="307" r:id="rId24"/>
    <p:sldId id="305" r:id="rId25"/>
    <p:sldId id="309" r:id="rId26"/>
    <p:sldId id="310" r:id="rId27"/>
    <p:sldId id="31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66"/>
    <a:srgbClr val="003399"/>
    <a:srgbClr val="0000FF"/>
    <a:srgbClr val="3399FF"/>
    <a:srgbClr val="66CCFF"/>
    <a:srgbClr val="001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9" autoAdjust="0"/>
    <p:restoredTop sz="99400" autoAdjust="0"/>
  </p:normalViewPr>
  <p:slideViewPr>
    <p:cSldViewPr>
      <p:cViewPr>
        <p:scale>
          <a:sx n="95" d="100"/>
          <a:sy n="95" d="100"/>
        </p:scale>
        <p:origin x="-2094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0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slide" Target="../slides/slide9.xml"/><Relationship Id="rId1" Type="http://schemas.openxmlformats.org/officeDocument/2006/relationships/slide" Target="../slides/slide7.xml"/><Relationship Id="rId4" Type="http://schemas.openxmlformats.org/officeDocument/2006/relationships/hyperlink" Target="file:///C:\Users\utilisateur\Desktop\MARTIN\PRESENTATION%20PPT\Dossier%20Prof%20U32%20modifi&#233;.ppt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file:///C:\Users\utilisateur\Desktop\MARTIN\PRESENTATION%20PPT\Dossier%20Prof%20U32%20modifi&#233;.ppt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172D3-9524-495B-BBBC-3C6F357234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DDDC23-D182-49FE-8089-DC16C808871C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F6B1A71B-95AF-4A9C-AE6B-E22B7A595EA1}" type="parTrans" cxnId="{D3A7687F-BC90-45BA-B71E-81B152CA5E5D}">
      <dgm:prSet/>
      <dgm:spPr/>
      <dgm:t>
        <a:bodyPr/>
        <a:lstStyle/>
        <a:p>
          <a:endParaRPr lang="fr-FR"/>
        </a:p>
      </dgm:t>
    </dgm:pt>
    <dgm:pt modelId="{90E307EB-2B1C-4968-AC7D-E8438C4B74AE}" type="sibTrans" cxnId="{D3A7687F-BC90-45BA-B71E-81B152CA5E5D}">
      <dgm:prSet/>
      <dgm:spPr/>
      <dgm:t>
        <a:bodyPr/>
        <a:lstStyle/>
        <a:p>
          <a:endParaRPr lang="fr-FR"/>
        </a:p>
      </dgm:t>
    </dgm:pt>
    <dgm:pt modelId="{BDFA006E-4CB6-4060-97A5-6DA98FA48179}">
      <dgm:prSet phldrT="[Texte]" custT="1"/>
      <dgm:spPr/>
      <dgm:t>
        <a:bodyPr/>
        <a:lstStyle/>
        <a:p>
          <a:r>
            <a:rPr lang="fr-FR" sz="2800" b="1" dirty="0" smtClean="0"/>
            <a:t>Appropriation  du problème</a:t>
          </a:r>
          <a:endParaRPr lang="fr-FR" sz="2800" b="1" dirty="0"/>
        </a:p>
      </dgm:t>
    </dgm:pt>
    <dgm:pt modelId="{2BB91FF0-C0B6-4E31-A3DF-FFA944FFC7FA}" type="parTrans" cxnId="{322B97D2-4F86-49A4-B9C2-C742443EEE20}">
      <dgm:prSet/>
      <dgm:spPr/>
      <dgm:t>
        <a:bodyPr/>
        <a:lstStyle/>
        <a:p>
          <a:endParaRPr lang="fr-FR"/>
        </a:p>
      </dgm:t>
    </dgm:pt>
    <dgm:pt modelId="{9942D5D9-D180-4560-96D0-542C678F90F0}" type="sibTrans" cxnId="{322B97D2-4F86-49A4-B9C2-C742443EEE20}">
      <dgm:prSet/>
      <dgm:spPr/>
      <dgm:t>
        <a:bodyPr/>
        <a:lstStyle/>
        <a:p>
          <a:endParaRPr lang="fr-FR"/>
        </a:p>
      </dgm:t>
    </dgm:pt>
    <dgm:pt modelId="{53213FB9-2B5C-4E39-B680-EEEB153ECC96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E3D3BD22-27AD-4D03-AE55-8606B15BF506}" type="parTrans" cxnId="{45CED399-D3EE-4862-A328-6FA8C7000DD1}">
      <dgm:prSet/>
      <dgm:spPr/>
      <dgm:t>
        <a:bodyPr/>
        <a:lstStyle/>
        <a:p>
          <a:endParaRPr lang="fr-FR"/>
        </a:p>
      </dgm:t>
    </dgm:pt>
    <dgm:pt modelId="{6BD615CB-D043-4F34-8239-58876351AA44}" type="sibTrans" cxnId="{45CED399-D3EE-4862-A328-6FA8C7000DD1}">
      <dgm:prSet/>
      <dgm:spPr/>
      <dgm:t>
        <a:bodyPr/>
        <a:lstStyle/>
        <a:p>
          <a:endParaRPr lang="fr-FR"/>
        </a:p>
      </dgm:t>
    </dgm:pt>
    <dgm:pt modelId="{2A1BD4B6-1F52-4A6F-8C70-1C4B1C315953}">
      <dgm:prSet phldrT="[Texte]" custT="1"/>
      <dgm:spPr/>
      <dgm:t>
        <a:bodyPr/>
        <a:lstStyle/>
        <a:p>
          <a:r>
            <a:rPr lang="fr-FR" sz="2800" b="1" dirty="0" smtClean="0"/>
            <a:t>Formulation des hypothèses</a:t>
          </a:r>
          <a:endParaRPr lang="fr-FR" sz="2800" b="1" dirty="0"/>
        </a:p>
      </dgm:t>
    </dgm:pt>
    <dgm:pt modelId="{A1A36C53-0DFD-40F0-B58E-C86DB484D2AD}" type="parTrans" cxnId="{BAEA4B06-2AFD-4898-A0EC-C83F8FA47A0B}">
      <dgm:prSet/>
      <dgm:spPr/>
      <dgm:t>
        <a:bodyPr/>
        <a:lstStyle/>
        <a:p>
          <a:endParaRPr lang="fr-FR"/>
        </a:p>
      </dgm:t>
    </dgm:pt>
    <dgm:pt modelId="{EEE56BCF-92C7-421A-86A4-446DB32DA0DF}" type="sibTrans" cxnId="{BAEA4B06-2AFD-4898-A0EC-C83F8FA47A0B}">
      <dgm:prSet/>
      <dgm:spPr/>
      <dgm:t>
        <a:bodyPr/>
        <a:lstStyle/>
        <a:p>
          <a:endParaRPr lang="fr-FR"/>
        </a:p>
      </dgm:t>
    </dgm:pt>
    <dgm:pt modelId="{BF9905A5-E9BE-4E29-BC04-363EEE589E58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490D8F97-A399-4766-91EF-AC322960AC5C}" type="parTrans" cxnId="{D387D027-F8D5-4550-9D7B-1EF7D809DC0A}">
      <dgm:prSet/>
      <dgm:spPr/>
      <dgm:t>
        <a:bodyPr/>
        <a:lstStyle/>
        <a:p>
          <a:endParaRPr lang="fr-FR"/>
        </a:p>
      </dgm:t>
    </dgm:pt>
    <dgm:pt modelId="{51B5C6C2-3CEB-444E-8C5F-027F81B2411C}" type="sibTrans" cxnId="{D387D027-F8D5-4550-9D7B-1EF7D809DC0A}">
      <dgm:prSet/>
      <dgm:spPr/>
      <dgm:t>
        <a:bodyPr/>
        <a:lstStyle/>
        <a:p>
          <a:endParaRPr lang="fr-FR"/>
        </a:p>
      </dgm:t>
    </dgm:pt>
    <dgm:pt modelId="{39BA4120-130E-4835-9154-15F403A8EF3C}">
      <dgm:prSet phldrT="[Texte]" custT="1"/>
      <dgm:spPr/>
      <dgm:t>
        <a:bodyPr/>
        <a:lstStyle/>
        <a:p>
          <a:r>
            <a:rPr lang="fr-FR" sz="2800" b="1" dirty="0" smtClean="0"/>
            <a:t>Validation des hypothèses</a:t>
          </a:r>
          <a:endParaRPr lang="fr-FR" sz="2800" b="1" dirty="0"/>
        </a:p>
      </dgm:t>
    </dgm:pt>
    <dgm:pt modelId="{8CAB16A0-44A1-44F7-85E3-59AB65B08A72}" type="parTrans" cxnId="{24B93EA0-7EFA-4716-ABF9-7AE9CD114F88}">
      <dgm:prSet/>
      <dgm:spPr/>
      <dgm:t>
        <a:bodyPr/>
        <a:lstStyle/>
        <a:p>
          <a:endParaRPr lang="fr-FR"/>
        </a:p>
      </dgm:t>
    </dgm:pt>
    <dgm:pt modelId="{3B2185DD-4819-4B40-9333-BCD38F84BCAB}" type="sibTrans" cxnId="{24B93EA0-7EFA-4716-ABF9-7AE9CD114F88}">
      <dgm:prSet/>
      <dgm:spPr/>
      <dgm:t>
        <a:bodyPr/>
        <a:lstStyle/>
        <a:p>
          <a:endParaRPr lang="fr-FR"/>
        </a:p>
      </dgm:t>
    </dgm:pt>
    <dgm:pt modelId="{5E101594-97C5-450A-BB2A-020F8932FFEC}">
      <dgm:prSet phldrT="[Texte]" custT="1"/>
      <dgm:spPr/>
      <dgm:t>
        <a:bodyPr/>
        <a:lstStyle/>
        <a:p>
          <a:endParaRPr lang="fr-FR" sz="2000" b="1" dirty="0"/>
        </a:p>
      </dgm:t>
    </dgm:pt>
    <dgm:pt modelId="{76957911-3BDB-498C-B4D6-EF5ADEB96BBC}" type="parTrans" cxnId="{AA28C469-C3CA-4EDB-B685-BC0BBCD4214F}">
      <dgm:prSet/>
      <dgm:spPr/>
      <dgm:t>
        <a:bodyPr/>
        <a:lstStyle/>
        <a:p>
          <a:endParaRPr lang="fr-FR"/>
        </a:p>
      </dgm:t>
    </dgm:pt>
    <dgm:pt modelId="{4E87C4DA-8F3C-4551-9587-DA19A64B428A}" type="sibTrans" cxnId="{AA28C469-C3CA-4EDB-B685-BC0BBCD4214F}">
      <dgm:prSet/>
      <dgm:spPr/>
      <dgm:t>
        <a:bodyPr/>
        <a:lstStyle/>
        <a:p>
          <a:endParaRPr lang="fr-FR"/>
        </a:p>
      </dgm:t>
    </dgm:pt>
    <dgm:pt modelId="{3C319853-0725-4461-983E-F915A58F5B42}">
      <dgm:prSet phldrT="[Texte]" custT="1"/>
      <dgm:spPr/>
      <dgm:t>
        <a:bodyPr/>
        <a:lstStyle/>
        <a:p>
          <a:endParaRPr lang="fr-FR" sz="2800" b="1" dirty="0"/>
        </a:p>
      </dgm:t>
    </dgm:pt>
    <dgm:pt modelId="{A164D173-584B-4433-96BE-CFF33CF22AE1}" type="parTrans" cxnId="{70E9D582-90AB-43C8-A8C8-B1F89F800E43}">
      <dgm:prSet/>
      <dgm:spPr/>
      <dgm:t>
        <a:bodyPr/>
        <a:lstStyle/>
        <a:p>
          <a:endParaRPr lang="fr-FR"/>
        </a:p>
      </dgm:t>
    </dgm:pt>
    <dgm:pt modelId="{455778EC-C49C-4137-8530-5BFC86BD71E4}" type="sibTrans" cxnId="{70E9D582-90AB-43C8-A8C8-B1F89F800E43}">
      <dgm:prSet/>
      <dgm:spPr/>
      <dgm:t>
        <a:bodyPr/>
        <a:lstStyle/>
        <a:p>
          <a:endParaRPr lang="fr-FR"/>
        </a:p>
      </dgm:t>
    </dgm:pt>
    <dgm:pt modelId="{90ABDFB5-ACD6-4831-A002-1D5CD776EEC4}">
      <dgm:prSet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C85A3C7F-8B36-41B0-9BBF-E964F47AD264}" type="parTrans" cxnId="{C7AEC77D-449C-4899-8ACE-4252567529BE}">
      <dgm:prSet/>
      <dgm:spPr/>
      <dgm:t>
        <a:bodyPr/>
        <a:lstStyle/>
        <a:p>
          <a:endParaRPr lang="fr-FR"/>
        </a:p>
      </dgm:t>
    </dgm:pt>
    <dgm:pt modelId="{0B910D03-A85A-4A7E-B07A-299DE09DDCD4}" type="sibTrans" cxnId="{C7AEC77D-449C-4899-8ACE-4252567529BE}">
      <dgm:prSet/>
      <dgm:spPr/>
      <dgm:t>
        <a:bodyPr/>
        <a:lstStyle/>
        <a:p>
          <a:endParaRPr lang="fr-FR"/>
        </a:p>
      </dgm:t>
    </dgm:pt>
    <dgm:pt modelId="{55BDDD18-7B0F-4162-BE6A-E86AAC020D6E}">
      <dgm:prSet custT="1"/>
      <dgm:spPr/>
      <dgm:t>
        <a:bodyPr/>
        <a:lstStyle/>
        <a:p>
          <a:r>
            <a:rPr lang="fr-FR" sz="2800" b="1" dirty="0" smtClean="0"/>
            <a:t>Proposer une intervention</a:t>
          </a:r>
          <a:endParaRPr lang="fr-FR" sz="2800" b="1" dirty="0"/>
        </a:p>
      </dgm:t>
    </dgm:pt>
    <dgm:pt modelId="{F152E225-DB57-4A30-A248-289AF2F1803D}" type="parTrans" cxnId="{3332EAC1-0A5E-4F0F-AF9C-1DA2DA03DBBA}">
      <dgm:prSet/>
      <dgm:spPr/>
      <dgm:t>
        <a:bodyPr/>
        <a:lstStyle/>
        <a:p>
          <a:endParaRPr lang="fr-FR"/>
        </a:p>
      </dgm:t>
    </dgm:pt>
    <dgm:pt modelId="{35CB67A8-9C96-40B1-AFDE-C410869B0BD5}" type="sibTrans" cxnId="{3332EAC1-0A5E-4F0F-AF9C-1DA2DA03DBBA}">
      <dgm:prSet/>
      <dgm:spPr/>
      <dgm:t>
        <a:bodyPr/>
        <a:lstStyle/>
        <a:p>
          <a:endParaRPr lang="fr-FR"/>
        </a:p>
      </dgm:t>
    </dgm:pt>
    <dgm:pt modelId="{4EBFCB5A-7215-477C-B3EE-D7BB773F62EE}" type="pres">
      <dgm:prSet presAssocID="{A6E172D3-9524-495B-BBBC-3C6F357234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F38CED-1C06-4801-ACDF-BF0F7D8E97B7}" type="pres">
      <dgm:prSet presAssocID="{2CDDDC23-D182-49FE-8089-DC16C808871C}" presName="composite" presStyleCnt="0"/>
      <dgm:spPr/>
    </dgm:pt>
    <dgm:pt modelId="{9B901BFD-1770-498B-9157-95BF97CAFE79}" type="pres">
      <dgm:prSet presAssocID="{2CDDDC23-D182-49FE-8089-DC16C808871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38DA93-A4C3-4E4F-824B-F6DA0E70CA47}" type="pres">
      <dgm:prSet presAssocID="{2CDDDC23-D182-49FE-8089-DC16C808871C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1A5831-AF59-4E3F-8DD5-66F6731A4024}" type="pres">
      <dgm:prSet presAssocID="{90E307EB-2B1C-4968-AC7D-E8438C4B74AE}" presName="sp" presStyleCnt="0"/>
      <dgm:spPr/>
    </dgm:pt>
    <dgm:pt modelId="{4AFE89E6-831A-411A-A709-8F3070340467}" type="pres">
      <dgm:prSet presAssocID="{53213FB9-2B5C-4E39-B680-EEEB153ECC96}" presName="composite" presStyleCnt="0"/>
      <dgm:spPr/>
    </dgm:pt>
    <dgm:pt modelId="{DD8CA8DA-EBA2-4C9D-AA48-86DA414357D1}" type="pres">
      <dgm:prSet presAssocID="{53213FB9-2B5C-4E39-B680-EEEB153ECC9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F92BBC-8652-4097-A5DC-7ED4E9C015E3}" type="pres">
      <dgm:prSet presAssocID="{53213FB9-2B5C-4E39-B680-EEEB153ECC9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E2A631-F0DD-4A06-86D7-0F8138A9678B}" type="pres">
      <dgm:prSet presAssocID="{6BD615CB-D043-4F34-8239-58876351AA44}" presName="sp" presStyleCnt="0"/>
      <dgm:spPr/>
    </dgm:pt>
    <dgm:pt modelId="{8A3B7338-A2A0-4BFA-8ECE-9982B93FED9B}" type="pres">
      <dgm:prSet presAssocID="{BF9905A5-E9BE-4E29-BC04-363EEE589E58}" presName="composite" presStyleCnt="0"/>
      <dgm:spPr/>
    </dgm:pt>
    <dgm:pt modelId="{BE830BF0-159D-4115-84D1-9F65714034C1}" type="pres">
      <dgm:prSet presAssocID="{BF9905A5-E9BE-4E29-BC04-363EEE589E5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29E8CD-438A-42F8-B7BF-3CABAA8DBCCD}" type="pres">
      <dgm:prSet presAssocID="{BF9905A5-E9BE-4E29-BC04-363EEE589E5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351CE8-C74A-4CF2-B2F0-9240DF03671E}" type="pres">
      <dgm:prSet presAssocID="{51B5C6C2-3CEB-444E-8C5F-027F81B2411C}" presName="sp" presStyleCnt="0"/>
      <dgm:spPr/>
    </dgm:pt>
    <dgm:pt modelId="{B33A93D5-1399-4283-930B-978E2A590A0B}" type="pres">
      <dgm:prSet presAssocID="{90ABDFB5-ACD6-4831-A002-1D5CD776EEC4}" presName="composite" presStyleCnt="0"/>
      <dgm:spPr/>
    </dgm:pt>
    <dgm:pt modelId="{8FEA6714-1734-4E4B-8C99-E64F4F4BFB66}" type="pres">
      <dgm:prSet presAssocID="{90ABDFB5-ACD6-4831-A002-1D5CD776EEC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E90C42-2AC2-4A03-A09F-149CC545239E}" type="pres">
      <dgm:prSet presAssocID="{90ABDFB5-ACD6-4831-A002-1D5CD776EEC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5DE7A2F7-567E-43E0-B1DC-FC0F0F243EDC}" type="presOf" srcId="{90ABDFB5-ACD6-4831-A002-1D5CD776EEC4}" destId="{8FEA6714-1734-4E4B-8C99-E64F4F4BFB66}" srcOrd="0" destOrd="0" presId="urn:microsoft.com/office/officeart/2005/8/layout/chevron2"/>
    <dgm:cxn modelId="{24B93EA0-7EFA-4716-ABF9-7AE9CD114F88}" srcId="{BF9905A5-E9BE-4E29-BC04-363EEE589E58}" destId="{39BA4120-130E-4835-9154-15F403A8EF3C}" srcOrd="0" destOrd="0" parTransId="{8CAB16A0-44A1-44F7-85E3-59AB65B08A72}" sibTransId="{3B2185DD-4819-4B40-9333-BCD38F84BCAB}"/>
    <dgm:cxn modelId="{07708EE4-96BF-4FC9-A07C-CB9CA80D3A80}" type="presOf" srcId="{53213FB9-2B5C-4E39-B680-EEEB153ECC96}" destId="{DD8CA8DA-EBA2-4C9D-AA48-86DA414357D1}" srcOrd="0" destOrd="0" presId="urn:microsoft.com/office/officeart/2005/8/layout/chevron2"/>
    <dgm:cxn modelId="{BE4C60F9-8254-46BA-8132-DA6CEEAD2B9B}" type="presOf" srcId="{2CDDDC23-D182-49FE-8089-DC16C808871C}" destId="{9B901BFD-1770-498B-9157-95BF97CAFE79}" srcOrd="0" destOrd="0" presId="urn:microsoft.com/office/officeart/2005/8/layout/chevron2"/>
    <dgm:cxn modelId="{92F78055-5DB6-4E83-A603-7339C6AD5D3F}" type="presOf" srcId="{39BA4120-130E-4835-9154-15F403A8EF3C}" destId="{3029E8CD-438A-42F8-B7BF-3CABAA8DBCCD}" srcOrd="0" destOrd="0" presId="urn:microsoft.com/office/officeart/2005/8/layout/chevron2"/>
    <dgm:cxn modelId="{C7AEC77D-449C-4899-8ACE-4252567529BE}" srcId="{A6E172D3-9524-495B-BBBC-3C6F357234B2}" destId="{90ABDFB5-ACD6-4831-A002-1D5CD776EEC4}" srcOrd="3" destOrd="0" parTransId="{C85A3C7F-8B36-41B0-9BBF-E964F47AD264}" sibTransId="{0B910D03-A85A-4A7E-B07A-299DE09DDCD4}"/>
    <dgm:cxn modelId="{322B97D2-4F86-49A4-B9C2-C742443EEE20}" srcId="{2CDDDC23-D182-49FE-8089-DC16C808871C}" destId="{BDFA006E-4CB6-4060-97A5-6DA98FA48179}" srcOrd="1" destOrd="0" parTransId="{2BB91FF0-C0B6-4E31-A3DF-FFA944FFC7FA}" sibTransId="{9942D5D9-D180-4560-96D0-542C678F90F0}"/>
    <dgm:cxn modelId="{D387D027-F8D5-4550-9D7B-1EF7D809DC0A}" srcId="{A6E172D3-9524-495B-BBBC-3C6F357234B2}" destId="{BF9905A5-E9BE-4E29-BC04-363EEE589E58}" srcOrd="2" destOrd="0" parTransId="{490D8F97-A399-4766-91EF-AC322960AC5C}" sibTransId="{51B5C6C2-3CEB-444E-8C5F-027F81B2411C}"/>
    <dgm:cxn modelId="{7408656A-A121-4774-987E-EC569FC08199}" type="presOf" srcId="{55BDDD18-7B0F-4162-BE6A-E86AAC020D6E}" destId="{2CE90C42-2AC2-4A03-A09F-149CC545239E}" srcOrd="0" destOrd="0" presId="urn:microsoft.com/office/officeart/2005/8/layout/chevron2"/>
    <dgm:cxn modelId="{AA28C469-C3CA-4EDB-B685-BC0BBCD4214F}" srcId="{2CDDDC23-D182-49FE-8089-DC16C808871C}" destId="{5E101594-97C5-450A-BB2A-020F8932FFEC}" srcOrd="2" destOrd="0" parTransId="{76957911-3BDB-498C-B4D6-EF5ADEB96BBC}" sibTransId="{4E87C4DA-8F3C-4551-9587-DA19A64B428A}"/>
    <dgm:cxn modelId="{C2B30292-A14D-4F6B-993C-B7E44EE6C307}" type="presOf" srcId="{5E101594-97C5-450A-BB2A-020F8932FFEC}" destId="{1938DA93-A4C3-4E4F-824B-F6DA0E70CA47}" srcOrd="0" destOrd="2" presId="urn:microsoft.com/office/officeart/2005/8/layout/chevron2"/>
    <dgm:cxn modelId="{BAEA4B06-2AFD-4898-A0EC-C83F8FA47A0B}" srcId="{53213FB9-2B5C-4E39-B680-EEEB153ECC96}" destId="{2A1BD4B6-1F52-4A6F-8C70-1C4B1C315953}" srcOrd="0" destOrd="0" parTransId="{A1A36C53-0DFD-40F0-B58E-C86DB484D2AD}" sibTransId="{EEE56BCF-92C7-421A-86A4-446DB32DA0DF}"/>
    <dgm:cxn modelId="{D3A7687F-BC90-45BA-B71E-81B152CA5E5D}" srcId="{A6E172D3-9524-495B-BBBC-3C6F357234B2}" destId="{2CDDDC23-D182-49FE-8089-DC16C808871C}" srcOrd="0" destOrd="0" parTransId="{F6B1A71B-95AF-4A9C-AE6B-E22B7A595EA1}" sibTransId="{90E307EB-2B1C-4968-AC7D-E8438C4B74AE}"/>
    <dgm:cxn modelId="{318D0E22-F10D-484F-8219-4D8E9C584AA5}" type="presOf" srcId="{BF9905A5-E9BE-4E29-BC04-363EEE589E58}" destId="{BE830BF0-159D-4115-84D1-9F65714034C1}" srcOrd="0" destOrd="0" presId="urn:microsoft.com/office/officeart/2005/8/layout/chevron2"/>
    <dgm:cxn modelId="{DCECA750-AE04-4871-B524-2E947BE53586}" type="presOf" srcId="{2A1BD4B6-1F52-4A6F-8C70-1C4B1C315953}" destId="{E7F92BBC-8652-4097-A5DC-7ED4E9C015E3}" srcOrd="0" destOrd="0" presId="urn:microsoft.com/office/officeart/2005/8/layout/chevron2"/>
    <dgm:cxn modelId="{45CED399-D3EE-4862-A328-6FA8C7000DD1}" srcId="{A6E172D3-9524-495B-BBBC-3C6F357234B2}" destId="{53213FB9-2B5C-4E39-B680-EEEB153ECC96}" srcOrd="1" destOrd="0" parTransId="{E3D3BD22-27AD-4D03-AE55-8606B15BF506}" sibTransId="{6BD615CB-D043-4F34-8239-58876351AA44}"/>
    <dgm:cxn modelId="{9F7D9CE2-7C72-4A0E-BBC7-FB792831D6D8}" type="presOf" srcId="{3C319853-0725-4461-983E-F915A58F5B42}" destId="{1938DA93-A4C3-4E4F-824B-F6DA0E70CA47}" srcOrd="0" destOrd="0" presId="urn:microsoft.com/office/officeart/2005/8/layout/chevron2"/>
    <dgm:cxn modelId="{3332EAC1-0A5E-4F0F-AF9C-1DA2DA03DBBA}" srcId="{90ABDFB5-ACD6-4831-A002-1D5CD776EEC4}" destId="{55BDDD18-7B0F-4162-BE6A-E86AAC020D6E}" srcOrd="0" destOrd="0" parTransId="{F152E225-DB57-4A30-A248-289AF2F1803D}" sibTransId="{35CB67A8-9C96-40B1-AFDE-C410869B0BD5}"/>
    <dgm:cxn modelId="{70E9D582-90AB-43C8-A8C8-B1F89F800E43}" srcId="{2CDDDC23-D182-49FE-8089-DC16C808871C}" destId="{3C319853-0725-4461-983E-F915A58F5B42}" srcOrd="0" destOrd="0" parTransId="{A164D173-584B-4433-96BE-CFF33CF22AE1}" sibTransId="{455778EC-C49C-4137-8530-5BFC86BD71E4}"/>
    <dgm:cxn modelId="{BFE5551B-1958-478C-94EA-B0390CAD3286}" type="presOf" srcId="{A6E172D3-9524-495B-BBBC-3C6F357234B2}" destId="{4EBFCB5A-7215-477C-B3EE-D7BB773F62EE}" srcOrd="0" destOrd="0" presId="urn:microsoft.com/office/officeart/2005/8/layout/chevron2"/>
    <dgm:cxn modelId="{0DAC4B8B-22C2-463B-91E1-44D315CFF06E}" type="presOf" srcId="{BDFA006E-4CB6-4060-97A5-6DA98FA48179}" destId="{1938DA93-A4C3-4E4F-824B-F6DA0E70CA47}" srcOrd="0" destOrd="1" presId="urn:microsoft.com/office/officeart/2005/8/layout/chevron2"/>
    <dgm:cxn modelId="{0CF7A1BE-43E2-49FB-9B1F-ACD0DBF2253F}" type="presParOf" srcId="{4EBFCB5A-7215-477C-B3EE-D7BB773F62EE}" destId="{FDF38CED-1C06-4801-ACDF-BF0F7D8E97B7}" srcOrd="0" destOrd="0" presId="urn:microsoft.com/office/officeart/2005/8/layout/chevron2"/>
    <dgm:cxn modelId="{7D0D3B65-6D1E-47BD-891E-489B5DDE8D84}" type="presParOf" srcId="{FDF38CED-1C06-4801-ACDF-BF0F7D8E97B7}" destId="{9B901BFD-1770-498B-9157-95BF97CAFE79}" srcOrd="0" destOrd="0" presId="urn:microsoft.com/office/officeart/2005/8/layout/chevron2"/>
    <dgm:cxn modelId="{E35ED982-ECBB-49A5-8B76-F3481781D7BF}" type="presParOf" srcId="{FDF38CED-1C06-4801-ACDF-BF0F7D8E97B7}" destId="{1938DA93-A4C3-4E4F-824B-F6DA0E70CA47}" srcOrd="1" destOrd="0" presId="urn:microsoft.com/office/officeart/2005/8/layout/chevron2"/>
    <dgm:cxn modelId="{BCC03CAC-BCC2-4805-B4E7-41F52E73A1C7}" type="presParOf" srcId="{4EBFCB5A-7215-477C-B3EE-D7BB773F62EE}" destId="{AA1A5831-AF59-4E3F-8DD5-66F6731A4024}" srcOrd="1" destOrd="0" presId="urn:microsoft.com/office/officeart/2005/8/layout/chevron2"/>
    <dgm:cxn modelId="{BA3E5DA2-0810-4B73-9E15-48A3F48B2169}" type="presParOf" srcId="{4EBFCB5A-7215-477C-B3EE-D7BB773F62EE}" destId="{4AFE89E6-831A-411A-A709-8F3070340467}" srcOrd="2" destOrd="0" presId="urn:microsoft.com/office/officeart/2005/8/layout/chevron2"/>
    <dgm:cxn modelId="{84B17DB1-D851-44BC-B15C-AB9FE0E9A02A}" type="presParOf" srcId="{4AFE89E6-831A-411A-A709-8F3070340467}" destId="{DD8CA8DA-EBA2-4C9D-AA48-86DA414357D1}" srcOrd="0" destOrd="0" presId="urn:microsoft.com/office/officeart/2005/8/layout/chevron2"/>
    <dgm:cxn modelId="{75FF5875-71F7-4FC4-9BBE-A890784EDDB7}" type="presParOf" srcId="{4AFE89E6-831A-411A-A709-8F3070340467}" destId="{E7F92BBC-8652-4097-A5DC-7ED4E9C015E3}" srcOrd="1" destOrd="0" presId="urn:microsoft.com/office/officeart/2005/8/layout/chevron2"/>
    <dgm:cxn modelId="{6ED9D022-045F-4D91-978D-42AC1F24636C}" type="presParOf" srcId="{4EBFCB5A-7215-477C-B3EE-D7BB773F62EE}" destId="{55E2A631-F0DD-4A06-86D7-0F8138A9678B}" srcOrd="3" destOrd="0" presId="urn:microsoft.com/office/officeart/2005/8/layout/chevron2"/>
    <dgm:cxn modelId="{98A38B25-A822-46B3-B7E0-A0896EABC4AA}" type="presParOf" srcId="{4EBFCB5A-7215-477C-B3EE-D7BB773F62EE}" destId="{8A3B7338-A2A0-4BFA-8ECE-9982B93FED9B}" srcOrd="4" destOrd="0" presId="urn:microsoft.com/office/officeart/2005/8/layout/chevron2"/>
    <dgm:cxn modelId="{80CB8A01-0B74-4671-87DA-84DD1D7059E6}" type="presParOf" srcId="{8A3B7338-A2A0-4BFA-8ECE-9982B93FED9B}" destId="{BE830BF0-159D-4115-84D1-9F65714034C1}" srcOrd="0" destOrd="0" presId="urn:microsoft.com/office/officeart/2005/8/layout/chevron2"/>
    <dgm:cxn modelId="{B61E8C8A-F4A0-4E60-8D2E-7CD478C717F1}" type="presParOf" srcId="{8A3B7338-A2A0-4BFA-8ECE-9982B93FED9B}" destId="{3029E8CD-438A-42F8-B7BF-3CABAA8DBCCD}" srcOrd="1" destOrd="0" presId="urn:microsoft.com/office/officeart/2005/8/layout/chevron2"/>
    <dgm:cxn modelId="{91C24BBF-39C5-4079-A92D-C88478836546}" type="presParOf" srcId="{4EBFCB5A-7215-477C-B3EE-D7BB773F62EE}" destId="{9D351CE8-C74A-4CF2-B2F0-9240DF03671E}" srcOrd="5" destOrd="0" presId="urn:microsoft.com/office/officeart/2005/8/layout/chevron2"/>
    <dgm:cxn modelId="{F3245D82-A536-4C4C-9ED5-5633D3878F5F}" type="presParOf" srcId="{4EBFCB5A-7215-477C-B3EE-D7BB773F62EE}" destId="{B33A93D5-1399-4283-930B-978E2A590A0B}" srcOrd="6" destOrd="0" presId="urn:microsoft.com/office/officeart/2005/8/layout/chevron2"/>
    <dgm:cxn modelId="{0001EBC3-0C3A-4796-8B02-372E22343B1F}" type="presParOf" srcId="{B33A93D5-1399-4283-930B-978E2A590A0B}" destId="{8FEA6714-1734-4E4B-8C99-E64F4F4BFB66}" srcOrd="0" destOrd="0" presId="urn:microsoft.com/office/officeart/2005/8/layout/chevron2"/>
    <dgm:cxn modelId="{21E67144-CF73-4214-91C4-084178BAC428}" type="presParOf" srcId="{B33A93D5-1399-4283-930B-978E2A590A0B}" destId="{2CE90C42-2AC2-4A03-A09F-149CC54523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E172D3-9524-495B-BBBC-3C6F357234B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DDDC23-D182-49FE-8089-DC16C808871C}">
      <dgm:prSet phldrT="[Texte]"/>
      <dgm:spPr/>
      <dgm:t>
        <a:bodyPr/>
        <a:lstStyle/>
        <a:p>
          <a:r>
            <a:rPr lang="fr-FR" dirty="0" smtClean="0"/>
            <a:t>1</a:t>
          </a:r>
          <a:endParaRPr lang="fr-FR" dirty="0"/>
        </a:p>
      </dgm:t>
    </dgm:pt>
    <dgm:pt modelId="{F6B1A71B-95AF-4A9C-AE6B-E22B7A595EA1}" type="parTrans" cxnId="{D3A7687F-BC90-45BA-B71E-81B152CA5E5D}">
      <dgm:prSet/>
      <dgm:spPr/>
      <dgm:t>
        <a:bodyPr/>
        <a:lstStyle/>
        <a:p>
          <a:endParaRPr lang="fr-FR"/>
        </a:p>
      </dgm:t>
    </dgm:pt>
    <dgm:pt modelId="{90E307EB-2B1C-4968-AC7D-E8438C4B74AE}" type="sibTrans" cxnId="{D3A7687F-BC90-45BA-B71E-81B152CA5E5D}">
      <dgm:prSet/>
      <dgm:spPr/>
      <dgm:t>
        <a:bodyPr/>
        <a:lstStyle/>
        <a:p>
          <a:endParaRPr lang="fr-FR"/>
        </a:p>
      </dgm:t>
    </dgm:pt>
    <dgm:pt modelId="{53213FB9-2B5C-4E39-B680-EEEB153ECC96}">
      <dgm:prSet phldrT="[Texte]"/>
      <dgm:spPr/>
      <dgm:t>
        <a:bodyPr/>
        <a:lstStyle/>
        <a:p>
          <a:r>
            <a:rPr lang="fr-FR" dirty="0" smtClean="0"/>
            <a:t>2</a:t>
          </a:r>
          <a:endParaRPr lang="fr-FR" dirty="0"/>
        </a:p>
      </dgm:t>
    </dgm:pt>
    <dgm:pt modelId="{E3D3BD22-27AD-4D03-AE55-8606B15BF506}" type="parTrans" cxnId="{45CED399-D3EE-4862-A328-6FA8C7000DD1}">
      <dgm:prSet/>
      <dgm:spPr/>
      <dgm:t>
        <a:bodyPr/>
        <a:lstStyle/>
        <a:p>
          <a:endParaRPr lang="fr-FR"/>
        </a:p>
      </dgm:t>
    </dgm:pt>
    <dgm:pt modelId="{6BD615CB-D043-4F34-8239-58876351AA44}" type="sibTrans" cxnId="{45CED399-D3EE-4862-A328-6FA8C7000DD1}">
      <dgm:prSet/>
      <dgm:spPr/>
      <dgm:t>
        <a:bodyPr/>
        <a:lstStyle/>
        <a:p>
          <a:endParaRPr lang="fr-FR"/>
        </a:p>
      </dgm:t>
    </dgm:pt>
    <dgm:pt modelId="{2A1BD4B6-1F52-4A6F-8C70-1C4B1C315953}">
      <dgm:prSet phldrT="[Texte]" custT="1"/>
      <dgm:spPr/>
      <dgm:t>
        <a:bodyPr/>
        <a:lstStyle/>
        <a:p>
          <a:r>
            <a:rPr lang="fr-FR" sz="2000" b="1" u="sng" dirty="0" smtClean="0">
              <a:hlinkClick xmlns:r="http://schemas.openxmlformats.org/officeDocument/2006/relationships" r:id="rId1" action="ppaction://hlinksldjump"/>
            </a:rPr>
            <a:t>Formulation des  hypothèses </a:t>
          </a:r>
          <a:r>
            <a:rPr lang="fr-FR" sz="2000" b="1" u="none" dirty="0" smtClean="0"/>
            <a:t>:                                                             </a:t>
          </a:r>
          <a:r>
            <a:rPr lang="fr-FR" sz="1800" b="1" dirty="0" smtClean="0"/>
            <a:t>                           Emettre des hypothèses en réponse à la situation problème.                            Vérifier si les propositions  d’hypothèses  sont logiques et cohérentes.               </a:t>
          </a:r>
          <a:endParaRPr lang="fr-FR" sz="1800" b="1" dirty="0"/>
        </a:p>
      </dgm:t>
    </dgm:pt>
    <dgm:pt modelId="{A1A36C53-0DFD-40F0-B58E-C86DB484D2AD}" type="parTrans" cxnId="{BAEA4B06-2AFD-4898-A0EC-C83F8FA47A0B}">
      <dgm:prSet/>
      <dgm:spPr/>
      <dgm:t>
        <a:bodyPr/>
        <a:lstStyle/>
        <a:p>
          <a:endParaRPr lang="fr-FR"/>
        </a:p>
      </dgm:t>
    </dgm:pt>
    <dgm:pt modelId="{EEE56BCF-92C7-421A-86A4-446DB32DA0DF}" type="sibTrans" cxnId="{BAEA4B06-2AFD-4898-A0EC-C83F8FA47A0B}">
      <dgm:prSet/>
      <dgm:spPr/>
      <dgm:t>
        <a:bodyPr/>
        <a:lstStyle/>
        <a:p>
          <a:endParaRPr lang="fr-FR"/>
        </a:p>
      </dgm:t>
    </dgm:pt>
    <dgm:pt modelId="{BF9905A5-E9BE-4E29-BC04-363EEE589E58}">
      <dgm:prSet phldrT="[Texte]"/>
      <dgm:spPr/>
      <dgm:t>
        <a:bodyPr/>
        <a:lstStyle/>
        <a:p>
          <a:r>
            <a:rPr lang="fr-FR" dirty="0" smtClean="0"/>
            <a:t>3</a:t>
          </a:r>
          <a:endParaRPr lang="fr-FR" dirty="0"/>
        </a:p>
      </dgm:t>
    </dgm:pt>
    <dgm:pt modelId="{490D8F97-A399-4766-91EF-AC322960AC5C}" type="parTrans" cxnId="{D387D027-F8D5-4550-9D7B-1EF7D809DC0A}">
      <dgm:prSet/>
      <dgm:spPr/>
      <dgm:t>
        <a:bodyPr/>
        <a:lstStyle/>
        <a:p>
          <a:endParaRPr lang="fr-FR"/>
        </a:p>
      </dgm:t>
    </dgm:pt>
    <dgm:pt modelId="{51B5C6C2-3CEB-444E-8C5F-027F81B2411C}" type="sibTrans" cxnId="{D387D027-F8D5-4550-9D7B-1EF7D809DC0A}">
      <dgm:prSet/>
      <dgm:spPr/>
      <dgm:t>
        <a:bodyPr/>
        <a:lstStyle/>
        <a:p>
          <a:endParaRPr lang="fr-FR"/>
        </a:p>
      </dgm:t>
    </dgm:pt>
    <dgm:pt modelId="{39BA4120-130E-4835-9154-15F403A8EF3C}">
      <dgm:prSet phldrT="[Texte]" custT="1"/>
      <dgm:spPr/>
      <dgm:t>
        <a:bodyPr/>
        <a:lstStyle/>
        <a:p>
          <a:r>
            <a:rPr lang="fr-FR" sz="2000" b="1" u="sng" dirty="0" smtClean="0">
              <a:hlinkClick xmlns:r="http://schemas.openxmlformats.org/officeDocument/2006/relationships" r:id="rId2" action="ppaction://hlinksldjump"/>
            </a:rPr>
            <a:t>Validation des  hypothèses </a:t>
          </a:r>
          <a:r>
            <a:rPr lang="fr-FR" sz="2000" b="1" u="none" dirty="0" smtClean="0"/>
            <a:t>:                                                             </a:t>
          </a:r>
          <a:r>
            <a:rPr lang="fr-FR" sz="2000" b="1" dirty="0" smtClean="0"/>
            <a:t>                           </a:t>
          </a:r>
          <a:r>
            <a:rPr lang="fr-FR" sz="1800" b="1" dirty="0" smtClean="0"/>
            <a:t>Elaborer une démarche pour confirmer leurs hypothèses.                         </a:t>
          </a:r>
          <a:endParaRPr lang="fr-FR" sz="1800" b="1" dirty="0"/>
        </a:p>
      </dgm:t>
    </dgm:pt>
    <dgm:pt modelId="{8CAB16A0-44A1-44F7-85E3-59AB65B08A72}" type="parTrans" cxnId="{24B93EA0-7EFA-4716-ABF9-7AE9CD114F88}">
      <dgm:prSet/>
      <dgm:spPr/>
      <dgm:t>
        <a:bodyPr/>
        <a:lstStyle/>
        <a:p>
          <a:endParaRPr lang="fr-FR"/>
        </a:p>
      </dgm:t>
    </dgm:pt>
    <dgm:pt modelId="{3B2185DD-4819-4B40-9333-BCD38F84BCAB}" type="sibTrans" cxnId="{24B93EA0-7EFA-4716-ABF9-7AE9CD114F88}">
      <dgm:prSet/>
      <dgm:spPr/>
      <dgm:t>
        <a:bodyPr/>
        <a:lstStyle/>
        <a:p>
          <a:endParaRPr lang="fr-FR"/>
        </a:p>
      </dgm:t>
    </dgm:pt>
    <dgm:pt modelId="{5E101594-97C5-450A-BB2A-020F8932FFEC}">
      <dgm:prSet phldrT="[Texte]" custT="1"/>
      <dgm:spPr/>
      <dgm:t>
        <a:bodyPr/>
        <a:lstStyle/>
        <a:p>
          <a:endParaRPr lang="fr-FR" sz="2000" b="1" dirty="0"/>
        </a:p>
      </dgm:t>
    </dgm:pt>
    <dgm:pt modelId="{76957911-3BDB-498C-B4D6-EF5ADEB96BBC}" type="parTrans" cxnId="{AA28C469-C3CA-4EDB-B685-BC0BBCD4214F}">
      <dgm:prSet/>
      <dgm:spPr/>
      <dgm:t>
        <a:bodyPr/>
        <a:lstStyle/>
        <a:p>
          <a:endParaRPr lang="fr-FR"/>
        </a:p>
      </dgm:t>
    </dgm:pt>
    <dgm:pt modelId="{4E87C4DA-8F3C-4551-9587-DA19A64B428A}" type="sibTrans" cxnId="{AA28C469-C3CA-4EDB-B685-BC0BBCD4214F}">
      <dgm:prSet/>
      <dgm:spPr/>
      <dgm:t>
        <a:bodyPr/>
        <a:lstStyle/>
        <a:p>
          <a:endParaRPr lang="fr-FR"/>
        </a:p>
      </dgm:t>
    </dgm:pt>
    <dgm:pt modelId="{3C319853-0725-4461-983E-F915A58F5B42}">
      <dgm:prSet phldrT="[Texte]" custT="1"/>
      <dgm:spPr/>
      <dgm:t>
        <a:bodyPr/>
        <a:lstStyle/>
        <a:p>
          <a:r>
            <a:rPr lang="fr-FR" sz="2000" b="1" u="sng" dirty="0" smtClean="0">
              <a:hlinkClick xmlns:r="http://schemas.openxmlformats.org/officeDocument/2006/relationships" r:id="rId3" action="ppaction://hlinksldjump"/>
            </a:rPr>
            <a:t>Appropriation  du problème</a:t>
          </a:r>
          <a:r>
            <a:rPr lang="fr-FR" sz="2000" b="1" dirty="0" smtClean="0">
              <a:hlinkClick xmlns:r="http://schemas.openxmlformats.org/officeDocument/2006/relationships" r:id="rId3" action="ppaction://hlinksldjump"/>
            </a:rPr>
            <a:t> </a:t>
          </a:r>
          <a:r>
            <a:rPr lang="fr-FR" sz="2000" b="1" dirty="0" smtClean="0"/>
            <a:t>:                                                             </a:t>
          </a:r>
          <a:r>
            <a:rPr lang="fr-FR" sz="1800" b="1" dirty="0" smtClean="0"/>
            <a:t>Description de la  situation pour poser le problème.                                   Vérifier que tous les élèves ont bien compris le problème</a:t>
          </a:r>
          <a:endParaRPr lang="fr-FR" sz="2800" b="1" dirty="0"/>
        </a:p>
      </dgm:t>
    </dgm:pt>
    <dgm:pt modelId="{A164D173-584B-4433-96BE-CFF33CF22AE1}" type="parTrans" cxnId="{70E9D582-90AB-43C8-A8C8-B1F89F800E43}">
      <dgm:prSet/>
      <dgm:spPr/>
      <dgm:t>
        <a:bodyPr/>
        <a:lstStyle/>
        <a:p>
          <a:endParaRPr lang="fr-FR"/>
        </a:p>
      </dgm:t>
    </dgm:pt>
    <dgm:pt modelId="{455778EC-C49C-4137-8530-5BFC86BD71E4}" type="sibTrans" cxnId="{70E9D582-90AB-43C8-A8C8-B1F89F800E43}">
      <dgm:prSet/>
      <dgm:spPr/>
      <dgm:t>
        <a:bodyPr/>
        <a:lstStyle/>
        <a:p>
          <a:endParaRPr lang="fr-FR"/>
        </a:p>
      </dgm:t>
    </dgm:pt>
    <dgm:pt modelId="{90ABDFB5-ACD6-4831-A002-1D5CD776EEC4}">
      <dgm:prSet/>
      <dgm:spPr/>
      <dgm:t>
        <a:bodyPr/>
        <a:lstStyle/>
        <a:p>
          <a:r>
            <a:rPr lang="fr-FR" dirty="0" smtClean="0"/>
            <a:t>4</a:t>
          </a:r>
          <a:endParaRPr lang="fr-FR" dirty="0"/>
        </a:p>
      </dgm:t>
    </dgm:pt>
    <dgm:pt modelId="{C85A3C7F-8B36-41B0-9BBF-E964F47AD264}" type="parTrans" cxnId="{C7AEC77D-449C-4899-8ACE-4252567529BE}">
      <dgm:prSet/>
      <dgm:spPr/>
      <dgm:t>
        <a:bodyPr/>
        <a:lstStyle/>
        <a:p>
          <a:endParaRPr lang="fr-FR"/>
        </a:p>
      </dgm:t>
    </dgm:pt>
    <dgm:pt modelId="{0B910D03-A85A-4A7E-B07A-299DE09DDCD4}" type="sibTrans" cxnId="{C7AEC77D-449C-4899-8ACE-4252567529BE}">
      <dgm:prSet/>
      <dgm:spPr/>
      <dgm:t>
        <a:bodyPr/>
        <a:lstStyle/>
        <a:p>
          <a:endParaRPr lang="fr-FR"/>
        </a:p>
      </dgm:t>
    </dgm:pt>
    <dgm:pt modelId="{55BDDD18-7B0F-4162-BE6A-E86AAC020D6E}">
      <dgm:prSet custT="1"/>
      <dgm:spPr/>
      <dgm:t>
        <a:bodyPr/>
        <a:lstStyle/>
        <a:p>
          <a:r>
            <a:rPr lang="fr-FR" sz="2000" b="1" u="sng" dirty="0" smtClean="0">
              <a:hlinkClick xmlns:r="http://schemas.openxmlformats.org/officeDocument/2006/relationships" r:id="rId4" action="ppaction://hlinkpres?slideindex=15&amp;slidetitle=PROPOSITION DE  SOLUTION CORRECTIVE"/>
            </a:rPr>
            <a:t>Proposer une intervention </a:t>
          </a:r>
          <a:r>
            <a:rPr lang="fr-FR" sz="1800" b="1" dirty="0" smtClean="0"/>
            <a:t>:                                                                        Exposer et argumenter  les résultats des mesures (Bilan).                                   Proposer une solution corrective.</a:t>
          </a:r>
          <a:endParaRPr lang="fr-FR" sz="1800" b="1" dirty="0"/>
        </a:p>
      </dgm:t>
    </dgm:pt>
    <dgm:pt modelId="{F152E225-DB57-4A30-A248-289AF2F1803D}" type="parTrans" cxnId="{3332EAC1-0A5E-4F0F-AF9C-1DA2DA03DBBA}">
      <dgm:prSet/>
      <dgm:spPr/>
      <dgm:t>
        <a:bodyPr/>
        <a:lstStyle/>
        <a:p>
          <a:endParaRPr lang="fr-FR"/>
        </a:p>
      </dgm:t>
    </dgm:pt>
    <dgm:pt modelId="{35CB67A8-9C96-40B1-AFDE-C410869B0BD5}" type="sibTrans" cxnId="{3332EAC1-0A5E-4F0F-AF9C-1DA2DA03DBBA}">
      <dgm:prSet/>
      <dgm:spPr/>
      <dgm:t>
        <a:bodyPr/>
        <a:lstStyle/>
        <a:p>
          <a:endParaRPr lang="fr-FR"/>
        </a:p>
      </dgm:t>
    </dgm:pt>
    <dgm:pt modelId="{002D8873-FB3C-42D4-91CB-1A4030E73C28}">
      <dgm:prSet phldrT="[Texte]" custT="1"/>
      <dgm:spPr/>
      <dgm:t>
        <a:bodyPr/>
        <a:lstStyle/>
        <a:p>
          <a:endParaRPr lang="fr-FR" sz="2800" b="1" dirty="0"/>
        </a:p>
      </dgm:t>
    </dgm:pt>
    <dgm:pt modelId="{A21FC507-1C90-4F8D-B0CE-48B0C4DEDD94}" type="parTrans" cxnId="{87D966E1-4D90-4E54-9EE2-E47705ADFFA7}">
      <dgm:prSet/>
      <dgm:spPr/>
      <dgm:t>
        <a:bodyPr/>
        <a:lstStyle/>
        <a:p>
          <a:endParaRPr lang="fr-FR"/>
        </a:p>
      </dgm:t>
    </dgm:pt>
    <dgm:pt modelId="{9E896142-BB8D-4541-B8F9-7B041CF00D0F}" type="sibTrans" cxnId="{87D966E1-4D90-4E54-9EE2-E47705ADFFA7}">
      <dgm:prSet/>
      <dgm:spPr/>
      <dgm:t>
        <a:bodyPr/>
        <a:lstStyle/>
        <a:p>
          <a:endParaRPr lang="fr-FR"/>
        </a:p>
      </dgm:t>
    </dgm:pt>
    <dgm:pt modelId="{4EBFCB5A-7215-477C-B3EE-D7BB773F62EE}" type="pres">
      <dgm:prSet presAssocID="{A6E172D3-9524-495B-BBBC-3C6F357234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DF38CED-1C06-4801-ACDF-BF0F7D8E97B7}" type="pres">
      <dgm:prSet presAssocID="{2CDDDC23-D182-49FE-8089-DC16C808871C}" presName="composite" presStyleCnt="0"/>
      <dgm:spPr/>
    </dgm:pt>
    <dgm:pt modelId="{9B901BFD-1770-498B-9157-95BF97CAFE79}" type="pres">
      <dgm:prSet presAssocID="{2CDDDC23-D182-49FE-8089-DC16C808871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38DA93-A4C3-4E4F-824B-F6DA0E70CA47}" type="pres">
      <dgm:prSet presAssocID="{2CDDDC23-D182-49FE-8089-DC16C808871C}" presName="descendantText" presStyleLbl="alignAcc1" presStyleIdx="0" presStyleCnt="4" custScaleY="1155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1A5831-AF59-4E3F-8DD5-66F6731A4024}" type="pres">
      <dgm:prSet presAssocID="{90E307EB-2B1C-4968-AC7D-E8438C4B74AE}" presName="sp" presStyleCnt="0"/>
      <dgm:spPr/>
    </dgm:pt>
    <dgm:pt modelId="{4AFE89E6-831A-411A-A709-8F3070340467}" type="pres">
      <dgm:prSet presAssocID="{53213FB9-2B5C-4E39-B680-EEEB153ECC96}" presName="composite" presStyleCnt="0"/>
      <dgm:spPr/>
    </dgm:pt>
    <dgm:pt modelId="{DD8CA8DA-EBA2-4C9D-AA48-86DA414357D1}" type="pres">
      <dgm:prSet presAssocID="{53213FB9-2B5C-4E39-B680-EEEB153ECC9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F92BBC-8652-4097-A5DC-7ED4E9C015E3}" type="pres">
      <dgm:prSet presAssocID="{53213FB9-2B5C-4E39-B680-EEEB153ECC96}" presName="descendantText" presStyleLbl="alignAcc1" presStyleIdx="1" presStyleCnt="4" custScaleY="11989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5E2A631-F0DD-4A06-86D7-0F8138A9678B}" type="pres">
      <dgm:prSet presAssocID="{6BD615CB-D043-4F34-8239-58876351AA44}" presName="sp" presStyleCnt="0"/>
      <dgm:spPr/>
    </dgm:pt>
    <dgm:pt modelId="{8A3B7338-A2A0-4BFA-8ECE-9982B93FED9B}" type="pres">
      <dgm:prSet presAssocID="{BF9905A5-E9BE-4E29-BC04-363EEE589E58}" presName="composite" presStyleCnt="0"/>
      <dgm:spPr/>
    </dgm:pt>
    <dgm:pt modelId="{BE830BF0-159D-4115-84D1-9F65714034C1}" type="pres">
      <dgm:prSet presAssocID="{BF9905A5-E9BE-4E29-BC04-363EEE589E5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029E8CD-438A-42F8-B7BF-3CABAA8DBCCD}" type="pres">
      <dgm:prSet presAssocID="{BF9905A5-E9BE-4E29-BC04-363EEE589E58}" presName="descendantText" presStyleLbl="alignAcc1" presStyleIdx="2" presStyleCnt="4" custScaleY="1171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351CE8-C74A-4CF2-B2F0-9240DF03671E}" type="pres">
      <dgm:prSet presAssocID="{51B5C6C2-3CEB-444E-8C5F-027F81B2411C}" presName="sp" presStyleCnt="0"/>
      <dgm:spPr/>
    </dgm:pt>
    <dgm:pt modelId="{B33A93D5-1399-4283-930B-978E2A590A0B}" type="pres">
      <dgm:prSet presAssocID="{90ABDFB5-ACD6-4831-A002-1D5CD776EEC4}" presName="composite" presStyleCnt="0"/>
      <dgm:spPr/>
    </dgm:pt>
    <dgm:pt modelId="{8FEA6714-1734-4E4B-8C99-E64F4F4BFB66}" type="pres">
      <dgm:prSet presAssocID="{90ABDFB5-ACD6-4831-A002-1D5CD776EEC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CE90C42-2AC2-4A03-A09F-149CC545239E}" type="pres">
      <dgm:prSet presAssocID="{90ABDFB5-ACD6-4831-A002-1D5CD776EEC4}" presName="descendantText" presStyleLbl="alignAcc1" presStyleIdx="3" presStyleCnt="4" custScaleY="10103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5CED399-D3EE-4862-A328-6FA8C7000DD1}" srcId="{A6E172D3-9524-495B-BBBC-3C6F357234B2}" destId="{53213FB9-2B5C-4E39-B680-EEEB153ECC96}" srcOrd="1" destOrd="0" parTransId="{E3D3BD22-27AD-4D03-AE55-8606B15BF506}" sibTransId="{6BD615CB-D043-4F34-8239-58876351AA44}"/>
    <dgm:cxn modelId="{DB8EB0A7-A1EB-4723-87F1-C557E69F8790}" type="presOf" srcId="{2CDDDC23-D182-49FE-8089-DC16C808871C}" destId="{9B901BFD-1770-498B-9157-95BF97CAFE79}" srcOrd="0" destOrd="0" presId="urn:microsoft.com/office/officeart/2005/8/layout/chevron2"/>
    <dgm:cxn modelId="{A9C2DD7F-98F9-4A6D-98B3-993C5B0E5E51}" type="presOf" srcId="{3C319853-0725-4461-983E-F915A58F5B42}" destId="{1938DA93-A4C3-4E4F-824B-F6DA0E70CA47}" srcOrd="0" destOrd="1" presId="urn:microsoft.com/office/officeart/2005/8/layout/chevron2"/>
    <dgm:cxn modelId="{909A75B6-6723-4244-BFE6-22649BEA45A6}" type="presOf" srcId="{53213FB9-2B5C-4E39-B680-EEEB153ECC96}" destId="{DD8CA8DA-EBA2-4C9D-AA48-86DA414357D1}" srcOrd="0" destOrd="0" presId="urn:microsoft.com/office/officeart/2005/8/layout/chevron2"/>
    <dgm:cxn modelId="{24B93EA0-7EFA-4716-ABF9-7AE9CD114F88}" srcId="{BF9905A5-E9BE-4E29-BC04-363EEE589E58}" destId="{39BA4120-130E-4835-9154-15F403A8EF3C}" srcOrd="0" destOrd="0" parTransId="{8CAB16A0-44A1-44F7-85E3-59AB65B08A72}" sibTransId="{3B2185DD-4819-4B40-9333-BCD38F84BCAB}"/>
    <dgm:cxn modelId="{E82ABD12-FA39-486A-8190-B9E331602C3D}" type="presOf" srcId="{BF9905A5-E9BE-4E29-BC04-363EEE589E58}" destId="{BE830BF0-159D-4115-84D1-9F65714034C1}" srcOrd="0" destOrd="0" presId="urn:microsoft.com/office/officeart/2005/8/layout/chevron2"/>
    <dgm:cxn modelId="{B9EC564F-1DCE-468D-AEB3-83281C76D803}" type="presOf" srcId="{90ABDFB5-ACD6-4831-A002-1D5CD776EEC4}" destId="{8FEA6714-1734-4E4B-8C99-E64F4F4BFB66}" srcOrd="0" destOrd="0" presId="urn:microsoft.com/office/officeart/2005/8/layout/chevron2"/>
    <dgm:cxn modelId="{D3A7687F-BC90-45BA-B71E-81B152CA5E5D}" srcId="{A6E172D3-9524-495B-BBBC-3C6F357234B2}" destId="{2CDDDC23-D182-49FE-8089-DC16C808871C}" srcOrd="0" destOrd="0" parTransId="{F6B1A71B-95AF-4A9C-AE6B-E22B7A595EA1}" sibTransId="{90E307EB-2B1C-4968-AC7D-E8438C4B74AE}"/>
    <dgm:cxn modelId="{000DD7B5-6638-444E-8A33-8520DB4B74E9}" type="presOf" srcId="{2A1BD4B6-1F52-4A6F-8C70-1C4B1C315953}" destId="{E7F92BBC-8652-4097-A5DC-7ED4E9C015E3}" srcOrd="0" destOrd="0" presId="urn:microsoft.com/office/officeart/2005/8/layout/chevron2"/>
    <dgm:cxn modelId="{AA28C469-C3CA-4EDB-B685-BC0BBCD4214F}" srcId="{2CDDDC23-D182-49FE-8089-DC16C808871C}" destId="{5E101594-97C5-450A-BB2A-020F8932FFEC}" srcOrd="2" destOrd="0" parTransId="{76957911-3BDB-498C-B4D6-EF5ADEB96BBC}" sibTransId="{4E87C4DA-8F3C-4551-9587-DA19A64B428A}"/>
    <dgm:cxn modelId="{B6D27081-CE66-47EE-886D-1FC00230CFBB}" type="presOf" srcId="{5E101594-97C5-450A-BB2A-020F8932FFEC}" destId="{1938DA93-A4C3-4E4F-824B-F6DA0E70CA47}" srcOrd="0" destOrd="2" presId="urn:microsoft.com/office/officeart/2005/8/layout/chevron2"/>
    <dgm:cxn modelId="{D387D027-F8D5-4550-9D7B-1EF7D809DC0A}" srcId="{A6E172D3-9524-495B-BBBC-3C6F357234B2}" destId="{BF9905A5-E9BE-4E29-BC04-363EEE589E58}" srcOrd="2" destOrd="0" parTransId="{490D8F97-A399-4766-91EF-AC322960AC5C}" sibTransId="{51B5C6C2-3CEB-444E-8C5F-027F81B2411C}"/>
    <dgm:cxn modelId="{87D966E1-4D90-4E54-9EE2-E47705ADFFA7}" srcId="{2CDDDC23-D182-49FE-8089-DC16C808871C}" destId="{002D8873-FB3C-42D4-91CB-1A4030E73C28}" srcOrd="0" destOrd="0" parTransId="{A21FC507-1C90-4F8D-B0CE-48B0C4DEDD94}" sibTransId="{9E896142-BB8D-4541-B8F9-7B041CF00D0F}"/>
    <dgm:cxn modelId="{DC8BD719-B37B-49F8-B7CE-037DD4CAB470}" type="presOf" srcId="{55BDDD18-7B0F-4162-BE6A-E86AAC020D6E}" destId="{2CE90C42-2AC2-4A03-A09F-149CC545239E}" srcOrd="0" destOrd="0" presId="urn:microsoft.com/office/officeart/2005/8/layout/chevron2"/>
    <dgm:cxn modelId="{5ADAA7A9-477C-4EFC-A1CA-9EA982718D2D}" type="presOf" srcId="{39BA4120-130E-4835-9154-15F403A8EF3C}" destId="{3029E8CD-438A-42F8-B7BF-3CABAA8DBCCD}" srcOrd="0" destOrd="0" presId="urn:microsoft.com/office/officeart/2005/8/layout/chevron2"/>
    <dgm:cxn modelId="{3332EAC1-0A5E-4F0F-AF9C-1DA2DA03DBBA}" srcId="{90ABDFB5-ACD6-4831-A002-1D5CD776EEC4}" destId="{55BDDD18-7B0F-4162-BE6A-E86AAC020D6E}" srcOrd="0" destOrd="0" parTransId="{F152E225-DB57-4A30-A248-289AF2F1803D}" sibTransId="{35CB67A8-9C96-40B1-AFDE-C410869B0BD5}"/>
    <dgm:cxn modelId="{C7AEC77D-449C-4899-8ACE-4252567529BE}" srcId="{A6E172D3-9524-495B-BBBC-3C6F357234B2}" destId="{90ABDFB5-ACD6-4831-A002-1D5CD776EEC4}" srcOrd="3" destOrd="0" parTransId="{C85A3C7F-8B36-41B0-9BBF-E964F47AD264}" sibTransId="{0B910D03-A85A-4A7E-B07A-299DE09DDCD4}"/>
    <dgm:cxn modelId="{BAEA4B06-2AFD-4898-A0EC-C83F8FA47A0B}" srcId="{53213FB9-2B5C-4E39-B680-EEEB153ECC96}" destId="{2A1BD4B6-1F52-4A6F-8C70-1C4B1C315953}" srcOrd="0" destOrd="0" parTransId="{A1A36C53-0DFD-40F0-B58E-C86DB484D2AD}" sibTransId="{EEE56BCF-92C7-421A-86A4-446DB32DA0DF}"/>
    <dgm:cxn modelId="{65BCB038-3215-4286-AB31-B0E7A0F52C8D}" type="presOf" srcId="{002D8873-FB3C-42D4-91CB-1A4030E73C28}" destId="{1938DA93-A4C3-4E4F-824B-F6DA0E70CA47}" srcOrd="0" destOrd="0" presId="urn:microsoft.com/office/officeart/2005/8/layout/chevron2"/>
    <dgm:cxn modelId="{70E9D582-90AB-43C8-A8C8-B1F89F800E43}" srcId="{2CDDDC23-D182-49FE-8089-DC16C808871C}" destId="{3C319853-0725-4461-983E-F915A58F5B42}" srcOrd="1" destOrd="0" parTransId="{A164D173-584B-4433-96BE-CFF33CF22AE1}" sibTransId="{455778EC-C49C-4137-8530-5BFC86BD71E4}"/>
    <dgm:cxn modelId="{1984FC03-2C6C-48C4-94FB-FAE1DBFD8569}" type="presOf" srcId="{A6E172D3-9524-495B-BBBC-3C6F357234B2}" destId="{4EBFCB5A-7215-477C-B3EE-D7BB773F62EE}" srcOrd="0" destOrd="0" presId="urn:microsoft.com/office/officeart/2005/8/layout/chevron2"/>
    <dgm:cxn modelId="{912B768F-400D-4264-8084-8DFA17AE8AA5}" type="presParOf" srcId="{4EBFCB5A-7215-477C-B3EE-D7BB773F62EE}" destId="{FDF38CED-1C06-4801-ACDF-BF0F7D8E97B7}" srcOrd="0" destOrd="0" presId="urn:microsoft.com/office/officeart/2005/8/layout/chevron2"/>
    <dgm:cxn modelId="{39E67785-080A-4BEC-B16D-41D3E19919D3}" type="presParOf" srcId="{FDF38CED-1C06-4801-ACDF-BF0F7D8E97B7}" destId="{9B901BFD-1770-498B-9157-95BF97CAFE79}" srcOrd="0" destOrd="0" presId="urn:microsoft.com/office/officeart/2005/8/layout/chevron2"/>
    <dgm:cxn modelId="{4948D885-17FF-4179-977C-BB7FC5321DFD}" type="presParOf" srcId="{FDF38CED-1C06-4801-ACDF-BF0F7D8E97B7}" destId="{1938DA93-A4C3-4E4F-824B-F6DA0E70CA47}" srcOrd="1" destOrd="0" presId="urn:microsoft.com/office/officeart/2005/8/layout/chevron2"/>
    <dgm:cxn modelId="{D5770D18-873C-41AE-9EF7-A25DBF381D1A}" type="presParOf" srcId="{4EBFCB5A-7215-477C-B3EE-D7BB773F62EE}" destId="{AA1A5831-AF59-4E3F-8DD5-66F6731A4024}" srcOrd="1" destOrd="0" presId="urn:microsoft.com/office/officeart/2005/8/layout/chevron2"/>
    <dgm:cxn modelId="{53FA4A10-7946-4AED-8631-00BD5DAADDB2}" type="presParOf" srcId="{4EBFCB5A-7215-477C-B3EE-D7BB773F62EE}" destId="{4AFE89E6-831A-411A-A709-8F3070340467}" srcOrd="2" destOrd="0" presId="urn:microsoft.com/office/officeart/2005/8/layout/chevron2"/>
    <dgm:cxn modelId="{CEAC0348-0E5B-4851-81F8-7517C4DCEF22}" type="presParOf" srcId="{4AFE89E6-831A-411A-A709-8F3070340467}" destId="{DD8CA8DA-EBA2-4C9D-AA48-86DA414357D1}" srcOrd="0" destOrd="0" presId="urn:microsoft.com/office/officeart/2005/8/layout/chevron2"/>
    <dgm:cxn modelId="{5ED741F3-799B-4B99-A92D-598C96D78301}" type="presParOf" srcId="{4AFE89E6-831A-411A-A709-8F3070340467}" destId="{E7F92BBC-8652-4097-A5DC-7ED4E9C015E3}" srcOrd="1" destOrd="0" presId="urn:microsoft.com/office/officeart/2005/8/layout/chevron2"/>
    <dgm:cxn modelId="{79D420A2-C191-48D4-8252-12BBF60E7E08}" type="presParOf" srcId="{4EBFCB5A-7215-477C-B3EE-D7BB773F62EE}" destId="{55E2A631-F0DD-4A06-86D7-0F8138A9678B}" srcOrd="3" destOrd="0" presId="urn:microsoft.com/office/officeart/2005/8/layout/chevron2"/>
    <dgm:cxn modelId="{A87B9D46-8930-43C3-8232-2DAFECC2E631}" type="presParOf" srcId="{4EBFCB5A-7215-477C-B3EE-D7BB773F62EE}" destId="{8A3B7338-A2A0-4BFA-8ECE-9982B93FED9B}" srcOrd="4" destOrd="0" presId="urn:microsoft.com/office/officeart/2005/8/layout/chevron2"/>
    <dgm:cxn modelId="{0DB0C0E7-DA66-46C0-ABF7-F03FE5DA929B}" type="presParOf" srcId="{8A3B7338-A2A0-4BFA-8ECE-9982B93FED9B}" destId="{BE830BF0-159D-4115-84D1-9F65714034C1}" srcOrd="0" destOrd="0" presId="urn:microsoft.com/office/officeart/2005/8/layout/chevron2"/>
    <dgm:cxn modelId="{8F2032EE-D050-402E-9FF0-8EA1ABEF05BD}" type="presParOf" srcId="{8A3B7338-A2A0-4BFA-8ECE-9982B93FED9B}" destId="{3029E8CD-438A-42F8-B7BF-3CABAA8DBCCD}" srcOrd="1" destOrd="0" presId="urn:microsoft.com/office/officeart/2005/8/layout/chevron2"/>
    <dgm:cxn modelId="{15569F3E-74C1-4AA3-9D78-BBEB074D46BD}" type="presParOf" srcId="{4EBFCB5A-7215-477C-B3EE-D7BB773F62EE}" destId="{9D351CE8-C74A-4CF2-B2F0-9240DF03671E}" srcOrd="5" destOrd="0" presId="urn:microsoft.com/office/officeart/2005/8/layout/chevron2"/>
    <dgm:cxn modelId="{F54A41A8-34E1-4B0A-B792-1E25A2337BA7}" type="presParOf" srcId="{4EBFCB5A-7215-477C-B3EE-D7BB773F62EE}" destId="{B33A93D5-1399-4283-930B-978E2A590A0B}" srcOrd="6" destOrd="0" presId="urn:microsoft.com/office/officeart/2005/8/layout/chevron2"/>
    <dgm:cxn modelId="{D5E0F697-870C-4C46-8A5C-B7211ACD3708}" type="presParOf" srcId="{B33A93D5-1399-4283-930B-978E2A590A0B}" destId="{8FEA6714-1734-4E4B-8C99-E64F4F4BFB66}" srcOrd="0" destOrd="0" presId="urn:microsoft.com/office/officeart/2005/8/layout/chevron2"/>
    <dgm:cxn modelId="{EC7C5F2E-2B80-43F1-92DE-9171842224FC}" type="presParOf" srcId="{B33A93D5-1399-4283-930B-978E2A590A0B}" destId="{2CE90C42-2AC2-4A03-A09F-149CC545239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01BFD-1770-498B-9157-95BF97CAFE79}">
      <dsp:nvSpPr>
        <dsp:cNvPr id="0" name=""/>
        <dsp:cNvSpPr/>
      </dsp:nvSpPr>
      <dsp:spPr>
        <a:xfrm rot="5400000">
          <a:off x="-185785" y="191522"/>
          <a:ext cx="1238567" cy="866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1</a:t>
          </a:r>
          <a:endParaRPr lang="fr-FR" sz="2400" kern="1200" dirty="0"/>
        </a:p>
      </dsp:txBody>
      <dsp:txXfrm rot="-5400000">
        <a:off x="1" y="439236"/>
        <a:ext cx="866997" cy="371570"/>
      </dsp:txXfrm>
    </dsp:sp>
    <dsp:sp modelId="{1938DA93-A4C3-4E4F-824B-F6DA0E70CA47}">
      <dsp:nvSpPr>
        <dsp:cNvPr id="0" name=""/>
        <dsp:cNvSpPr/>
      </dsp:nvSpPr>
      <dsp:spPr>
        <a:xfrm rot="5400000">
          <a:off x="4145764" y="-3273030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800" b="1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Appropriation  du problème</a:t>
          </a:r>
          <a:endParaRPr lang="fr-FR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b="1" kern="1200" dirty="0"/>
        </a:p>
      </dsp:txBody>
      <dsp:txXfrm rot="-5400000">
        <a:off x="866997" y="45037"/>
        <a:ext cx="7323302" cy="726468"/>
      </dsp:txXfrm>
    </dsp:sp>
    <dsp:sp modelId="{DD8CA8DA-EBA2-4C9D-AA48-86DA414357D1}">
      <dsp:nvSpPr>
        <dsp:cNvPr id="0" name=""/>
        <dsp:cNvSpPr/>
      </dsp:nvSpPr>
      <dsp:spPr>
        <a:xfrm rot="5400000">
          <a:off x="-185785" y="1283495"/>
          <a:ext cx="1238567" cy="866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2</a:t>
          </a:r>
          <a:endParaRPr lang="fr-FR" sz="2400" kern="1200" dirty="0"/>
        </a:p>
      </dsp:txBody>
      <dsp:txXfrm rot="-5400000">
        <a:off x="1" y="1531209"/>
        <a:ext cx="866997" cy="371570"/>
      </dsp:txXfrm>
    </dsp:sp>
    <dsp:sp modelId="{E7F92BBC-8652-4097-A5DC-7ED4E9C015E3}">
      <dsp:nvSpPr>
        <dsp:cNvPr id="0" name=""/>
        <dsp:cNvSpPr/>
      </dsp:nvSpPr>
      <dsp:spPr>
        <a:xfrm rot="5400000">
          <a:off x="4145764" y="-2181056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Formulation des hypothèses</a:t>
          </a:r>
          <a:endParaRPr lang="fr-FR" sz="2800" b="1" kern="1200" dirty="0"/>
        </a:p>
      </dsp:txBody>
      <dsp:txXfrm rot="-5400000">
        <a:off x="866997" y="1137011"/>
        <a:ext cx="7323302" cy="726468"/>
      </dsp:txXfrm>
    </dsp:sp>
    <dsp:sp modelId="{BE830BF0-159D-4115-84D1-9F65714034C1}">
      <dsp:nvSpPr>
        <dsp:cNvPr id="0" name=""/>
        <dsp:cNvSpPr/>
      </dsp:nvSpPr>
      <dsp:spPr>
        <a:xfrm rot="5400000">
          <a:off x="-185785" y="2375469"/>
          <a:ext cx="1238567" cy="866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3</a:t>
          </a:r>
          <a:endParaRPr lang="fr-FR" sz="2400" kern="1200" dirty="0"/>
        </a:p>
      </dsp:txBody>
      <dsp:txXfrm rot="-5400000">
        <a:off x="1" y="2623183"/>
        <a:ext cx="866997" cy="371570"/>
      </dsp:txXfrm>
    </dsp:sp>
    <dsp:sp modelId="{3029E8CD-438A-42F8-B7BF-3CABAA8DBCCD}">
      <dsp:nvSpPr>
        <dsp:cNvPr id="0" name=""/>
        <dsp:cNvSpPr/>
      </dsp:nvSpPr>
      <dsp:spPr>
        <a:xfrm rot="5400000">
          <a:off x="4145764" y="-1089082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Validation des hypothèses</a:t>
          </a:r>
          <a:endParaRPr lang="fr-FR" sz="2800" b="1" kern="1200" dirty="0"/>
        </a:p>
      </dsp:txBody>
      <dsp:txXfrm rot="-5400000">
        <a:off x="866997" y="2228985"/>
        <a:ext cx="7323302" cy="726468"/>
      </dsp:txXfrm>
    </dsp:sp>
    <dsp:sp modelId="{8FEA6714-1734-4E4B-8C99-E64F4F4BFB66}">
      <dsp:nvSpPr>
        <dsp:cNvPr id="0" name=""/>
        <dsp:cNvSpPr/>
      </dsp:nvSpPr>
      <dsp:spPr>
        <a:xfrm rot="5400000">
          <a:off x="-185785" y="3467443"/>
          <a:ext cx="1238567" cy="8669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smtClean="0"/>
            <a:t>4</a:t>
          </a:r>
          <a:endParaRPr lang="fr-FR" sz="2400" kern="1200" dirty="0"/>
        </a:p>
      </dsp:txBody>
      <dsp:txXfrm rot="-5400000">
        <a:off x="1" y="3715157"/>
        <a:ext cx="866997" cy="371570"/>
      </dsp:txXfrm>
    </dsp:sp>
    <dsp:sp modelId="{2CE90C42-2AC2-4A03-A09F-149CC545239E}">
      <dsp:nvSpPr>
        <dsp:cNvPr id="0" name=""/>
        <dsp:cNvSpPr/>
      </dsp:nvSpPr>
      <dsp:spPr>
        <a:xfrm rot="5400000">
          <a:off x="4145764" y="2891"/>
          <a:ext cx="805068" cy="73626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800" b="1" kern="1200" dirty="0" smtClean="0"/>
            <a:t>Proposer une intervention</a:t>
          </a:r>
          <a:endParaRPr lang="fr-FR" sz="2800" b="1" kern="1200" dirty="0"/>
        </a:p>
      </dsp:txBody>
      <dsp:txXfrm rot="-5400000">
        <a:off x="866997" y="3320958"/>
        <a:ext cx="7323302" cy="726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01BFD-1770-498B-9157-95BF97CAFE79}">
      <dsp:nvSpPr>
        <dsp:cNvPr id="0" name=""/>
        <dsp:cNvSpPr/>
      </dsp:nvSpPr>
      <dsp:spPr>
        <a:xfrm rot="5400000">
          <a:off x="-218110" y="306299"/>
          <a:ext cx="1454068" cy="1017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1</a:t>
          </a:r>
          <a:endParaRPr lang="fr-FR" sz="2800" kern="1200" dirty="0"/>
        </a:p>
      </dsp:txBody>
      <dsp:txXfrm rot="-5400000">
        <a:off x="1" y="597113"/>
        <a:ext cx="1017847" cy="436221"/>
      </dsp:txXfrm>
    </dsp:sp>
    <dsp:sp modelId="{1938DA93-A4C3-4E4F-824B-F6DA0E70CA47}">
      <dsp:nvSpPr>
        <dsp:cNvPr id="0" name=""/>
        <dsp:cNvSpPr/>
      </dsp:nvSpPr>
      <dsp:spPr>
        <a:xfrm rot="5400000">
          <a:off x="4216614" y="-3183958"/>
          <a:ext cx="1091906" cy="7489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u="sng" kern="1200" dirty="0" smtClean="0">
              <a:hlinkClick xmlns:r="http://schemas.openxmlformats.org/officeDocument/2006/relationships" r:id="" action="ppaction://hlinksldjump"/>
            </a:rPr>
            <a:t>Appropriation  du problème</a:t>
          </a:r>
          <a:r>
            <a:rPr lang="fr-FR" sz="2000" b="1" kern="1200" dirty="0" smtClean="0">
              <a:hlinkClick xmlns:r="http://schemas.openxmlformats.org/officeDocument/2006/relationships" r:id="" action="ppaction://hlinksldjump"/>
            </a:rPr>
            <a:t> </a:t>
          </a:r>
          <a:r>
            <a:rPr lang="fr-FR" sz="2000" b="1" kern="1200" dirty="0" smtClean="0"/>
            <a:t>:                                                             </a:t>
          </a:r>
          <a:r>
            <a:rPr lang="fr-FR" sz="1800" b="1" kern="1200" dirty="0" smtClean="0"/>
            <a:t>Description de la  situation pour poser le problème.                                   Vérifier que tous les élèves ont bien compris le problème</a:t>
          </a:r>
          <a:endParaRPr lang="fr-FR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2000" b="1" kern="1200" dirty="0"/>
        </a:p>
      </dsp:txBody>
      <dsp:txXfrm rot="-5400000">
        <a:off x="1017847" y="68111"/>
        <a:ext cx="7436138" cy="985302"/>
      </dsp:txXfrm>
    </dsp:sp>
    <dsp:sp modelId="{DD8CA8DA-EBA2-4C9D-AA48-86DA414357D1}">
      <dsp:nvSpPr>
        <dsp:cNvPr id="0" name=""/>
        <dsp:cNvSpPr/>
      </dsp:nvSpPr>
      <dsp:spPr>
        <a:xfrm rot="5400000">
          <a:off x="-218110" y="1717475"/>
          <a:ext cx="1454068" cy="1017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2</a:t>
          </a:r>
          <a:endParaRPr lang="fr-FR" sz="2800" kern="1200" dirty="0"/>
        </a:p>
      </dsp:txBody>
      <dsp:txXfrm rot="-5400000">
        <a:off x="1" y="2008289"/>
        <a:ext cx="1017847" cy="436221"/>
      </dsp:txXfrm>
    </dsp:sp>
    <dsp:sp modelId="{E7F92BBC-8652-4097-A5DC-7ED4E9C015E3}">
      <dsp:nvSpPr>
        <dsp:cNvPr id="0" name=""/>
        <dsp:cNvSpPr/>
      </dsp:nvSpPr>
      <dsp:spPr>
        <a:xfrm rot="5400000">
          <a:off x="4195963" y="-1772782"/>
          <a:ext cx="1133209" cy="7489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u="sng" kern="1200" dirty="0" smtClean="0">
              <a:hlinkClick xmlns:r="http://schemas.openxmlformats.org/officeDocument/2006/relationships" r:id="" action="ppaction://hlinksldjump"/>
            </a:rPr>
            <a:t>Formulation des  hypothèses </a:t>
          </a:r>
          <a:r>
            <a:rPr lang="fr-FR" sz="2000" b="1" u="none" kern="1200" dirty="0" smtClean="0"/>
            <a:t>:                                                             </a:t>
          </a:r>
          <a:r>
            <a:rPr lang="fr-FR" sz="1800" b="1" kern="1200" dirty="0" smtClean="0"/>
            <a:t>                           Emettre des hypothèses en réponse à la situation problème.                            Vérifier si les propositions  d’hypothèses  sont logiques et cohérentes.               </a:t>
          </a:r>
          <a:endParaRPr lang="fr-FR" sz="1800" b="1" kern="1200" dirty="0"/>
        </a:p>
      </dsp:txBody>
      <dsp:txXfrm rot="-5400000">
        <a:off x="1017848" y="1460652"/>
        <a:ext cx="7434121" cy="1022571"/>
      </dsp:txXfrm>
    </dsp:sp>
    <dsp:sp modelId="{BE830BF0-159D-4115-84D1-9F65714034C1}">
      <dsp:nvSpPr>
        <dsp:cNvPr id="0" name=""/>
        <dsp:cNvSpPr/>
      </dsp:nvSpPr>
      <dsp:spPr>
        <a:xfrm rot="5400000">
          <a:off x="-218110" y="3115816"/>
          <a:ext cx="1454068" cy="1017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3</a:t>
          </a:r>
          <a:endParaRPr lang="fr-FR" sz="2800" kern="1200" dirty="0"/>
        </a:p>
      </dsp:txBody>
      <dsp:txXfrm rot="-5400000">
        <a:off x="1" y="3406630"/>
        <a:ext cx="1017847" cy="436221"/>
      </dsp:txXfrm>
    </dsp:sp>
    <dsp:sp modelId="{3029E8CD-438A-42F8-B7BF-3CABAA8DBCCD}">
      <dsp:nvSpPr>
        <dsp:cNvPr id="0" name=""/>
        <dsp:cNvSpPr/>
      </dsp:nvSpPr>
      <dsp:spPr>
        <a:xfrm rot="5400000">
          <a:off x="4208798" y="-374441"/>
          <a:ext cx="1107539" cy="7489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u="sng" kern="1200" dirty="0" smtClean="0">
              <a:hlinkClick xmlns:r="http://schemas.openxmlformats.org/officeDocument/2006/relationships" r:id="" action="ppaction://hlinksldjump"/>
            </a:rPr>
            <a:t>Validation des  hypothèses </a:t>
          </a:r>
          <a:r>
            <a:rPr lang="fr-FR" sz="2000" b="1" u="none" kern="1200" dirty="0" smtClean="0"/>
            <a:t>:                                                             </a:t>
          </a:r>
          <a:r>
            <a:rPr lang="fr-FR" sz="2000" b="1" kern="1200" dirty="0" smtClean="0"/>
            <a:t>                           </a:t>
          </a:r>
          <a:r>
            <a:rPr lang="fr-FR" sz="1800" b="1" kern="1200" dirty="0" smtClean="0"/>
            <a:t>Elaborer une démarche pour confirmer leurs hypothèses.                         </a:t>
          </a:r>
          <a:endParaRPr lang="fr-FR" sz="1800" b="1" kern="1200" dirty="0"/>
        </a:p>
      </dsp:txBody>
      <dsp:txXfrm rot="-5400000">
        <a:off x="1017848" y="2870575"/>
        <a:ext cx="7435374" cy="999407"/>
      </dsp:txXfrm>
    </dsp:sp>
    <dsp:sp modelId="{8FEA6714-1734-4E4B-8C99-E64F4F4BFB66}">
      <dsp:nvSpPr>
        <dsp:cNvPr id="0" name=""/>
        <dsp:cNvSpPr/>
      </dsp:nvSpPr>
      <dsp:spPr>
        <a:xfrm rot="5400000">
          <a:off x="-218110" y="4437865"/>
          <a:ext cx="1454068" cy="10178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4</a:t>
          </a:r>
          <a:endParaRPr lang="fr-FR" sz="2800" kern="1200" dirty="0"/>
        </a:p>
      </dsp:txBody>
      <dsp:txXfrm rot="-5400000">
        <a:off x="1" y="4728679"/>
        <a:ext cx="1017847" cy="436221"/>
      </dsp:txXfrm>
    </dsp:sp>
    <dsp:sp modelId="{2CE90C42-2AC2-4A03-A09F-149CC545239E}">
      <dsp:nvSpPr>
        <dsp:cNvPr id="0" name=""/>
        <dsp:cNvSpPr/>
      </dsp:nvSpPr>
      <dsp:spPr>
        <a:xfrm rot="5400000">
          <a:off x="4285090" y="947607"/>
          <a:ext cx="954955" cy="74894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000" b="1" u="sng" kern="1200" dirty="0" smtClean="0">
              <a:hlinkClick xmlns:r="http://schemas.openxmlformats.org/officeDocument/2006/relationships" r:id="rId1" action="ppaction://hlinkpres?slideindex=15&amp;slidetitle=PROPOSITION DE  SOLUTION CORRECTIVE"/>
            </a:rPr>
            <a:t>Proposer une intervention </a:t>
          </a:r>
          <a:r>
            <a:rPr lang="fr-FR" sz="1800" b="1" kern="1200" dirty="0" smtClean="0"/>
            <a:t>:                                                                        Exposer et argumenter  les résultats des mesures (Bilan).                                   Proposer une solution corrective.</a:t>
          </a:r>
          <a:endParaRPr lang="fr-FR" sz="1800" b="1" kern="1200" dirty="0"/>
        </a:p>
      </dsp:txBody>
      <dsp:txXfrm rot="-5400000">
        <a:off x="1017848" y="4261467"/>
        <a:ext cx="7442823" cy="8617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1CB7A-A3BB-4E3D-9E30-7A07CCEB80A4}" type="datetimeFigureOut">
              <a:rPr lang="fr-FR" smtClean="0"/>
              <a:pPr/>
              <a:t>18/02/2016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F0F2-1E9D-4DC3-BD39-D17E35419CC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5649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60A40-67EA-4B04-A35A-3F363B01B4BD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1DA2B-71A0-402E-8908-5890343B1D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3729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10</a:t>
            </a:fld>
            <a:endParaRPr lang="fr-F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11</a:t>
            </a:fld>
            <a:endParaRPr lang="fr-F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14</a:t>
            </a:fld>
            <a:endParaRPr lang="fr-F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15</a:t>
            </a:fld>
            <a:endParaRPr lang="fr-F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16</a:t>
            </a:fld>
            <a:endParaRPr lang="fr-F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17</a:t>
            </a:fld>
            <a:endParaRPr lang="fr-F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3CDC-B3CC-41CC-8C61-8D2988AA819D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93CDC-B3CC-41CC-8C61-8D2988AA819D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3817B-A9B9-4FE1-9D29-CE7427E819AD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5</a:t>
            </a:fld>
            <a:endParaRPr lang="fr-F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6</a:t>
            </a:fld>
            <a:endParaRPr lang="fr-F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7</a:t>
            </a:fld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8</a:t>
            </a:fld>
            <a:endParaRPr lang="fr-F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1DA2B-71A0-402E-8908-5890343B1DEA}" type="slidenum">
              <a:rPr lang="fr-FR" smtClean="0"/>
              <a:pPr/>
              <a:t>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‹N°›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5FD7B-97FC-4CFE-AEC9-0EC5800D873E}" type="datetimeFigureOut">
              <a:rPr lang="fr-FR" smtClean="0"/>
              <a:pPr/>
              <a:t>18/02/2016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AEE2B-8C9E-4352-B5C1-45F318F53F73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utilisateur\Desktop\MARTIN\PRESENTATION%20PPT\Dossier%20Prof%20U32%20modifi&#233;.pptx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Document_Microsoft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jpeg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1.%20Etude%20du%20syst&#232;me%202015%20E32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file:///I:\Maletino%20U32\PRESENTATION%20PPT\DURATEC_HE.M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2276873"/>
            <a:ext cx="864096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fr-FR" sz="6000" b="1" dirty="0" smtClean="0">
                <a:solidFill>
                  <a:srgbClr val="002060"/>
                </a:solidFill>
                <a:latin typeface="Arial Black" pitchFamily="34" charset="0"/>
              </a:rPr>
              <a:t>E32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b="1" dirty="0" smtClean="0">
                <a:solidFill>
                  <a:srgbClr val="00B0F0"/>
                </a:solidFill>
              </a:rPr>
              <a:t>COMMUNICATION TECHNIQUE</a:t>
            </a:r>
            <a:endParaRPr lang="fr-FR" sz="3600" b="1" dirty="0">
              <a:solidFill>
                <a:srgbClr val="00B0F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4437113"/>
            <a:ext cx="8208912" cy="1198984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DIAGNOSTIC D’UN SYSTEME MECANIQUE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676671"/>
          </a:xfrm>
        </p:spPr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BILAN </a:t>
            </a:r>
            <a:r>
              <a:rPr lang="fr-FR" dirty="0" smtClean="0"/>
              <a:t>DES MESURES / CONTRÔLES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99594" y="1772817"/>
            <a:ext cx="80648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 Calage de distribution conforme aux prescriptions constructeur 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Jeux de fonctionnement aux soupapes conforme aux prescriptions constructeur ;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u="sng" dirty="0" smtClean="0"/>
              <a:t>Conclusion </a:t>
            </a:r>
            <a:r>
              <a:rPr lang="fr-FR" sz="28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 Etanchéité de l’enceinte thermique non conforme ;</a:t>
            </a:r>
          </a:p>
          <a:p>
            <a:endParaRPr lang="fr-FR" sz="2800" b="1" u="sng" dirty="0" smtClean="0">
              <a:solidFill>
                <a:srgbClr val="FF0000"/>
              </a:solidFill>
            </a:endParaRPr>
          </a:p>
          <a:p>
            <a:endParaRPr lang="fr-FR" sz="2800" dirty="0" smtClean="0"/>
          </a:p>
          <a:p>
            <a:endParaRPr lang="fr-FR" sz="2800" dirty="0"/>
          </a:p>
        </p:txBody>
      </p:sp>
      <p:sp>
        <p:nvSpPr>
          <p:cNvPr id="6" name="Rectangle 5"/>
          <p:cNvSpPr/>
          <p:nvPr/>
        </p:nvSpPr>
        <p:spPr>
          <a:xfrm>
            <a:off x="683568" y="457509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rgbClr val="002060"/>
                </a:solidFill>
                <a:latin typeface="Arial Black" pitchFamily="34" charset="0"/>
              </a:rPr>
              <a:t>Etape 3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</a:rPr>
              <a:t> : Validation des hypothèses</a:t>
            </a:r>
            <a:endParaRPr lang="fr-FR" sz="2800" dirty="0"/>
          </a:p>
        </p:txBody>
      </p: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3059832" y="4797152"/>
            <a:ext cx="1152128" cy="1512168"/>
            <a:chOff x="680" y="10040"/>
            <a:chExt cx="4500" cy="5104"/>
          </a:xfrm>
        </p:grpSpPr>
        <p:pic>
          <p:nvPicPr>
            <p:cNvPr id="9" name="Picture 27" descr="msoEF121"/>
            <p:cNvPicPr>
              <a:picLocks noChangeAspect="1" noChangeArrowheads="1"/>
            </p:cNvPicPr>
            <p:nvPr/>
          </p:nvPicPr>
          <p:blipFill>
            <a:blip r:embed="rId3" cstate="print"/>
            <a:srcRect l="50259" t="2171"/>
            <a:stretch>
              <a:fillRect/>
            </a:stretch>
          </p:blipFill>
          <p:spPr bwMode="auto">
            <a:xfrm>
              <a:off x="680" y="10040"/>
              <a:ext cx="4500" cy="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Freeform 28"/>
            <p:cNvSpPr>
              <a:spLocks/>
            </p:cNvSpPr>
            <p:nvPr/>
          </p:nvSpPr>
          <p:spPr bwMode="auto">
            <a:xfrm>
              <a:off x="1400" y="11840"/>
              <a:ext cx="655" cy="210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720" y="30"/>
                </a:cxn>
                <a:cxn ang="0">
                  <a:pos x="1260" y="30"/>
                </a:cxn>
              </a:cxnLst>
              <a:rect l="0" t="0" r="r" b="b"/>
              <a:pathLst>
                <a:path w="1260" h="210">
                  <a:moveTo>
                    <a:pt x="0" y="210"/>
                  </a:moveTo>
                  <a:cubicBezTo>
                    <a:pt x="255" y="135"/>
                    <a:pt x="510" y="60"/>
                    <a:pt x="720" y="30"/>
                  </a:cubicBezTo>
                  <a:cubicBezTo>
                    <a:pt x="930" y="0"/>
                    <a:pt x="1170" y="30"/>
                    <a:pt x="1260" y="3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9"/>
            <p:cNvSpPr>
              <a:spLocks/>
            </p:cNvSpPr>
            <p:nvPr/>
          </p:nvSpPr>
          <p:spPr bwMode="auto">
            <a:xfrm>
              <a:off x="1400" y="12020"/>
              <a:ext cx="561" cy="210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720" y="30"/>
                </a:cxn>
                <a:cxn ang="0">
                  <a:pos x="1260" y="30"/>
                </a:cxn>
              </a:cxnLst>
              <a:rect l="0" t="0" r="r" b="b"/>
              <a:pathLst>
                <a:path w="1260" h="210">
                  <a:moveTo>
                    <a:pt x="0" y="210"/>
                  </a:moveTo>
                  <a:cubicBezTo>
                    <a:pt x="255" y="135"/>
                    <a:pt x="510" y="60"/>
                    <a:pt x="720" y="30"/>
                  </a:cubicBezTo>
                  <a:cubicBezTo>
                    <a:pt x="930" y="0"/>
                    <a:pt x="1170" y="30"/>
                    <a:pt x="1260" y="3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30"/>
            <p:cNvSpPr>
              <a:spLocks/>
            </p:cNvSpPr>
            <p:nvPr/>
          </p:nvSpPr>
          <p:spPr bwMode="auto">
            <a:xfrm>
              <a:off x="1400" y="12380"/>
              <a:ext cx="561" cy="210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720" y="30"/>
                </a:cxn>
                <a:cxn ang="0">
                  <a:pos x="1260" y="30"/>
                </a:cxn>
              </a:cxnLst>
              <a:rect l="0" t="0" r="r" b="b"/>
              <a:pathLst>
                <a:path w="1260" h="210">
                  <a:moveTo>
                    <a:pt x="0" y="210"/>
                  </a:moveTo>
                  <a:cubicBezTo>
                    <a:pt x="255" y="135"/>
                    <a:pt x="510" y="60"/>
                    <a:pt x="720" y="30"/>
                  </a:cubicBezTo>
                  <a:cubicBezTo>
                    <a:pt x="930" y="0"/>
                    <a:pt x="1170" y="30"/>
                    <a:pt x="1260" y="3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31"/>
            <p:cNvSpPr>
              <a:spLocks/>
            </p:cNvSpPr>
            <p:nvPr/>
          </p:nvSpPr>
          <p:spPr bwMode="auto">
            <a:xfrm>
              <a:off x="1400" y="12200"/>
              <a:ext cx="655" cy="210"/>
            </a:xfrm>
            <a:custGeom>
              <a:avLst/>
              <a:gdLst/>
              <a:ahLst/>
              <a:cxnLst>
                <a:cxn ang="0">
                  <a:pos x="0" y="210"/>
                </a:cxn>
                <a:cxn ang="0">
                  <a:pos x="720" y="30"/>
                </a:cxn>
                <a:cxn ang="0">
                  <a:pos x="1260" y="30"/>
                </a:cxn>
              </a:cxnLst>
              <a:rect l="0" t="0" r="r" b="b"/>
              <a:pathLst>
                <a:path w="1260" h="210">
                  <a:moveTo>
                    <a:pt x="0" y="210"/>
                  </a:moveTo>
                  <a:cubicBezTo>
                    <a:pt x="255" y="135"/>
                    <a:pt x="510" y="60"/>
                    <a:pt x="720" y="30"/>
                  </a:cubicBezTo>
                  <a:cubicBezTo>
                    <a:pt x="930" y="0"/>
                    <a:pt x="1170" y="30"/>
                    <a:pt x="1260" y="3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b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fr-FR" sz="2800" b="1" u="sng" dirty="0" smtClean="0">
                <a:solidFill>
                  <a:srgbClr val="002060"/>
                </a:solidFill>
                <a:latin typeface="Arial Black" pitchFamily="34" charset="0"/>
              </a:rPr>
              <a:t>Etape 3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</a:rPr>
              <a:t> : Validation des hypothèses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648072"/>
          </a:xfrm>
        </p:spPr>
        <p:txBody>
          <a:bodyPr>
            <a:normAutofit/>
          </a:bodyPr>
          <a:lstStyle/>
          <a:p>
            <a:r>
              <a:rPr lang="fr-FR" sz="2800" b="1" u="sng" dirty="0" smtClean="0"/>
              <a:t>Point du vue technologique </a:t>
            </a:r>
            <a:r>
              <a:rPr lang="fr-FR" sz="2800" b="1" dirty="0" smtClean="0"/>
              <a:t>:</a:t>
            </a:r>
            <a:endParaRPr lang="fr-FR" sz="2800" b="1" dirty="0"/>
          </a:p>
        </p:txBody>
      </p:sp>
      <p:pic>
        <p:nvPicPr>
          <p:cNvPr id="4" name="Picture 35" descr="Principe de fonctionnement élèv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4" y="3005609"/>
            <a:ext cx="1868487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4067176" y="3415687"/>
            <a:ext cx="4105275" cy="1756508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536575"/>
            <a:r>
              <a:rPr lang="fr-FR" dirty="0"/>
              <a:t>	La combustion de l’essence avec l’air </a:t>
            </a:r>
            <a:r>
              <a:rPr lang="fr-FR" dirty="0" smtClean="0"/>
              <a:t>crée </a:t>
            </a:r>
            <a:r>
              <a:rPr lang="fr-FR" dirty="0"/>
              <a:t>une augmentation de température et de volume des gaz. Il en résulte </a:t>
            </a:r>
            <a:r>
              <a:rPr lang="fr-FR" b="1" dirty="0">
                <a:solidFill>
                  <a:srgbClr val="0000FF"/>
                </a:solidFill>
              </a:rPr>
              <a:t>une forte augmentation de pression.</a:t>
            </a:r>
            <a:endParaRPr lang="fr-FR" dirty="0">
              <a:solidFill>
                <a:srgbClr val="0000FF"/>
              </a:solidFill>
            </a:endParaRPr>
          </a:p>
          <a:p>
            <a:pPr defTabSz="536575"/>
            <a:r>
              <a:rPr lang="fr-FR" dirty="0"/>
              <a:t>	La pression engendre une</a:t>
            </a:r>
            <a:r>
              <a:rPr lang="fr-FR" b="1" dirty="0"/>
              <a:t> </a:t>
            </a:r>
            <a:r>
              <a:rPr lang="fr-FR" b="1" dirty="0">
                <a:solidFill>
                  <a:srgbClr val="0000FF"/>
                </a:solidFill>
              </a:rPr>
              <a:t>force qui repousse le piston vers le PMB.</a:t>
            </a: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971600" y="2306630"/>
            <a:ext cx="46085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fr-FR" sz="2000" b="1" u="sng" dirty="0"/>
              <a:t>1</a:t>
            </a:r>
            <a:r>
              <a:rPr lang="fr-FR" sz="2000" b="1" u="sng" dirty="0" smtClean="0"/>
              <a:t>. </a:t>
            </a:r>
            <a:r>
              <a:rPr lang="fr-FR" sz="2000" b="1" u="sng" dirty="0"/>
              <a:t>De l’explosion à la force :</a:t>
            </a: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3779912" y="5442407"/>
            <a:ext cx="4248472" cy="5788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 anchor="b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00FF"/>
                </a:solidFill>
                <a:latin typeface="+mj-lt"/>
              </a:rPr>
              <a:t>F </a:t>
            </a:r>
            <a:r>
              <a:rPr lang="fr-FR" sz="2800" b="1" baseline="-25000" dirty="0" smtClean="0">
                <a:solidFill>
                  <a:srgbClr val="0000FF"/>
                </a:solidFill>
                <a:latin typeface="+mj-lt"/>
              </a:rPr>
              <a:t>piston</a:t>
            </a:r>
            <a:r>
              <a:rPr lang="fr-FR" sz="28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fr-FR" sz="2800" b="1" dirty="0" smtClean="0">
                <a:solidFill>
                  <a:srgbClr val="0000FF"/>
                </a:solidFill>
              </a:rPr>
              <a:t>= P </a:t>
            </a:r>
            <a:r>
              <a:rPr lang="fr-FR" sz="2800" b="1" baseline="-25000" dirty="0" smtClean="0">
                <a:solidFill>
                  <a:srgbClr val="0000FF"/>
                </a:solidFill>
              </a:rPr>
              <a:t>explosion</a:t>
            </a:r>
            <a:r>
              <a:rPr lang="fr-FR" sz="2800" b="1" dirty="0" smtClean="0">
                <a:solidFill>
                  <a:srgbClr val="0000FF"/>
                </a:solidFill>
              </a:rPr>
              <a:t> x S </a:t>
            </a:r>
            <a:endParaRPr lang="fr-FR" sz="28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251520" y="8367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lang="fr-FR" sz="128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JUSTIFICATION</a:t>
            </a:r>
            <a:r>
              <a:rPr kumimoji="0" lang="fr-FR" sz="1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28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051720" y="4077072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2051720" y="5589240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2051720" y="4437112"/>
            <a:ext cx="857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F </a:t>
            </a:r>
            <a:r>
              <a:rPr lang="fr-FR" sz="2000" b="1" baseline="-25000" dirty="0" smtClean="0">
                <a:solidFill>
                  <a:srgbClr val="0000FF"/>
                </a:solidFill>
              </a:rPr>
              <a:t>piston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2123728" y="6021288"/>
            <a:ext cx="857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F </a:t>
            </a:r>
            <a:r>
              <a:rPr lang="fr-FR" sz="2000" b="1" baseline="-25000" dirty="0" smtClean="0">
                <a:solidFill>
                  <a:srgbClr val="0000FF"/>
                </a:solidFill>
              </a:rPr>
              <a:t>piston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endParaRPr lang="fr-FR" sz="2000" dirty="0"/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827584" y="3789040"/>
            <a:ext cx="28803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899592" y="5373216"/>
            <a:ext cx="288032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06649" y="3573016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PMH </a:t>
            </a:r>
            <a:endParaRPr lang="fr-FR" sz="2000" dirty="0"/>
          </a:p>
        </p:txBody>
      </p:sp>
      <p:sp>
        <p:nvSpPr>
          <p:cNvPr id="20" name="Rectangle 19"/>
          <p:cNvSpPr/>
          <p:nvPr/>
        </p:nvSpPr>
        <p:spPr>
          <a:xfrm>
            <a:off x="251520" y="5157192"/>
            <a:ext cx="747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PMB </a:t>
            </a:r>
            <a:endParaRPr lang="fr-FR" sz="20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2123728" y="4509120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2195736" y="609329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491880" y="2780928"/>
            <a:ext cx="1116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P </a:t>
            </a:r>
            <a:r>
              <a:rPr lang="fr-FR" sz="2000" b="1" baseline="-25000" dirty="0" smtClean="0">
                <a:solidFill>
                  <a:srgbClr val="0000FF"/>
                </a:solidFill>
              </a:rPr>
              <a:t>explosion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endParaRPr lang="fr-FR" sz="2000" dirty="0"/>
          </a:p>
        </p:txBody>
      </p:sp>
      <p:cxnSp>
        <p:nvCxnSpPr>
          <p:cNvPr id="26" name="Connecteur droit avec flèche 25"/>
          <p:cNvCxnSpPr>
            <a:stCxn id="25" idx="1"/>
          </p:cNvCxnSpPr>
          <p:nvPr/>
        </p:nvCxnSpPr>
        <p:spPr>
          <a:xfrm flipH="1">
            <a:off x="2555776" y="2980983"/>
            <a:ext cx="936104" cy="44801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629817"/>
            <a:ext cx="8229600" cy="566936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</a:rPr>
              <a:t>JUSTIFICATION (SUITE)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71600" y="1268761"/>
            <a:ext cx="46085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fr-FR" sz="2000" b="1" u="sng" dirty="0" smtClean="0"/>
              <a:t>2. </a:t>
            </a:r>
            <a:r>
              <a:rPr lang="fr-FR" sz="2000" b="1" u="sng" dirty="0"/>
              <a:t>De la force au couple moteur :</a:t>
            </a:r>
          </a:p>
        </p:txBody>
      </p:sp>
      <p:pic>
        <p:nvPicPr>
          <p:cNvPr id="9" name="Picture 6" descr="Embiellage 3D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9" y="1916833"/>
            <a:ext cx="2587625" cy="3794125"/>
          </a:xfrm>
          <a:prstGeom prst="rect">
            <a:avLst/>
          </a:prstGeom>
          <a:noFill/>
        </p:spPr>
      </p:pic>
      <p:pic>
        <p:nvPicPr>
          <p:cNvPr id="10" name="Picture 7" descr="Embiellage élève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2140" y="1988841"/>
            <a:ext cx="1760537" cy="3443288"/>
          </a:xfrm>
          <a:prstGeom prst="rect">
            <a:avLst/>
          </a:prstGeom>
          <a:noFill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5219701" y="1196753"/>
            <a:ext cx="3744913" cy="2014537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  <a:effectLst/>
        </p:spPr>
        <p:txBody>
          <a:bodyPr lIns="90000" tIns="46800" rIns="90000" bIns="46800" anchor="ctr">
            <a:spAutoFit/>
          </a:bodyPr>
          <a:lstStyle/>
          <a:p>
            <a:pPr defTabSz="450850"/>
            <a:r>
              <a:rPr lang="fr-FR" dirty="0"/>
              <a:t>	Le piston est repoussé vers le bas par une force F. Celle-ci entraîne également la bielle.</a:t>
            </a:r>
          </a:p>
          <a:p>
            <a:pPr defTabSz="450850"/>
            <a:r>
              <a:rPr lang="fr-FR" dirty="0"/>
              <a:t>	En descendant, la bielle va faire </a:t>
            </a:r>
            <a:r>
              <a:rPr lang="fr-FR" b="1" dirty="0">
                <a:solidFill>
                  <a:srgbClr val="0000FF"/>
                </a:solidFill>
              </a:rPr>
              <a:t>tourner le vilebrequin à une vitesse et un couple donnés.</a:t>
            </a:r>
            <a:r>
              <a:rPr lang="fr-FR" dirty="0"/>
              <a:t> </a:t>
            </a:r>
            <a:r>
              <a:rPr lang="fr-FR" u="sng" dirty="0"/>
              <a:t>Ce couple aura pour valeur</a:t>
            </a:r>
            <a:r>
              <a:rPr lang="fr-FR" dirty="0"/>
              <a:t> :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494213" y="3212977"/>
            <a:ext cx="3470275" cy="5788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moteur</a:t>
            </a:r>
            <a:r>
              <a:rPr lang="fr-F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= F </a:t>
            </a:r>
            <a:r>
              <a:rPr lang="fr-FR" sz="2800" b="1" baseline="-250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bielle</a:t>
            </a:r>
            <a:r>
              <a:rPr lang="fr-FR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. d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467544" y="3326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fr-FR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Etape 3</a:t>
            </a:r>
            <a:r>
              <a:rPr kumimoji="0" lang="fr-FR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: </a:t>
            </a:r>
            <a:r>
              <a:rPr lang="fr-FR" sz="112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Validation des hypothèses</a:t>
            </a: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Rectangle 34"/>
          <p:cNvSpPr>
            <a:spLocks noChangeArrowheads="1"/>
          </p:cNvSpPr>
          <p:nvPr/>
        </p:nvSpPr>
        <p:spPr bwMode="auto">
          <a:xfrm>
            <a:off x="971600" y="1628801"/>
            <a:ext cx="4608512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r>
              <a:rPr lang="fr-FR" sz="2000" b="1" u="sng" dirty="0" smtClean="0"/>
              <a:t>3. Couple et Puissance d’un moteur </a:t>
            </a:r>
            <a:r>
              <a:rPr lang="fr-FR" sz="2000" b="1" u="sng" dirty="0"/>
              <a:t>: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5364088" y="3861048"/>
            <a:ext cx="3456384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defTabSz="536575"/>
            <a:r>
              <a:rPr lang="fr-FR" u="sng" dirty="0" smtClean="0"/>
              <a:t>La puissance d’un moteur </a:t>
            </a:r>
            <a:r>
              <a:rPr lang="fr-FR" u="sng" dirty="0"/>
              <a:t>se calcule de la manière suivante</a:t>
            </a:r>
            <a:r>
              <a:rPr lang="fr-FR" dirty="0"/>
              <a:t> :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5004048" y="4581128"/>
            <a:ext cx="3907979" cy="578882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P </a:t>
            </a:r>
            <a:r>
              <a:rPr lang="fr-FR" sz="2800" baseline="-300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moteur</a:t>
            </a:r>
            <a:r>
              <a:rPr lang="fr-FR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lang="fr-F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 </a:t>
            </a:r>
            <a:r>
              <a:rPr lang="fr-FR" sz="28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moteur</a:t>
            </a:r>
            <a:r>
              <a:rPr lang="fr-FR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X ω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3650" y="5301208"/>
            <a:ext cx="8066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F </a:t>
            </a:r>
            <a:r>
              <a:rPr lang="fr-FR" sz="2000" b="1" baseline="-25000" dirty="0" smtClean="0">
                <a:solidFill>
                  <a:srgbClr val="0000FF"/>
                </a:solidFill>
              </a:rPr>
              <a:t>bielle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endParaRPr lang="fr-FR" sz="2000" dirty="0"/>
          </a:p>
        </p:txBody>
      </p:sp>
      <p:cxnSp>
        <p:nvCxnSpPr>
          <p:cNvPr id="19" name="Connecteur droit avec flèche 18"/>
          <p:cNvCxnSpPr/>
          <p:nvPr/>
        </p:nvCxnSpPr>
        <p:spPr>
          <a:xfrm>
            <a:off x="1979712" y="4581129"/>
            <a:ext cx="288032" cy="115212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1475656" y="5373216"/>
            <a:ext cx="216024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5496" y="5013176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 </a:t>
            </a:r>
            <a:r>
              <a:rPr lang="fr-FR" sz="20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moteur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endParaRPr lang="fr-FR" sz="2000" dirty="0"/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107504" y="5085184"/>
            <a:ext cx="288032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5004693" y="5229199"/>
            <a:ext cx="3887788" cy="1028700"/>
            <a:chOff x="2926" y="3331"/>
            <a:chExt cx="2449" cy="648"/>
          </a:xfrm>
        </p:grpSpPr>
        <p:sp>
          <p:nvSpPr>
            <p:cNvPr id="32" name="Text Box 5"/>
            <p:cNvSpPr txBox="1">
              <a:spLocks noChangeArrowheads="1"/>
            </p:cNvSpPr>
            <p:nvPr/>
          </p:nvSpPr>
          <p:spPr bwMode="auto">
            <a:xfrm>
              <a:off x="2926" y="3339"/>
              <a:ext cx="136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NL" dirty="0">
                  <a:ea typeface="Times New Roman" pitchFamily="18" charset="0"/>
                  <a:cs typeface="Arial" pitchFamily="34" charset="0"/>
                </a:rPr>
                <a:t>P en watt</a:t>
              </a:r>
              <a:endParaRPr lang="fr-FR" dirty="0">
                <a:ea typeface="Times New Roman" pitchFamily="18" charset="0"/>
                <a:cs typeface="Arial" pitchFamily="34" charset="0"/>
              </a:endParaRPr>
            </a:p>
            <a:p>
              <a:r>
                <a:rPr lang="fr-FR" sz="2400" b="1" dirty="0">
                  <a:latin typeface="Palace Script MT" pitchFamily="66" charset="0"/>
                  <a:ea typeface="Times New Roman" pitchFamily="18" charset="0"/>
                  <a:cs typeface="Arial" pitchFamily="34" charset="0"/>
                </a:rPr>
                <a:t>C</a:t>
              </a:r>
              <a:r>
                <a:rPr lang="fr-FR" dirty="0">
                  <a:ea typeface="Times New Roman" pitchFamily="18" charset="0"/>
                  <a:cs typeface="Arial" pitchFamily="34" charset="0"/>
                </a:rPr>
                <a:t> </a:t>
              </a:r>
              <a:r>
                <a:rPr lang="nl-NL" dirty="0">
                  <a:ea typeface="Times New Roman" pitchFamily="18" charset="0"/>
                  <a:cs typeface="Arial" pitchFamily="34" charset="0"/>
                </a:rPr>
                <a:t>en </a:t>
              </a:r>
              <a:r>
                <a:rPr lang="nl-NL" dirty="0" err="1">
                  <a:ea typeface="Times New Roman" pitchFamily="18" charset="0"/>
                  <a:cs typeface="Arial" pitchFamily="34" charset="0"/>
                </a:rPr>
                <a:t>N.m</a:t>
              </a:r>
              <a:endParaRPr lang="fr-FR" dirty="0"/>
            </a:p>
            <a:p>
              <a:r>
                <a:rPr lang="fr-FR" dirty="0">
                  <a:cs typeface="Times New Roman" pitchFamily="18" charset="0"/>
                </a:rPr>
                <a:t>ω en rad / s</a:t>
              </a:r>
            </a:p>
          </p:txBody>
        </p:sp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4641" y="3562"/>
              <a:ext cx="7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fr-FR">
                  <a:ea typeface="Times New Roman" pitchFamily="18" charset="0"/>
                  <a:cs typeface="Arial" pitchFamily="34" charset="0"/>
                </a:rPr>
                <a:t>60</a:t>
              </a:r>
              <a:endParaRPr lang="fr-FR">
                <a:latin typeface="Times New Roman" pitchFamily="18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/>
          </p:nvSpPr>
          <p:spPr bwMode="auto">
            <a:xfrm>
              <a:off x="4641" y="3331"/>
              <a:ext cx="7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fr-FR">
                  <a:ea typeface="Times New Roman" pitchFamily="18" charset="0"/>
                  <a:cs typeface="Arial" pitchFamily="34" charset="0"/>
                </a:rPr>
                <a:t>2. </a:t>
              </a:r>
              <a:r>
                <a:rPr lang="fr-FR">
                  <a:latin typeface="Times New Roman" pitchFamily="18" charset="0"/>
                  <a:ea typeface="Times New Roman" pitchFamily="18" charset="0"/>
                  <a:cs typeface="Arial" pitchFamily="34" charset="0"/>
                </a:rPr>
                <a:t>π</a:t>
              </a:r>
              <a:r>
                <a:rPr lang="fr-FR">
                  <a:ea typeface="Times New Roman" pitchFamily="18" charset="0"/>
                  <a:cs typeface="Arial" pitchFamily="34" charset="0"/>
                </a:rPr>
                <a:t>. N</a:t>
              </a:r>
              <a:endParaRPr lang="fr-FR">
                <a:latin typeface="Times New Roman" pitchFamily="18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3832" y="3331"/>
              <a:ext cx="809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/>
              <a:r>
                <a:rPr lang="fr-FR">
                  <a:ea typeface="Times New Roman" pitchFamily="18" charset="0"/>
                  <a:cs typeface="Arial" pitchFamily="34" charset="0"/>
                </a:rPr>
                <a:t>Avec ω =</a:t>
              </a:r>
              <a:endParaRPr lang="fr-FR">
                <a:latin typeface="Times New Roman" pitchFamily="18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3832" y="3331"/>
              <a:ext cx="154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3832" y="3793"/>
              <a:ext cx="154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3832" y="3331"/>
              <a:ext cx="0" cy="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5375" y="3331"/>
              <a:ext cx="0" cy="462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  <p:sp>
          <p:nvSpPr>
            <p:cNvPr id="40" name="Line 23"/>
            <p:cNvSpPr>
              <a:spLocks noChangeShapeType="1"/>
            </p:cNvSpPr>
            <p:nvPr/>
          </p:nvSpPr>
          <p:spPr bwMode="auto">
            <a:xfrm>
              <a:off x="4641" y="3562"/>
              <a:ext cx="734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</a:rPr>
              <a:t>JUSTIFICATION (SUITE)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8" name="Rectangle 34"/>
          <p:cNvSpPr>
            <a:spLocks noChangeArrowheads="1"/>
          </p:cNvSpPr>
          <p:nvPr/>
        </p:nvSpPr>
        <p:spPr bwMode="auto">
          <a:xfrm>
            <a:off x="971600" y="1412777"/>
            <a:ext cx="5256584" cy="40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r>
              <a:rPr lang="fr-FR" sz="2000" b="1" u="sng" dirty="0" smtClean="0"/>
              <a:t>4. Courbes de performance d’un moteur </a:t>
            </a:r>
            <a:r>
              <a:rPr lang="fr-FR" sz="2000" b="1" u="sng" dirty="0"/>
              <a:t>:</a:t>
            </a: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467544" y="3326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fr-FR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Etape 3</a:t>
            </a:r>
            <a:r>
              <a:rPr kumimoji="0" lang="fr-FR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: </a:t>
            </a:r>
            <a:r>
              <a:rPr lang="fr-FR" sz="112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Validation des hypothèses</a:t>
            </a: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5004048" y="2060849"/>
            <a:ext cx="3816424" cy="3406205"/>
            <a:chOff x="5220072" y="2876426"/>
            <a:chExt cx="3243262" cy="3406205"/>
          </a:xfrm>
          <a:solidFill>
            <a:schemeClr val="bg1"/>
          </a:solidFill>
        </p:grpSpPr>
        <p:pic>
          <p:nvPicPr>
            <p:cNvPr id="24" name="Picture 4" descr="Graphe puissance coupl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20072" y="3140968"/>
              <a:ext cx="3243262" cy="3141663"/>
            </a:xfrm>
            <a:prstGeom prst="rect">
              <a:avLst/>
            </a:prstGeom>
            <a:grpFill/>
          </p:spPr>
        </p:pic>
        <p:sp>
          <p:nvSpPr>
            <p:cNvPr id="25" name="Text Box 2"/>
            <p:cNvSpPr txBox="1">
              <a:spLocks noChangeArrowheads="1"/>
            </p:cNvSpPr>
            <p:nvPr/>
          </p:nvSpPr>
          <p:spPr bwMode="auto">
            <a:xfrm>
              <a:off x="5220072" y="2924944"/>
              <a:ext cx="571500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ea typeface="Times New Roman" pitchFamily="18" charset="0"/>
                  <a:cs typeface="Arial" pitchFamily="34" charset="0"/>
                </a:rPr>
                <a:t>KW</a:t>
              </a:r>
              <a:endParaRPr lang="en-US" sz="1600" dirty="0">
                <a:latin typeface="Times New Roman" pitchFamily="18" charset="0"/>
                <a:ea typeface="Times New Roman" pitchFamily="18" charset="0"/>
                <a:cs typeface="Arial" pitchFamily="34" charset="0"/>
              </a:endParaRPr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7884368" y="2876426"/>
              <a:ext cx="571500" cy="33855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dirty="0">
                  <a:ea typeface="Times New Roman" pitchFamily="18" charset="0"/>
                  <a:cs typeface="Arial" pitchFamily="34" charset="0"/>
                </a:rPr>
                <a:t>N.m</a:t>
              </a:r>
              <a:endParaRPr lang="en-US" sz="1600" dirty="0">
                <a:latin typeface="Times New Roman" pitchFamily="18" charset="0"/>
                <a:ea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58" name="Rectangle 5"/>
          <p:cNvSpPr>
            <a:spLocks noChangeArrowheads="1"/>
          </p:cNvSpPr>
          <p:nvPr/>
        </p:nvSpPr>
        <p:spPr bwMode="auto">
          <a:xfrm>
            <a:off x="251520" y="2242121"/>
            <a:ext cx="4608512" cy="2587504"/>
          </a:xfrm>
          <a:prstGeom prst="rect">
            <a:avLst/>
          </a:prstGeom>
          <a:noFill/>
          <a:ln w="12700">
            <a:noFill/>
            <a:miter lim="800000"/>
            <a:headEnd/>
            <a:tailEnd type="none" w="med" len="lg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defTabSz="450850"/>
            <a:r>
              <a:rPr lang="fr-FR" dirty="0"/>
              <a:t>	</a:t>
            </a:r>
            <a:r>
              <a:rPr lang="fr-FR" sz="2400" b="1" dirty="0" smtClean="0">
                <a:solidFill>
                  <a:srgbClr val="FF0000"/>
                </a:solidFill>
              </a:rPr>
              <a:t>Le défaut d’étanchéité dans l’enceinte thermique</a:t>
            </a:r>
            <a:r>
              <a:rPr lang="fr-FR" sz="2400" dirty="0" smtClean="0"/>
              <a:t> </a:t>
            </a:r>
            <a:r>
              <a:rPr lang="fr-FR" dirty="0" smtClean="0"/>
              <a:t>engendre donc une perte de pression influençant le bon fonctionnement du cycle moteur.</a:t>
            </a:r>
            <a:endParaRPr lang="fr-FR" dirty="0"/>
          </a:p>
          <a:p>
            <a:pPr defTabSz="450850"/>
            <a:r>
              <a:rPr lang="fr-FR" dirty="0"/>
              <a:t>	</a:t>
            </a:r>
            <a:r>
              <a:rPr lang="fr-FR" dirty="0" smtClean="0"/>
              <a:t>Les phases de Compression et de Combustion-Détente sont donc en-dessous des valeurs de références provoquant ainsi une perte de </a:t>
            </a:r>
            <a:r>
              <a:rPr lang="fr-FR" sz="2400" b="1" dirty="0" smtClean="0">
                <a:solidFill>
                  <a:srgbClr val="FF0000"/>
                </a:solidFill>
              </a:rPr>
              <a:t>PUISSANCE MOTEUR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940153" y="2780928"/>
            <a:ext cx="128592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Puissance</a:t>
            </a:r>
            <a:r>
              <a:rPr lang="fr-FR" sz="2000" b="1" dirty="0" smtClean="0">
                <a:solidFill>
                  <a:srgbClr val="0000FF"/>
                </a:solidFill>
              </a:rPr>
              <a:t> </a:t>
            </a:r>
            <a:endParaRPr lang="fr-FR" sz="2000" dirty="0"/>
          </a:p>
        </p:txBody>
      </p:sp>
      <p:sp>
        <p:nvSpPr>
          <p:cNvPr id="11" name="Rectangle 10"/>
          <p:cNvSpPr/>
          <p:nvPr/>
        </p:nvSpPr>
        <p:spPr>
          <a:xfrm>
            <a:off x="6732241" y="3861048"/>
            <a:ext cx="98456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Couple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12" name="Flèche vers le haut 11">
            <a:hlinkClick r:id="rId4" action="ppaction://hlinkpres?slideindex=3&amp;slidetitle=LES OBJECTIFS"/>
          </p:cNvPr>
          <p:cNvSpPr/>
          <p:nvPr/>
        </p:nvSpPr>
        <p:spPr>
          <a:xfrm>
            <a:off x="8100392" y="5949280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  <a:t>CONTROLES</a:t>
            </a:r>
            <a:endParaRPr lang="fr-FR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24336"/>
            <a:ext cx="8229600" cy="3556992"/>
          </a:xfrm>
        </p:spPr>
        <p:txBody>
          <a:bodyPr/>
          <a:lstStyle/>
          <a:p>
            <a:pPr>
              <a:buNone/>
            </a:pPr>
            <a:r>
              <a:rPr lang="fr-FR" u="sng" dirty="0" smtClean="0"/>
              <a:t>Après démontage complet du moteur </a:t>
            </a:r>
            <a:r>
              <a:rPr lang="fr-FR" dirty="0" smtClean="0"/>
              <a:t>: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La segmentation est usée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Les cylindres sont usées 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Les pistons sont corrects.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3326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fr-FR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Etape 4</a:t>
            </a:r>
            <a:r>
              <a:rPr kumimoji="0" lang="fr-FR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: Proposer une intervention</a:t>
            </a: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  <a:t>PROPOSITION DE </a:t>
            </a:r>
            <a:b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  <a:t>SOLUTION CORRECTIVE</a:t>
            </a:r>
            <a:endParaRPr lang="fr-FR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3960440"/>
          </a:xfrm>
        </p:spPr>
        <p:txBody>
          <a:bodyPr/>
          <a:lstStyle/>
          <a:p>
            <a:pPr>
              <a:buNone/>
            </a:pPr>
            <a:r>
              <a:rPr lang="fr-FR" u="sng" dirty="0" smtClean="0"/>
              <a:t>Il y a deux solutions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u="sng" dirty="0" smtClean="0"/>
              <a:t>Remise en état du moteur </a:t>
            </a:r>
            <a:r>
              <a:rPr lang="fr-FR" dirty="0" smtClean="0"/>
              <a:t>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Jeu complet de segments ;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Rectifier les cylindres ou  les remplacer ;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u="sng" dirty="0" smtClean="0"/>
              <a:t>Effectuer un échange standard </a:t>
            </a:r>
            <a:r>
              <a:rPr lang="fr-FR" dirty="0" smtClean="0"/>
              <a:t>: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Remplacement du moteur ;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3326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fr-FR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Etape 4</a:t>
            </a:r>
            <a:r>
              <a:rPr kumimoji="0" lang="fr-FR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: Proposer une intervention</a:t>
            </a: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  <a:t>PROPOSITION DE </a:t>
            </a:r>
            <a:b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  <a:t>SOLUTION CORRECTIVE</a:t>
            </a:r>
            <a:endParaRPr lang="fr-FR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9"/>
            <a:ext cx="8229600" cy="3960440"/>
          </a:xfrm>
        </p:spPr>
        <p:txBody>
          <a:bodyPr/>
          <a:lstStyle/>
          <a:p>
            <a:pPr>
              <a:buNone/>
            </a:pPr>
            <a:r>
              <a:rPr lang="fr-FR" u="sng" dirty="0" smtClean="0"/>
              <a:t>Choix de la solution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sz="1000" dirty="0" smtClean="0"/>
          </a:p>
          <a:p>
            <a:r>
              <a:rPr lang="fr-FR" b="1" dirty="0" smtClean="0">
                <a:solidFill>
                  <a:srgbClr val="FF0000"/>
                </a:solidFill>
              </a:rPr>
              <a:t>en fonction du coût de l’intervention ;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est techniquement réalisables ;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en fonction de la politique de maintenance de l’entreprise ;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etc</a:t>
            </a:r>
            <a:r>
              <a:rPr lang="fr-FR" b="1" dirty="0" smtClean="0">
                <a:solidFill>
                  <a:srgbClr val="FF0000"/>
                </a:solidFill>
              </a:rPr>
              <a:t> …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467544" y="3326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fr-FR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Etape 4</a:t>
            </a:r>
            <a:r>
              <a:rPr kumimoji="0" lang="fr-FR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: Proposer une intervention</a:t>
            </a: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Flèche vers le haut 5">
            <a:hlinkClick r:id="rId3" action="ppaction://hlinksldjump"/>
          </p:cNvPr>
          <p:cNvSpPr/>
          <p:nvPr/>
        </p:nvSpPr>
        <p:spPr>
          <a:xfrm>
            <a:off x="8100392" y="5949280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277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 Black" pitchFamily="34" charset="0"/>
              </a:rPr>
              <a:t>PROPOSITION COMPLEMENTAIRE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636913"/>
            <a:ext cx="8229600" cy="3384376"/>
          </a:xfrm>
        </p:spPr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Surveillance du fonctionnement du système ;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Contrôle consommation d’huile ;</a:t>
            </a:r>
          </a:p>
          <a:p>
            <a:r>
              <a:rPr lang="fr-FR" b="1" dirty="0" smtClean="0">
                <a:solidFill>
                  <a:srgbClr val="FF0000"/>
                </a:solidFill>
              </a:rPr>
              <a:t>Respecter la période de rodage dans le cas d’une remise en état ;</a:t>
            </a:r>
          </a:p>
          <a:p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332656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b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fr-FR" sz="11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Etape 4</a:t>
            </a:r>
            <a:r>
              <a:rPr kumimoji="0" lang="fr-FR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: Proposer une intervention</a:t>
            </a: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1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lèche vers le haut 4">
            <a:hlinkClick r:id="rId3" action="ppaction://hlinksldjump"/>
          </p:cNvPr>
          <p:cNvSpPr/>
          <p:nvPr/>
        </p:nvSpPr>
        <p:spPr>
          <a:xfrm>
            <a:off x="8100392" y="5949280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740354" y="6381328"/>
            <a:ext cx="1196975" cy="315912"/>
          </a:xfrm>
          <a:prstGeom prst="actionButtonBlank">
            <a:avLst/>
          </a:prstGeom>
          <a:solidFill>
            <a:srgbClr val="FFB76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i="1" dirty="0">
                <a:solidFill>
                  <a:srgbClr val="990033"/>
                </a:solidFill>
              </a:rPr>
              <a:t>Suite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33600" y="381001"/>
            <a:ext cx="4953000" cy="369332"/>
          </a:xfrm>
          <a:prstGeom prst="rect">
            <a:avLst/>
          </a:prstGeom>
          <a:solidFill>
            <a:srgbClr val="FFB76F"/>
          </a:solidFill>
          <a:ln w="38100">
            <a:solidFill>
              <a:srgbClr val="99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fr-FR" sz="1800" dirty="0">
                <a:solidFill>
                  <a:srgbClr val="990033"/>
                </a:solidFill>
              </a:rPr>
              <a:t>EPURE DE DISTRIBUTION</a:t>
            </a: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1412877" y="1322389"/>
            <a:ext cx="790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solidFill>
                  <a:srgbClr val="800000"/>
                </a:solidFill>
              </a:rPr>
              <a:t>A.O.A</a:t>
            </a: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633414" y="4951414"/>
            <a:ext cx="790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solidFill>
                  <a:srgbClr val="800000"/>
                </a:solidFill>
              </a:rPr>
              <a:t>R.F.A</a:t>
            </a: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5024439" y="4954589"/>
            <a:ext cx="790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solidFill>
                  <a:srgbClr val="800000"/>
                </a:solidFill>
              </a:rPr>
              <a:t>A.O.E</a:t>
            </a: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4043365" y="1154114"/>
            <a:ext cx="790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solidFill>
                  <a:srgbClr val="800000"/>
                </a:solidFill>
              </a:rPr>
              <a:t>R.F.E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2449514" y="1027114"/>
            <a:ext cx="504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solidFill>
                  <a:srgbClr val="800000"/>
                </a:solidFill>
              </a:rPr>
              <a:t>A.A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030539" y="977900"/>
            <a:ext cx="879475" cy="2952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solidFill>
                  <a:srgbClr val="003399"/>
                </a:solidFill>
              </a:rPr>
              <a:t>PMH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094039" y="6005514"/>
            <a:ext cx="798512" cy="36671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fr-FR">
                <a:solidFill>
                  <a:srgbClr val="003399"/>
                </a:solidFill>
              </a:rPr>
              <a:t>PMB</a:t>
            </a:r>
          </a:p>
        </p:txBody>
      </p:sp>
      <p:sp>
        <p:nvSpPr>
          <p:cNvPr id="4122" name="Freeform 26"/>
          <p:cNvSpPr>
            <a:spLocks/>
          </p:cNvSpPr>
          <p:nvPr/>
        </p:nvSpPr>
        <p:spPr bwMode="auto">
          <a:xfrm>
            <a:off x="4991102" y="1779589"/>
            <a:ext cx="612775" cy="882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0" y="270"/>
              </a:cxn>
              <a:cxn ang="0">
                <a:pos x="563" y="810"/>
              </a:cxn>
            </a:cxnLst>
            <a:rect l="0" t="0" r="r" b="b"/>
            <a:pathLst>
              <a:path w="563" h="810">
                <a:moveTo>
                  <a:pt x="0" y="0"/>
                </a:moveTo>
                <a:cubicBezTo>
                  <a:pt x="88" y="67"/>
                  <a:pt x="176" y="135"/>
                  <a:pt x="270" y="270"/>
                </a:cubicBezTo>
                <a:cubicBezTo>
                  <a:pt x="364" y="405"/>
                  <a:pt x="463" y="607"/>
                  <a:pt x="563" y="810"/>
                </a:cubicBezTo>
              </a:path>
            </a:pathLst>
          </a:custGeom>
          <a:noFill/>
          <a:ln w="28575" cmpd="sng">
            <a:solidFill>
              <a:srgbClr val="339933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3208339" y="1054101"/>
            <a:ext cx="990600" cy="2559050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3208339" y="3638550"/>
            <a:ext cx="1965325" cy="1665288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H="1" flipV="1">
            <a:off x="2109789" y="1246188"/>
            <a:ext cx="1098551" cy="2366962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1082677" y="3638550"/>
            <a:ext cx="2125663" cy="1830388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2263775" y="1384300"/>
            <a:ext cx="3213100" cy="2262188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112" y="86"/>
              </a:cxn>
              <a:cxn ang="0">
                <a:pos x="242" y="42"/>
              </a:cxn>
              <a:cxn ang="0">
                <a:pos x="342" y="24"/>
              </a:cxn>
              <a:cxn ang="0">
                <a:pos x="452" y="10"/>
              </a:cxn>
              <a:cxn ang="0">
                <a:pos x="584" y="0"/>
              </a:cxn>
              <a:cxn ang="0">
                <a:pos x="684" y="2"/>
              </a:cxn>
              <a:cxn ang="0">
                <a:pos x="800" y="12"/>
              </a:cxn>
              <a:cxn ang="0">
                <a:pos x="916" y="30"/>
              </a:cxn>
              <a:cxn ang="0">
                <a:pos x="1022" y="58"/>
              </a:cxn>
              <a:cxn ang="0">
                <a:pos x="1136" y="104"/>
              </a:cxn>
              <a:cxn ang="0">
                <a:pos x="1228" y="148"/>
              </a:cxn>
              <a:cxn ang="0">
                <a:pos x="1308" y="182"/>
              </a:cxn>
              <a:cxn ang="0">
                <a:pos x="1372" y="230"/>
              </a:cxn>
              <a:cxn ang="0">
                <a:pos x="1442" y="278"/>
              </a:cxn>
              <a:cxn ang="0">
                <a:pos x="1554" y="366"/>
              </a:cxn>
              <a:cxn ang="0">
                <a:pos x="1644" y="456"/>
              </a:cxn>
              <a:cxn ang="0">
                <a:pos x="1720" y="544"/>
              </a:cxn>
              <a:cxn ang="0">
                <a:pos x="1790" y="638"/>
              </a:cxn>
              <a:cxn ang="0">
                <a:pos x="1872" y="782"/>
              </a:cxn>
              <a:cxn ang="0">
                <a:pos x="1940" y="940"/>
              </a:cxn>
              <a:cxn ang="0">
                <a:pos x="1992" y="1138"/>
              </a:cxn>
              <a:cxn ang="0">
                <a:pos x="2018" y="1348"/>
              </a:cxn>
              <a:cxn ang="0">
                <a:pos x="2024" y="1424"/>
              </a:cxn>
              <a:cxn ang="0">
                <a:pos x="1854" y="1422"/>
              </a:cxn>
              <a:cxn ang="0">
                <a:pos x="1865" y="1425"/>
              </a:cxn>
              <a:cxn ang="0">
                <a:pos x="1848" y="1310"/>
              </a:cxn>
              <a:cxn ang="0">
                <a:pos x="1834" y="1200"/>
              </a:cxn>
              <a:cxn ang="0">
                <a:pos x="1800" y="1056"/>
              </a:cxn>
              <a:cxn ang="0">
                <a:pos x="1754" y="940"/>
              </a:cxn>
              <a:cxn ang="0">
                <a:pos x="1708" y="840"/>
              </a:cxn>
              <a:cxn ang="0">
                <a:pos x="1658" y="748"/>
              </a:cxn>
              <a:cxn ang="0">
                <a:pos x="1594" y="662"/>
              </a:cxn>
              <a:cxn ang="0">
                <a:pos x="1524" y="576"/>
              </a:cxn>
              <a:cxn ang="0">
                <a:pos x="1436" y="490"/>
              </a:cxn>
              <a:cxn ang="0">
                <a:pos x="1362" y="422"/>
              </a:cxn>
              <a:cxn ang="0">
                <a:pos x="1276" y="360"/>
              </a:cxn>
              <a:cxn ang="0">
                <a:pos x="1152" y="294"/>
              </a:cxn>
              <a:cxn ang="0">
                <a:pos x="1038" y="242"/>
              </a:cxn>
              <a:cxn ang="0">
                <a:pos x="928" y="204"/>
              </a:cxn>
              <a:cxn ang="0">
                <a:pos x="810" y="182"/>
              </a:cxn>
              <a:cxn ang="0">
                <a:pos x="696" y="166"/>
              </a:cxn>
              <a:cxn ang="0">
                <a:pos x="580" y="162"/>
              </a:cxn>
              <a:cxn ang="0">
                <a:pos x="502" y="164"/>
              </a:cxn>
              <a:cxn ang="0">
                <a:pos x="414" y="176"/>
              </a:cxn>
              <a:cxn ang="0">
                <a:pos x="304" y="194"/>
              </a:cxn>
              <a:cxn ang="0">
                <a:pos x="216" y="218"/>
              </a:cxn>
              <a:cxn ang="0">
                <a:pos x="136" y="244"/>
              </a:cxn>
              <a:cxn ang="0">
                <a:pos x="66" y="280"/>
              </a:cxn>
              <a:cxn ang="0">
                <a:pos x="0" y="132"/>
              </a:cxn>
            </a:cxnLst>
            <a:rect l="0" t="0" r="r" b="b"/>
            <a:pathLst>
              <a:path w="2024" h="1425">
                <a:moveTo>
                  <a:pt x="0" y="132"/>
                </a:moveTo>
                <a:lnTo>
                  <a:pt x="112" y="86"/>
                </a:lnTo>
                <a:lnTo>
                  <a:pt x="242" y="42"/>
                </a:lnTo>
                <a:lnTo>
                  <a:pt x="342" y="24"/>
                </a:lnTo>
                <a:lnTo>
                  <a:pt x="452" y="10"/>
                </a:lnTo>
                <a:lnTo>
                  <a:pt x="584" y="0"/>
                </a:lnTo>
                <a:lnTo>
                  <a:pt x="684" y="2"/>
                </a:lnTo>
                <a:lnTo>
                  <a:pt x="800" y="12"/>
                </a:lnTo>
                <a:lnTo>
                  <a:pt x="916" y="30"/>
                </a:lnTo>
                <a:lnTo>
                  <a:pt x="1022" y="58"/>
                </a:lnTo>
                <a:lnTo>
                  <a:pt x="1136" y="104"/>
                </a:lnTo>
                <a:lnTo>
                  <a:pt x="1228" y="148"/>
                </a:lnTo>
                <a:lnTo>
                  <a:pt x="1308" y="182"/>
                </a:lnTo>
                <a:lnTo>
                  <a:pt x="1372" y="230"/>
                </a:lnTo>
                <a:lnTo>
                  <a:pt x="1442" y="278"/>
                </a:lnTo>
                <a:lnTo>
                  <a:pt x="1554" y="366"/>
                </a:lnTo>
                <a:lnTo>
                  <a:pt x="1644" y="456"/>
                </a:lnTo>
                <a:lnTo>
                  <a:pt x="1720" y="544"/>
                </a:lnTo>
                <a:lnTo>
                  <a:pt x="1790" y="638"/>
                </a:lnTo>
                <a:lnTo>
                  <a:pt x="1872" y="782"/>
                </a:lnTo>
                <a:lnTo>
                  <a:pt x="1940" y="940"/>
                </a:lnTo>
                <a:lnTo>
                  <a:pt x="1992" y="1138"/>
                </a:lnTo>
                <a:lnTo>
                  <a:pt x="2018" y="1348"/>
                </a:lnTo>
                <a:lnTo>
                  <a:pt x="2024" y="1424"/>
                </a:lnTo>
                <a:lnTo>
                  <a:pt x="1854" y="1422"/>
                </a:lnTo>
                <a:lnTo>
                  <a:pt x="1865" y="1425"/>
                </a:lnTo>
                <a:lnTo>
                  <a:pt x="1848" y="1310"/>
                </a:lnTo>
                <a:lnTo>
                  <a:pt x="1834" y="1200"/>
                </a:lnTo>
                <a:lnTo>
                  <a:pt x="1800" y="1056"/>
                </a:lnTo>
                <a:lnTo>
                  <a:pt x="1754" y="940"/>
                </a:lnTo>
                <a:lnTo>
                  <a:pt x="1708" y="840"/>
                </a:lnTo>
                <a:lnTo>
                  <a:pt x="1658" y="748"/>
                </a:lnTo>
                <a:lnTo>
                  <a:pt x="1594" y="662"/>
                </a:lnTo>
                <a:lnTo>
                  <a:pt x="1524" y="576"/>
                </a:lnTo>
                <a:lnTo>
                  <a:pt x="1436" y="490"/>
                </a:lnTo>
                <a:lnTo>
                  <a:pt x="1362" y="422"/>
                </a:lnTo>
                <a:lnTo>
                  <a:pt x="1276" y="360"/>
                </a:lnTo>
                <a:lnTo>
                  <a:pt x="1152" y="294"/>
                </a:lnTo>
                <a:lnTo>
                  <a:pt x="1038" y="242"/>
                </a:lnTo>
                <a:lnTo>
                  <a:pt x="928" y="204"/>
                </a:lnTo>
                <a:lnTo>
                  <a:pt x="810" y="182"/>
                </a:lnTo>
                <a:lnTo>
                  <a:pt x="696" y="166"/>
                </a:lnTo>
                <a:lnTo>
                  <a:pt x="580" y="162"/>
                </a:lnTo>
                <a:lnTo>
                  <a:pt x="502" y="164"/>
                </a:lnTo>
                <a:lnTo>
                  <a:pt x="414" y="176"/>
                </a:lnTo>
                <a:lnTo>
                  <a:pt x="304" y="194"/>
                </a:lnTo>
                <a:lnTo>
                  <a:pt x="216" y="218"/>
                </a:lnTo>
                <a:lnTo>
                  <a:pt x="136" y="244"/>
                </a:lnTo>
                <a:lnTo>
                  <a:pt x="66" y="280"/>
                </a:lnTo>
                <a:lnTo>
                  <a:pt x="0" y="132"/>
                </a:lnTo>
                <a:close/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>
            <a:off x="1517649" y="3590925"/>
            <a:ext cx="3956051" cy="2279650"/>
          </a:xfrm>
          <a:custGeom>
            <a:avLst/>
            <a:gdLst/>
            <a:ahLst/>
            <a:cxnLst>
              <a:cxn ang="0">
                <a:pos x="2488" y="26"/>
              </a:cxn>
              <a:cxn ang="0">
                <a:pos x="2490" y="102"/>
              </a:cxn>
              <a:cxn ang="0">
                <a:pos x="2476" y="202"/>
              </a:cxn>
              <a:cxn ang="0">
                <a:pos x="2456" y="302"/>
              </a:cxn>
              <a:cxn ang="0">
                <a:pos x="2432" y="402"/>
              </a:cxn>
              <a:cxn ang="0">
                <a:pos x="2400" y="502"/>
              </a:cxn>
              <a:cxn ang="0">
                <a:pos x="2356" y="610"/>
              </a:cxn>
              <a:cxn ang="0">
                <a:pos x="2300" y="730"/>
              </a:cxn>
              <a:cxn ang="0">
                <a:pos x="2236" y="832"/>
              </a:cxn>
              <a:cxn ang="0">
                <a:pos x="2170" y="922"/>
              </a:cxn>
              <a:cxn ang="0">
                <a:pos x="2122" y="974"/>
              </a:cxn>
              <a:cxn ang="0">
                <a:pos x="2062" y="1038"/>
              </a:cxn>
              <a:cxn ang="0">
                <a:pos x="2006" y="1092"/>
              </a:cxn>
              <a:cxn ang="0">
                <a:pos x="1928" y="1152"/>
              </a:cxn>
              <a:cxn ang="0">
                <a:pos x="1868" y="1194"/>
              </a:cxn>
              <a:cxn ang="0">
                <a:pos x="1782" y="1246"/>
              </a:cxn>
              <a:cxn ang="0">
                <a:pos x="1692" y="1296"/>
              </a:cxn>
              <a:cxn ang="0">
                <a:pos x="1588" y="1338"/>
              </a:cxn>
              <a:cxn ang="0">
                <a:pos x="1486" y="1376"/>
              </a:cxn>
              <a:cxn ang="0">
                <a:pos x="1388" y="1400"/>
              </a:cxn>
              <a:cxn ang="0">
                <a:pos x="1274" y="1422"/>
              </a:cxn>
              <a:cxn ang="0">
                <a:pos x="1172" y="1434"/>
              </a:cxn>
              <a:cxn ang="0">
                <a:pos x="1078" y="1436"/>
              </a:cxn>
              <a:cxn ang="0">
                <a:pos x="954" y="1430"/>
              </a:cxn>
              <a:cxn ang="0">
                <a:pos x="822" y="1414"/>
              </a:cxn>
              <a:cxn ang="0">
                <a:pos x="692" y="1384"/>
              </a:cxn>
              <a:cxn ang="0">
                <a:pos x="582" y="1348"/>
              </a:cxn>
              <a:cxn ang="0">
                <a:pos x="480" y="1306"/>
              </a:cxn>
              <a:cxn ang="0">
                <a:pos x="384" y="1254"/>
              </a:cxn>
              <a:cxn ang="0">
                <a:pos x="306" y="1210"/>
              </a:cxn>
              <a:cxn ang="0">
                <a:pos x="220" y="1152"/>
              </a:cxn>
              <a:cxn ang="0">
                <a:pos x="120" y="1064"/>
              </a:cxn>
              <a:cxn ang="0">
                <a:pos x="44" y="990"/>
              </a:cxn>
              <a:cxn ang="0">
                <a:pos x="0" y="944"/>
              </a:cxn>
              <a:cxn ang="0">
                <a:pos x="96" y="856"/>
              </a:cxn>
              <a:cxn ang="0">
                <a:pos x="174" y="938"/>
              </a:cxn>
              <a:cxn ang="0">
                <a:pos x="248" y="1002"/>
              </a:cxn>
              <a:cxn ang="0">
                <a:pos x="330" y="1066"/>
              </a:cxn>
              <a:cxn ang="0">
                <a:pos x="414" y="1120"/>
              </a:cxn>
              <a:cxn ang="0">
                <a:pos x="508" y="1170"/>
              </a:cxn>
              <a:cxn ang="0">
                <a:pos x="604" y="1214"/>
              </a:cxn>
              <a:cxn ang="0">
                <a:pos x="742" y="1258"/>
              </a:cxn>
              <a:cxn ang="0">
                <a:pos x="888" y="1286"/>
              </a:cxn>
              <a:cxn ang="0">
                <a:pos x="1006" y="1298"/>
              </a:cxn>
              <a:cxn ang="0">
                <a:pos x="1178" y="1294"/>
              </a:cxn>
              <a:cxn ang="0">
                <a:pos x="1328" y="1270"/>
              </a:cxn>
              <a:cxn ang="0">
                <a:pos x="1472" y="1230"/>
              </a:cxn>
              <a:cxn ang="0">
                <a:pos x="1592" y="1182"/>
              </a:cxn>
              <a:cxn ang="0">
                <a:pos x="1710" y="1120"/>
              </a:cxn>
              <a:cxn ang="0">
                <a:pos x="1802" y="1058"/>
              </a:cxn>
              <a:cxn ang="0">
                <a:pos x="1886" y="992"/>
              </a:cxn>
              <a:cxn ang="0">
                <a:pos x="1958" y="924"/>
              </a:cxn>
              <a:cxn ang="0">
                <a:pos x="2030" y="844"/>
              </a:cxn>
              <a:cxn ang="0">
                <a:pos x="2098" y="754"/>
              </a:cxn>
              <a:cxn ang="0">
                <a:pos x="2148" y="680"/>
              </a:cxn>
              <a:cxn ang="0">
                <a:pos x="2222" y="538"/>
              </a:cxn>
              <a:cxn ang="0">
                <a:pos x="2262" y="438"/>
              </a:cxn>
              <a:cxn ang="0">
                <a:pos x="2296" y="300"/>
              </a:cxn>
              <a:cxn ang="0">
                <a:pos x="2316" y="184"/>
              </a:cxn>
              <a:cxn ang="0">
                <a:pos x="2326" y="94"/>
              </a:cxn>
              <a:cxn ang="0">
                <a:pos x="2322" y="0"/>
              </a:cxn>
              <a:cxn ang="0">
                <a:pos x="2492" y="2"/>
              </a:cxn>
            </a:cxnLst>
            <a:rect l="0" t="0" r="r" b="b"/>
            <a:pathLst>
              <a:path w="2492" h="1436">
                <a:moveTo>
                  <a:pt x="2488" y="26"/>
                </a:moveTo>
                <a:lnTo>
                  <a:pt x="2490" y="102"/>
                </a:lnTo>
                <a:lnTo>
                  <a:pt x="2476" y="202"/>
                </a:lnTo>
                <a:lnTo>
                  <a:pt x="2456" y="302"/>
                </a:lnTo>
                <a:lnTo>
                  <a:pt x="2432" y="402"/>
                </a:lnTo>
                <a:lnTo>
                  <a:pt x="2400" y="502"/>
                </a:lnTo>
                <a:lnTo>
                  <a:pt x="2356" y="610"/>
                </a:lnTo>
                <a:lnTo>
                  <a:pt x="2300" y="730"/>
                </a:lnTo>
                <a:lnTo>
                  <a:pt x="2236" y="832"/>
                </a:lnTo>
                <a:lnTo>
                  <a:pt x="2170" y="922"/>
                </a:lnTo>
                <a:lnTo>
                  <a:pt x="2122" y="974"/>
                </a:lnTo>
                <a:lnTo>
                  <a:pt x="2062" y="1038"/>
                </a:lnTo>
                <a:lnTo>
                  <a:pt x="2006" y="1092"/>
                </a:lnTo>
                <a:lnTo>
                  <a:pt x="1928" y="1152"/>
                </a:lnTo>
                <a:lnTo>
                  <a:pt x="1868" y="1194"/>
                </a:lnTo>
                <a:lnTo>
                  <a:pt x="1782" y="1246"/>
                </a:lnTo>
                <a:lnTo>
                  <a:pt x="1692" y="1296"/>
                </a:lnTo>
                <a:lnTo>
                  <a:pt x="1588" y="1338"/>
                </a:lnTo>
                <a:lnTo>
                  <a:pt x="1486" y="1376"/>
                </a:lnTo>
                <a:lnTo>
                  <a:pt x="1388" y="1400"/>
                </a:lnTo>
                <a:lnTo>
                  <a:pt x="1274" y="1422"/>
                </a:lnTo>
                <a:lnTo>
                  <a:pt x="1172" y="1434"/>
                </a:lnTo>
                <a:lnTo>
                  <a:pt x="1078" y="1436"/>
                </a:lnTo>
                <a:lnTo>
                  <a:pt x="954" y="1430"/>
                </a:lnTo>
                <a:lnTo>
                  <a:pt x="822" y="1414"/>
                </a:lnTo>
                <a:lnTo>
                  <a:pt x="692" y="1384"/>
                </a:lnTo>
                <a:lnTo>
                  <a:pt x="582" y="1348"/>
                </a:lnTo>
                <a:lnTo>
                  <a:pt x="480" y="1306"/>
                </a:lnTo>
                <a:lnTo>
                  <a:pt x="384" y="1254"/>
                </a:lnTo>
                <a:lnTo>
                  <a:pt x="306" y="1210"/>
                </a:lnTo>
                <a:lnTo>
                  <a:pt x="220" y="1152"/>
                </a:lnTo>
                <a:lnTo>
                  <a:pt x="120" y="1064"/>
                </a:lnTo>
                <a:lnTo>
                  <a:pt x="44" y="990"/>
                </a:lnTo>
                <a:lnTo>
                  <a:pt x="0" y="944"/>
                </a:lnTo>
                <a:lnTo>
                  <a:pt x="96" y="856"/>
                </a:lnTo>
                <a:lnTo>
                  <a:pt x="174" y="938"/>
                </a:lnTo>
                <a:lnTo>
                  <a:pt x="248" y="1002"/>
                </a:lnTo>
                <a:lnTo>
                  <a:pt x="330" y="1066"/>
                </a:lnTo>
                <a:lnTo>
                  <a:pt x="414" y="1120"/>
                </a:lnTo>
                <a:lnTo>
                  <a:pt x="508" y="1170"/>
                </a:lnTo>
                <a:lnTo>
                  <a:pt x="604" y="1214"/>
                </a:lnTo>
                <a:lnTo>
                  <a:pt x="742" y="1258"/>
                </a:lnTo>
                <a:lnTo>
                  <a:pt x="888" y="1286"/>
                </a:lnTo>
                <a:lnTo>
                  <a:pt x="1006" y="1298"/>
                </a:lnTo>
                <a:lnTo>
                  <a:pt x="1178" y="1294"/>
                </a:lnTo>
                <a:lnTo>
                  <a:pt x="1328" y="1270"/>
                </a:lnTo>
                <a:lnTo>
                  <a:pt x="1472" y="1230"/>
                </a:lnTo>
                <a:lnTo>
                  <a:pt x="1592" y="1182"/>
                </a:lnTo>
                <a:lnTo>
                  <a:pt x="1710" y="1120"/>
                </a:lnTo>
                <a:lnTo>
                  <a:pt x="1802" y="1058"/>
                </a:lnTo>
                <a:lnTo>
                  <a:pt x="1886" y="992"/>
                </a:lnTo>
                <a:lnTo>
                  <a:pt x="1958" y="924"/>
                </a:lnTo>
                <a:lnTo>
                  <a:pt x="2030" y="844"/>
                </a:lnTo>
                <a:lnTo>
                  <a:pt x="2098" y="754"/>
                </a:lnTo>
                <a:lnTo>
                  <a:pt x="2148" y="680"/>
                </a:lnTo>
                <a:lnTo>
                  <a:pt x="2222" y="538"/>
                </a:lnTo>
                <a:lnTo>
                  <a:pt x="2262" y="438"/>
                </a:lnTo>
                <a:lnTo>
                  <a:pt x="2296" y="300"/>
                </a:lnTo>
                <a:lnTo>
                  <a:pt x="2316" y="184"/>
                </a:lnTo>
                <a:lnTo>
                  <a:pt x="2326" y="94"/>
                </a:lnTo>
                <a:lnTo>
                  <a:pt x="2322" y="0"/>
                </a:lnTo>
                <a:lnTo>
                  <a:pt x="2492" y="2"/>
                </a:lnTo>
              </a:path>
            </a:pathLst>
          </a:custGeom>
          <a:solidFill>
            <a:srgbClr val="0099FF"/>
          </a:soli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1193801" y="1727201"/>
            <a:ext cx="1514475" cy="3216275"/>
          </a:xfrm>
          <a:custGeom>
            <a:avLst/>
            <a:gdLst/>
            <a:ahLst/>
            <a:cxnLst>
              <a:cxn ang="0">
                <a:pos x="310" y="2026"/>
              </a:cxn>
              <a:cxn ang="0">
                <a:pos x="228" y="1934"/>
              </a:cxn>
              <a:cxn ang="0">
                <a:pos x="168" y="1836"/>
              </a:cxn>
              <a:cxn ang="0">
                <a:pos x="120" y="1742"/>
              </a:cxn>
              <a:cxn ang="0">
                <a:pos x="90" y="1672"/>
              </a:cxn>
              <a:cxn ang="0">
                <a:pos x="58" y="1588"/>
              </a:cxn>
              <a:cxn ang="0">
                <a:pos x="30" y="1474"/>
              </a:cxn>
              <a:cxn ang="0">
                <a:pos x="10" y="1352"/>
              </a:cxn>
              <a:cxn ang="0">
                <a:pos x="0" y="1220"/>
              </a:cxn>
              <a:cxn ang="0">
                <a:pos x="4" y="1148"/>
              </a:cxn>
              <a:cxn ang="0">
                <a:pos x="12" y="1056"/>
              </a:cxn>
              <a:cxn ang="0">
                <a:pos x="28" y="958"/>
              </a:cxn>
              <a:cxn ang="0">
                <a:pos x="58" y="840"/>
              </a:cxn>
              <a:cxn ang="0">
                <a:pos x="104" y="714"/>
              </a:cxn>
              <a:cxn ang="0">
                <a:pos x="198" y="534"/>
              </a:cxn>
              <a:cxn ang="0">
                <a:pos x="296" y="402"/>
              </a:cxn>
              <a:cxn ang="0">
                <a:pos x="380" y="310"/>
              </a:cxn>
              <a:cxn ang="0">
                <a:pos x="466" y="232"/>
              </a:cxn>
              <a:cxn ang="0">
                <a:pos x="552" y="170"/>
              </a:cxn>
              <a:cxn ang="0">
                <a:pos x="662" y="102"/>
              </a:cxn>
              <a:cxn ang="0">
                <a:pos x="772" y="46"/>
              </a:cxn>
              <a:cxn ang="0">
                <a:pos x="856" y="16"/>
              </a:cxn>
              <a:cxn ang="0">
                <a:pos x="906" y="0"/>
              </a:cxn>
              <a:cxn ang="0">
                <a:pos x="954" y="160"/>
              </a:cxn>
              <a:cxn ang="0">
                <a:pos x="884" y="182"/>
              </a:cxn>
              <a:cxn ang="0">
                <a:pos x="782" y="224"/>
              </a:cxn>
              <a:cxn ang="0">
                <a:pos x="696" y="272"/>
              </a:cxn>
              <a:cxn ang="0">
                <a:pos x="624" y="322"/>
              </a:cxn>
              <a:cxn ang="0">
                <a:pos x="556" y="378"/>
              </a:cxn>
              <a:cxn ang="0">
                <a:pos x="468" y="464"/>
              </a:cxn>
              <a:cxn ang="0">
                <a:pos x="406" y="530"/>
              </a:cxn>
              <a:cxn ang="0">
                <a:pos x="346" y="616"/>
              </a:cxn>
              <a:cxn ang="0">
                <a:pos x="288" y="720"/>
              </a:cxn>
              <a:cxn ang="0">
                <a:pos x="242" y="824"/>
              </a:cxn>
              <a:cxn ang="0">
                <a:pos x="210" y="928"/>
              </a:cxn>
              <a:cxn ang="0">
                <a:pos x="186" y="1046"/>
              </a:cxn>
              <a:cxn ang="0">
                <a:pos x="176" y="1156"/>
              </a:cxn>
              <a:cxn ang="0">
                <a:pos x="176" y="1260"/>
              </a:cxn>
              <a:cxn ang="0">
                <a:pos x="184" y="1356"/>
              </a:cxn>
              <a:cxn ang="0">
                <a:pos x="214" y="1494"/>
              </a:cxn>
              <a:cxn ang="0">
                <a:pos x="256" y="1626"/>
              </a:cxn>
              <a:cxn ang="0">
                <a:pos x="318" y="1742"/>
              </a:cxn>
              <a:cxn ang="0">
                <a:pos x="368" y="1822"/>
              </a:cxn>
              <a:cxn ang="0">
                <a:pos x="412" y="1882"/>
              </a:cxn>
              <a:cxn ang="0">
                <a:pos x="436" y="1916"/>
              </a:cxn>
              <a:cxn ang="0">
                <a:pos x="310" y="2026"/>
              </a:cxn>
            </a:cxnLst>
            <a:rect l="0" t="0" r="r" b="b"/>
            <a:pathLst>
              <a:path w="954" h="2026">
                <a:moveTo>
                  <a:pt x="310" y="2026"/>
                </a:moveTo>
                <a:lnTo>
                  <a:pt x="228" y="1934"/>
                </a:lnTo>
                <a:lnTo>
                  <a:pt x="168" y="1836"/>
                </a:lnTo>
                <a:lnTo>
                  <a:pt x="120" y="1742"/>
                </a:lnTo>
                <a:lnTo>
                  <a:pt x="90" y="1672"/>
                </a:lnTo>
                <a:lnTo>
                  <a:pt x="58" y="1588"/>
                </a:lnTo>
                <a:lnTo>
                  <a:pt x="30" y="1474"/>
                </a:lnTo>
                <a:lnTo>
                  <a:pt x="10" y="1352"/>
                </a:lnTo>
                <a:lnTo>
                  <a:pt x="0" y="1220"/>
                </a:lnTo>
                <a:lnTo>
                  <a:pt x="4" y="1148"/>
                </a:lnTo>
                <a:lnTo>
                  <a:pt x="12" y="1056"/>
                </a:lnTo>
                <a:lnTo>
                  <a:pt x="28" y="958"/>
                </a:lnTo>
                <a:lnTo>
                  <a:pt x="58" y="840"/>
                </a:lnTo>
                <a:lnTo>
                  <a:pt x="104" y="714"/>
                </a:lnTo>
                <a:lnTo>
                  <a:pt x="198" y="534"/>
                </a:lnTo>
                <a:lnTo>
                  <a:pt x="296" y="402"/>
                </a:lnTo>
                <a:lnTo>
                  <a:pt x="380" y="310"/>
                </a:lnTo>
                <a:lnTo>
                  <a:pt x="466" y="232"/>
                </a:lnTo>
                <a:lnTo>
                  <a:pt x="552" y="170"/>
                </a:lnTo>
                <a:lnTo>
                  <a:pt x="662" y="102"/>
                </a:lnTo>
                <a:lnTo>
                  <a:pt x="772" y="46"/>
                </a:lnTo>
                <a:lnTo>
                  <a:pt x="856" y="16"/>
                </a:lnTo>
                <a:lnTo>
                  <a:pt x="906" y="0"/>
                </a:lnTo>
                <a:lnTo>
                  <a:pt x="954" y="160"/>
                </a:lnTo>
                <a:lnTo>
                  <a:pt x="884" y="182"/>
                </a:lnTo>
                <a:lnTo>
                  <a:pt x="782" y="224"/>
                </a:lnTo>
                <a:lnTo>
                  <a:pt x="696" y="272"/>
                </a:lnTo>
                <a:lnTo>
                  <a:pt x="624" y="322"/>
                </a:lnTo>
                <a:lnTo>
                  <a:pt x="556" y="378"/>
                </a:lnTo>
                <a:lnTo>
                  <a:pt x="468" y="464"/>
                </a:lnTo>
                <a:lnTo>
                  <a:pt x="406" y="530"/>
                </a:lnTo>
                <a:lnTo>
                  <a:pt x="346" y="616"/>
                </a:lnTo>
                <a:lnTo>
                  <a:pt x="288" y="720"/>
                </a:lnTo>
                <a:lnTo>
                  <a:pt x="242" y="824"/>
                </a:lnTo>
                <a:lnTo>
                  <a:pt x="210" y="928"/>
                </a:lnTo>
                <a:lnTo>
                  <a:pt x="186" y="1046"/>
                </a:lnTo>
                <a:lnTo>
                  <a:pt x="176" y="1156"/>
                </a:lnTo>
                <a:lnTo>
                  <a:pt x="176" y="1260"/>
                </a:lnTo>
                <a:lnTo>
                  <a:pt x="184" y="1356"/>
                </a:lnTo>
                <a:lnTo>
                  <a:pt x="214" y="1494"/>
                </a:lnTo>
                <a:lnTo>
                  <a:pt x="256" y="1626"/>
                </a:lnTo>
                <a:lnTo>
                  <a:pt x="318" y="1742"/>
                </a:lnTo>
                <a:lnTo>
                  <a:pt x="368" y="1822"/>
                </a:lnTo>
                <a:lnTo>
                  <a:pt x="412" y="1882"/>
                </a:lnTo>
                <a:lnTo>
                  <a:pt x="436" y="1916"/>
                </a:lnTo>
                <a:lnTo>
                  <a:pt x="310" y="2026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FF99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rot="164116" flipH="1" flipV="1">
            <a:off x="2390775" y="1123951"/>
            <a:ext cx="890588" cy="2511425"/>
          </a:xfrm>
          <a:prstGeom prst="line">
            <a:avLst/>
          </a:prstGeom>
          <a:noFill/>
          <a:ln w="317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2646363" y="1644651"/>
            <a:ext cx="2559051" cy="199390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58" y="34"/>
              </a:cxn>
              <a:cxn ang="0">
                <a:pos x="130" y="20"/>
              </a:cxn>
              <a:cxn ang="0">
                <a:pos x="240" y="4"/>
              </a:cxn>
              <a:cxn ang="0">
                <a:pos x="336" y="0"/>
              </a:cxn>
              <a:cxn ang="0">
                <a:pos x="436" y="2"/>
              </a:cxn>
              <a:cxn ang="0">
                <a:pos x="562" y="18"/>
              </a:cxn>
              <a:cxn ang="0">
                <a:pos x="652" y="36"/>
              </a:cxn>
              <a:cxn ang="0">
                <a:pos x="728" y="58"/>
              </a:cxn>
              <a:cxn ang="0">
                <a:pos x="838" y="96"/>
              </a:cxn>
              <a:cxn ang="0">
                <a:pos x="930" y="142"/>
              </a:cxn>
              <a:cxn ang="0">
                <a:pos x="1012" y="186"/>
              </a:cxn>
              <a:cxn ang="0">
                <a:pos x="1090" y="238"/>
              </a:cxn>
              <a:cxn ang="0">
                <a:pos x="1216" y="340"/>
              </a:cxn>
              <a:cxn ang="0">
                <a:pos x="1314" y="446"/>
              </a:cxn>
              <a:cxn ang="0">
                <a:pos x="1372" y="520"/>
              </a:cxn>
              <a:cxn ang="0">
                <a:pos x="1420" y="590"/>
              </a:cxn>
              <a:cxn ang="0">
                <a:pos x="1462" y="664"/>
              </a:cxn>
              <a:cxn ang="0">
                <a:pos x="1514" y="768"/>
              </a:cxn>
              <a:cxn ang="0">
                <a:pos x="1550" y="864"/>
              </a:cxn>
              <a:cxn ang="0">
                <a:pos x="1574" y="944"/>
              </a:cxn>
              <a:cxn ang="0">
                <a:pos x="1594" y="1032"/>
              </a:cxn>
              <a:cxn ang="0">
                <a:pos x="1604" y="1108"/>
              </a:cxn>
              <a:cxn ang="0">
                <a:pos x="1612" y="1186"/>
              </a:cxn>
              <a:cxn ang="0">
                <a:pos x="1612" y="1252"/>
              </a:cxn>
              <a:cxn ang="0">
                <a:pos x="1444" y="1256"/>
              </a:cxn>
              <a:cxn ang="0">
                <a:pos x="1442" y="1204"/>
              </a:cxn>
              <a:cxn ang="0">
                <a:pos x="1432" y="1124"/>
              </a:cxn>
              <a:cxn ang="0">
                <a:pos x="1422" y="1052"/>
              </a:cxn>
              <a:cxn ang="0">
                <a:pos x="1402" y="962"/>
              </a:cxn>
              <a:cxn ang="0">
                <a:pos x="1364" y="862"/>
              </a:cxn>
              <a:cxn ang="0">
                <a:pos x="1324" y="764"/>
              </a:cxn>
              <a:cxn ang="0">
                <a:pos x="1268" y="670"/>
              </a:cxn>
              <a:cxn ang="0">
                <a:pos x="1214" y="594"/>
              </a:cxn>
              <a:cxn ang="0">
                <a:pos x="1164" y="530"/>
              </a:cxn>
              <a:cxn ang="0">
                <a:pos x="1112" y="474"/>
              </a:cxn>
              <a:cxn ang="0">
                <a:pos x="1040" y="412"/>
              </a:cxn>
              <a:cxn ang="0">
                <a:pos x="966" y="356"/>
              </a:cxn>
              <a:cxn ang="0">
                <a:pos x="890" y="310"/>
              </a:cxn>
              <a:cxn ang="0">
                <a:pos x="820" y="270"/>
              </a:cxn>
              <a:cxn ang="0">
                <a:pos x="748" y="238"/>
              </a:cxn>
              <a:cxn ang="0">
                <a:pos x="656" y="212"/>
              </a:cxn>
              <a:cxn ang="0">
                <a:pos x="574" y="188"/>
              </a:cxn>
              <a:cxn ang="0">
                <a:pos x="488" y="174"/>
              </a:cxn>
              <a:cxn ang="0">
                <a:pos x="412" y="168"/>
              </a:cxn>
              <a:cxn ang="0">
                <a:pos x="328" y="164"/>
              </a:cxn>
              <a:cxn ang="0">
                <a:pos x="242" y="170"/>
              </a:cxn>
              <a:cxn ang="0">
                <a:pos x="164" y="180"/>
              </a:cxn>
              <a:cxn ang="0">
                <a:pos x="86" y="194"/>
              </a:cxn>
              <a:cxn ang="0">
                <a:pos x="44" y="212"/>
              </a:cxn>
              <a:cxn ang="0">
                <a:pos x="0" y="48"/>
              </a:cxn>
            </a:cxnLst>
            <a:rect l="0" t="0" r="r" b="b"/>
            <a:pathLst>
              <a:path w="1612" h="1256">
                <a:moveTo>
                  <a:pt x="0" y="48"/>
                </a:moveTo>
                <a:lnTo>
                  <a:pt x="58" y="34"/>
                </a:lnTo>
                <a:lnTo>
                  <a:pt x="130" y="20"/>
                </a:lnTo>
                <a:lnTo>
                  <a:pt x="240" y="4"/>
                </a:lnTo>
                <a:lnTo>
                  <a:pt x="336" y="0"/>
                </a:lnTo>
                <a:lnTo>
                  <a:pt x="436" y="2"/>
                </a:lnTo>
                <a:lnTo>
                  <a:pt x="562" y="18"/>
                </a:lnTo>
                <a:lnTo>
                  <a:pt x="652" y="36"/>
                </a:lnTo>
                <a:lnTo>
                  <a:pt x="728" y="58"/>
                </a:lnTo>
                <a:lnTo>
                  <a:pt x="838" y="96"/>
                </a:lnTo>
                <a:lnTo>
                  <a:pt x="930" y="142"/>
                </a:lnTo>
                <a:lnTo>
                  <a:pt x="1012" y="186"/>
                </a:lnTo>
                <a:lnTo>
                  <a:pt x="1090" y="238"/>
                </a:lnTo>
                <a:lnTo>
                  <a:pt x="1216" y="340"/>
                </a:lnTo>
                <a:lnTo>
                  <a:pt x="1314" y="446"/>
                </a:lnTo>
                <a:lnTo>
                  <a:pt x="1372" y="520"/>
                </a:lnTo>
                <a:lnTo>
                  <a:pt x="1420" y="590"/>
                </a:lnTo>
                <a:lnTo>
                  <a:pt x="1462" y="664"/>
                </a:lnTo>
                <a:lnTo>
                  <a:pt x="1514" y="768"/>
                </a:lnTo>
                <a:lnTo>
                  <a:pt x="1550" y="864"/>
                </a:lnTo>
                <a:lnTo>
                  <a:pt x="1574" y="944"/>
                </a:lnTo>
                <a:lnTo>
                  <a:pt x="1594" y="1032"/>
                </a:lnTo>
                <a:lnTo>
                  <a:pt x="1604" y="1108"/>
                </a:lnTo>
                <a:lnTo>
                  <a:pt x="1612" y="1186"/>
                </a:lnTo>
                <a:lnTo>
                  <a:pt x="1612" y="1252"/>
                </a:lnTo>
                <a:lnTo>
                  <a:pt x="1444" y="1256"/>
                </a:lnTo>
                <a:lnTo>
                  <a:pt x="1442" y="1204"/>
                </a:lnTo>
                <a:lnTo>
                  <a:pt x="1432" y="1124"/>
                </a:lnTo>
                <a:lnTo>
                  <a:pt x="1422" y="1052"/>
                </a:lnTo>
                <a:lnTo>
                  <a:pt x="1402" y="962"/>
                </a:lnTo>
                <a:lnTo>
                  <a:pt x="1364" y="862"/>
                </a:lnTo>
                <a:lnTo>
                  <a:pt x="1324" y="764"/>
                </a:lnTo>
                <a:lnTo>
                  <a:pt x="1268" y="670"/>
                </a:lnTo>
                <a:lnTo>
                  <a:pt x="1214" y="594"/>
                </a:lnTo>
                <a:lnTo>
                  <a:pt x="1164" y="530"/>
                </a:lnTo>
                <a:lnTo>
                  <a:pt x="1112" y="474"/>
                </a:lnTo>
                <a:lnTo>
                  <a:pt x="1040" y="412"/>
                </a:lnTo>
                <a:lnTo>
                  <a:pt x="966" y="356"/>
                </a:lnTo>
                <a:lnTo>
                  <a:pt x="890" y="310"/>
                </a:lnTo>
                <a:lnTo>
                  <a:pt x="820" y="270"/>
                </a:lnTo>
                <a:lnTo>
                  <a:pt x="748" y="238"/>
                </a:lnTo>
                <a:lnTo>
                  <a:pt x="656" y="212"/>
                </a:lnTo>
                <a:lnTo>
                  <a:pt x="574" y="188"/>
                </a:lnTo>
                <a:lnTo>
                  <a:pt x="488" y="174"/>
                </a:lnTo>
                <a:lnTo>
                  <a:pt x="412" y="168"/>
                </a:lnTo>
                <a:lnTo>
                  <a:pt x="328" y="164"/>
                </a:lnTo>
                <a:lnTo>
                  <a:pt x="242" y="170"/>
                </a:lnTo>
                <a:lnTo>
                  <a:pt x="164" y="180"/>
                </a:lnTo>
                <a:lnTo>
                  <a:pt x="86" y="194"/>
                </a:lnTo>
                <a:lnTo>
                  <a:pt x="44" y="212"/>
                </a:lnTo>
                <a:lnTo>
                  <a:pt x="0" y="48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4530726" y="3587750"/>
            <a:ext cx="669925" cy="1352550"/>
          </a:xfrm>
          <a:custGeom>
            <a:avLst/>
            <a:gdLst/>
            <a:ahLst/>
            <a:cxnLst>
              <a:cxn ang="0">
                <a:pos x="422" y="0"/>
              </a:cxn>
              <a:cxn ang="0">
                <a:pos x="422" y="88"/>
              </a:cxn>
              <a:cxn ang="0">
                <a:pos x="420" y="164"/>
              </a:cxn>
              <a:cxn ang="0">
                <a:pos x="398" y="284"/>
              </a:cxn>
              <a:cxn ang="0">
                <a:pos x="372" y="400"/>
              </a:cxn>
              <a:cxn ang="0">
                <a:pos x="326" y="530"/>
              </a:cxn>
              <a:cxn ang="0">
                <a:pos x="260" y="658"/>
              </a:cxn>
              <a:cxn ang="0">
                <a:pos x="210" y="742"/>
              </a:cxn>
              <a:cxn ang="0">
                <a:pos x="158" y="812"/>
              </a:cxn>
              <a:cxn ang="0">
                <a:pos x="126" y="852"/>
              </a:cxn>
              <a:cxn ang="0">
                <a:pos x="0" y="734"/>
              </a:cxn>
              <a:cxn ang="0">
                <a:pos x="48" y="666"/>
              </a:cxn>
              <a:cxn ang="0">
                <a:pos x="94" y="592"/>
              </a:cxn>
              <a:cxn ang="0">
                <a:pos x="138" y="516"/>
              </a:cxn>
              <a:cxn ang="0">
                <a:pos x="180" y="420"/>
              </a:cxn>
              <a:cxn ang="0">
                <a:pos x="208" y="330"/>
              </a:cxn>
              <a:cxn ang="0">
                <a:pos x="232" y="226"/>
              </a:cxn>
              <a:cxn ang="0">
                <a:pos x="244" y="148"/>
              </a:cxn>
              <a:cxn ang="0">
                <a:pos x="250" y="52"/>
              </a:cxn>
              <a:cxn ang="0">
                <a:pos x="250" y="4"/>
              </a:cxn>
              <a:cxn ang="0">
                <a:pos x="422" y="0"/>
              </a:cxn>
            </a:cxnLst>
            <a:rect l="0" t="0" r="r" b="b"/>
            <a:pathLst>
              <a:path w="422" h="852">
                <a:moveTo>
                  <a:pt x="422" y="0"/>
                </a:moveTo>
                <a:lnTo>
                  <a:pt x="422" y="88"/>
                </a:lnTo>
                <a:lnTo>
                  <a:pt x="420" y="164"/>
                </a:lnTo>
                <a:lnTo>
                  <a:pt x="398" y="284"/>
                </a:lnTo>
                <a:lnTo>
                  <a:pt x="372" y="400"/>
                </a:lnTo>
                <a:lnTo>
                  <a:pt x="326" y="530"/>
                </a:lnTo>
                <a:lnTo>
                  <a:pt x="260" y="658"/>
                </a:lnTo>
                <a:lnTo>
                  <a:pt x="210" y="742"/>
                </a:lnTo>
                <a:lnTo>
                  <a:pt x="158" y="812"/>
                </a:lnTo>
                <a:lnTo>
                  <a:pt x="126" y="852"/>
                </a:lnTo>
                <a:lnTo>
                  <a:pt x="0" y="734"/>
                </a:lnTo>
                <a:lnTo>
                  <a:pt x="48" y="666"/>
                </a:lnTo>
                <a:lnTo>
                  <a:pt x="94" y="592"/>
                </a:lnTo>
                <a:lnTo>
                  <a:pt x="138" y="516"/>
                </a:lnTo>
                <a:lnTo>
                  <a:pt x="180" y="420"/>
                </a:lnTo>
                <a:lnTo>
                  <a:pt x="208" y="330"/>
                </a:lnTo>
                <a:lnTo>
                  <a:pt x="232" y="226"/>
                </a:lnTo>
                <a:lnTo>
                  <a:pt x="244" y="148"/>
                </a:lnTo>
                <a:lnTo>
                  <a:pt x="250" y="52"/>
                </a:lnTo>
                <a:lnTo>
                  <a:pt x="250" y="4"/>
                </a:lnTo>
                <a:lnTo>
                  <a:pt x="422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>
            <a:off x="1473200" y="3600451"/>
            <a:ext cx="3048000" cy="1762125"/>
          </a:xfrm>
          <a:custGeom>
            <a:avLst/>
            <a:gdLst/>
            <a:ahLst/>
            <a:cxnLst>
              <a:cxn ang="0">
                <a:pos x="1920" y="720"/>
              </a:cxn>
              <a:cxn ang="0">
                <a:pos x="1866" y="782"/>
              </a:cxn>
              <a:cxn ang="0">
                <a:pos x="1806" y="840"/>
              </a:cxn>
              <a:cxn ang="0">
                <a:pos x="1756" y="882"/>
              </a:cxn>
              <a:cxn ang="0">
                <a:pos x="1714" y="910"/>
              </a:cxn>
              <a:cxn ang="0">
                <a:pos x="1662" y="946"/>
              </a:cxn>
              <a:cxn ang="0">
                <a:pos x="1598" y="982"/>
              </a:cxn>
              <a:cxn ang="0">
                <a:pos x="1524" y="1022"/>
              </a:cxn>
              <a:cxn ang="0">
                <a:pos x="1422" y="1060"/>
              </a:cxn>
              <a:cxn ang="0">
                <a:pos x="1342" y="1080"/>
              </a:cxn>
              <a:cxn ang="0">
                <a:pos x="1260" y="1098"/>
              </a:cxn>
              <a:cxn ang="0">
                <a:pos x="1176" y="1108"/>
              </a:cxn>
              <a:cxn ang="0">
                <a:pos x="1098" y="1108"/>
              </a:cxn>
              <a:cxn ang="0">
                <a:pos x="1000" y="1110"/>
              </a:cxn>
              <a:cxn ang="0">
                <a:pos x="904" y="1094"/>
              </a:cxn>
              <a:cxn ang="0">
                <a:pos x="774" y="1064"/>
              </a:cxn>
              <a:cxn ang="0">
                <a:pos x="692" y="1038"/>
              </a:cxn>
              <a:cxn ang="0">
                <a:pos x="614" y="1002"/>
              </a:cxn>
              <a:cxn ang="0">
                <a:pos x="544" y="964"/>
              </a:cxn>
              <a:cxn ang="0">
                <a:pos x="464" y="916"/>
              </a:cxn>
              <a:cxn ang="0">
                <a:pos x="392" y="860"/>
              </a:cxn>
              <a:cxn ang="0">
                <a:pos x="300" y="776"/>
              </a:cxn>
              <a:cxn ang="0">
                <a:pos x="252" y="720"/>
              </a:cxn>
              <a:cxn ang="0">
                <a:pos x="182" y="626"/>
              </a:cxn>
              <a:cxn ang="0">
                <a:pos x="122" y="528"/>
              </a:cxn>
              <a:cxn ang="0">
                <a:pos x="86" y="452"/>
              </a:cxn>
              <a:cxn ang="0">
                <a:pos x="52" y="362"/>
              </a:cxn>
              <a:cxn ang="0">
                <a:pos x="28" y="276"/>
              </a:cxn>
              <a:cxn ang="0">
                <a:pos x="16" y="208"/>
              </a:cxn>
              <a:cxn ang="0">
                <a:pos x="2" y="130"/>
              </a:cxn>
              <a:cxn ang="0">
                <a:pos x="2" y="66"/>
              </a:cxn>
              <a:cxn ang="0">
                <a:pos x="0" y="0"/>
              </a:cxn>
              <a:cxn ang="0">
                <a:pos x="166" y="8"/>
              </a:cxn>
              <a:cxn ang="0">
                <a:pos x="166" y="68"/>
              </a:cxn>
              <a:cxn ang="0">
                <a:pos x="176" y="148"/>
              </a:cxn>
              <a:cxn ang="0">
                <a:pos x="186" y="222"/>
              </a:cxn>
              <a:cxn ang="0">
                <a:pos x="202" y="286"/>
              </a:cxn>
              <a:cxn ang="0">
                <a:pos x="222" y="348"/>
              </a:cxn>
              <a:cxn ang="0">
                <a:pos x="250" y="408"/>
              </a:cxn>
              <a:cxn ang="0">
                <a:pos x="288" y="488"/>
              </a:cxn>
              <a:cxn ang="0">
                <a:pos x="340" y="570"/>
              </a:cxn>
              <a:cxn ang="0">
                <a:pos x="388" y="630"/>
              </a:cxn>
              <a:cxn ang="0">
                <a:pos x="452" y="698"/>
              </a:cxn>
              <a:cxn ang="0">
                <a:pos x="514" y="754"/>
              </a:cxn>
              <a:cxn ang="0">
                <a:pos x="580" y="798"/>
              </a:cxn>
              <a:cxn ang="0">
                <a:pos x="668" y="854"/>
              </a:cxn>
              <a:cxn ang="0">
                <a:pos x="760" y="894"/>
              </a:cxn>
              <a:cxn ang="0">
                <a:pos x="848" y="924"/>
              </a:cxn>
              <a:cxn ang="0">
                <a:pos x="966" y="948"/>
              </a:cxn>
              <a:cxn ang="0">
                <a:pos x="1052" y="958"/>
              </a:cxn>
              <a:cxn ang="0">
                <a:pos x="1140" y="954"/>
              </a:cxn>
              <a:cxn ang="0">
                <a:pos x="1240" y="948"/>
              </a:cxn>
              <a:cxn ang="0">
                <a:pos x="1366" y="920"/>
              </a:cxn>
              <a:cxn ang="0">
                <a:pos x="1452" y="888"/>
              </a:cxn>
              <a:cxn ang="0">
                <a:pos x="1528" y="852"/>
              </a:cxn>
              <a:cxn ang="0">
                <a:pos x="1592" y="816"/>
              </a:cxn>
              <a:cxn ang="0">
                <a:pos x="1648" y="776"/>
              </a:cxn>
              <a:cxn ang="0">
                <a:pos x="1700" y="736"/>
              </a:cxn>
              <a:cxn ang="0">
                <a:pos x="1748" y="696"/>
              </a:cxn>
              <a:cxn ang="0">
                <a:pos x="1788" y="656"/>
              </a:cxn>
              <a:cxn ang="0">
                <a:pos x="1812" y="624"/>
              </a:cxn>
              <a:cxn ang="0">
                <a:pos x="1920" y="720"/>
              </a:cxn>
            </a:cxnLst>
            <a:rect l="0" t="0" r="r" b="b"/>
            <a:pathLst>
              <a:path w="1920" h="1110">
                <a:moveTo>
                  <a:pt x="1920" y="720"/>
                </a:moveTo>
                <a:lnTo>
                  <a:pt x="1866" y="782"/>
                </a:lnTo>
                <a:lnTo>
                  <a:pt x="1806" y="840"/>
                </a:lnTo>
                <a:lnTo>
                  <a:pt x="1756" y="882"/>
                </a:lnTo>
                <a:lnTo>
                  <a:pt x="1714" y="910"/>
                </a:lnTo>
                <a:lnTo>
                  <a:pt x="1662" y="946"/>
                </a:lnTo>
                <a:lnTo>
                  <a:pt x="1598" y="982"/>
                </a:lnTo>
                <a:lnTo>
                  <a:pt x="1524" y="1022"/>
                </a:lnTo>
                <a:lnTo>
                  <a:pt x="1422" y="1060"/>
                </a:lnTo>
                <a:lnTo>
                  <a:pt x="1342" y="1080"/>
                </a:lnTo>
                <a:lnTo>
                  <a:pt x="1260" y="1098"/>
                </a:lnTo>
                <a:lnTo>
                  <a:pt x="1176" y="1108"/>
                </a:lnTo>
                <a:lnTo>
                  <a:pt x="1098" y="1108"/>
                </a:lnTo>
                <a:lnTo>
                  <a:pt x="1000" y="1110"/>
                </a:lnTo>
                <a:lnTo>
                  <a:pt x="904" y="1094"/>
                </a:lnTo>
                <a:lnTo>
                  <a:pt x="774" y="1064"/>
                </a:lnTo>
                <a:lnTo>
                  <a:pt x="692" y="1038"/>
                </a:lnTo>
                <a:lnTo>
                  <a:pt x="614" y="1002"/>
                </a:lnTo>
                <a:lnTo>
                  <a:pt x="544" y="964"/>
                </a:lnTo>
                <a:lnTo>
                  <a:pt x="464" y="916"/>
                </a:lnTo>
                <a:lnTo>
                  <a:pt x="392" y="860"/>
                </a:lnTo>
                <a:lnTo>
                  <a:pt x="300" y="776"/>
                </a:lnTo>
                <a:lnTo>
                  <a:pt x="252" y="720"/>
                </a:lnTo>
                <a:lnTo>
                  <a:pt x="182" y="626"/>
                </a:lnTo>
                <a:lnTo>
                  <a:pt x="122" y="528"/>
                </a:lnTo>
                <a:lnTo>
                  <a:pt x="86" y="452"/>
                </a:lnTo>
                <a:lnTo>
                  <a:pt x="52" y="362"/>
                </a:lnTo>
                <a:lnTo>
                  <a:pt x="28" y="276"/>
                </a:lnTo>
                <a:lnTo>
                  <a:pt x="16" y="208"/>
                </a:lnTo>
                <a:lnTo>
                  <a:pt x="2" y="130"/>
                </a:lnTo>
                <a:lnTo>
                  <a:pt x="2" y="66"/>
                </a:lnTo>
                <a:lnTo>
                  <a:pt x="0" y="0"/>
                </a:lnTo>
                <a:lnTo>
                  <a:pt x="166" y="8"/>
                </a:lnTo>
                <a:lnTo>
                  <a:pt x="166" y="68"/>
                </a:lnTo>
                <a:lnTo>
                  <a:pt x="176" y="148"/>
                </a:lnTo>
                <a:lnTo>
                  <a:pt x="186" y="222"/>
                </a:lnTo>
                <a:lnTo>
                  <a:pt x="202" y="286"/>
                </a:lnTo>
                <a:lnTo>
                  <a:pt x="222" y="348"/>
                </a:lnTo>
                <a:lnTo>
                  <a:pt x="250" y="408"/>
                </a:lnTo>
                <a:lnTo>
                  <a:pt x="288" y="488"/>
                </a:lnTo>
                <a:lnTo>
                  <a:pt x="340" y="570"/>
                </a:lnTo>
                <a:lnTo>
                  <a:pt x="388" y="630"/>
                </a:lnTo>
                <a:lnTo>
                  <a:pt x="452" y="698"/>
                </a:lnTo>
                <a:lnTo>
                  <a:pt x="514" y="754"/>
                </a:lnTo>
                <a:lnTo>
                  <a:pt x="580" y="798"/>
                </a:lnTo>
                <a:lnTo>
                  <a:pt x="668" y="854"/>
                </a:lnTo>
                <a:lnTo>
                  <a:pt x="760" y="894"/>
                </a:lnTo>
                <a:lnTo>
                  <a:pt x="848" y="924"/>
                </a:lnTo>
                <a:lnTo>
                  <a:pt x="966" y="948"/>
                </a:lnTo>
                <a:lnTo>
                  <a:pt x="1052" y="958"/>
                </a:lnTo>
                <a:lnTo>
                  <a:pt x="1140" y="954"/>
                </a:lnTo>
                <a:lnTo>
                  <a:pt x="1240" y="948"/>
                </a:lnTo>
                <a:lnTo>
                  <a:pt x="1366" y="920"/>
                </a:lnTo>
                <a:lnTo>
                  <a:pt x="1452" y="888"/>
                </a:lnTo>
                <a:lnTo>
                  <a:pt x="1528" y="852"/>
                </a:lnTo>
                <a:lnTo>
                  <a:pt x="1592" y="816"/>
                </a:lnTo>
                <a:lnTo>
                  <a:pt x="1648" y="776"/>
                </a:lnTo>
                <a:lnTo>
                  <a:pt x="1700" y="736"/>
                </a:lnTo>
                <a:lnTo>
                  <a:pt x="1748" y="696"/>
                </a:lnTo>
                <a:lnTo>
                  <a:pt x="1788" y="656"/>
                </a:lnTo>
                <a:lnTo>
                  <a:pt x="1812" y="624"/>
                </a:lnTo>
                <a:lnTo>
                  <a:pt x="1920" y="720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1466852" y="1911351"/>
            <a:ext cx="2359025" cy="1758950"/>
          </a:xfrm>
          <a:custGeom>
            <a:avLst/>
            <a:gdLst/>
            <a:ahLst/>
            <a:cxnLst>
              <a:cxn ang="0">
                <a:pos x="0" y="1108"/>
              </a:cxn>
              <a:cxn ang="0">
                <a:pos x="6" y="1016"/>
              </a:cxn>
              <a:cxn ang="0">
                <a:pos x="18" y="910"/>
              </a:cxn>
              <a:cxn ang="0">
                <a:pos x="46" y="784"/>
              </a:cxn>
              <a:cxn ang="0">
                <a:pos x="72" y="716"/>
              </a:cxn>
              <a:cxn ang="0">
                <a:pos x="100" y="636"/>
              </a:cxn>
              <a:cxn ang="0">
                <a:pos x="142" y="552"/>
              </a:cxn>
              <a:cxn ang="0">
                <a:pos x="196" y="466"/>
              </a:cxn>
              <a:cxn ang="0">
                <a:pos x="268" y="372"/>
              </a:cxn>
              <a:cxn ang="0">
                <a:pos x="354" y="284"/>
              </a:cxn>
              <a:cxn ang="0">
                <a:pos x="432" y="220"/>
              </a:cxn>
              <a:cxn ang="0">
                <a:pos x="522" y="158"/>
              </a:cxn>
              <a:cxn ang="0">
                <a:pos x="618" y="108"/>
              </a:cxn>
              <a:cxn ang="0">
                <a:pos x="702" y="70"/>
              </a:cxn>
              <a:cxn ang="0">
                <a:pos x="810" y="32"/>
              </a:cxn>
              <a:cxn ang="0">
                <a:pos x="924" y="10"/>
              </a:cxn>
              <a:cxn ang="0">
                <a:pos x="1050" y="0"/>
              </a:cxn>
              <a:cxn ang="0">
                <a:pos x="1144" y="0"/>
              </a:cxn>
              <a:cxn ang="0">
                <a:pos x="1248" y="10"/>
              </a:cxn>
              <a:cxn ang="0">
                <a:pos x="1342" y="26"/>
              </a:cxn>
              <a:cxn ang="0">
                <a:pos x="1418" y="48"/>
              </a:cxn>
              <a:cxn ang="0">
                <a:pos x="1486" y="70"/>
              </a:cxn>
              <a:cxn ang="0">
                <a:pos x="1424" y="216"/>
              </a:cxn>
              <a:cxn ang="0">
                <a:pos x="1364" y="196"/>
              </a:cxn>
              <a:cxn ang="0">
                <a:pos x="1300" y="178"/>
              </a:cxn>
              <a:cxn ang="0">
                <a:pos x="1206" y="162"/>
              </a:cxn>
              <a:cxn ang="0">
                <a:pos x="1124" y="156"/>
              </a:cxn>
              <a:cxn ang="0">
                <a:pos x="1064" y="156"/>
              </a:cxn>
              <a:cxn ang="0">
                <a:pos x="980" y="166"/>
              </a:cxn>
              <a:cxn ang="0">
                <a:pos x="900" y="178"/>
              </a:cxn>
              <a:cxn ang="0">
                <a:pos x="822" y="200"/>
              </a:cxn>
              <a:cxn ang="0">
                <a:pos x="746" y="230"/>
              </a:cxn>
              <a:cxn ang="0">
                <a:pos x="664" y="268"/>
              </a:cxn>
              <a:cxn ang="0">
                <a:pos x="578" y="316"/>
              </a:cxn>
              <a:cxn ang="0">
                <a:pos x="498" y="376"/>
              </a:cxn>
              <a:cxn ang="0">
                <a:pos x="436" y="440"/>
              </a:cxn>
              <a:cxn ang="0">
                <a:pos x="374" y="508"/>
              </a:cxn>
              <a:cxn ang="0">
                <a:pos x="318" y="584"/>
              </a:cxn>
              <a:cxn ang="0">
                <a:pos x="272" y="658"/>
              </a:cxn>
              <a:cxn ang="0">
                <a:pos x="238" y="736"/>
              </a:cxn>
              <a:cxn ang="0">
                <a:pos x="212" y="824"/>
              </a:cxn>
              <a:cxn ang="0">
                <a:pos x="184" y="920"/>
              </a:cxn>
              <a:cxn ang="0">
                <a:pos x="176" y="1004"/>
              </a:cxn>
              <a:cxn ang="0">
                <a:pos x="168" y="1080"/>
              </a:cxn>
              <a:cxn ang="0">
                <a:pos x="168" y="1108"/>
              </a:cxn>
              <a:cxn ang="0">
                <a:pos x="0" y="1108"/>
              </a:cxn>
            </a:cxnLst>
            <a:rect l="0" t="0" r="r" b="b"/>
            <a:pathLst>
              <a:path w="1486" h="1108">
                <a:moveTo>
                  <a:pt x="0" y="1108"/>
                </a:moveTo>
                <a:lnTo>
                  <a:pt x="6" y="1016"/>
                </a:lnTo>
                <a:lnTo>
                  <a:pt x="18" y="910"/>
                </a:lnTo>
                <a:lnTo>
                  <a:pt x="46" y="784"/>
                </a:lnTo>
                <a:lnTo>
                  <a:pt x="72" y="716"/>
                </a:lnTo>
                <a:lnTo>
                  <a:pt x="100" y="636"/>
                </a:lnTo>
                <a:lnTo>
                  <a:pt x="142" y="552"/>
                </a:lnTo>
                <a:lnTo>
                  <a:pt x="196" y="466"/>
                </a:lnTo>
                <a:lnTo>
                  <a:pt x="268" y="372"/>
                </a:lnTo>
                <a:lnTo>
                  <a:pt x="354" y="284"/>
                </a:lnTo>
                <a:lnTo>
                  <a:pt x="432" y="220"/>
                </a:lnTo>
                <a:lnTo>
                  <a:pt x="522" y="158"/>
                </a:lnTo>
                <a:lnTo>
                  <a:pt x="618" y="108"/>
                </a:lnTo>
                <a:lnTo>
                  <a:pt x="702" y="70"/>
                </a:lnTo>
                <a:lnTo>
                  <a:pt x="810" y="32"/>
                </a:lnTo>
                <a:lnTo>
                  <a:pt x="924" y="10"/>
                </a:lnTo>
                <a:lnTo>
                  <a:pt x="1050" y="0"/>
                </a:lnTo>
                <a:lnTo>
                  <a:pt x="1144" y="0"/>
                </a:lnTo>
                <a:lnTo>
                  <a:pt x="1248" y="10"/>
                </a:lnTo>
                <a:lnTo>
                  <a:pt x="1342" y="26"/>
                </a:lnTo>
                <a:lnTo>
                  <a:pt x="1418" y="48"/>
                </a:lnTo>
                <a:lnTo>
                  <a:pt x="1486" y="70"/>
                </a:lnTo>
                <a:lnTo>
                  <a:pt x="1424" y="216"/>
                </a:lnTo>
                <a:lnTo>
                  <a:pt x="1364" y="196"/>
                </a:lnTo>
                <a:lnTo>
                  <a:pt x="1300" y="178"/>
                </a:lnTo>
                <a:lnTo>
                  <a:pt x="1206" y="162"/>
                </a:lnTo>
                <a:lnTo>
                  <a:pt x="1124" y="156"/>
                </a:lnTo>
                <a:lnTo>
                  <a:pt x="1064" y="156"/>
                </a:lnTo>
                <a:lnTo>
                  <a:pt x="980" y="166"/>
                </a:lnTo>
                <a:lnTo>
                  <a:pt x="900" y="178"/>
                </a:lnTo>
                <a:lnTo>
                  <a:pt x="822" y="200"/>
                </a:lnTo>
                <a:lnTo>
                  <a:pt x="746" y="230"/>
                </a:lnTo>
                <a:lnTo>
                  <a:pt x="664" y="268"/>
                </a:lnTo>
                <a:lnTo>
                  <a:pt x="578" y="316"/>
                </a:lnTo>
                <a:lnTo>
                  <a:pt x="498" y="376"/>
                </a:lnTo>
                <a:lnTo>
                  <a:pt x="436" y="440"/>
                </a:lnTo>
                <a:lnTo>
                  <a:pt x="374" y="508"/>
                </a:lnTo>
                <a:lnTo>
                  <a:pt x="318" y="584"/>
                </a:lnTo>
                <a:lnTo>
                  <a:pt x="272" y="658"/>
                </a:lnTo>
                <a:lnTo>
                  <a:pt x="238" y="736"/>
                </a:lnTo>
                <a:lnTo>
                  <a:pt x="212" y="824"/>
                </a:lnTo>
                <a:lnTo>
                  <a:pt x="184" y="920"/>
                </a:lnTo>
                <a:lnTo>
                  <a:pt x="176" y="1004"/>
                </a:lnTo>
                <a:lnTo>
                  <a:pt x="168" y="1080"/>
                </a:lnTo>
                <a:lnTo>
                  <a:pt x="168" y="1108"/>
                </a:lnTo>
                <a:lnTo>
                  <a:pt x="0" y="1108"/>
                </a:lnTo>
                <a:close/>
              </a:path>
            </a:pathLst>
          </a:custGeom>
          <a:solidFill>
            <a:srgbClr val="996600"/>
          </a:solidFill>
          <a:ln w="9525">
            <a:solidFill>
              <a:srgbClr val="99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738189" y="996950"/>
            <a:ext cx="4926012" cy="5353050"/>
            <a:chOff x="465" y="628"/>
            <a:chExt cx="3103" cy="3372"/>
          </a:xfrm>
        </p:grpSpPr>
        <p:sp>
          <p:nvSpPr>
            <p:cNvPr id="4103" name="Line 7"/>
            <p:cNvSpPr>
              <a:spLocks noChangeShapeType="1"/>
            </p:cNvSpPr>
            <p:nvPr/>
          </p:nvSpPr>
          <p:spPr bwMode="auto">
            <a:xfrm>
              <a:off x="2025" y="628"/>
              <a:ext cx="0" cy="337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4" name="Oval 8"/>
            <p:cNvSpPr>
              <a:spLocks noChangeArrowheads="1"/>
            </p:cNvSpPr>
            <p:nvPr/>
          </p:nvSpPr>
          <p:spPr bwMode="auto">
            <a:xfrm>
              <a:off x="615" y="868"/>
              <a:ext cx="2832" cy="2831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2021" y="884"/>
              <a:ext cx="0" cy="28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465" y="2291"/>
              <a:ext cx="310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lg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130" name="Oval 34"/>
            <p:cNvSpPr>
              <a:spLocks noChangeArrowheads="1"/>
            </p:cNvSpPr>
            <p:nvPr/>
          </p:nvSpPr>
          <p:spPr bwMode="auto">
            <a:xfrm>
              <a:off x="1096" y="1362"/>
              <a:ext cx="1864" cy="186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31" name="Oval 35"/>
            <p:cNvSpPr>
              <a:spLocks noChangeArrowheads="1"/>
            </p:cNvSpPr>
            <p:nvPr/>
          </p:nvSpPr>
          <p:spPr bwMode="auto">
            <a:xfrm>
              <a:off x="929" y="1204"/>
              <a:ext cx="2175" cy="217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32" name="Oval 36"/>
            <p:cNvSpPr>
              <a:spLocks noChangeArrowheads="1"/>
            </p:cNvSpPr>
            <p:nvPr/>
          </p:nvSpPr>
          <p:spPr bwMode="auto">
            <a:xfrm>
              <a:off x="755" y="1037"/>
              <a:ext cx="2523" cy="252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6064249" y="2840037"/>
            <a:ext cx="1873251" cy="369887"/>
            <a:chOff x="3820" y="1341"/>
            <a:chExt cx="1180" cy="233"/>
          </a:xfrm>
        </p:grpSpPr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3820" y="1359"/>
              <a:ext cx="329" cy="137"/>
            </a:xfrm>
            <a:prstGeom prst="rect">
              <a:avLst/>
            </a:prstGeom>
            <a:solidFill>
              <a:srgbClr val="00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42" name="Text Box 46"/>
            <p:cNvSpPr txBox="1">
              <a:spLocks noChangeArrowheads="1"/>
            </p:cNvSpPr>
            <p:nvPr/>
          </p:nvSpPr>
          <p:spPr bwMode="auto">
            <a:xfrm>
              <a:off x="4204" y="1341"/>
              <a:ext cx="79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>
                  <a:solidFill>
                    <a:srgbClr val="0099FF"/>
                  </a:solidFill>
                </a:rPr>
                <a:t>Admission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6059488" y="3249611"/>
            <a:ext cx="2119312" cy="369887"/>
            <a:chOff x="3817" y="1599"/>
            <a:chExt cx="1335" cy="233"/>
          </a:xfrm>
        </p:grpSpPr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3817" y="1617"/>
              <a:ext cx="329" cy="137"/>
            </a:xfrm>
            <a:prstGeom prst="rect">
              <a:avLst/>
            </a:prstGeom>
            <a:solidFill>
              <a:srgbClr val="FF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44" name="Text Box 48"/>
            <p:cNvSpPr txBox="1">
              <a:spLocks noChangeArrowheads="1"/>
            </p:cNvSpPr>
            <p:nvPr/>
          </p:nvSpPr>
          <p:spPr bwMode="auto">
            <a:xfrm>
              <a:off x="4201" y="1599"/>
              <a:ext cx="95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fr-FR">
                  <a:solidFill>
                    <a:srgbClr val="FF9933"/>
                  </a:solidFill>
                </a:rPr>
                <a:t>Compression</a:t>
              </a:r>
            </a:p>
          </p:txBody>
        </p:sp>
      </p:grp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6059490" y="3706813"/>
            <a:ext cx="2655887" cy="646112"/>
            <a:chOff x="3817" y="1887"/>
            <a:chExt cx="1673" cy="407"/>
          </a:xfrm>
        </p:grpSpPr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3817" y="1896"/>
              <a:ext cx="329" cy="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46" name="Text Box 50"/>
            <p:cNvSpPr txBox="1">
              <a:spLocks noChangeArrowheads="1"/>
            </p:cNvSpPr>
            <p:nvPr/>
          </p:nvSpPr>
          <p:spPr bwMode="auto">
            <a:xfrm>
              <a:off x="4201" y="1887"/>
              <a:ext cx="128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fr-FR">
                  <a:solidFill>
                    <a:srgbClr val="FF0000"/>
                  </a:solidFill>
                </a:rPr>
                <a:t>Inflammation Détente</a:t>
              </a: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6059488" y="4164011"/>
            <a:ext cx="2265363" cy="369887"/>
            <a:chOff x="3817" y="2175"/>
            <a:chExt cx="1427" cy="233"/>
          </a:xfrm>
        </p:grpSpPr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3817" y="2184"/>
              <a:ext cx="329" cy="137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148" name="Text Box 52"/>
            <p:cNvSpPr txBox="1">
              <a:spLocks noChangeArrowheads="1"/>
            </p:cNvSpPr>
            <p:nvPr/>
          </p:nvSpPr>
          <p:spPr bwMode="auto">
            <a:xfrm>
              <a:off x="4201" y="2175"/>
              <a:ext cx="104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fr-FR">
                  <a:solidFill>
                    <a:srgbClr val="996600"/>
                  </a:solidFill>
                </a:rPr>
                <a:t>Échappement </a:t>
              </a:r>
            </a:p>
          </p:txBody>
        </p:sp>
      </p:grp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5118100" y="1009650"/>
            <a:ext cx="38592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solidFill>
                  <a:srgbClr val="006600"/>
                </a:solidFill>
              </a:rPr>
              <a:t>L’épure circulaire est la représentation graphique</a:t>
            </a: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5211763" y="1282701"/>
            <a:ext cx="375285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>
                <a:solidFill>
                  <a:srgbClr val="006600"/>
                </a:solidFill>
              </a:rPr>
              <a:t>permettant de visualiser les angles de réglages</a:t>
            </a: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5719764" y="1554164"/>
            <a:ext cx="281463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200">
                <a:solidFill>
                  <a:srgbClr val="006600"/>
                </a:solidFill>
              </a:rPr>
              <a:t>de la distribution.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2671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LES ETAPES ESSENTIELLES</a:t>
            </a:r>
            <a:endParaRPr lang="fr-FR" sz="28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33600" y="381001"/>
            <a:ext cx="4953000" cy="369332"/>
          </a:xfrm>
          <a:prstGeom prst="rect">
            <a:avLst/>
          </a:prstGeom>
          <a:solidFill>
            <a:srgbClr val="FFB76F"/>
          </a:solidFill>
          <a:ln w="38100">
            <a:solidFill>
              <a:srgbClr val="9933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eaLnBrk="0" hangingPunct="0"/>
            <a:r>
              <a:rPr lang="fr-FR" sz="1800">
                <a:solidFill>
                  <a:srgbClr val="990033"/>
                </a:solidFill>
              </a:rPr>
              <a:t>SOUPAPES</a:t>
            </a:r>
          </a:p>
        </p:txBody>
      </p:sp>
      <p:pic>
        <p:nvPicPr>
          <p:cNvPr id="5128" name="Picture 8" descr="C:\WINDOWS\TEMP\\msotw9_temp0.bmp"/>
          <p:cNvPicPr>
            <a:picLocks noChangeAspect="1" noChangeArrowheads="1"/>
          </p:cNvPicPr>
          <p:nvPr/>
        </p:nvPicPr>
        <p:blipFill>
          <a:blip r:embed="rId3" cstate="print">
            <a:lum bright="6000" contrast="12000"/>
          </a:blip>
          <a:srcRect/>
          <a:stretch>
            <a:fillRect/>
          </a:stretch>
        </p:blipFill>
        <p:spPr bwMode="auto">
          <a:xfrm>
            <a:off x="930277" y="1576388"/>
            <a:ext cx="21193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725865" y="1616075"/>
            <a:ext cx="4721225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fr-FR">
                <a:solidFill>
                  <a:srgbClr val="003399"/>
                </a:solidFill>
              </a:rPr>
              <a:t>   Elles permettent </a:t>
            </a:r>
            <a:r>
              <a:rPr lang="fr-FR">
                <a:solidFill>
                  <a:srgbClr val="FF0000"/>
                </a:solidFill>
              </a:rPr>
              <a:t>l’entrée  et la sortie des  gaz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730625" y="2790826"/>
            <a:ext cx="44243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006600"/>
                </a:solidFill>
              </a:rPr>
              <a:t>   Elles sont </a:t>
            </a:r>
            <a:r>
              <a:rPr lang="fr-FR">
                <a:solidFill>
                  <a:srgbClr val="FF0000"/>
                </a:solidFill>
              </a:rPr>
              <a:t>commandées par l’arbre à cames et</a:t>
            </a:r>
          </a:p>
        </p:txBody>
      </p:sp>
      <p:graphicFrame>
        <p:nvGraphicFramePr>
          <p:cNvPr id="5215" name="Group 95"/>
          <p:cNvGraphicFramePr>
            <a:graphicFrameLocks noGrp="1"/>
          </p:cNvGraphicFramePr>
          <p:nvPr/>
        </p:nvGraphicFramePr>
        <p:xfrm>
          <a:off x="3592514" y="3916363"/>
          <a:ext cx="4576762" cy="1504951"/>
        </p:xfrm>
        <a:graphic>
          <a:graphicData uri="http://schemas.openxmlformats.org/drawingml/2006/table">
            <a:tbl>
              <a:tblPr/>
              <a:tblGrid>
                <a:gridCol w="636587"/>
                <a:gridCol w="1652588"/>
                <a:gridCol w="633412"/>
                <a:gridCol w="1654175"/>
              </a:tblGrid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216" name="Text Box 96"/>
          <p:cNvSpPr txBox="1">
            <a:spLocks noChangeArrowheads="1"/>
          </p:cNvSpPr>
          <p:nvPr/>
        </p:nvSpPr>
        <p:spPr bwMode="auto">
          <a:xfrm>
            <a:off x="1430337" y="4700588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5217" name="Text Box 97"/>
          <p:cNvSpPr txBox="1">
            <a:spLocks noChangeArrowheads="1"/>
          </p:cNvSpPr>
          <p:nvPr/>
        </p:nvSpPr>
        <p:spPr bwMode="auto">
          <a:xfrm>
            <a:off x="4268789" y="3968750"/>
            <a:ext cx="156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Tête</a:t>
            </a:r>
          </a:p>
        </p:txBody>
      </p:sp>
      <p:sp>
        <p:nvSpPr>
          <p:cNvPr id="5218" name="Text Box 98"/>
          <p:cNvSpPr txBox="1">
            <a:spLocks noChangeArrowheads="1"/>
          </p:cNvSpPr>
          <p:nvPr/>
        </p:nvSpPr>
        <p:spPr bwMode="auto">
          <a:xfrm>
            <a:off x="1092201" y="2417763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i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5219" name="Text Box 99"/>
          <p:cNvSpPr txBox="1">
            <a:spLocks noChangeArrowheads="1"/>
          </p:cNvSpPr>
          <p:nvPr/>
        </p:nvSpPr>
        <p:spPr bwMode="auto">
          <a:xfrm>
            <a:off x="4278314" y="4359275"/>
            <a:ext cx="156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>
                <a:solidFill>
                  <a:srgbClr val="FF0000"/>
                </a:solidFill>
              </a:rPr>
              <a:t>Queue </a:t>
            </a:r>
          </a:p>
        </p:txBody>
      </p:sp>
      <p:sp>
        <p:nvSpPr>
          <p:cNvPr id="5220" name="Text Box 100"/>
          <p:cNvSpPr txBox="1">
            <a:spLocks noChangeArrowheads="1"/>
          </p:cNvSpPr>
          <p:nvPr/>
        </p:nvSpPr>
        <p:spPr bwMode="auto">
          <a:xfrm>
            <a:off x="2497137" y="4006850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i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5221" name="Text Box 101"/>
          <p:cNvSpPr txBox="1">
            <a:spLocks noChangeArrowheads="1"/>
          </p:cNvSpPr>
          <p:nvPr/>
        </p:nvSpPr>
        <p:spPr bwMode="auto">
          <a:xfrm>
            <a:off x="4278314" y="4740275"/>
            <a:ext cx="156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>
                <a:solidFill>
                  <a:srgbClr val="FF0000"/>
                </a:solidFill>
              </a:rPr>
              <a:t>Portée </a:t>
            </a:r>
          </a:p>
        </p:txBody>
      </p:sp>
      <p:sp>
        <p:nvSpPr>
          <p:cNvPr id="5222" name="Text Box 102"/>
          <p:cNvSpPr txBox="1">
            <a:spLocks noChangeArrowheads="1"/>
          </p:cNvSpPr>
          <p:nvPr/>
        </p:nvSpPr>
        <p:spPr bwMode="auto">
          <a:xfrm>
            <a:off x="2693989" y="2632075"/>
            <a:ext cx="3778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i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5223" name="Text Box 103"/>
          <p:cNvSpPr txBox="1">
            <a:spLocks noChangeArrowheads="1"/>
          </p:cNvSpPr>
          <p:nvPr/>
        </p:nvSpPr>
        <p:spPr bwMode="auto">
          <a:xfrm>
            <a:off x="4278314" y="5089525"/>
            <a:ext cx="156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>
                <a:solidFill>
                  <a:srgbClr val="003399"/>
                </a:solidFill>
              </a:rPr>
              <a:t>Guide </a:t>
            </a:r>
          </a:p>
        </p:txBody>
      </p:sp>
      <p:sp>
        <p:nvSpPr>
          <p:cNvPr id="5224" name="Text Box 104"/>
          <p:cNvSpPr txBox="1">
            <a:spLocks noChangeArrowheads="1"/>
          </p:cNvSpPr>
          <p:nvPr/>
        </p:nvSpPr>
        <p:spPr bwMode="auto">
          <a:xfrm>
            <a:off x="2366963" y="2255838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i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5225" name="Text Box 105"/>
          <p:cNvSpPr txBox="1">
            <a:spLocks noChangeArrowheads="1"/>
          </p:cNvSpPr>
          <p:nvPr/>
        </p:nvSpPr>
        <p:spPr bwMode="auto">
          <a:xfrm>
            <a:off x="6559551" y="3978275"/>
            <a:ext cx="156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>
                <a:solidFill>
                  <a:srgbClr val="FF0000"/>
                </a:solidFill>
              </a:rPr>
              <a:t>Ressort </a:t>
            </a:r>
          </a:p>
        </p:txBody>
      </p:sp>
      <p:sp>
        <p:nvSpPr>
          <p:cNvPr id="5226" name="Text Box 106"/>
          <p:cNvSpPr txBox="1">
            <a:spLocks noChangeArrowheads="1"/>
          </p:cNvSpPr>
          <p:nvPr/>
        </p:nvSpPr>
        <p:spPr bwMode="auto">
          <a:xfrm>
            <a:off x="1076325" y="1733550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i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5227" name="Text Box 107"/>
          <p:cNvSpPr txBox="1">
            <a:spLocks noChangeArrowheads="1"/>
          </p:cNvSpPr>
          <p:nvPr/>
        </p:nvSpPr>
        <p:spPr bwMode="auto">
          <a:xfrm>
            <a:off x="6553202" y="4352925"/>
            <a:ext cx="156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>
                <a:solidFill>
                  <a:srgbClr val="003399"/>
                </a:solidFill>
              </a:rPr>
              <a:t>Cuvette </a:t>
            </a:r>
          </a:p>
        </p:txBody>
      </p:sp>
      <p:sp>
        <p:nvSpPr>
          <p:cNvPr id="5228" name="Text Box 108"/>
          <p:cNvSpPr txBox="1">
            <a:spLocks noChangeArrowheads="1"/>
          </p:cNvSpPr>
          <p:nvPr/>
        </p:nvSpPr>
        <p:spPr bwMode="auto">
          <a:xfrm>
            <a:off x="2119313" y="1619250"/>
            <a:ext cx="3603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i="1">
                <a:solidFill>
                  <a:srgbClr val="FF3300"/>
                </a:solidFill>
              </a:rPr>
              <a:t>7</a:t>
            </a:r>
          </a:p>
        </p:txBody>
      </p:sp>
      <p:sp>
        <p:nvSpPr>
          <p:cNvPr id="5229" name="Text Box 109"/>
          <p:cNvSpPr txBox="1">
            <a:spLocks noChangeArrowheads="1"/>
          </p:cNvSpPr>
          <p:nvPr/>
        </p:nvSpPr>
        <p:spPr bwMode="auto">
          <a:xfrm>
            <a:off x="6553202" y="4718050"/>
            <a:ext cx="156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>
                <a:solidFill>
                  <a:srgbClr val="003399"/>
                </a:solidFill>
              </a:rPr>
              <a:t>Clavettes  </a:t>
            </a:r>
          </a:p>
        </p:txBody>
      </p:sp>
      <p:sp>
        <p:nvSpPr>
          <p:cNvPr id="5230" name="Text Box 110"/>
          <p:cNvSpPr txBox="1">
            <a:spLocks noChangeArrowheads="1"/>
          </p:cNvSpPr>
          <p:nvPr/>
        </p:nvSpPr>
        <p:spPr bwMode="auto">
          <a:xfrm>
            <a:off x="2625726" y="4705350"/>
            <a:ext cx="376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fr-FR" i="1">
                <a:solidFill>
                  <a:srgbClr val="FF3300"/>
                </a:solidFill>
              </a:rPr>
              <a:t>8</a:t>
            </a:r>
          </a:p>
        </p:txBody>
      </p:sp>
      <p:sp>
        <p:nvSpPr>
          <p:cNvPr id="5231" name="Text Box 111"/>
          <p:cNvSpPr txBox="1">
            <a:spLocks noChangeArrowheads="1"/>
          </p:cNvSpPr>
          <p:nvPr/>
        </p:nvSpPr>
        <p:spPr bwMode="auto">
          <a:xfrm>
            <a:off x="6553202" y="5099050"/>
            <a:ext cx="156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fr-FR">
                <a:solidFill>
                  <a:srgbClr val="FF0000"/>
                </a:solidFill>
              </a:rPr>
              <a:t>Siège </a:t>
            </a:r>
          </a:p>
        </p:txBody>
      </p:sp>
      <p:sp>
        <p:nvSpPr>
          <p:cNvPr id="5232" name="AutoShape 1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24330" y="6309320"/>
            <a:ext cx="1196975" cy="315912"/>
          </a:xfrm>
          <a:prstGeom prst="actionButtonBlank">
            <a:avLst/>
          </a:prstGeom>
          <a:solidFill>
            <a:srgbClr val="FFB76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i="1" dirty="0">
                <a:solidFill>
                  <a:srgbClr val="990033"/>
                </a:solidFill>
                <a:hlinkClick r:id="rId4" action="ppaction://hlinksldjump"/>
              </a:rPr>
              <a:t>Suite</a:t>
            </a:r>
            <a:endParaRPr lang="fr-FR" i="1" dirty="0">
              <a:solidFill>
                <a:srgbClr val="990033"/>
              </a:solidFill>
            </a:endParaRPr>
          </a:p>
        </p:txBody>
      </p:sp>
      <p:sp>
        <p:nvSpPr>
          <p:cNvPr id="5234" name="Text Box 114"/>
          <p:cNvSpPr txBox="1">
            <a:spLocks noChangeArrowheads="1"/>
          </p:cNvSpPr>
          <p:nvPr/>
        </p:nvSpPr>
        <p:spPr bwMode="auto">
          <a:xfrm>
            <a:off x="3508376" y="1954213"/>
            <a:ext cx="49514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tout en assurant une bonne étanchéité pendant les</a:t>
            </a:r>
          </a:p>
        </p:txBody>
      </p:sp>
      <p:sp>
        <p:nvSpPr>
          <p:cNvPr id="5235" name="Text Box 115"/>
          <p:cNvSpPr txBox="1">
            <a:spLocks noChangeArrowheads="1"/>
          </p:cNvSpPr>
          <p:nvPr/>
        </p:nvSpPr>
        <p:spPr bwMode="auto">
          <a:xfrm>
            <a:off x="3506789" y="2273301"/>
            <a:ext cx="4892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temps compression et inflammation détente.</a:t>
            </a:r>
          </a:p>
        </p:txBody>
      </p:sp>
      <p:sp>
        <p:nvSpPr>
          <p:cNvPr id="5236" name="Text Box 116"/>
          <p:cNvSpPr txBox="1">
            <a:spLocks noChangeArrowheads="1"/>
          </p:cNvSpPr>
          <p:nvPr/>
        </p:nvSpPr>
        <p:spPr bwMode="auto">
          <a:xfrm>
            <a:off x="3500438" y="3116263"/>
            <a:ext cx="46799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>
                <a:solidFill>
                  <a:srgbClr val="FF0000"/>
                </a:solidFill>
              </a:rPr>
              <a:t>refermées par un ressort.</a:t>
            </a:r>
          </a:p>
        </p:txBody>
      </p:sp>
      <p:sp>
        <p:nvSpPr>
          <p:cNvPr id="5238" name="Freeform 118"/>
          <p:cNvSpPr>
            <a:spLocks/>
          </p:cNvSpPr>
          <p:nvPr/>
        </p:nvSpPr>
        <p:spPr bwMode="auto">
          <a:xfrm>
            <a:off x="1495425" y="4438651"/>
            <a:ext cx="955675" cy="104775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62" y="0"/>
              </a:cxn>
              <a:cxn ang="0">
                <a:pos x="534" y="0"/>
              </a:cxn>
              <a:cxn ang="0">
                <a:pos x="602" y="66"/>
              </a:cxn>
              <a:cxn ang="0">
                <a:pos x="0" y="64"/>
              </a:cxn>
            </a:cxnLst>
            <a:rect l="0" t="0" r="r" b="b"/>
            <a:pathLst>
              <a:path w="602" h="66">
                <a:moveTo>
                  <a:pt x="0" y="64"/>
                </a:moveTo>
                <a:lnTo>
                  <a:pt x="62" y="0"/>
                </a:lnTo>
                <a:lnTo>
                  <a:pt x="534" y="0"/>
                </a:lnTo>
                <a:lnTo>
                  <a:pt x="602" y="66"/>
                </a:lnTo>
                <a:lnTo>
                  <a:pt x="0" y="64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38253" y="6361161"/>
            <a:ext cx="1448440" cy="202604"/>
          </a:xfrm>
          <a:prstGeom prst="actionButtonBlank">
            <a:avLst/>
          </a:prstGeom>
          <a:solidFill>
            <a:srgbClr val="FFB76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i="1" dirty="0">
                <a:solidFill>
                  <a:srgbClr val="990033"/>
                </a:solidFill>
                <a:hlinkClick r:id="rId3" action="ppaction://hlinksldjump"/>
              </a:rPr>
              <a:t>Suite</a:t>
            </a:r>
            <a:endParaRPr lang="fr-FR" i="1" dirty="0">
              <a:solidFill>
                <a:srgbClr val="990033"/>
              </a:solidFill>
            </a:endParaRPr>
          </a:p>
        </p:txBody>
      </p:sp>
      <p:grpSp>
        <p:nvGrpSpPr>
          <p:cNvPr id="3" name="Groupe 5"/>
          <p:cNvGrpSpPr/>
          <p:nvPr/>
        </p:nvGrpSpPr>
        <p:grpSpPr>
          <a:xfrm>
            <a:off x="1043607" y="260648"/>
            <a:ext cx="5688633" cy="6408712"/>
            <a:chOff x="196850" y="1"/>
            <a:chExt cx="6789644" cy="980439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06450" y="1"/>
              <a:ext cx="5867400" cy="4249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6850" y="3594100"/>
              <a:ext cx="3505200" cy="2550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7850" y="6184900"/>
              <a:ext cx="6408644" cy="361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LAGE DISTRIBU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5549" y="0"/>
            <a:ext cx="4632902" cy="6858000"/>
          </a:xfrm>
          <a:prstGeom prst="rect">
            <a:avLst/>
          </a:prstGeom>
        </p:spPr>
      </p:pic>
      <p:sp>
        <p:nvSpPr>
          <p:cNvPr id="3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38253" y="6361161"/>
            <a:ext cx="1448440" cy="202604"/>
          </a:xfrm>
          <a:prstGeom prst="actionButtonBlank">
            <a:avLst/>
          </a:prstGeom>
          <a:solidFill>
            <a:srgbClr val="FFB76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i="1" dirty="0">
                <a:solidFill>
                  <a:srgbClr val="990033"/>
                </a:solidFill>
                <a:hlinkClick r:id="rId3" action="ppaction://hlinksldjump"/>
              </a:rPr>
              <a:t>Suite</a:t>
            </a:r>
            <a:endParaRPr lang="fr-FR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sitiv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0"/>
            <a:ext cx="4847053" cy="6858000"/>
          </a:xfrm>
          <a:prstGeom prst="rect">
            <a:avLst/>
          </a:prstGeom>
        </p:spPr>
      </p:pic>
      <p:pic>
        <p:nvPicPr>
          <p:cNvPr id="4" name="Image 3" descr="Diapositiv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47053" cy="6858000"/>
          </a:xfrm>
          <a:prstGeom prst="rect">
            <a:avLst/>
          </a:prstGeom>
        </p:spPr>
      </p:pic>
      <p:sp>
        <p:nvSpPr>
          <p:cNvPr id="5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96336" y="6525344"/>
            <a:ext cx="1448440" cy="202604"/>
          </a:xfrm>
          <a:prstGeom prst="actionButtonBlank">
            <a:avLst/>
          </a:prstGeom>
          <a:solidFill>
            <a:srgbClr val="FFB76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i="1" dirty="0">
                <a:solidFill>
                  <a:srgbClr val="990033"/>
                </a:solidFill>
                <a:hlinkClick r:id="rId4" action="ppaction://hlinksldjump"/>
              </a:rPr>
              <a:t>Suite</a:t>
            </a:r>
            <a:endParaRPr lang="fr-FR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sitiv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4425" y="1104900"/>
            <a:ext cx="6915150" cy="4648200"/>
          </a:xfrm>
          <a:prstGeom prst="rect">
            <a:avLst/>
          </a:prstGeom>
        </p:spPr>
      </p:pic>
      <p:sp>
        <p:nvSpPr>
          <p:cNvPr id="4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96336" y="6525344"/>
            <a:ext cx="1448440" cy="202604"/>
          </a:xfrm>
          <a:prstGeom prst="actionButtonBlank">
            <a:avLst/>
          </a:prstGeom>
          <a:solidFill>
            <a:srgbClr val="FFB76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i="1" dirty="0">
                <a:solidFill>
                  <a:srgbClr val="990033"/>
                </a:solidFill>
                <a:hlinkClick r:id="rId3" action="ppaction://hlinksldjump"/>
              </a:rPr>
              <a:t>Suite</a:t>
            </a:r>
            <a:endParaRPr lang="fr-FR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iapositiv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208912" cy="6156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iapositiv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7992888" cy="5994666"/>
          </a:xfrm>
          <a:prstGeom prst="rect">
            <a:avLst/>
          </a:prstGeom>
        </p:spPr>
      </p:pic>
      <p:sp>
        <p:nvSpPr>
          <p:cNvPr id="3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596336" y="6525344"/>
            <a:ext cx="1448440" cy="202604"/>
          </a:xfrm>
          <a:prstGeom prst="actionButtonBlank">
            <a:avLst/>
          </a:prstGeom>
          <a:solidFill>
            <a:srgbClr val="FFB76F"/>
          </a:solidFill>
          <a:ln w="9525">
            <a:solidFill>
              <a:srgbClr val="99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fr-FR" i="1" dirty="0">
                <a:solidFill>
                  <a:srgbClr val="990033"/>
                </a:solidFill>
                <a:hlinkClick r:id="rId3" action="ppaction://hlinksldjump"/>
              </a:rPr>
              <a:t>Suite</a:t>
            </a:r>
            <a:endParaRPr lang="fr-FR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5"/>
            <a:ext cx="8229600" cy="634082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LES OBJECTIFS</a:t>
            </a:r>
            <a:endParaRPr lang="fr-FR" sz="2800" b="1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620689"/>
          <a:ext cx="85072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5576" y="4437112"/>
            <a:ext cx="7200800" cy="648072"/>
          </a:xfrm>
        </p:spPr>
        <p:txBody>
          <a:bodyPr>
            <a:normAutofit/>
          </a:bodyPr>
          <a:lstStyle/>
          <a:p>
            <a:pPr algn="l"/>
            <a:r>
              <a:rPr lang="fr-FR" sz="2800" u="sng" dirty="0" smtClean="0">
                <a:solidFill>
                  <a:srgbClr val="002060"/>
                </a:solidFill>
                <a:latin typeface="Arial Black" pitchFamily="34" charset="0"/>
              </a:rPr>
              <a:t>Travaux demandés</a:t>
            </a:r>
            <a:r>
              <a:rPr lang="fr-FR" sz="2800" b="1" u="sng" dirty="0" smtClean="0">
                <a:solidFill>
                  <a:srgbClr val="002060"/>
                </a:solidFill>
                <a:latin typeface="Arial Black" pitchFamily="34" charset="0"/>
              </a:rPr>
              <a:t> par le client 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endParaRPr lang="fr-FR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36512" y="5085184"/>
            <a:ext cx="8712968" cy="13681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FR" sz="2800" b="1" dirty="0" smtClean="0"/>
              <a:t>   «</a:t>
            </a:r>
            <a:r>
              <a:rPr lang="fr-FR" sz="2800" b="1" dirty="0" smtClean="0">
                <a:solidFill>
                  <a:srgbClr val="FF0000"/>
                </a:solidFill>
              </a:rPr>
              <a:t> Le véhicule a de grosses difficultés à montée les côtes et une fumée importante s’échappe du pot d’échappement »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99592" y="404664"/>
            <a:ext cx="74168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u="sng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Etape 1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: Appropriation du problème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55576" y="1124744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Problème</a:t>
            </a:r>
            <a:r>
              <a:rPr kumimoji="0" lang="fr-FR" sz="28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technique</a:t>
            </a: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: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144016" y="2060848"/>
            <a:ext cx="8604448" cy="259228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fr-FR" alt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 véhicule particulier pré</a:t>
            </a:r>
            <a:r>
              <a:rPr lang="fr-FR" altLang="fr-FR" sz="3000" dirty="0" smtClean="0"/>
              <a:t>sentant une défaillance, </a:t>
            </a:r>
            <a:r>
              <a:rPr kumimoji="0" lang="fr-FR" alt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 admis en atelier pour un diagnostic. 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fr-F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réceptionnaire vous confie </a:t>
            </a:r>
            <a:r>
              <a:rPr kumimoji="0" lang="fr-FR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l’Ordre de Réparation </a:t>
            </a:r>
            <a:r>
              <a:rPr kumimoji="0" lang="fr-FR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sur lequel est inscrit: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fr-FR" sz="2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55576" y="1556792"/>
            <a:ext cx="4464496" cy="64807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u="sng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Mise en situation</a:t>
            </a:r>
            <a:r>
              <a:rPr kumimoji="0" lang="fr-FR" sz="2800" b="1" i="0" u="sng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fr-FR" sz="28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:</a:t>
            </a:r>
            <a:endParaRPr kumimoji="0" lang="fr-FR" sz="2800" b="1" i="0" u="none" strike="noStrike" kern="1200" cap="none" spc="0" normalizeH="0" baseline="0" noProof="0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0" descr="https://encrypted-tbn1.gstatic.com/images?q=tbn:ANd9GcRFQ1B-5zD3AB4zDwsC7c0EjLFSori9NwFVml0z56DQE6y3pVq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77348">
            <a:off x="716516" y="4889451"/>
            <a:ext cx="1368106" cy="1021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Image 3" descr="C3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242" y="2564904"/>
            <a:ext cx="2464559" cy="1656184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99592" y="404664"/>
            <a:ext cx="74168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u="sng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Etape 1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 : Appropriation du problème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504" y="1556792"/>
            <a:ext cx="388843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u="sng" noProof="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Données</a:t>
            </a:r>
            <a:r>
              <a:rPr kumimoji="0" lang="fr-FR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:</a:t>
            </a:r>
            <a:endParaRPr kumimoji="0" lang="fr-FR" sz="28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2267744" y="4509120"/>
          <a:ext cx="1584176" cy="227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Document" r:id="rId7" imgW="7143631" imgH="9924804" progId="Word.Document.8">
                  <p:embed/>
                </p:oleObj>
              </mc:Choice>
              <mc:Fallback>
                <p:oleObj name="Document" r:id="rId7" imgW="7143631" imgH="9924804" progId="Word.Documen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4509120"/>
                        <a:ext cx="1584176" cy="22758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32" descr="exemples de liasse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5" y="5157192"/>
            <a:ext cx="1652775" cy="14401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251520" y="4149081"/>
            <a:ext cx="31318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noProof="0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O.R, Docs constructeur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396552" y="1988840"/>
            <a:ext cx="374441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002060"/>
                </a:solidFill>
                <a:latin typeface="Arial Black" pitchFamily="34" charset="0"/>
                <a:ea typeface="+mj-ea"/>
                <a:cs typeface="+mj-cs"/>
              </a:rPr>
              <a:t>Système en dysfonctionnement</a:t>
            </a:r>
            <a:endParaRPr kumimoji="0" lang="fr-FR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4427984" y="1484784"/>
            <a:ext cx="4608512" cy="49685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800" b="1" i="1" u="sng" dirty="0" smtClean="0">
                <a:solidFill>
                  <a:srgbClr val="FF0000"/>
                </a:solidFill>
              </a:rPr>
              <a:t>Essais sur le véhicule permet :</a:t>
            </a:r>
          </a:p>
          <a:p>
            <a:pPr>
              <a:buNone/>
            </a:pPr>
            <a:endParaRPr lang="fr-FR" sz="1000" b="1" i="1" u="sng" dirty="0" smtClean="0"/>
          </a:p>
          <a:p>
            <a:r>
              <a:rPr lang="fr-FR" sz="2800" b="1" i="1" dirty="0" smtClean="0">
                <a:solidFill>
                  <a:srgbClr val="FF0000"/>
                </a:solidFill>
              </a:rPr>
              <a:t>Valider la plainte du client ;</a:t>
            </a:r>
          </a:p>
          <a:p>
            <a:r>
              <a:rPr lang="fr-FR" sz="2800" b="1" i="1" dirty="0" smtClean="0">
                <a:solidFill>
                  <a:srgbClr val="FF0000"/>
                </a:solidFill>
              </a:rPr>
              <a:t>Ecarter les systèmes qui fonctionne normalement afin de mieux localiser le défaut et identifier le système défaillant . </a:t>
            </a:r>
          </a:p>
          <a:p>
            <a:pPr>
              <a:buNone/>
            </a:pPr>
            <a:endParaRPr lang="fr-FR" sz="2800" b="1" i="1" dirty="0" smtClean="0"/>
          </a:p>
        </p:txBody>
      </p:sp>
      <p:grpSp>
        <p:nvGrpSpPr>
          <p:cNvPr id="16" name="Groupe 15"/>
          <p:cNvGrpSpPr/>
          <p:nvPr/>
        </p:nvGrpSpPr>
        <p:grpSpPr>
          <a:xfrm>
            <a:off x="3131840" y="1916832"/>
            <a:ext cx="1224136" cy="2160240"/>
            <a:chOff x="3131840" y="1916832"/>
            <a:chExt cx="1224136" cy="2160240"/>
          </a:xfrm>
        </p:grpSpPr>
        <p:pic>
          <p:nvPicPr>
            <p:cNvPr id="13" name="Image 12" descr="canstock28900628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75856" y="1916832"/>
              <a:ext cx="904875" cy="1781175"/>
            </a:xfrm>
            <a:prstGeom prst="rect">
              <a:avLst/>
            </a:prstGeom>
          </p:spPr>
        </p:pic>
        <p:sp>
          <p:nvSpPr>
            <p:cNvPr id="20" name="Flèche droite 19"/>
            <p:cNvSpPr/>
            <p:nvPr/>
          </p:nvSpPr>
          <p:spPr>
            <a:xfrm>
              <a:off x="3131840" y="3356992"/>
              <a:ext cx="1224136" cy="720080"/>
            </a:xfrm>
            <a:prstGeom prst="righ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539552" y="0"/>
            <a:ext cx="82296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spcBef>
                <a:spcPct val="0"/>
              </a:spcBef>
            </a:pPr>
            <a:endParaRPr lang="fr-FR" sz="28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ctr">
              <a:spcBef>
                <a:spcPct val="0"/>
              </a:spcBef>
            </a:pPr>
            <a:r>
              <a:rPr lang="fr-FR" sz="3600" b="1" u="sng" dirty="0" smtClean="0">
                <a:solidFill>
                  <a:srgbClr val="002060"/>
                </a:solidFill>
                <a:latin typeface="Arial Black" pitchFamily="34" charset="0"/>
              </a:rPr>
              <a:t>Etape 1</a:t>
            </a:r>
            <a:r>
              <a:rPr lang="fr-FR" sz="3600" b="1" dirty="0" smtClean="0">
                <a:solidFill>
                  <a:srgbClr val="002060"/>
                </a:solidFill>
                <a:latin typeface="Arial Black" pitchFamily="34" charset="0"/>
              </a:rPr>
              <a:t> : Appropriation du problème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35496" y="1196752"/>
            <a:ext cx="3962400" cy="76619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u="sng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ea typeface="+mj-ea"/>
                <a:cs typeface="+mj-cs"/>
              </a:rPr>
              <a:t>Constats</a:t>
            </a:r>
            <a:r>
              <a:rPr lang="fr-FR" sz="28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 :</a:t>
            </a:r>
            <a:endParaRPr kumimoji="0" lang="fr-FR" sz="28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320480"/>
          </a:xfrm>
        </p:spPr>
        <p:txBody>
          <a:bodyPr>
            <a:normAutofit fontScale="70000" lnSpcReduction="20000"/>
          </a:bodyPr>
          <a:lstStyle/>
          <a:p>
            <a:r>
              <a:rPr lang="fr-FR" sz="2800" dirty="0" smtClean="0"/>
              <a:t>Ni bruit, ni claquement ;</a:t>
            </a:r>
          </a:p>
          <a:p>
            <a:r>
              <a:rPr lang="fr-FR" sz="2800" dirty="0" smtClean="0"/>
              <a:t>Témoin défaut éteint ; </a:t>
            </a:r>
          </a:p>
          <a:p>
            <a:r>
              <a:rPr lang="fr-FR" sz="2800" dirty="0" smtClean="0"/>
              <a:t>Niveau de l’huile moteur proche du minimal ;</a:t>
            </a:r>
          </a:p>
          <a:p>
            <a:r>
              <a:rPr lang="fr-FR" sz="2800" dirty="0" smtClean="0"/>
              <a:t>Présence de suintement </a:t>
            </a:r>
            <a:r>
              <a:rPr lang="fr-FR" dirty="0" smtClean="0"/>
              <a:t>huile</a:t>
            </a:r>
            <a:r>
              <a:rPr lang="fr-FR" sz="2800" dirty="0" smtClean="0"/>
              <a:t> ;</a:t>
            </a:r>
          </a:p>
          <a:p>
            <a:r>
              <a:rPr lang="fr-FR" sz="2900" dirty="0" smtClean="0"/>
              <a:t>Nombres de kilométrage important ;</a:t>
            </a:r>
            <a:endParaRPr lang="fr-FR" sz="2600" dirty="0" smtClean="0"/>
          </a:p>
          <a:p>
            <a:r>
              <a:rPr lang="fr-FR" sz="2800" dirty="0" smtClean="0"/>
              <a:t>Aucun défaut significatif mémorisé ;</a:t>
            </a:r>
          </a:p>
          <a:p>
            <a:r>
              <a:rPr lang="fr-FR" sz="2800" dirty="0" smtClean="0"/>
              <a:t>Système de démarrage en bon état ;</a:t>
            </a:r>
          </a:p>
          <a:p>
            <a:r>
              <a:rPr lang="fr-FR" sz="2800" dirty="0" smtClean="0"/>
              <a:t>Système d’injection essence et d’allumage en bon état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3600" u="sng" dirty="0" smtClean="0"/>
              <a:t>Identification du système défaillant</a:t>
            </a:r>
            <a:r>
              <a:rPr lang="fr-FR" sz="3600" dirty="0" smtClean="0"/>
              <a:t>:</a:t>
            </a:r>
          </a:p>
          <a:p>
            <a:pPr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Nous sommes en présence d’un manque de puissance moteur (problème mécanique). </a:t>
            </a:r>
            <a:endParaRPr lang="fr-FR" sz="4000" b="1" dirty="0">
              <a:solidFill>
                <a:srgbClr val="FF0000"/>
              </a:solidFill>
            </a:endParaRPr>
          </a:p>
        </p:txBody>
      </p:sp>
      <p:sp>
        <p:nvSpPr>
          <p:cNvPr id="13" name="Flèche vers le haut 12">
            <a:hlinkClick r:id="rId3" action="ppaction://hlinksldjump"/>
          </p:cNvPr>
          <p:cNvSpPr/>
          <p:nvPr/>
        </p:nvSpPr>
        <p:spPr>
          <a:xfrm>
            <a:off x="8100392" y="5949280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sz="2800" b="1" u="sng" dirty="0" smtClean="0">
                <a:solidFill>
                  <a:srgbClr val="002060"/>
                </a:solidFill>
                <a:latin typeface="Arial Black" pitchFamily="34" charset="0"/>
              </a:rPr>
              <a:t>Etape 2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</a:rPr>
              <a:t> : Formulation des hypothèses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060848"/>
            <a:ext cx="7128792" cy="648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dirty="0" smtClean="0"/>
              <a:t> </a:t>
            </a:r>
            <a:r>
              <a:rPr lang="fr-FR" u="sng" dirty="0" smtClean="0"/>
              <a:t>Eléments moteur mises en cause </a:t>
            </a:r>
            <a:r>
              <a:rPr lang="fr-FR" dirty="0" smtClean="0"/>
              <a:t>:</a:t>
            </a:r>
            <a:endParaRPr lang="fr-FR" u="sng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23530" y="2630518"/>
            <a:ext cx="86409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B050"/>
                </a:solidFill>
              </a:rPr>
              <a:t> </a:t>
            </a:r>
            <a:r>
              <a:rPr lang="fr-FR" sz="2800" b="1" dirty="0" smtClean="0">
                <a:solidFill>
                  <a:srgbClr val="00B050"/>
                </a:solidFill>
              </a:rPr>
              <a:t>La distribution 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B050"/>
                </a:solidFill>
              </a:rPr>
              <a:t> Les soupapes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000099"/>
                </a:solidFill>
              </a:rPr>
              <a:t> </a:t>
            </a:r>
            <a:r>
              <a:rPr lang="fr-FR" sz="2800" b="1" dirty="0" smtClean="0">
                <a:solidFill>
                  <a:srgbClr val="000099"/>
                </a:solidFill>
              </a:rPr>
              <a:t>Les cylindres ;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0099"/>
                </a:solidFill>
              </a:rPr>
              <a:t> La culasse ou le joint de culasse;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000099"/>
                </a:solidFill>
              </a:rPr>
              <a:t> La segmentation 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La lubrification 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Le turbocompresseur</a:t>
            </a:r>
          </a:p>
          <a:p>
            <a:pPr>
              <a:buFont typeface="Arial" pitchFamily="34" charset="0"/>
              <a:buChar char="•"/>
            </a:pPr>
            <a:r>
              <a:rPr lang="fr-FR" sz="2800" b="1" dirty="0" smtClean="0"/>
              <a:t> </a:t>
            </a:r>
            <a:r>
              <a:rPr lang="fr-FR" sz="2800" dirty="0" smtClean="0"/>
              <a:t>Le déphaseur ;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</a:t>
            </a:r>
            <a:r>
              <a:rPr lang="fr-FR" sz="2800" dirty="0" err="1" smtClean="0"/>
              <a:t>Etc</a:t>
            </a:r>
            <a:r>
              <a:rPr lang="fr-FR" sz="2800" dirty="0" smtClean="0"/>
              <a:t> ….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683568" y="5085184"/>
            <a:ext cx="237626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683568" y="5517232"/>
            <a:ext cx="3168352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683568" y="5877272"/>
            <a:ext cx="201622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9512" y="1340769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Système défaillant </a:t>
            </a: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: </a:t>
            </a: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rial" pitchFamily="34" charset="0"/>
                <a:hlinkClick r:id="rId3" action="ppaction://hlinkpres?slideindex=1&amp;slidetitle="/>
              </a:rPr>
              <a:t>LE MOTEUR</a:t>
            </a:r>
            <a:r>
              <a:rPr lang="fr-FR" sz="2800" b="1" dirty="0" smtClean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  <a:cs typeface="Arial" pitchFamily="34" charset="0"/>
              </a:rPr>
              <a:t> </a:t>
            </a:r>
          </a:p>
          <a:p>
            <a:endParaRPr lang="fr-FR" sz="3600" dirty="0"/>
          </a:p>
        </p:txBody>
      </p:sp>
      <p:pic>
        <p:nvPicPr>
          <p:cNvPr id="2" name="Picture 3" descr="C:\Documents and Settings\Utilisateur\Local Settings\Temporary Internet Files\Content.IE5\VQWT47AB\lgf01c201310271100[1]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336" y="1268760"/>
            <a:ext cx="1056118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sz="3100" b="1" u="sng" dirty="0" smtClean="0">
                <a:solidFill>
                  <a:srgbClr val="002060"/>
                </a:solidFill>
                <a:latin typeface="Arial Black" pitchFamily="34" charset="0"/>
              </a:rPr>
              <a:t>Etape 2</a:t>
            </a:r>
            <a:r>
              <a:rPr lang="fr-FR" sz="3100" b="1" dirty="0" smtClean="0">
                <a:solidFill>
                  <a:srgbClr val="002060"/>
                </a:solidFill>
                <a:latin typeface="Arial Black" pitchFamily="34" charset="0"/>
              </a:rPr>
              <a:t> : Formulation des hypothèses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79512" y="1196753"/>
            <a:ext cx="8784976" cy="5030019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fr-FR" sz="2800" b="1" u="sng" dirty="0" smtClean="0">
                <a:solidFill>
                  <a:srgbClr val="00B050"/>
                </a:solidFill>
                <a:hlinkClick r:id="rId3" action="ppaction://hlinksldjump"/>
              </a:rPr>
              <a:t>La distribution </a:t>
            </a:r>
            <a:r>
              <a:rPr lang="fr-FR" sz="2800" dirty="0" smtClean="0"/>
              <a:t>: </a:t>
            </a:r>
            <a:r>
              <a:rPr lang="fr-FR" sz="2400" dirty="0" smtClean="0"/>
              <a:t>Position des soupapes par rapport aux pistons, réglage de la distribution (Epure de distribution). </a:t>
            </a:r>
          </a:p>
          <a:p>
            <a:pPr marL="514350" indent="-514350">
              <a:buNone/>
            </a:pPr>
            <a:r>
              <a:rPr lang="fr-FR" sz="2400" u="sng" dirty="0" smtClean="0">
                <a:solidFill>
                  <a:srgbClr val="FF0000"/>
                </a:solidFill>
              </a:rPr>
              <a:t>Moyen de contrôle </a:t>
            </a:r>
            <a:r>
              <a:rPr lang="fr-FR" sz="2400" dirty="0" smtClean="0">
                <a:solidFill>
                  <a:srgbClr val="FF0000"/>
                </a:solidFill>
              </a:rPr>
              <a:t>:  Calage de distribution</a:t>
            </a:r>
          </a:p>
          <a:p>
            <a:pPr marL="514350" indent="-514350">
              <a:buNone/>
            </a:pPr>
            <a:r>
              <a:rPr lang="fr-FR" sz="2800" b="1" u="sng" dirty="0" smtClean="0">
                <a:solidFill>
                  <a:srgbClr val="00B050"/>
                </a:solidFill>
                <a:hlinkClick r:id="rId4" action="ppaction://hlinksldjump"/>
              </a:rPr>
              <a:t>Les soupapes </a:t>
            </a:r>
            <a:r>
              <a:rPr lang="fr-FR" sz="2800" dirty="0" smtClean="0"/>
              <a:t>: </a:t>
            </a:r>
            <a:r>
              <a:rPr lang="fr-FR" sz="2400" dirty="0" smtClean="0"/>
              <a:t>Fermeture parfaite des soupapes d’admission et d’échappement (Etanchéité).</a:t>
            </a:r>
          </a:p>
          <a:p>
            <a:pPr marL="514350" indent="-514350">
              <a:buNone/>
            </a:pPr>
            <a:r>
              <a:rPr lang="fr-FR" sz="2400" u="sng" dirty="0" smtClean="0">
                <a:solidFill>
                  <a:srgbClr val="FF0000"/>
                </a:solidFill>
              </a:rPr>
              <a:t>Moyen de contrôle </a:t>
            </a:r>
            <a:r>
              <a:rPr lang="fr-FR" sz="2400" dirty="0" smtClean="0">
                <a:solidFill>
                  <a:srgbClr val="FF0000"/>
                </a:solidFill>
              </a:rPr>
              <a:t>: Jeux aux soupapes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fr-FR" sz="2800" b="1" u="sng" dirty="0" smtClean="0">
                <a:solidFill>
                  <a:srgbClr val="000099"/>
                </a:solidFill>
                <a:hlinkClick r:id="rId5" action="ppaction://hlinksldjump"/>
              </a:rPr>
              <a:t>Enceinte thermique </a:t>
            </a:r>
            <a:r>
              <a:rPr lang="fr-FR" sz="2800" dirty="0" smtClean="0"/>
              <a:t>: </a:t>
            </a:r>
            <a:r>
              <a:rPr lang="fr-FR" sz="2400" dirty="0" smtClean="0"/>
              <a:t>Fuite de la partie haute du moteur « </a:t>
            </a:r>
            <a:r>
              <a:rPr lang="fr-FR" sz="2400" i="1" u="sng" dirty="0" smtClean="0"/>
              <a:t>joint de culasse, culasse</a:t>
            </a:r>
            <a:r>
              <a:rPr lang="fr-FR" sz="2400" i="1" dirty="0" smtClean="0"/>
              <a:t> </a:t>
            </a:r>
            <a:r>
              <a:rPr lang="fr-FR" sz="2400" dirty="0" smtClean="0"/>
              <a:t>» (Etanchéité statique) ou</a:t>
            </a:r>
          </a:p>
          <a:p>
            <a:pPr marL="514350" indent="-514350">
              <a:buNone/>
            </a:pPr>
            <a:r>
              <a:rPr lang="fr-FR" sz="2400" dirty="0" smtClean="0"/>
              <a:t>Fuite au niveau du piston/cylindre « </a:t>
            </a:r>
            <a:r>
              <a:rPr lang="fr-FR" sz="2400" i="1" u="sng" dirty="0" smtClean="0"/>
              <a:t>segmentations, cylindres</a:t>
            </a:r>
            <a:r>
              <a:rPr lang="fr-FR" sz="2400" dirty="0" smtClean="0"/>
              <a:t> » (Etanchéité dynamique).</a:t>
            </a:r>
          </a:p>
          <a:p>
            <a:pPr>
              <a:buNone/>
            </a:pPr>
            <a:r>
              <a:rPr lang="fr-FR" sz="2400" u="sng" dirty="0" smtClean="0">
                <a:solidFill>
                  <a:srgbClr val="FF0000"/>
                </a:solidFill>
              </a:rPr>
              <a:t>Moyen de contrôle </a:t>
            </a:r>
            <a:r>
              <a:rPr lang="fr-FR" sz="2400" dirty="0" smtClean="0">
                <a:solidFill>
                  <a:srgbClr val="FF0000"/>
                </a:solidFill>
              </a:rPr>
              <a:t>: Compressionmètre, contrôleur de fuites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504" y="836712"/>
            <a:ext cx="8507288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u="sng" dirty="0" smtClean="0">
                <a:solidFill>
                  <a:schemeClr val="accent4">
                    <a:lumMod val="50000"/>
                  </a:schemeClr>
                </a:solidFill>
              </a:rPr>
              <a:t>PERTINENCE ET JUSTIFICATION </a:t>
            </a:r>
            <a:r>
              <a:rPr kumimoji="0" lang="fr-FR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 </a:t>
            </a:r>
            <a:r>
              <a:rPr lang="fr-FR" sz="2000" b="1" u="sng" noProof="0" dirty="0" smtClean="0">
                <a:solidFill>
                  <a:schemeClr val="accent4">
                    <a:lumMod val="50000"/>
                  </a:schemeClr>
                </a:solidFill>
              </a:rPr>
              <a:t>CHOIX</a:t>
            </a:r>
            <a:r>
              <a:rPr lang="fr-FR" sz="2000" b="1" u="sng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kumimoji="0" lang="fr-FR" sz="2000" b="1" i="0" u="sng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lèche vers le haut 7">
            <a:hlinkClick r:id="rId6" action="ppaction://hlinksldjump"/>
          </p:cNvPr>
          <p:cNvSpPr/>
          <p:nvPr/>
        </p:nvSpPr>
        <p:spPr>
          <a:xfrm>
            <a:off x="8100392" y="5949280"/>
            <a:ext cx="432048" cy="43204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-8540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fr-FR" sz="2800" b="1" u="sng" dirty="0" smtClean="0">
                <a:solidFill>
                  <a:srgbClr val="002060"/>
                </a:solidFill>
                <a:latin typeface="Arial Black" pitchFamily="34" charset="0"/>
              </a:rPr>
              <a:t>Etape 3</a:t>
            </a:r>
            <a:r>
              <a:rPr lang="fr-FR" sz="2800" b="1" dirty="0" smtClean="0">
                <a:solidFill>
                  <a:srgbClr val="002060"/>
                </a:solidFill>
                <a:latin typeface="Arial Black" pitchFamily="34" charset="0"/>
              </a:rPr>
              <a:t> : Validation des hypothèses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5496" y="548681"/>
            <a:ext cx="8229600" cy="360039"/>
          </a:xfrm>
        </p:spPr>
        <p:txBody>
          <a:bodyPr>
            <a:noAutofit/>
          </a:bodyPr>
          <a:lstStyle/>
          <a:p>
            <a:r>
              <a:rPr lang="fr-FR" sz="2000" b="1" u="sng" dirty="0" smtClean="0">
                <a:solidFill>
                  <a:schemeClr val="accent4">
                    <a:lumMod val="50000"/>
                  </a:schemeClr>
                </a:solidFill>
              </a:rPr>
              <a:t>DEMARCHE DE CONTRÔLES / MESURES</a:t>
            </a:r>
            <a:endParaRPr lang="fr-FR" sz="2000" b="1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" y="1052657"/>
          <a:ext cx="9036493" cy="5683914"/>
        </p:xfrm>
        <a:graphic>
          <a:graphicData uri="http://schemas.openxmlformats.org/drawingml/2006/table">
            <a:tbl>
              <a:tblPr/>
              <a:tblGrid>
                <a:gridCol w="1173659"/>
                <a:gridCol w="1201645"/>
                <a:gridCol w="1146680"/>
                <a:gridCol w="1486811"/>
                <a:gridCol w="1342566"/>
                <a:gridCol w="1342566"/>
                <a:gridCol w="1342566"/>
              </a:tblGrid>
              <a:tr h="6180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Elément mis en cause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Justification</a:t>
                      </a:r>
                      <a:endParaRPr lang="fr-F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Moyens </a:t>
                      </a:r>
                      <a:r>
                        <a:rPr lang="fr-FR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contrôle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Conditions de contrôle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Valeurs constructeur</a:t>
                      </a:r>
                      <a:endParaRPr lang="fr-F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Valeurs relevées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Bilan</a:t>
                      </a:r>
                      <a:endParaRPr lang="fr-FR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0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Distribution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Mauvais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remplissage des cylindres 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3" action="ppaction://hlinksldjump"/>
                        </a:rPr>
                        <a:t>Calage de distribution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Positionner les piges de blocage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Respect position de calage prévue par le constructeur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Position de calage conforme aux prescription constructeur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Conforme ou Non conforme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8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Jeux aux soupapes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Défaut étanchéité des soupapes</a:t>
                      </a:r>
                      <a:endParaRPr lang="fr-FR" sz="1400" b="1" dirty="0">
                        <a:solidFill>
                          <a:srgbClr val="00B05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4" action="ppaction://hlinksldjump"/>
                        </a:rPr>
                        <a:t>Jeux aux soupapes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Respect de la méthode prévue par constructeur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Conformité des jeux relevés</a:t>
                      </a: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par aux valeurs constructeur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Jeux aux soupapes adm. et échap.</a:t>
                      </a: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correct.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Conforme ou Non conforme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968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Etanchéité de l’enceinte</a:t>
                      </a:r>
                      <a:r>
                        <a:rPr lang="fr-FR" sz="1400" b="1" baseline="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thermique</a:t>
                      </a:r>
                      <a:endParaRPr lang="fr-FR" sz="14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Pertes de pression dans les cylindres</a:t>
                      </a:r>
                      <a:endParaRPr lang="fr-FR" sz="1400" b="1" dirty="0">
                        <a:solidFill>
                          <a:srgbClr val="000099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5" action="ppaction://hlinksldjump"/>
                        </a:rPr>
                        <a:t>Compressionmètre</a:t>
                      </a:r>
                      <a:endParaRPr lang="fr-FR" sz="1400" b="1" dirty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Moteur à T°</a:t>
                      </a: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de fonctionnement papillon des gaz grand ouvert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Neutraliser le système d’allumage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Conformité des pressions relevés</a:t>
                      </a: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par  rapport aux valeurs constructeur</a:t>
                      </a: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(15 à 20 bars)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Les pressions relevées  sur  le moteur sont en dessous  de la valeur de référence.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Conforme ou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Non conforme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012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6" action="ppaction://hlinksldjump"/>
                        </a:rPr>
                        <a:t>Contrôleur de</a:t>
                      </a:r>
                      <a:r>
                        <a:rPr lang="fr-FR" sz="1400" b="1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6" action="ppaction://hlinksldjump"/>
                        </a:rPr>
                        <a:t> fuite</a:t>
                      </a:r>
                      <a:r>
                        <a:rPr lang="fr-FR" sz="14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  <a:hlinkClick r:id="rId6" action="ppaction://hlinksldjump"/>
                        </a:rPr>
                        <a:t> </a:t>
                      </a:r>
                      <a:endParaRPr lang="fr-FR" sz="1400" b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Position</a:t>
                      </a: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des pistons au PMH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Relevée</a:t>
                      </a: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le taux de fuite interne du moteur</a:t>
                      </a:r>
                      <a:endParaRPr lang="fr-FR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Valeur</a:t>
                      </a: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excessive et écouter </a:t>
                      </a:r>
                      <a:r>
                        <a:rPr lang="fr-FR" sz="14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ou l’air s’échappe</a:t>
                      </a: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14151</TotalTime>
  <Words>981</Words>
  <Application>Microsoft Office PowerPoint</Application>
  <PresentationFormat>Affichage à l'écran (4:3)</PresentationFormat>
  <Paragraphs>282</Paragraphs>
  <Slides>27</Slides>
  <Notes>20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Thème Office</vt:lpstr>
      <vt:lpstr>Document</vt:lpstr>
      <vt:lpstr>E32 COMMUNICATION TECHNIQUE</vt:lpstr>
      <vt:lpstr>LES ETAPES ESSENTIELLES</vt:lpstr>
      <vt:lpstr>LES OBJECTIFS</vt:lpstr>
      <vt:lpstr>Travaux demandés par le client :</vt:lpstr>
      <vt:lpstr>Présentation PowerPoint</vt:lpstr>
      <vt:lpstr>Présentation PowerPoint</vt:lpstr>
      <vt:lpstr> Etape 2 : Formulation des hypothèses</vt:lpstr>
      <vt:lpstr>Etape 2 : Formulation des hypothèses</vt:lpstr>
      <vt:lpstr> Etape 3 : Validation des hypothèses</vt:lpstr>
      <vt:lpstr> </vt:lpstr>
      <vt:lpstr>  Etape 3 : Validation des hypothèses </vt:lpstr>
      <vt:lpstr> JUSTIFICATION (SUITE)</vt:lpstr>
      <vt:lpstr> JUSTIFICATION (SUITE)</vt:lpstr>
      <vt:lpstr>CONTROLES</vt:lpstr>
      <vt:lpstr>PROPOSITION DE  SOLUTION CORRECTIVE</vt:lpstr>
      <vt:lpstr>PROPOSITION DE  SOLUTION CORRECTIVE</vt:lpstr>
      <vt:lpstr>PROPOSITION COMPLEMENTAIRE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Chambre de Métiers d'Alsace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Chambre de Métiers</dc:creator>
  <cp:lastModifiedBy>omontout</cp:lastModifiedBy>
  <cp:revision>1400</cp:revision>
  <dcterms:created xsi:type="dcterms:W3CDTF">2014-03-25T14:21:03Z</dcterms:created>
  <dcterms:modified xsi:type="dcterms:W3CDTF">2016-02-17T20:20:41Z</dcterms:modified>
</cp:coreProperties>
</file>