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5" r:id="rId5"/>
    <p:sldId id="278" r:id="rId6"/>
    <p:sldId id="260" r:id="rId7"/>
    <p:sldId id="276" r:id="rId8"/>
    <p:sldId id="280" r:id="rId9"/>
    <p:sldId id="281" r:id="rId10"/>
    <p:sldId id="279" r:id="rId11"/>
    <p:sldId id="261" r:id="rId12"/>
    <p:sldId id="262" r:id="rId13"/>
    <p:sldId id="269" r:id="rId14"/>
    <p:sldId id="282" r:id="rId15"/>
    <p:sldId id="284" r:id="rId16"/>
    <p:sldId id="273" r:id="rId17"/>
    <p:sldId id="285" r:id="rId18"/>
    <p:sldId id="286" r:id="rId19"/>
    <p:sldId id="287" r:id="rId20"/>
    <p:sldId id="289" r:id="rId21"/>
    <p:sldId id="290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B4BB7BF-5AFC-4E3F-B802-731A71420438}" type="datetimeFigureOut">
              <a:rPr lang="fr-FR" smtClean="0"/>
              <a:pPr/>
              <a:t>06/11/2015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EE0FC17-2495-42B1-9A48-7DC53693F7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eanBatisse\Documents\U32\Vid&#233;os%20ressources\Peugeot%20TU1%20Engine%20Model%20&amp;%20Animation.mp4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Dossier de Travail U32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2834904"/>
          </a:xfrm>
        </p:spPr>
        <p:txBody>
          <a:bodyPr anchor="t">
            <a:normAutofit/>
          </a:bodyPr>
          <a:lstStyle/>
          <a:p>
            <a:pPr algn="l"/>
            <a:r>
              <a:rPr lang="fr-FR" dirty="0" smtClean="0"/>
              <a:t>Votre groupe de travail de se compose de:</a:t>
            </a:r>
          </a:p>
          <a:p>
            <a:pPr algn="l"/>
            <a:r>
              <a:rPr lang="fr-FR" b="1" dirty="0" smtClean="0"/>
              <a:t>Elève 1</a:t>
            </a:r>
          </a:p>
          <a:p>
            <a:pPr algn="l"/>
            <a:r>
              <a:rPr lang="fr-FR" b="1" dirty="0" smtClean="0"/>
              <a:t>Elève 2</a:t>
            </a:r>
          </a:p>
          <a:p>
            <a:pPr algn="l"/>
            <a:r>
              <a:rPr lang="fr-FR" b="1" dirty="0" smtClean="0"/>
              <a:t>Elève 3</a:t>
            </a:r>
          </a:p>
          <a:p>
            <a:pPr algn="l"/>
            <a:r>
              <a:rPr lang="fr-FR" b="1" dirty="0" smtClean="0"/>
              <a:t>Elève 4</a:t>
            </a:r>
          </a:p>
          <a:p>
            <a:pPr algn="l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203848" y="5373216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000" dirty="0" smtClean="0">
                <a:solidFill>
                  <a:schemeClr val="bg1"/>
                </a:solidFill>
              </a:rPr>
              <a:t>1 ère Bac Pro VTR </a:t>
            </a:r>
          </a:p>
          <a:p>
            <a:pPr algn="r"/>
            <a:r>
              <a:rPr lang="fr-FR" sz="2000" dirty="0" smtClean="0">
                <a:solidFill>
                  <a:schemeClr val="bg1"/>
                </a:solidFill>
              </a:rPr>
              <a:t>Année 2016</a:t>
            </a:r>
            <a:endParaRPr lang="fr-F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Eléments mis hors de cause: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u="sng" dirty="0" smtClean="0"/>
              <a:t>Exemple</a:t>
            </a:r>
            <a:r>
              <a:rPr lang="fr-FR" dirty="0" smtClean="0"/>
              <a:t>: Le circuit d’arrivée de carburant </a:t>
            </a:r>
            <a:r>
              <a:rPr lang="fr-FR" dirty="0" smtClean="0"/>
              <a:t>(à remplir par les professeurs)</a:t>
            </a:r>
            <a:endParaRPr lang="fr-FR" dirty="0" smtClean="0"/>
          </a:p>
          <a:p>
            <a:r>
              <a:rPr lang="fr-FR" dirty="0" smtClean="0"/>
              <a:t> …</a:t>
            </a:r>
          </a:p>
          <a:p>
            <a:r>
              <a:rPr lang="fr-FR" dirty="0" smtClean="0"/>
              <a:t> </a:t>
            </a:r>
          </a:p>
          <a:p>
            <a:r>
              <a:rPr lang="fr-FR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2"/>
                </a:solidFill>
              </a:rPr>
              <a:t>Objectif 2: Emettre des hypothèses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 l’aide de toute la ressource à votre disposition, listez les causes possibles qui peuvent engendrer cette panne.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113834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Hypothèse 1:</a:t>
            </a:r>
            <a:b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Hypothèse 2:</a:t>
            </a:r>
            <a:b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Hypothèse 3:</a:t>
            </a:r>
            <a:b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Hypothèse 4:</a:t>
            </a:r>
            <a:b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Hypothèse 5:</a:t>
            </a:r>
            <a:b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Hypothèse 6:</a:t>
            </a:r>
            <a:br>
              <a:rPr lang="fr-F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24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2"/>
                </a:solidFill>
              </a:rPr>
              <a:t>Objectif 3: Identifier les contrôle et mesures 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H1:</a:t>
            </a:r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51520" y="476250"/>
          <a:ext cx="8712968" cy="4680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536504"/>
              </a:tblGrid>
              <a:tr h="1058142">
                <a:tc gridSpan="2"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H1: (</a:t>
                      </a:r>
                      <a:r>
                        <a:rPr lang="fr-FR" sz="3200" u="sng" dirty="0" smtClean="0"/>
                        <a:t>Exemple</a:t>
                      </a:r>
                      <a:r>
                        <a:rPr lang="fr-FR" sz="3200" dirty="0" smtClean="0"/>
                        <a:t>) Contrôle Pression des pneus</a:t>
                      </a:r>
                      <a:endParaRPr lang="fr-FR" sz="3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622800">
                <a:tc>
                  <a:txBody>
                    <a:bodyPr/>
                    <a:lstStyle/>
                    <a:p>
                      <a:r>
                        <a:rPr lang="fr-FR" sz="2400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Valeur de pression pour chaque pneu:</a:t>
                      </a:r>
                    </a:p>
                    <a:p>
                      <a:endParaRPr lang="fr-FR" sz="1800" dirty="0" smtClean="0">
                        <a:solidFill>
                          <a:schemeClr val="tx1">
                            <a:lumMod val="95000"/>
                          </a:schemeClr>
                        </a:solidFill>
                      </a:endParaRPr>
                    </a:p>
                    <a:p>
                      <a:r>
                        <a:rPr lang="fr-FR" sz="24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valeur minimale de référence : </a:t>
                      </a:r>
                    </a:p>
                    <a:p>
                      <a:r>
                        <a:rPr lang="fr-FR" sz="24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2,1 à 2,3 </a:t>
                      </a:r>
                      <a:r>
                        <a:rPr lang="fr-FR" sz="24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bar </a:t>
                      </a:r>
                      <a:endParaRPr lang="fr-FR" sz="2400" dirty="0" smtClean="0">
                        <a:solidFill>
                          <a:schemeClr val="tx1">
                            <a:lumMod val="95000"/>
                          </a:schemeClr>
                        </a:solidFill>
                      </a:endParaRPr>
                    </a:p>
                    <a:p>
                      <a:endParaRPr lang="fr-FR" sz="2400" dirty="0" smtClean="0">
                        <a:solidFill>
                          <a:schemeClr val="tx1">
                            <a:lumMod val="95000"/>
                          </a:schemeClr>
                        </a:solidFill>
                      </a:endParaRPr>
                    </a:p>
                    <a:p>
                      <a:endParaRPr lang="fr-FR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valeur mesurée pour</a:t>
                      </a:r>
                      <a:r>
                        <a:rPr lang="fr-FR" sz="2400" b="1" baseline="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 </a:t>
                      </a:r>
                      <a:r>
                        <a:rPr lang="fr-FR" sz="2400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chaque roue:</a:t>
                      </a:r>
                    </a:p>
                    <a:p>
                      <a:endParaRPr lang="fr-FR" sz="1800" dirty="0" smtClean="0"/>
                    </a:p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R1:</a:t>
                      </a:r>
                      <a:r>
                        <a:rPr lang="fr-FR" sz="2400" baseline="0" dirty="0" smtClean="0">
                          <a:solidFill>
                            <a:schemeClr val="tx1"/>
                          </a:solidFill>
                        </a:rPr>
                        <a:t> 2,1 bar</a:t>
                      </a:r>
                    </a:p>
                    <a:p>
                      <a:r>
                        <a:rPr lang="fr-FR" sz="2400" baseline="0" dirty="0" smtClean="0">
                          <a:solidFill>
                            <a:schemeClr val="tx1"/>
                          </a:solidFill>
                        </a:rPr>
                        <a:t>R2: …</a:t>
                      </a:r>
                    </a:p>
                    <a:p>
                      <a:r>
                        <a:rPr lang="fr-FR" sz="2400" baseline="0" dirty="0" smtClean="0">
                          <a:solidFill>
                            <a:schemeClr val="tx1"/>
                          </a:solidFill>
                        </a:rPr>
                        <a:t>Etc…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251520" y="5229201"/>
            <a:ext cx="87129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n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Il y a un défaut de pression sur la roue ARG 			</a:t>
            </a:r>
            <a:r>
              <a:rPr lang="fr-FR" sz="3600" b="1" dirty="0" smtClean="0">
                <a:ln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1600" b="1" dirty="0" smtClean="0">
                <a:ln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roue</a:t>
            </a:r>
            <a:r>
              <a:rPr lang="fr-FR" sz="3600" b="1" dirty="0" smtClean="0">
                <a:ln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 1,5 </a:t>
            </a:r>
            <a:r>
              <a:rPr lang="fr-FR" sz="3600" b="1" dirty="0" smtClean="0">
                <a:ln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bar</a:t>
            </a:r>
            <a:endParaRPr lang="fr-FR" sz="2800" b="1" dirty="0">
              <a:ln>
                <a:solidFill>
                  <a:schemeClr val="tx1"/>
                </a:solidFill>
              </a:ln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1" y="404665"/>
          <a:ext cx="8147247" cy="617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873"/>
                <a:gridCol w="1124742"/>
                <a:gridCol w="1512168"/>
                <a:gridCol w="1364708"/>
                <a:gridCol w="1299588"/>
                <a:gridCol w="1512168"/>
              </a:tblGrid>
              <a:tr h="72746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Elément mis en cause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Effet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Moyen de contrôle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Condition de contrôle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Données constructeur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Valeur </a:t>
                      </a:r>
                      <a:r>
                        <a:rPr lang="fr-FR" sz="1800" baseline="0" dirty="0" smtClean="0"/>
                        <a:t>mesurée</a:t>
                      </a:r>
                      <a:endParaRPr lang="fr-FR" sz="1800" dirty="0"/>
                    </a:p>
                  </a:txBody>
                  <a:tcPr/>
                </a:tc>
              </a:tr>
              <a:tr h="85086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Mettre exemple pression</a:t>
                      </a:r>
                      <a:endParaRPr lang="fr-FR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850863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850863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850863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850863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005565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l’aide de 2/3 diapos, justifiez le cas rencontré: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 rencontré 1: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 rencontré 2: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Bilan: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Grâce à nos contrôles, nous constatons « </a:t>
            </a:r>
            <a:r>
              <a:rPr lang="fr-FR" u="sng" dirty="0" smtClean="0"/>
              <a:t>cette panne</a:t>
            </a:r>
            <a:r>
              <a:rPr lang="fr-FR" dirty="0" smtClean="0"/>
              <a:t> » .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Mise en situation: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Décrire le problème rencontré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/>
          <a:lstStyle/>
          <a:p>
            <a:r>
              <a:rPr lang="fr-FR" dirty="0" smtClean="0"/>
              <a:t>Proposition d’intervention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4000"/>
          </a:xfrm>
        </p:spPr>
        <p:txBody>
          <a:bodyPr/>
          <a:lstStyle/>
          <a:p>
            <a:r>
              <a:rPr lang="fr-FR" sz="2400" dirty="0" smtClean="0"/>
              <a:t>Exemple: Remplacer les pneus…</a:t>
            </a:r>
            <a:endParaRPr lang="fr-FR" dirty="0" smtClean="0"/>
          </a:p>
        </p:txBody>
      </p:sp>
      <p:pic>
        <p:nvPicPr>
          <p:cNvPr id="2050" name="Picture 2" descr="C:\Users\JeanBatisse\Documents\U32\Images ressources\pne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852936"/>
            <a:ext cx="3860854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Proposition complémentaire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u="sng" dirty="0" smtClean="0"/>
              <a:t>Exemple</a:t>
            </a:r>
            <a:r>
              <a:rPr lang="fr-FR" dirty="0" smtClean="0"/>
              <a:t>: Echange des valves de gonflage des roues</a:t>
            </a:r>
          </a:p>
          <a:p>
            <a:pPr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xmlns="" val="95355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ressources à votre disposition: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client Mr ou Madame ………..</a:t>
            </a:r>
          </a:p>
          <a:p>
            <a:r>
              <a:rPr lang="fr-FR" dirty="0" smtClean="0"/>
              <a:t>Un véhicule ……….</a:t>
            </a:r>
          </a:p>
          <a:p>
            <a:r>
              <a:rPr lang="fr-FR" dirty="0" smtClean="0"/>
              <a:t>La documentation technique</a:t>
            </a:r>
          </a:p>
          <a:p>
            <a:r>
              <a:rPr lang="fr-FR" dirty="0" smtClean="0"/>
              <a:t>Etc…</a:t>
            </a:r>
          </a:p>
          <a:p>
            <a:r>
              <a:rPr lang="fr-FR" dirty="0" smtClean="0"/>
              <a:t> </a:t>
            </a:r>
          </a:p>
          <a:p>
            <a:r>
              <a:rPr lang="fr-FR" dirty="0" smtClean="0"/>
              <a:t> </a:t>
            </a:r>
          </a:p>
          <a:p>
            <a:r>
              <a:rPr lang="fr-FR" dirty="0" smtClean="0"/>
              <a:t> </a:t>
            </a:r>
          </a:p>
          <a:p>
            <a:r>
              <a:rPr lang="fr-FR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67544" y="476672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2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L’ordre de réparation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88640"/>
            <a:ext cx="4248472" cy="646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95536" y="2924944"/>
            <a:ext cx="4032448" cy="3096344"/>
          </a:xfrm>
          <a:prstGeom prst="rect">
            <a:avLst/>
          </a:prstGeom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Photo du véhicule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Vérification de la panne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Essai du véhicule pour valider les dires du client:</a:t>
            </a:r>
          </a:p>
          <a:p>
            <a:pPr>
              <a:buNone/>
            </a:pPr>
            <a:r>
              <a:rPr lang="fr-FR" dirty="0" smtClean="0"/>
              <a:t>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..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2"/>
                </a:solidFill>
              </a:rPr>
              <a:t>Objectif 1: </a:t>
            </a:r>
            <a:br>
              <a:rPr lang="fr-FR" b="1" dirty="0" smtClean="0">
                <a:solidFill>
                  <a:schemeClr val="accent2"/>
                </a:solidFill>
              </a:rPr>
            </a:br>
            <a:r>
              <a:rPr lang="fr-FR" b="1" dirty="0" smtClean="0">
                <a:solidFill>
                  <a:schemeClr val="accent2"/>
                </a:solidFill>
              </a:rPr>
              <a:t>Constat de la panne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033920"/>
          </a:xfrm>
        </p:spPr>
        <p:txBody>
          <a:bodyPr>
            <a:noAutofit/>
          </a:bodyPr>
          <a:lstStyle/>
          <a:p>
            <a:r>
              <a:rPr lang="fr-FR" sz="2800" dirty="0" smtClean="0"/>
              <a:t>Vous devrez expliquer, présenter le défaut constaté sur le véhicule.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(Aidez-vous de toutes ressources à votre disposition et joindre un support vidéo, un plan, schéma ou autre pour justifier le cas rencontré.)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Support 1 (exemple)</a:t>
            </a:r>
            <a:endParaRPr lang="fr-FR" dirty="0"/>
          </a:p>
        </p:txBody>
      </p:sp>
      <p:pic>
        <p:nvPicPr>
          <p:cNvPr id="4" name="Espace réservé du contenu 3" descr="Etanchéité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43103" y="2358772"/>
            <a:ext cx="2457793" cy="362000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Support 2 (exemple)</a:t>
            </a:r>
            <a:endParaRPr lang="fr-FR" dirty="0"/>
          </a:p>
        </p:txBody>
      </p:sp>
      <p:pic>
        <p:nvPicPr>
          <p:cNvPr id="6" name="Peugeot TU1 Engine Model &amp; Animation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93345" y="1484784"/>
            <a:ext cx="6747007" cy="50602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66700" indent="-266700" algn="ctr"/>
            <a:r>
              <a:rPr lang="fr-FR" sz="3100" b="1" u="sng" dirty="0" smtClean="0">
                <a:effectLst/>
              </a:rPr>
              <a:t>Exemple</a:t>
            </a:r>
            <a:r>
              <a:rPr lang="fr-FR" sz="3100" dirty="0" smtClean="0">
                <a:effectLst/>
              </a:rPr>
              <a:t> d’utilisation du diagramme F.A.S.T. pour l’émission d’hypothèses</a:t>
            </a: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898" t="6957" r="4903" b="7993"/>
          <a:stretch/>
        </p:blipFill>
        <p:spPr bwMode="auto">
          <a:xfrm>
            <a:off x="683568" y="1556792"/>
            <a:ext cx="7632848" cy="501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259632" y="2564904"/>
            <a:ext cx="648072" cy="72008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38535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219</TotalTime>
  <Words>321</Words>
  <Application>Microsoft Office PowerPoint</Application>
  <PresentationFormat>Affichage à l'écran (4:3)</PresentationFormat>
  <Paragraphs>69</Paragraphs>
  <Slides>21</Slides>
  <Notes>0</Notes>
  <HiddenSlides>0</HiddenSlides>
  <MMClips>1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Verve</vt:lpstr>
      <vt:lpstr>Dossier de Travail U32</vt:lpstr>
      <vt:lpstr>Mise en situation:</vt:lpstr>
      <vt:lpstr>Les ressources à votre disposition:</vt:lpstr>
      <vt:lpstr>Diapositive 4</vt:lpstr>
      <vt:lpstr>Vérification de la panne</vt:lpstr>
      <vt:lpstr>Objectif 1:  Constat de la panne</vt:lpstr>
      <vt:lpstr>Support 1 (exemple)</vt:lpstr>
      <vt:lpstr>Support 2 (exemple)</vt:lpstr>
      <vt:lpstr>Exemple d’utilisation du diagramme F.A.S.T. pour l’émission d’hypothèses </vt:lpstr>
      <vt:lpstr>Eléments mis hors de cause:</vt:lpstr>
      <vt:lpstr>Objectif 2: Emettre des hypothèses</vt:lpstr>
      <vt:lpstr>Hypothèse 1:  Hypothèse 2:  Hypothèse 3:  Hypothèse 4:  Hypothèse 5:  Hypothèse 6: </vt:lpstr>
      <vt:lpstr>Objectif 3: Identifier les contrôle et mesures </vt:lpstr>
      <vt:lpstr>Diapositive 14</vt:lpstr>
      <vt:lpstr>Diapositive 15</vt:lpstr>
      <vt:lpstr>A l’aide de 2/3 diapos, justifiez le cas rencontré:</vt:lpstr>
      <vt:lpstr>cas rencontré 1:</vt:lpstr>
      <vt:lpstr>cas rencontré 2:</vt:lpstr>
      <vt:lpstr>Bilan:</vt:lpstr>
      <vt:lpstr>Proposition d’intervention</vt:lpstr>
      <vt:lpstr>Proposition complémentaire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Dossier de Travail U32</dc:title>
  <dc:creator>Jean-Louis Merguez</dc:creator>
  <cp:lastModifiedBy>JeanBatisse</cp:lastModifiedBy>
  <cp:revision>27</cp:revision>
  <dcterms:created xsi:type="dcterms:W3CDTF">2015-06-21T23:21:21Z</dcterms:created>
  <dcterms:modified xsi:type="dcterms:W3CDTF">2015-11-06T03:15:46Z</dcterms:modified>
</cp:coreProperties>
</file>