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3" r:id="rId1"/>
  </p:sldMasterIdLst>
  <p:notesMasterIdLst>
    <p:notesMasterId r:id="rId25"/>
  </p:notesMasterIdLst>
  <p:sldIdLst>
    <p:sldId id="256" r:id="rId2"/>
    <p:sldId id="268" r:id="rId3"/>
    <p:sldId id="273" r:id="rId4"/>
    <p:sldId id="270" r:id="rId5"/>
    <p:sldId id="274" r:id="rId6"/>
    <p:sldId id="275" r:id="rId7"/>
    <p:sldId id="278" r:id="rId8"/>
    <p:sldId id="258" r:id="rId9"/>
    <p:sldId id="269" r:id="rId10"/>
    <p:sldId id="287" r:id="rId11"/>
    <p:sldId id="285" r:id="rId12"/>
    <p:sldId id="280" r:id="rId13"/>
    <p:sldId id="282" r:id="rId14"/>
    <p:sldId id="283" r:id="rId15"/>
    <p:sldId id="257" r:id="rId16"/>
    <p:sldId id="284" r:id="rId17"/>
    <p:sldId id="260" r:id="rId18"/>
    <p:sldId id="261" r:id="rId19"/>
    <p:sldId id="281" r:id="rId20"/>
    <p:sldId id="286" r:id="rId21"/>
    <p:sldId id="259" r:id="rId22"/>
    <p:sldId id="276" r:id="rId23"/>
    <p:sldId id="279" r:id="rId24"/>
  </p:sldIdLst>
  <p:sldSz cx="9144000" cy="6858000" type="screen4x3"/>
  <p:notesSz cx="6797675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634" y="-8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0A75378-3857-4FE9-8CE6-44E9D6809080}" type="datetimeFigureOut">
              <a:rPr lang="fr-FR"/>
              <a:pPr>
                <a:defRPr/>
              </a:pPr>
              <a:t>11/05/2016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48BBE10-3B8B-4C31-80E4-4D37A707200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0540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8461A-8B3E-4749-B41E-E648A324CD8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84171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59E91-3843-4D94-A492-17FD1ACD98A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74079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BA4DFC-FCE6-49A6-B43D-51143D7D960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53025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7110D-1C3D-4DC7-BF3B-33A5AB69454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38802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8F619-324F-49E0-9CB1-A9AF324E922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0524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92A1A-6378-4A57-8334-B208FDEADC0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04584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67C7F-5E67-4627-835C-6419B555362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82055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72F52-23CE-4FF8-B82D-84F9EB1DCB2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13263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BC1CC-EC7A-4793-A027-66D708BBB8F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17108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9B83E-74CB-46AE-9687-857552C18EA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78810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E2D82-2402-4588-BF88-B27CE888743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3871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E6E80D61-EE34-424E-8550-1223D8DD033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4" r:id="rId1"/>
    <p:sldLayoutId id="2147484126" r:id="rId2"/>
    <p:sldLayoutId id="2147484135" r:id="rId3"/>
    <p:sldLayoutId id="2147484127" r:id="rId4"/>
    <p:sldLayoutId id="2147484128" r:id="rId5"/>
    <p:sldLayoutId id="2147484129" r:id="rId6"/>
    <p:sldLayoutId id="2147484130" r:id="rId7"/>
    <p:sldLayoutId id="2147484131" r:id="rId8"/>
    <p:sldLayoutId id="2147484136" r:id="rId9"/>
    <p:sldLayoutId id="2147484132" r:id="rId10"/>
    <p:sldLayoutId id="214748413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scol.education.fr/" TargetMode="External"/><Relationship Id="rId2" Type="http://schemas.openxmlformats.org/officeDocument/2006/relationships/hyperlink" Target="http://neo.ens-lyon.fr/neo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j-claude.lindauer@ac-noumea.nc" TargetMode="External"/><Relationship Id="rId2" Type="http://schemas.openxmlformats.org/officeDocument/2006/relationships/hyperlink" Target="mailto:rfarcy@ac-noumea.n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olivier.montout@ac-noumea.nc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Vid&#233;os/Video%201%20romain.flv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Vid&#233;os/Video%202%20Analyse%20par%20romain.webm" TargetMode="External"/><Relationship Id="rId7" Type="http://schemas.openxmlformats.org/officeDocument/2006/relationships/hyperlink" Target="Vid&#233;os/Video%206%20Analyse%20LUC%20RIA%206%20mois%20+%20Tard.webm" TargetMode="External"/><Relationship Id="rId2" Type="http://schemas.openxmlformats.org/officeDocument/2006/relationships/hyperlink" Target="Vid&#233;os/ANALYSe%20debut%20L%20RIA.web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Vid&#233;os/Video%205%20analyse%20de%20la%20situation%20Romain%206%20mois%20apr&#232;s.webm" TargetMode="External"/><Relationship Id="rId5" Type="http://schemas.openxmlformats.org/officeDocument/2006/relationships/hyperlink" Target="Vid&#233;os/Video%204%20Romain%206%20mois%20plus%20tard.webm" TargetMode="External"/><Relationship Id="rId4" Type="http://schemas.openxmlformats.org/officeDocument/2006/relationships/hyperlink" Target="Vid&#233;os/Video%203%20LUC%20RIA%20VALERIE%20BUSSI.webm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19563" y="5484813"/>
            <a:ext cx="4484687" cy="681037"/>
          </a:xfrm>
        </p:spPr>
        <p:txBody>
          <a:bodyPr/>
          <a:lstStyle/>
          <a:p>
            <a:pPr eaLnBrk="1" hangingPunct="1"/>
            <a:r>
              <a:rPr lang="fr-FR" altLang="fr-FR" sz="2800" smtClean="0"/>
              <a:t>Prise en main de la classe</a:t>
            </a:r>
          </a:p>
        </p:txBody>
      </p:sp>
      <p:sp>
        <p:nvSpPr>
          <p:cNvPr id="5123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572125B0-296B-4CAB-8E40-03ED9D3F3AA8}" type="slidenum">
              <a:rPr lang="fr-FR" altLang="fr-FR" smtClean="0">
                <a:latin typeface="Arial" charset="0"/>
              </a:rPr>
              <a:pPr eaLnBrk="1" hangingPunct="1"/>
              <a:t>1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21637" y="2340202"/>
            <a:ext cx="7570843" cy="1376830"/>
          </a:xfrm>
        </p:spPr>
        <p:txBody>
          <a:bodyPr/>
          <a:lstStyle/>
          <a:p>
            <a:pPr marL="18288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fr-FR" altLang="fr-FR" sz="6200" dirty="0" smtClean="0"/>
              <a:t>Gestion de classe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D5664EA4-8863-4042-A056-77C5E61E7C21}" type="slidenum">
              <a:rPr lang="fr-FR" altLang="fr-FR" smtClean="0">
                <a:latin typeface="Arial" charset="0"/>
              </a:rPr>
              <a:pPr eaLnBrk="1" hangingPunct="1"/>
              <a:t>10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081321" y="5085184"/>
            <a:ext cx="6523127" cy="1440160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fr-FR" altLang="fr-FR" sz="4000" dirty="0" smtClean="0"/>
              <a:t>Le premier contact avec la classe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539750" y="620563"/>
            <a:ext cx="8147050" cy="4392613"/>
          </a:xfrm>
        </p:spPr>
        <p:txBody>
          <a:bodyPr/>
          <a:lstStyle/>
          <a:p>
            <a:pPr marL="44450" indent="0" algn="just" eaLnBrk="1" hangingPunct="1">
              <a:buFont typeface="Georgia" pitchFamily="18" charset="0"/>
              <a:buNone/>
            </a:pPr>
            <a:r>
              <a:rPr lang="fr-FR" altLang="fr-FR" b="1" dirty="0" smtClean="0"/>
              <a:t>Que faire avant de rencontrer les élèves ?</a:t>
            </a:r>
          </a:p>
          <a:p>
            <a:pPr marL="44450" indent="0" algn="just" eaLnBrk="1" hangingPunct="1">
              <a:buFont typeface="Georgia" pitchFamily="18" charset="0"/>
              <a:buNone/>
            </a:pPr>
            <a:endParaRPr lang="fr-FR" altLang="fr-FR" b="1" dirty="0" smtClean="0"/>
          </a:p>
          <a:p>
            <a:pPr lvl="1" algn="just" eaLnBrk="1" hangingPunct="1"/>
            <a:r>
              <a:rPr lang="fr-FR" altLang="fr-FR" sz="2200" dirty="0" smtClean="0"/>
              <a:t>Consulter le cahier de textes de la classe</a:t>
            </a:r>
          </a:p>
          <a:p>
            <a:pPr lvl="1" algn="just" eaLnBrk="1" hangingPunct="1"/>
            <a:r>
              <a:rPr lang="fr-FR" altLang="fr-FR" sz="2200" dirty="0" smtClean="0"/>
              <a:t>Consulter classeurs ou cahiers « élèves »</a:t>
            </a:r>
          </a:p>
          <a:p>
            <a:pPr lvl="1" algn="just" eaLnBrk="1" hangingPunct="1"/>
            <a:r>
              <a:rPr lang="fr-FR" altLang="fr-FR" sz="2200" dirty="0" smtClean="0"/>
              <a:t>Si possible, prendre contact avec le professeur « remplacé »</a:t>
            </a:r>
          </a:p>
          <a:p>
            <a:pPr lvl="1" algn="just" eaLnBrk="1" hangingPunct="1"/>
            <a:r>
              <a:rPr lang="fr-FR" altLang="fr-FR" sz="2200" dirty="0" smtClean="0"/>
              <a:t>Prendre contact avec le coordonnateur de la discipline et le professeur principal de la classe</a:t>
            </a:r>
          </a:p>
          <a:p>
            <a:pPr lvl="1" algn="just" eaLnBrk="1" hangingPunct="1"/>
            <a:r>
              <a:rPr lang="fr-FR" altLang="fr-FR" sz="2200" dirty="0" smtClean="0"/>
              <a:t> …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D94E9AE6-8A55-45B9-A44F-22CB9FEEF763}" type="slidenum">
              <a:rPr lang="fr-FR" altLang="fr-FR" smtClean="0">
                <a:latin typeface="Arial" charset="0"/>
              </a:rPr>
              <a:pPr eaLnBrk="1" hangingPunct="1"/>
              <a:t>11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483768" y="5229200"/>
            <a:ext cx="6235095" cy="1440160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fr-FR" altLang="fr-FR" sz="4000" dirty="0" smtClean="0"/>
              <a:t>Le premier contact avec la classe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539750" y="332656"/>
            <a:ext cx="8147050" cy="4752950"/>
          </a:xfrm>
        </p:spPr>
        <p:txBody>
          <a:bodyPr rtlCol="0">
            <a:noAutofit/>
          </a:bodyPr>
          <a:lstStyle/>
          <a:p>
            <a:pPr marL="45720" indent="0" algn="just" eaLnBrk="1" fontAlgn="auto" hangingPunct="1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fr-FR" altLang="fr-F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Présentation :</a:t>
            </a:r>
          </a:p>
          <a:p>
            <a:pPr marL="548640" lvl="1"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 présenter mutuellement</a:t>
            </a:r>
          </a:p>
          <a:p>
            <a:pPr marL="365760" lvl="1" indent="0" algn="just" eaLnBrk="1" fontAlgn="auto" hangingPunct="1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fr-FR" altLang="fr-FR" sz="22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Brièvement lors de la première séance, puis préciser aux moments opportuns, en situation :</a:t>
            </a:r>
          </a:p>
          <a:p>
            <a:pPr marL="548640" lvl="1"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Préciser ses attendus ( Matériel, travail, attention)</a:t>
            </a:r>
          </a:p>
          <a:p>
            <a:pPr marL="548640" lvl="1"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Évaluation (rythme, notation,…)</a:t>
            </a:r>
          </a:p>
          <a:p>
            <a:pPr marL="548640" lvl="1"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 cours (apprendre comment?)</a:t>
            </a:r>
          </a:p>
          <a:p>
            <a:pPr marL="548640" lvl="1"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 progression</a:t>
            </a:r>
          </a:p>
          <a:p>
            <a:pPr marL="548640" lvl="1"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 travail à la maison</a:t>
            </a:r>
          </a:p>
          <a:p>
            <a:pPr marL="548640" lvl="1"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 règles de vie commune et de sécurité (cadre éducatif en prise avec l’activité d’apprentissage).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FC4749B8-6373-4550-8702-00D5BD4FBEC8}" type="slidenum">
              <a:rPr lang="fr-FR" altLang="fr-FR" smtClean="0">
                <a:latin typeface="Arial" charset="0"/>
              </a:rPr>
              <a:pPr eaLnBrk="1" hangingPunct="1"/>
              <a:t>12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163945" y="5382344"/>
            <a:ext cx="6512511" cy="1143000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fr-FR" altLang="fr-FR" sz="4000" dirty="0" smtClean="0"/>
              <a:t>La gestion de l’accueil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395288" y="1164332"/>
            <a:ext cx="8064500" cy="3416796"/>
          </a:xfrm>
        </p:spPr>
        <p:txBody>
          <a:bodyPr rtlCol="0">
            <a:normAutofit fontScale="92500" lnSpcReduction="20000"/>
          </a:bodyPr>
          <a:lstStyle/>
          <a:p>
            <a:pPr marL="45720" indent="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fr-FR" altLang="fr-F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Accueillir les élèves :</a:t>
            </a:r>
            <a:endParaRPr lang="fr-FR" altLang="fr-FR" sz="2400" dirty="0" smtClean="0">
              <a:solidFill>
                <a:schemeClr val="tx1"/>
              </a:solidFill>
            </a:endParaRP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endParaRPr lang="fr-FR" altLang="fr-FR" sz="2400" dirty="0">
              <a:solidFill>
                <a:schemeClr val="tx1"/>
              </a:solidFill>
            </a:endParaRP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sz="2400" dirty="0" smtClean="0">
                <a:solidFill>
                  <a:schemeClr val="tx1"/>
                </a:solidFill>
              </a:rPr>
              <a:t>Etre présent à l’entrée de la salle</a:t>
            </a: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endParaRPr lang="fr-FR" altLang="fr-FR" sz="2400" dirty="0" smtClean="0">
              <a:solidFill>
                <a:schemeClr val="tx1"/>
              </a:solidFill>
            </a:endParaRP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 </a:t>
            </a:r>
            <a:r>
              <a:rPr lang="fr-FR" altLang="fr-FR" sz="2400" dirty="0" smtClean="0">
                <a:solidFill>
                  <a:schemeClr val="tx1"/>
                </a:solidFill>
              </a:rPr>
              <a:t>Mettre les élèves en « situation d’attention » : marquer nettement le début de la séance</a:t>
            </a: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endParaRPr lang="fr-FR" altLang="fr-FR" sz="2400" dirty="0" smtClean="0">
              <a:solidFill>
                <a:schemeClr val="tx1"/>
              </a:solidFill>
            </a:endParaRP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 </a:t>
            </a:r>
            <a:r>
              <a:rPr lang="fr-FR" altLang="fr-FR" sz="2400" dirty="0" smtClean="0">
                <a:solidFill>
                  <a:schemeClr val="tx1"/>
                </a:solidFill>
              </a:rPr>
              <a:t>Temps d’appel</a:t>
            </a: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endParaRPr lang="fr-FR" altLang="fr-FR" sz="2400" dirty="0" smtClean="0">
              <a:solidFill>
                <a:schemeClr val="tx1"/>
              </a:solidFill>
            </a:endParaRP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sz="2400" dirty="0">
                <a:solidFill>
                  <a:schemeClr val="tx1"/>
                </a:solidFill>
              </a:rPr>
              <a:t> </a:t>
            </a:r>
            <a:r>
              <a:rPr lang="fr-FR" altLang="fr-FR" sz="2400" dirty="0" smtClean="0">
                <a:solidFill>
                  <a:schemeClr val="tx1"/>
                </a:solidFill>
              </a:rPr>
              <a:t>…</a:t>
            </a: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endParaRPr lang="fr-FR" altLang="fr-FR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313680F5-1082-426D-90D2-F5270B4AB1BF}" type="slidenum">
              <a:rPr lang="fr-FR" altLang="fr-FR" smtClean="0">
                <a:latin typeface="Arial" charset="0"/>
              </a:rPr>
              <a:pPr eaLnBrk="1" hangingPunct="1"/>
              <a:t>13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3686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163945" y="5382344"/>
            <a:ext cx="6512511" cy="1143000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fr-FR" altLang="fr-FR" sz="4000" dirty="0" smtClean="0"/>
              <a:t>La gestion de l’espace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539552" y="731838"/>
            <a:ext cx="7992888" cy="4281338"/>
          </a:xfrm>
        </p:spPr>
        <p:txBody>
          <a:bodyPr rtlCol="0">
            <a:normAutofit/>
          </a:bodyPr>
          <a:lstStyle/>
          <a:p>
            <a:pPr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L’organisation de la salle : </a:t>
            </a:r>
          </a:p>
          <a:p>
            <a:pPr marL="708660" lvl="1" indent="-342900" algn="just" eaLnBrk="1" fontAlgn="auto" hangingPunct="1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respecter la circulation dans la salle </a:t>
            </a:r>
          </a:p>
          <a:p>
            <a:pPr marL="708660" lvl="1" indent="-342900" algn="just" eaLnBrk="1" fontAlgn="auto" hangingPunct="1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chaque élève doit voir le tableau</a:t>
            </a:r>
          </a:p>
          <a:p>
            <a:pPr marL="708660" lvl="1" indent="-342900" algn="just" eaLnBrk="1" fontAlgn="auto" hangingPunct="1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être original (ilots, regroupements, plus de savoirs descendants).</a:t>
            </a:r>
          </a:p>
          <a:p>
            <a:pPr marL="708660" lvl="1" indent="-342900" algn="just" eaLnBrk="1" fontAlgn="auto" hangingPunct="1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/>
            </a:pPr>
            <a:endParaRPr lang="fr-FR" altLang="fr-F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Occuper l’espace:</a:t>
            </a:r>
          </a:p>
          <a:p>
            <a:pPr marL="708660" lvl="1" indent="-342900" algn="just" eaLnBrk="1" fontAlgn="auto" hangingPunct="1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C’est au fond de la classe qu’on voit le mieux tous les élèves</a:t>
            </a:r>
          </a:p>
          <a:p>
            <a:pPr marL="708660" lvl="1" indent="-342900" algn="just" eaLnBrk="1" fontAlgn="auto" hangingPunct="1"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Circuler dans les rangs, ne jamais tourner le dos trop longtemps.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4AC28C69-DA55-4E07-9C0A-CC04718BED5E}" type="slidenum">
              <a:rPr lang="fr-FR" altLang="fr-FR" smtClean="0">
                <a:latin typeface="Arial" charset="0"/>
              </a:rPr>
              <a:pPr eaLnBrk="1" hangingPunct="1"/>
              <a:t>14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37305" y="5452288"/>
            <a:ext cx="6739151" cy="1001048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fr-FR" altLang="fr-FR" sz="4000" dirty="0" smtClean="0"/>
              <a:t>La gestion des activités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539750" y="476672"/>
            <a:ext cx="7848600" cy="4896544"/>
          </a:xfrm>
        </p:spPr>
        <p:txBody>
          <a:bodyPr rtlCol="0">
            <a:normAutofit/>
          </a:bodyPr>
          <a:lstStyle/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Ne pas rester à son bureau</a:t>
            </a: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Circuler dans les rangs pour réguler, différencier.</a:t>
            </a:r>
          </a:p>
          <a:p>
            <a:pPr marL="708660" lvl="1" indent="-34290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Repérer les élèves en difficulté pour les débloquer</a:t>
            </a:r>
          </a:p>
          <a:p>
            <a:pPr marL="708660" lvl="1" indent="-34290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Repérer les erreurs « type » et attirer l’attention de toute la classe (évite de répéter l’explication)</a:t>
            </a:r>
          </a:p>
          <a:p>
            <a:pPr marL="708660" lvl="1" indent="-34290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 pas s’occuper d’un seul élève, vers des apprentissages collaboratifs.</a:t>
            </a:r>
          </a:p>
          <a:p>
            <a:pPr marL="708660" lvl="1" indent="-34290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Repérer les productions à exploiter (valoriser les démarches originales…)</a:t>
            </a:r>
          </a:p>
          <a:p>
            <a:pPr marL="708660" lvl="1" indent="-34290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Gérer les réponses des élèves</a:t>
            </a: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Susciter l’activité de tous les élèves (se donner des indicateurs pour savoir si tous les élèves ont travaillé.)</a:t>
            </a: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Marquer nettement les différentes phases de la séance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numéro de diapositive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29318C6E-7A09-4150-9869-0DA1A6E7D45F}" type="slidenum">
              <a:rPr lang="fr-FR" altLang="fr-FR" smtClean="0">
                <a:latin typeface="Arial" charset="0"/>
              </a:rPr>
              <a:pPr eaLnBrk="1" hangingPunct="1"/>
              <a:t>15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4493" y="1916832"/>
            <a:ext cx="8281963" cy="2664296"/>
          </a:xfrm>
        </p:spPr>
        <p:txBody>
          <a:bodyPr>
            <a:normAutofit/>
          </a:bodyPr>
          <a:lstStyle/>
          <a:p>
            <a:pPr marL="182880" indent="0" algn="just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fr-FR" altLang="fr-FR" sz="3600" dirty="0" smtClean="0"/>
              <a:t>« </a:t>
            </a:r>
            <a:r>
              <a:rPr lang="fr-FR" altLang="fr-FR" sz="3600" i="1" dirty="0" smtClean="0"/>
              <a:t>Les enseignants les plus efficaces sont ceux qui passent le moins de temps dans la gestion de la classe »</a:t>
            </a:r>
          </a:p>
        </p:txBody>
      </p:sp>
      <p:pic>
        <p:nvPicPr>
          <p:cNvPr id="2" name="Picture 4" descr="http://www.icone-gif.com/gif/maisons/horloges/maison_horloge1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013325"/>
            <a:ext cx="1433513" cy="143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101520E0-2419-4A9F-AC78-8D9288C1469E}" type="slidenum">
              <a:rPr lang="fr-FR" altLang="fr-FR" smtClean="0">
                <a:latin typeface="Arial" charset="0"/>
              </a:rPr>
              <a:pPr eaLnBrk="1" hangingPunct="1"/>
              <a:t>16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091937" y="5092248"/>
            <a:ext cx="6512511" cy="1433096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fr-FR" altLang="fr-FR" sz="4000" dirty="0" smtClean="0"/>
              <a:t>La prise de parole du professeur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11188" y="764853"/>
            <a:ext cx="7921625" cy="3960291"/>
          </a:xfrm>
        </p:spPr>
        <p:txBody>
          <a:bodyPr rtlCol="0">
            <a:normAutofit/>
          </a:bodyPr>
          <a:lstStyle/>
          <a:p>
            <a:pPr marL="45720" indent="0" algn="ctr" eaLnBrk="1" fontAlgn="auto" hangingPunct="1"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fr-FR" altLang="fr-FR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Ce sont les élèves qui travaillent et non l’enseignant </a:t>
            </a:r>
            <a:r>
              <a:rPr lang="fr-FR" altLang="fr-FR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!</a:t>
            </a:r>
          </a:p>
          <a:p>
            <a:pPr marL="45720" indent="0" algn="just" eaLnBrk="1" fontAlgn="auto" hangingPunct="1">
              <a:buClr>
                <a:schemeClr val="accent6">
                  <a:lumMod val="75000"/>
                </a:schemeClr>
              </a:buClr>
              <a:buNone/>
              <a:defRPr/>
            </a:pPr>
            <a:endParaRPr lang="fr-FR" alt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Eviter de trop parler.</a:t>
            </a:r>
          </a:p>
          <a:p>
            <a:pPr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Eviter de crier.</a:t>
            </a:r>
          </a:p>
          <a:p>
            <a:pPr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Moduler sa voix.</a:t>
            </a:r>
          </a:p>
          <a:p>
            <a:pPr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Savoir s’effacer.</a:t>
            </a:r>
          </a:p>
          <a:p>
            <a:pPr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Ecouter les élèves et les mettre en confiance.</a:t>
            </a:r>
          </a:p>
          <a:p>
            <a:pPr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fr-FR" alt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C004AB02-1F86-44E6-9F8D-B1064B56AD8E}" type="slidenum">
              <a:rPr lang="fr-FR" altLang="fr-FR" smtClean="0">
                <a:latin typeface="Arial" charset="0"/>
              </a:rPr>
              <a:pPr eaLnBrk="1" hangingPunct="1"/>
              <a:t>17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286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979712" y="5452288"/>
            <a:ext cx="6512511" cy="929040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fr-FR" altLang="fr-FR" sz="4000" dirty="0" smtClean="0"/>
              <a:t>Les règles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67545" y="692696"/>
            <a:ext cx="8136904" cy="4281338"/>
          </a:xfrm>
        </p:spPr>
        <p:txBody>
          <a:bodyPr rtlCol="0">
            <a:noAutofit/>
          </a:bodyPr>
          <a:lstStyle/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Définies par l’enseignant, elles doivent être expliquées et installées durant la première semaine de cours. Elles sont rappelées si besoin durant l’année.</a:t>
            </a: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endParaRPr lang="fr-FR" altLang="fr-F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Une règle ne peut être négociée. Toutefois, on </a:t>
            </a:r>
            <a:r>
              <a:rPr lang="fr-FR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 prépare à devoir « l’expliciter individuellement », pour réguler et engager certains élèves vers la responsabilisation (contrat) et à plus long terme la citoyenneté</a:t>
            </a: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endParaRPr lang="fr-FR" alt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On ne transige pas sur les règles qui concernent la violence verbale ou physique, l’absentéisme, le refus de rendre un devoir, le respect.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B7C2FF82-A70C-4C5C-B08E-A33B25B74B83}" type="slidenum">
              <a:rPr lang="fr-FR" altLang="fr-FR" smtClean="0">
                <a:latin typeface="Arial" charset="0"/>
              </a:rPr>
              <a:pPr eaLnBrk="1" hangingPunct="1"/>
              <a:t>18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296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091937" y="5157192"/>
            <a:ext cx="6512511" cy="1368152"/>
          </a:xfrm>
        </p:spPr>
        <p:txBody>
          <a:bodyPr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fr-FR" altLang="fr-FR" sz="4000" dirty="0" smtClean="0"/>
              <a:t>La sanction est le dernier recours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67544" y="731838"/>
            <a:ext cx="8208912" cy="4137322"/>
          </a:xfrm>
        </p:spPr>
        <p:txBody>
          <a:bodyPr rtlCol="0">
            <a:normAutofit/>
          </a:bodyPr>
          <a:lstStyle/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Beaucoup de perturbations se règlent dans le non verbal (gestes, contacts visuels…) pour éviter de perturber l’activité en cours = posture.</a:t>
            </a: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Eviter les jugements de valeurs </a:t>
            </a:r>
          </a:p>
          <a:p>
            <a:pPr marL="708660" lvl="1" indent="-34290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Régler les problèmes en fin d’heure en aparté. Leur </a:t>
            </a:r>
            <a:r>
              <a:rPr lang="fr-FR" alt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laisser une porte de sortie, ne veut pas dire baisser les bras.</a:t>
            </a:r>
          </a:p>
          <a:p>
            <a:pPr marL="708660" lvl="1" indent="-34290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Place au dialogue, à l’explication mais pas à la négociation.</a:t>
            </a:r>
          </a:p>
          <a:p>
            <a:pPr marL="708660" lvl="1" indent="-34290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Savoir utiliser l’humour sans aller jusqu’à la moquerie (maturité des élèves).</a:t>
            </a:r>
          </a:p>
          <a:p>
            <a:pPr marL="548640" lvl="1"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endParaRPr lang="fr-FR" alt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65760" lvl="1" indent="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fr-FR" altLang="fr-FR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Dans tous les cas, ne pas rester seul face aux difficultés rencontrées !</a:t>
            </a: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endParaRPr lang="fr-FR" altLang="fr-F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67DA72CF-197D-42DA-B675-60280A700376}" type="slidenum">
              <a:rPr lang="fr-FR" altLang="fr-FR" smtClean="0">
                <a:latin typeface="Arial" charset="0"/>
              </a:rPr>
              <a:pPr eaLnBrk="1" hangingPunct="1"/>
              <a:t>19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93289" y="5229200"/>
            <a:ext cx="6883167" cy="1143000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fr-FR" altLang="fr-FR" dirty="0" smtClean="0"/>
              <a:t>Installer une routine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67544" y="764704"/>
            <a:ext cx="8064896" cy="3888432"/>
          </a:xfrm>
        </p:spPr>
        <p:txBody>
          <a:bodyPr rtlCol="0">
            <a:normAutofit/>
          </a:bodyPr>
          <a:lstStyle/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 processus de routinisation aide à maintenir l’ordre dans la classe et permet aux élèves et au professeur de se concentrer sur l’essence des tâches proposées.</a:t>
            </a: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 processus de routinisation doit être installé durant les 5 premières semaines.</a:t>
            </a:r>
          </a:p>
          <a:p>
            <a:pPr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Exemples : </a:t>
            </a:r>
          </a:p>
          <a:p>
            <a:pPr marL="708660" lvl="1" indent="-34290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Entrée dans la classe</a:t>
            </a:r>
          </a:p>
          <a:p>
            <a:pPr marL="708660" lvl="1" indent="-34290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Consignes rituelles et gestes les accompagnant</a:t>
            </a:r>
          </a:p>
          <a:p>
            <a:pPr marL="708660" lvl="1" indent="-34290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fr-FR" altLang="fr-F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Constance dans le déroulement des activités</a:t>
            </a:r>
          </a:p>
          <a:p>
            <a:pPr marL="548640" lvl="1" indent="-182880" algn="just" eaLnBrk="1" fontAlgn="auto" hangingPunct="1">
              <a:lnSpc>
                <a:spcPct val="90000"/>
              </a:lnSpc>
              <a:buClr>
                <a:schemeClr val="accent6">
                  <a:lumMod val="75000"/>
                </a:schemeClr>
              </a:buClr>
              <a:defRPr/>
            </a:pPr>
            <a:endParaRPr lang="fr-FR" altLang="fr-FR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C3B6573D-1FBA-4D30-9792-1A7FE690C405}" type="slidenum">
              <a:rPr lang="fr-FR" altLang="fr-FR" smtClean="0">
                <a:latin typeface="Arial" charset="0"/>
              </a:rPr>
              <a:pPr eaLnBrk="1" hangingPunct="1"/>
              <a:t>2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51720" y="5380280"/>
            <a:ext cx="6512511" cy="1073056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fr-FR" sz="4000" dirty="0" smtClean="0"/>
              <a:t>Plan de formation</a:t>
            </a:r>
            <a:endParaRPr lang="fr-FR" sz="4000" dirty="0"/>
          </a:p>
        </p:txBody>
      </p:sp>
      <p:sp>
        <p:nvSpPr>
          <p:cNvPr id="6148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755650" y="947911"/>
            <a:ext cx="7488238" cy="3705225"/>
          </a:xfrm>
        </p:spPr>
        <p:txBody>
          <a:bodyPr/>
          <a:lstStyle/>
          <a:p>
            <a:pPr eaLnBrk="1" hangingPunct="1"/>
            <a:r>
              <a:rPr lang="fr-FR" dirty="0" smtClean="0"/>
              <a:t> Durée d’intervention environ 1h30</a:t>
            </a:r>
          </a:p>
          <a:p>
            <a:pPr eaLnBrk="1" hangingPunct="1"/>
            <a:r>
              <a:rPr lang="fr-FR" dirty="0" smtClean="0"/>
              <a:t> Présentation du formateur</a:t>
            </a:r>
          </a:p>
          <a:p>
            <a:pPr eaLnBrk="1" hangingPunct="1"/>
            <a:r>
              <a:rPr lang="fr-FR" dirty="0" smtClean="0"/>
              <a:t> Activité d’observation de situations / réflexions</a:t>
            </a:r>
          </a:p>
          <a:p>
            <a:pPr eaLnBrk="1" hangingPunct="1"/>
            <a:r>
              <a:rPr lang="fr-FR" dirty="0" smtClean="0"/>
              <a:t> Echanges avec le groupe</a:t>
            </a:r>
          </a:p>
          <a:p>
            <a:pPr eaLnBrk="1" hangingPunct="1"/>
            <a:r>
              <a:rPr lang="fr-FR" dirty="0" smtClean="0"/>
              <a:t> Analyse des situations </a:t>
            </a:r>
          </a:p>
          <a:p>
            <a:pPr eaLnBrk="1" hangingPunct="1"/>
            <a:r>
              <a:rPr lang="fr-FR" dirty="0" smtClean="0"/>
              <a:t> Présentation diaporama « prise en main de la classe »</a:t>
            </a:r>
          </a:p>
          <a:p>
            <a:pPr eaLnBrk="1" hangingPunct="1"/>
            <a:r>
              <a:rPr lang="fr-FR" dirty="0" smtClean="0"/>
              <a:t> Echanges partages d’expériences</a:t>
            </a:r>
          </a:p>
          <a:p>
            <a:pPr eaLnBrk="1" hangingPunct="1"/>
            <a:endParaRPr lang="fr-FR" dirty="0" smtClean="0"/>
          </a:p>
          <a:p>
            <a:pPr eaLnBrk="1" hangingPunct="1"/>
            <a:endParaRPr lang="fr-FR" dirty="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8D2F10EC-903C-4C1A-A44B-1F3B669FBB6A}" type="slidenum">
              <a:rPr lang="fr-FR" altLang="fr-FR" smtClean="0">
                <a:latin typeface="Arial" charset="0"/>
              </a:rPr>
              <a:pPr eaLnBrk="1" hangingPunct="1"/>
              <a:t>20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123728" y="5238328"/>
            <a:ext cx="6512511" cy="1070992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fr-FR" altLang="fr-FR" sz="4000" dirty="0" smtClean="0"/>
              <a:t>Instaurer le débat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539552" y="875854"/>
            <a:ext cx="8208912" cy="3777282"/>
          </a:xfrm>
        </p:spPr>
        <p:txBody>
          <a:bodyPr/>
          <a:lstStyle/>
          <a:p>
            <a:pPr algn="just" eaLnBrk="1" hangingPunct="1"/>
            <a:r>
              <a:rPr lang="fr-FR" altLang="fr-FR" dirty="0" smtClean="0"/>
              <a:t>Ne pas souffler ni valider trop rapidement les réponses :</a:t>
            </a:r>
          </a:p>
          <a:p>
            <a:pPr lvl="1" algn="just" eaLnBrk="1" hangingPunct="1">
              <a:buFont typeface="Wingdings" pitchFamily="2" charset="2"/>
              <a:buChar char="§"/>
            </a:pPr>
            <a:r>
              <a:rPr lang="fr-FR" altLang="fr-FR" dirty="0" smtClean="0"/>
              <a:t>Demander des explications (lien avec le socle)</a:t>
            </a:r>
          </a:p>
          <a:p>
            <a:pPr lvl="1" algn="just" eaLnBrk="1" hangingPunct="1">
              <a:buFont typeface="Wingdings" pitchFamily="2" charset="2"/>
              <a:buChar char="§"/>
            </a:pPr>
            <a:r>
              <a:rPr lang="fr-FR" altLang="fr-FR" dirty="0" smtClean="0"/>
              <a:t>Demander à un autre élève s’il est d’accord</a:t>
            </a:r>
          </a:p>
          <a:p>
            <a:pPr algn="just" eaLnBrk="1" hangingPunct="1"/>
            <a:r>
              <a:rPr lang="fr-FR" altLang="fr-FR" dirty="0" smtClean="0"/>
              <a:t>Ne pas pénaliser les élèves qui ont du mal à s’exprimer et reformuler vos questions si besoin.</a:t>
            </a:r>
          </a:p>
          <a:p>
            <a:pPr algn="just" eaLnBrk="1" hangingPunct="1"/>
            <a:r>
              <a:rPr lang="fr-FR" altLang="fr-FR" dirty="0" smtClean="0"/>
              <a:t>Ne pas couper la parole (rassurer, besoin d’affiliation).</a:t>
            </a:r>
          </a:p>
          <a:p>
            <a:pPr algn="just" eaLnBrk="1" hangingPunct="1"/>
            <a:r>
              <a:rPr lang="fr-FR" altLang="fr-FR" dirty="0" smtClean="0"/>
              <a:t> Evaluer la compréhension de tous les élèves,</a:t>
            </a:r>
          </a:p>
          <a:p>
            <a:pPr algn="just" eaLnBrk="1" hangingPunct="1"/>
            <a:r>
              <a:rPr lang="fr-FR" altLang="fr-FR" dirty="0" smtClean="0"/>
              <a:t> …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8A3D9174-657B-49E1-ADBC-8639839E4740}" type="slidenum">
              <a:rPr lang="fr-FR" altLang="fr-FR" smtClean="0">
                <a:latin typeface="Arial" charset="0"/>
              </a:rPr>
              <a:pPr eaLnBrk="1" hangingPunct="1"/>
              <a:t>21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2765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195736" y="5373216"/>
            <a:ext cx="6512511" cy="1008112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fr-FR" altLang="fr-FR" sz="4000" dirty="0" smtClean="0"/>
              <a:t>Connaître ses élèves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539750" y="692150"/>
            <a:ext cx="8147050" cy="4249018"/>
          </a:xfrm>
        </p:spPr>
        <p:txBody>
          <a:bodyPr/>
          <a:lstStyle/>
          <a:p>
            <a:pPr marL="44450" indent="0" algn="just" eaLnBrk="1" hangingPunct="1">
              <a:buFont typeface="Georgia" pitchFamily="18" charset="0"/>
              <a:buNone/>
            </a:pPr>
            <a:r>
              <a:rPr lang="fr-FR" altLang="fr-FR" dirty="0" smtClean="0"/>
              <a:t>Porter une attention particulière, </a:t>
            </a:r>
            <a:r>
              <a:rPr lang="fr-FR" altLang="fr-FR" b="1" dirty="0" smtClean="0"/>
              <a:t>sans être trop intrusif </a:t>
            </a:r>
            <a:r>
              <a:rPr lang="fr-FR" altLang="fr-FR" dirty="0" smtClean="0"/>
              <a:t>:</a:t>
            </a:r>
          </a:p>
          <a:p>
            <a:pPr lvl="1" algn="just" eaLnBrk="1" hangingPunct="1"/>
            <a:r>
              <a:rPr lang="fr-FR" altLang="fr-FR" sz="2200" dirty="0" smtClean="0"/>
              <a:t>Ressenti des élèves (environnement , classes , activités proposées, CDI, cantine, foyer, internat…)</a:t>
            </a:r>
          </a:p>
          <a:p>
            <a:pPr lvl="1" algn="just" eaLnBrk="1" hangingPunct="1"/>
            <a:r>
              <a:rPr lang="fr-FR" altLang="fr-FR" sz="2200" dirty="0" smtClean="0"/>
              <a:t>Intégration des nouveaux arrivants </a:t>
            </a:r>
          </a:p>
          <a:p>
            <a:pPr lvl="1" algn="just" eaLnBrk="1" hangingPunct="1"/>
            <a:r>
              <a:rPr lang="fr-FR" altLang="fr-FR" sz="2200" dirty="0" smtClean="0"/>
              <a:t>Conditions  et temps  de transports </a:t>
            </a:r>
          </a:p>
          <a:p>
            <a:pPr lvl="1" algn="just" eaLnBrk="1" hangingPunct="1"/>
            <a:r>
              <a:rPr lang="fr-FR" altLang="fr-FR" sz="2200" dirty="0" smtClean="0"/>
              <a:t>Choix d’orientation, projets professionnels </a:t>
            </a:r>
          </a:p>
          <a:p>
            <a:pPr lvl="1" algn="just" eaLnBrk="1" hangingPunct="1"/>
            <a:r>
              <a:rPr lang="fr-FR" altLang="fr-FR" sz="2200" dirty="0" smtClean="0"/>
              <a:t>Connaître chaque élève rapidement :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fr-FR" altLang="fr-FR" sz="2200" dirty="0" smtClean="0"/>
              <a:t>Plan de classe, trombinoscope, potentialités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fr-FR" altLang="fr-FR" sz="2200" dirty="0" smtClean="0"/>
              <a:t>Origines sociales, conditions particulières, </a:t>
            </a:r>
            <a:r>
              <a:rPr lang="fr-FR" altLang="fr-FR" sz="2200" dirty="0" err="1" smtClean="0"/>
              <a:t>etc</a:t>
            </a:r>
            <a:endParaRPr lang="fr-FR" altLang="fr-FR" sz="2200" dirty="0" smtClean="0"/>
          </a:p>
          <a:p>
            <a:pPr lvl="1" algn="just" eaLnBrk="1" hangingPunct="1"/>
            <a:endParaRPr lang="fr-FR" altLang="fr-FR" sz="2200" dirty="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FDD43D87-5633-465B-A63F-8C4D25876233}" type="slidenum">
              <a:rPr lang="fr-FR" altLang="fr-FR" smtClean="0">
                <a:latin typeface="Arial" charset="0"/>
              </a:rPr>
              <a:pPr eaLnBrk="1" hangingPunct="1"/>
              <a:t>22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51720" y="5229200"/>
            <a:ext cx="6512511" cy="1001048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fr-FR" sz="4000" dirty="0" smtClean="0"/>
              <a:t>ECHANGES/INFOS</a:t>
            </a:r>
            <a:endParaRPr lang="fr-FR" sz="4000" dirty="0"/>
          </a:p>
        </p:txBody>
      </p:sp>
      <p:sp>
        <p:nvSpPr>
          <p:cNvPr id="26628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539552" y="1988840"/>
            <a:ext cx="8064896" cy="2193106"/>
          </a:xfrm>
        </p:spPr>
        <p:txBody>
          <a:bodyPr/>
          <a:lstStyle/>
          <a:p>
            <a:pPr eaLnBrk="1" hangingPunct="1"/>
            <a:r>
              <a:rPr lang="fr-FR" dirty="0" smtClean="0"/>
              <a:t>Adresse du site </a:t>
            </a:r>
            <a:r>
              <a:rPr lang="fr-FR" dirty="0" err="1" smtClean="0"/>
              <a:t>néopass</a:t>
            </a:r>
            <a:r>
              <a:rPr lang="fr-FR" dirty="0" smtClean="0"/>
              <a:t> : </a:t>
            </a:r>
            <a:r>
              <a:rPr lang="fr-FR" dirty="0" smtClean="0">
                <a:hlinkClick r:id="rId2"/>
              </a:rPr>
              <a:t>http://neo.ens-lyon.fr/neo</a:t>
            </a:r>
            <a:endParaRPr lang="fr-FR" dirty="0" smtClean="0"/>
          </a:p>
          <a:p>
            <a:pPr eaLnBrk="1" hangingPunct="1"/>
            <a:endParaRPr lang="fr-FR" dirty="0" smtClean="0"/>
          </a:p>
          <a:p>
            <a:pPr eaLnBrk="1" hangingPunct="1"/>
            <a:r>
              <a:rPr lang="fr-FR" dirty="0" smtClean="0"/>
              <a:t>Site institutionnel : </a:t>
            </a:r>
            <a:r>
              <a:rPr lang="fr-FR" dirty="0" smtClean="0">
                <a:hlinkClick r:id="rId3"/>
              </a:rPr>
              <a:t>http://www.eduscol.education.fr/</a:t>
            </a:r>
            <a:endParaRPr lang="fr-FR" dirty="0" smtClean="0"/>
          </a:p>
          <a:p>
            <a:pPr eaLnBrk="1" hangingPunct="1"/>
            <a:endParaRPr lang="fr-FR" dirty="0" smtClean="0"/>
          </a:p>
          <a:p>
            <a:pPr eaLnBrk="1" hangingPunct="1"/>
            <a:endParaRPr lang="fr-FR" dirty="0" smtClean="0"/>
          </a:p>
          <a:p>
            <a:pPr eaLnBrk="1" hangingPunct="1"/>
            <a:endParaRPr lang="fr-FR" dirty="0" smtClean="0"/>
          </a:p>
          <a:p>
            <a:pPr eaLnBrk="1" hangingPunct="1"/>
            <a:endParaRPr lang="fr-FR" dirty="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597163DF-30DB-43F9-9387-13CCA9A1792E}" type="slidenum">
              <a:rPr lang="fr-FR" altLang="fr-FR" smtClean="0">
                <a:latin typeface="Arial" charset="0"/>
              </a:rPr>
              <a:pPr eaLnBrk="1" hangingPunct="1"/>
              <a:t>23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404" y="1772816"/>
            <a:ext cx="8497192" cy="2736304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fr-FR" sz="6200" dirty="0" smtClean="0"/>
              <a:t>Merci de votre attention</a:t>
            </a:r>
            <a:endParaRPr lang="fr-FR" sz="6200" dirty="0"/>
          </a:p>
        </p:txBody>
      </p:sp>
      <p:sp>
        <p:nvSpPr>
          <p:cNvPr id="27652" name="ZoneTexte 3"/>
          <p:cNvSpPr txBox="1">
            <a:spLocks noChangeArrowheads="1"/>
          </p:cNvSpPr>
          <p:nvPr/>
        </p:nvSpPr>
        <p:spPr bwMode="auto">
          <a:xfrm>
            <a:off x="395536" y="5826750"/>
            <a:ext cx="835292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algn="just" eaLnBrk="1" hangingPunct="1"/>
            <a:r>
              <a:rPr lang="fr-FR" altLang="fr-FR" sz="1600" dirty="0">
                <a:latin typeface="+mn-lt"/>
              </a:rPr>
              <a:t>Document réalisé en collaboration avec Mme </a:t>
            </a:r>
            <a:r>
              <a:rPr lang="fr-FR" altLang="fr-FR" sz="1600" dirty="0" smtClean="0">
                <a:latin typeface="+mn-lt"/>
              </a:rPr>
              <a:t>ROIRE Michelle, IA-IPR </a:t>
            </a:r>
            <a:r>
              <a:rPr lang="fr-FR" altLang="fr-FR" sz="1600" dirty="0">
                <a:latin typeface="+mn-lt"/>
              </a:rPr>
              <a:t>de Mathématiques 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xfrm>
            <a:off x="3810000" y="6448251"/>
            <a:ext cx="18288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AB05C0DD-8B39-4BFF-83C3-8C816AA00A69}" type="slidenum">
              <a:rPr lang="fr-FR" altLang="fr-FR" smtClean="0">
                <a:latin typeface="Arial" charset="0"/>
              </a:rPr>
              <a:pPr eaLnBrk="1" hangingPunct="1"/>
              <a:t>3</a:t>
            </a:fld>
            <a:endParaRPr lang="fr-FR" altLang="fr-FR" dirty="0" smtClean="0">
              <a:latin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11960" y="5877272"/>
            <a:ext cx="4402832" cy="936104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fr-FR" sz="4000" dirty="0" smtClean="0"/>
              <a:t>Présentation </a:t>
            </a:r>
            <a:endParaRPr lang="fr-FR" sz="4000" dirty="0"/>
          </a:p>
        </p:txBody>
      </p:sp>
      <p:sp>
        <p:nvSpPr>
          <p:cNvPr id="7172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395536" y="332656"/>
            <a:ext cx="8229600" cy="5760640"/>
          </a:xfrm>
        </p:spPr>
        <p:txBody>
          <a:bodyPr/>
          <a:lstStyle/>
          <a:p>
            <a:pPr lvl="0" eaLnBrk="1" hangingPunct="1"/>
            <a:r>
              <a:rPr lang="fr-FR" dirty="0" smtClean="0"/>
              <a:t> </a:t>
            </a:r>
            <a:r>
              <a:rPr lang="fr-FR" sz="2000" dirty="0" smtClean="0"/>
              <a:t>Raymond FARCY</a:t>
            </a:r>
            <a:endParaRPr lang="fr-FR" sz="2000" dirty="0"/>
          </a:p>
          <a:p>
            <a:pPr lvl="0" eaLnBrk="1" hangingPunct="1"/>
            <a:r>
              <a:rPr lang="fr-FR" sz="2000" dirty="0"/>
              <a:t> </a:t>
            </a:r>
            <a:r>
              <a:rPr lang="fr-FR" sz="2000" dirty="0" smtClean="0"/>
              <a:t>PLP Maths-sciences</a:t>
            </a:r>
            <a:endParaRPr lang="fr-FR" sz="2000" dirty="0"/>
          </a:p>
          <a:p>
            <a:pPr lvl="0" eaLnBrk="1" hangingPunct="1"/>
            <a:r>
              <a:rPr lang="fr-FR" sz="2000" dirty="0"/>
              <a:t> Chargé de mission d’inspection </a:t>
            </a:r>
            <a:r>
              <a:rPr lang="fr-FR" sz="2000" dirty="0" smtClean="0"/>
              <a:t>Maths-sciences </a:t>
            </a:r>
            <a:endParaRPr lang="fr-FR" sz="2000" dirty="0"/>
          </a:p>
          <a:p>
            <a:pPr lvl="0" eaLnBrk="1" hangingPunct="1"/>
            <a:r>
              <a:rPr lang="fr-FR" sz="2000" dirty="0"/>
              <a:t> </a:t>
            </a:r>
            <a:r>
              <a:rPr lang="fr-FR" sz="2000" dirty="0" smtClean="0">
                <a:hlinkClick r:id="rId2"/>
              </a:rPr>
              <a:t>rfarcy@ac-noumea.nc</a:t>
            </a:r>
            <a:endParaRPr lang="fr-FR" sz="2000" dirty="0"/>
          </a:p>
          <a:p>
            <a:pPr eaLnBrk="1" hangingPunct="1"/>
            <a:endParaRPr lang="fr-FR" sz="1000" dirty="0"/>
          </a:p>
          <a:p>
            <a:pPr eaLnBrk="1" hangingPunct="1"/>
            <a:r>
              <a:rPr lang="fr-FR" sz="2000" dirty="0" smtClean="0"/>
              <a:t>Jean-Claude LINDAUER</a:t>
            </a:r>
          </a:p>
          <a:p>
            <a:pPr eaLnBrk="1" hangingPunct="1"/>
            <a:r>
              <a:rPr lang="fr-FR" sz="2000" dirty="0" smtClean="0"/>
              <a:t> Professeur agrégé de mathématiques</a:t>
            </a:r>
          </a:p>
          <a:p>
            <a:pPr eaLnBrk="1" hangingPunct="1"/>
            <a:r>
              <a:rPr lang="fr-FR" sz="2000" dirty="0" smtClean="0"/>
              <a:t> Chargé de mission d’inspection Mathématiques </a:t>
            </a:r>
          </a:p>
          <a:p>
            <a:pPr eaLnBrk="1" hangingPunct="1"/>
            <a:r>
              <a:rPr lang="fr-FR" sz="2000" dirty="0"/>
              <a:t> </a:t>
            </a:r>
            <a:r>
              <a:rPr lang="fr-FR" sz="2000" dirty="0" smtClean="0">
                <a:hlinkClick r:id="rId3"/>
              </a:rPr>
              <a:t>j-claude.lindauer@ac-noumea.nc</a:t>
            </a:r>
            <a:endParaRPr lang="fr-FR" sz="2000" dirty="0" smtClean="0"/>
          </a:p>
          <a:p>
            <a:pPr eaLnBrk="1" hangingPunct="1"/>
            <a:endParaRPr lang="fr-FR" sz="1000" dirty="0" smtClean="0"/>
          </a:p>
          <a:p>
            <a:pPr eaLnBrk="1" hangingPunct="1"/>
            <a:r>
              <a:rPr lang="fr-FR" sz="2000" dirty="0" smtClean="0"/>
              <a:t> Olivier MONTOUT</a:t>
            </a:r>
          </a:p>
          <a:p>
            <a:pPr eaLnBrk="1" hangingPunct="1"/>
            <a:r>
              <a:rPr lang="fr-FR" sz="2000" dirty="0" smtClean="0"/>
              <a:t> Professeur chef de travaux</a:t>
            </a:r>
          </a:p>
          <a:p>
            <a:pPr eaLnBrk="1" hangingPunct="1"/>
            <a:r>
              <a:rPr lang="fr-FR" sz="2000" dirty="0" smtClean="0"/>
              <a:t> Chargé de mission d’inspection STI &amp; plan de formation des maîtres auxiliaires</a:t>
            </a:r>
          </a:p>
          <a:p>
            <a:pPr eaLnBrk="1" hangingPunct="1"/>
            <a:r>
              <a:rPr lang="fr-FR" sz="2000" dirty="0" smtClean="0"/>
              <a:t> </a:t>
            </a:r>
            <a:r>
              <a:rPr lang="fr-FR" sz="2000" dirty="0" smtClean="0">
                <a:hlinkClick r:id="rId4"/>
              </a:rPr>
              <a:t>olivier.montout@ac-noumea.nc</a:t>
            </a:r>
            <a:endParaRPr lang="fr-FR" sz="2000" dirty="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06BD651C-B0AA-4487-8EC9-AA921A12B8B7}" type="slidenum">
              <a:rPr lang="fr-FR" altLang="fr-FR" smtClean="0">
                <a:latin typeface="Arial" charset="0"/>
              </a:rPr>
              <a:pPr eaLnBrk="1" hangingPunct="1"/>
              <a:t>4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4660200"/>
            <a:ext cx="7776863" cy="1577112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fr-FR" sz="4000" dirty="0" smtClean="0"/>
              <a:t>Activité d’observation de situations / réflexions </a:t>
            </a:r>
            <a:endParaRPr lang="fr-FR" sz="4000" dirty="0"/>
          </a:p>
        </p:txBody>
      </p:sp>
      <p:sp>
        <p:nvSpPr>
          <p:cNvPr id="8196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457200" y="2492375"/>
            <a:ext cx="8229600" cy="865188"/>
          </a:xfrm>
        </p:spPr>
        <p:txBody>
          <a:bodyPr/>
          <a:lstStyle/>
          <a:p>
            <a:pPr eaLnBrk="1" hangingPunct="1"/>
            <a:r>
              <a:rPr lang="fr-FR" dirty="0" smtClean="0">
                <a:hlinkClick r:id="rId2" action="ppaction://hlinkfile"/>
              </a:rPr>
              <a:t>Vidéo de romain</a:t>
            </a:r>
            <a:r>
              <a:rPr lang="fr-FR" dirty="0" smtClean="0"/>
              <a:t> en début d’année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C437585C-BB13-4220-87EC-0510EE175D68}" type="slidenum">
              <a:rPr lang="fr-FR" altLang="fr-FR" smtClean="0">
                <a:latin typeface="Arial" charset="0"/>
              </a:rPr>
              <a:pPr eaLnBrk="1" hangingPunct="1"/>
              <a:t>5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608" y="4876224"/>
            <a:ext cx="7622233" cy="1865144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fr-FR" sz="4000" dirty="0" smtClean="0"/>
              <a:t>Echanges avec le groupe</a:t>
            </a:r>
            <a:br>
              <a:rPr lang="fr-FR" sz="4000" dirty="0" smtClean="0"/>
            </a:br>
            <a:r>
              <a:rPr lang="fr-FR" sz="4000" dirty="0" smtClean="0"/>
              <a:t>formalisation de 5’</a:t>
            </a:r>
            <a:endParaRPr lang="fr-FR" sz="4000" dirty="0"/>
          </a:p>
        </p:txBody>
      </p:sp>
      <p:sp>
        <p:nvSpPr>
          <p:cNvPr id="9220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539750" y="731838"/>
            <a:ext cx="8064500" cy="3633787"/>
          </a:xfrm>
        </p:spPr>
        <p:txBody>
          <a:bodyPr/>
          <a:lstStyle/>
          <a:p>
            <a:pPr algn="just" eaLnBrk="1" hangingPunct="1"/>
            <a:r>
              <a:rPr lang="fr-FR" sz="2400" dirty="0" smtClean="0"/>
              <a:t> Avez-vous déjà vécu ou envisagé une telle situation ?</a:t>
            </a:r>
          </a:p>
          <a:p>
            <a:pPr algn="just" eaLnBrk="1" hangingPunct="1"/>
            <a:endParaRPr lang="fr-FR" sz="2400" dirty="0" smtClean="0"/>
          </a:p>
          <a:p>
            <a:pPr algn="just" eaLnBrk="1" hangingPunct="1"/>
            <a:r>
              <a:rPr lang="fr-FR" sz="2400" dirty="0" smtClean="0"/>
              <a:t> Auriez vous adopté la même attitude ?</a:t>
            </a:r>
          </a:p>
          <a:p>
            <a:pPr algn="just" eaLnBrk="1" hangingPunct="1"/>
            <a:endParaRPr lang="fr-FR" sz="2400" dirty="0" smtClean="0"/>
          </a:p>
          <a:p>
            <a:pPr algn="just" eaLnBrk="1" hangingPunct="1"/>
            <a:r>
              <a:rPr lang="fr-FR" sz="2400" dirty="0" smtClean="0"/>
              <a:t> Qu’est ce que cela vous inspire ?</a:t>
            </a:r>
          </a:p>
          <a:p>
            <a:pPr algn="just" eaLnBrk="1" hangingPunct="1"/>
            <a:endParaRPr lang="fr-FR" sz="2400" dirty="0" smtClean="0"/>
          </a:p>
          <a:p>
            <a:pPr algn="just" eaLnBrk="1" hangingPunct="1"/>
            <a:r>
              <a:rPr lang="fr-FR" sz="2400" dirty="0" smtClean="0"/>
              <a:t> Que proposeriez vous à Romain ?</a:t>
            </a:r>
          </a:p>
          <a:p>
            <a:pPr algn="just" eaLnBrk="1" hangingPunct="1"/>
            <a:endParaRPr lang="fr-FR" sz="2400" dirty="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ce réservé du numéro de diapositive 4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1B19C8D0-D6EF-4388-83B4-FE84234AE13D}" type="slidenum">
              <a:rPr lang="fr-FR" altLang="fr-FR" smtClean="0">
                <a:latin typeface="Arial" charset="0"/>
              </a:rPr>
              <a:pPr eaLnBrk="1" hangingPunct="1"/>
              <a:t>6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6272" y="5380280"/>
            <a:ext cx="7046168" cy="1145064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fr-FR" sz="4000" dirty="0" smtClean="0"/>
              <a:t>Analyse des situations</a:t>
            </a:r>
            <a:endParaRPr lang="fr-FR" sz="4000" dirty="0"/>
          </a:p>
        </p:txBody>
      </p:sp>
      <p:sp>
        <p:nvSpPr>
          <p:cNvPr id="4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539552" y="731838"/>
            <a:ext cx="8064896" cy="4353346"/>
          </a:xfrm>
        </p:spPr>
        <p:txBody>
          <a:bodyPr rtlCol="0">
            <a:normAutofit/>
          </a:bodyPr>
          <a:lstStyle/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2" action="ppaction://hlinkfile"/>
              </a:rPr>
              <a:t>1-Vidéo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hlinkClick r:id="rId2" action="ppaction://hlinkfile"/>
              </a:rPr>
              <a:t>: Analyse de la situation  par Luc </a:t>
            </a: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2" action="ppaction://hlinkfile"/>
              </a:rPr>
              <a:t>RIA </a:t>
            </a:r>
            <a:endParaRPr lang="fr-FR" dirty="0" smtClean="0">
              <a:solidFill>
                <a:schemeClr val="tx1">
                  <a:lumMod val="75000"/>
                  <a:lumOff val="25000"/>
                </a:schemeClr>
              </a:solidFill>
              <a:hlinkClick r:id="rId3" action="ppaction://hlinkfile"/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3" action="ppaction://hlinkfile"/>
              </a:rPr>
              <a:t>2-Vidéo: Analyse de la situation par Romain</a:t>
            </a:r>
            <a:endParaRPr lang="fr-F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4" action="ppaction://hlinkfile"/>
              </a:rPr>
              <a:t>3-Analyse 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hlinkClick r:id="rId4" action="ppaction://hlinkfile"/>
              </a:rPr>
              <a:t>6 mois par Luc </a:t>
            </a: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4" action="ppaction://hlinkfile"/>
              </a:rPr>
              <a:t>RIA 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  <a:hlinkClick r:id="rId4" action="ppaction://hlinkfile"/>
              </a:rPr>
              <a:t>et Valérie </a:t>
            </a: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4" action="ppaction://hlinkfile"/>
              </a:rPr>
              <a:t>LUSSI BORER</a:t>
            </a:r>
            <a:endParaRPr lang="fr-F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indent="0" eaLnBrk="1" fontAlgn="auto" hangingPunct="1"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fr-FR" sz="2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Echanges avec les stagiaires</a:t>
            </a: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5" action="ppaction://hlinkfile"/>
              </a:rPr>
              <a:t>4-Vidéo de romain six mois plus tard</a:t>
            </a:r>
            <a:endParaRPr lang="fr-F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6" action="ppaction://hlinkfile"/>
              </a:rPr>
              <a:t>5-Analyse de la situation par Romain 6 mois +tard</a:t>
            </a:r>
            <a:endParaRPr lang="fr-F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7" action="ppaction://hlinkfile"/>
              </a:rPr>
              <a:t>6-Analyse 6 mois par Luc RIA et Valérie LUSSI BORER</a:t>
            </a:r>
            <a:endParaRPr lang="fr-F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" lvl="0" indent="0" eaLnBrk="1" fontAlgn="auto" hangingPunct="1">
              <a:buClr>
                <a:srgbClr val="F14124">
                  <a:lumMod val="75000"/>
                </a:srgbClr>
              </a:buClr>
              <a:buNone/>
              <a:defRPr/>
            </a:pPr>
            <a:r>
              <a:rPr lang="fr-FR" sz="26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Echanges avec les stagiaires</a:t>
            </a: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fr-F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indent="-182880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ce réservé du numéro de diapositive 2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FEC2E19F-6F91-4D0A-91C6-2DE556AEC002}" type="slidenum">
              <a:rPr lang="fr-FR" altLang="fr-FR" smtClean="0">
                <a:latin typeface="Arial" charset="0"/>
              </a:rPr>
              <a:pPr eaLnBrk="1" hangingPunct="1"/>
              <a:t>7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288" y="2219821"/>
            <a:ext cx="8229600" cy="2073275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fr-FR" sz="6200" dirty="0" smtClean="0"/>
              <a:t>Prise en main de la classe</a:t>
            </a:r>
            <a:endParaRPr lang="fr-FR" sz="6200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ce réservé du numéro de diapositive 3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3DCEF239-324E-48D5-8329-BD8E84E21A10}" type="slidenum">
              <a:rPr lang="fr-FR" altLang="fr-FR" smtClean="0">
                <a:latin typeface="Arial" charset="0"/>
              </a:rPr>
              <a:pPr eaLnBrk="1" hangingPunct="1"/>
              <a:t>8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2662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081321" y="5308272"/>
            <a:ext cx="6667143" cy="1001048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fr-FR" altLang="fr-FR" sz="4000" dirty="0" smtClean="0"/>
              <a:t>Particularité de la classe…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539750" y="1595934"/>
            <a:ext cx="7920038" cy="2985194"/>
          </a:xfrm>
        </p:spPr>
        <p:txBody>
          <a:bodyPr rtlCol="0">
            <a:normAutofit/>
          </a:bodyPr>
          <a:lstStyle/>
          <a:p>
            <a:pPr marL="45720" indent="0" algn="just" eaLnBrk="1" fontAlgn="auto" hangingPunct="1"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fr-FR" altLang="fr-FR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«  La classe est formée d’un groupe d’individus dont la particularité commune est d’être présents parce que </a:t>
            </a:r>
            <a:r>
              <a:rPr lang="fr-FR" altLang="fr-F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l’Ecole est obligatoire</a:t>
            </a:r>
            <a:r>
              <a:rPr lang="fr-FR" altLang="fr-FR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 »</a:t>
            </a:r>
          </a:p>
          <a:p>
            <a:pPr indent="-182880" algn="just" eaLnBrk="1" fontAlgn="auto" hangingPunct="1">
              <a:buClr>
                <a:schemeClr val="accent6">
                  <a:lumMod val="75000"/>
                </a:schemeClr>
              </a:buClr>
              <a:defRPr/>
            </a:pPr>
            <a:endParaRPr lang="fr-FR" altLang="fr-FR" sz="40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numéro de diapositive 5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charset="0"/>
              </a:defRPr>
            </a:lvl9pPr>
          </a:lstStyle>
          <a:p>
            <a:pPr eaLnBrk="1" hangingPunct="1"/>
            <a:fld id="{30940D84-E378-4394-A45D-13E0CF2916E5}" type="slidenum">
              <a:rPr lang="fr-FR" altLang="fr-FR" smtClean="0">
                <a:latin typeface="Arial" charset="0"/>
              </a:rPr>
              <a:pPr eaLnBrk="1" hangingPunct="1"/>
              <a:t>9</a:t>
            </a:fld>
            <a:endParaRPr lang="fr-FR" altLang="fr-FR" smtClean="0">
              <a:latin typeface="Arial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1560" y="197768"/>
            <a:ext cx="6512511" cy="1143000"/>
          </a:xfrm>
        </p:spPr>
        <p:txBody>
          <a:bodyPr/>
          <a:lstStyle/>
          <a:p>
            <a:pPr marL="0" indent="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fr-FR" dirty="0" smtClean="0"/>
              <a:t>Etre entraîné par</a:t>
            </a:r>
            <a:endParaRPr lang="fr-FR" dirty="0"/>
          </a:p>
        </p:txBody>
      </p:sp>
      <p:pic>
        <p:nvPicPr>
          <p:cNvPr id="10244" name="Picture 4" descr="http://www.chevalspectacle.com/img_photo/chute_0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268413"/>
            <a:ext cx="6337300" cy="425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re 1"/>
          <p:cNvSpPr txBox="1">
            <a:spLocks/>
          </p:cNvSpPr>
          <p:nvPr/>
        </p:nvSpPr>
        <p:spPr bwMode="auto">
          <a:xfrm>
            <a:off x="0" y="5589588"/>
            <a:ext cx="9144000" cy="10080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0" hangingPunct="0">
              <a:defRPr/>
            </a:pPr>
            <a:r>
              <a:rPr lang="fr-FR" sz="3400" kern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Ce n’est pas forcement être motivé pour…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Sillage">
  <a:themeElements>
    <a:clrScheme name="Sillage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illage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illage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7235</TotalTime>
  <Words>888</Words>
  <Application>Microsoft Office PowerPoint</Application>
  <PresentationFormat>Affichage à l'écran (4:3)</PresentationFormat>
  <Paragraphs>175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Sillage</vt:lpstr>
      <vt:lpstr>Gestion de classe</vt:lpstr>
      <vt:lpstr>Plan de formation</vt:lpstr>
      <vt:lpstr>Présentation </vt:lpstr>
      <vt:lpstr>Activité d’observation de situations / réflexions </vt:lpstr>
      <vt:lpstr>Echanges avec le groupe formalisation de 5’</vt:lpstr>
      <vt:lpstr>Analyse des situations</vt:lpstr>
      <vt:lpstr>Prise en main de la classe</vt:lpstr>
      <vt:lpstr>Particularité de la classe…</vt:lpstr>
      <vt:lpstr>Etre entraîné par</vt:lpstr>
      <vt:lpstr>Le premier contact avec la classe</vt:lpstr>
      <vt:lpstr>Le premier contact avec la classe</vt:lpstr>
      <vt:lpstr>La gestion de l’accueil</vt:lpstr>
      <vt:lpstr>La gestion de l’espace</vt:lpstr>
      <vt:lpstr>La gestion des activités</vt:lpstr>
      <vt:lpstr>« Les enseignants les plus efficaces sont ceux qui passent le moins de temps dans la gestion de la classe »</vt:lpstr>
      <vt:lpstr>La prise de parole du professeur</vt:lpstr>
      <vt:lpstr>Les règles</vt:lpstr>
      <vt:lpstr>La sanction est le dernier recours</vt:lpstr>
      <vt:lpstr>Installer une routine</vt:lpstr>
      <vt:lpstr>Instaurer le débat</vt:lpstr>
      <vt:lpstr>Connaître ses élèves </vt:lpstr>
      <vt:lpstr>ECHANGES/INFOS</vt:lpstr>
      <vt:lpstr>Merci de votre attention</vt:lpstr>
    </vt:vector>
  </TitlesOfParts>
  <Company>vr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Gestion de classe</dc:title>
  <dc:creator>mdurand1</dc:creator>
  <cp:lastModifiedBy>omontout</cp:lastModifiedBy>
  <cp:revision>62</cp:revision>
  <dcterms:created xsi:type="dcterms:W3CDTF">2013-02-10T08:54:25Z</dcterms:created>
  <dcterms:modified xsi:type="dcterms:W3CDTF">2016-05-11T06:05:06Z</dcterms:modified>
</cp:coreProperties>
</file>