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918" r:id="rId2"/>
    <p:sldMasterId id="2147483930" r:id="rId3"/>
  </p:sldMasterIdLst>
  <p:notesMasterIdLst>
    <p:notesMasterId r:id="rId19"/>
  </p:notesMasterIdLst>
  <p:sldIdLst>
    <p:sldId id="256" r:id="rId4"/>
    <p:sldId id="258" r:id="rId5"/>
    <p:sldId id="265" r:id="rId6"/>
    <p:sldId id="271" r:id="rId7"/>
    <p:sldId id="272" r:id="rId8"/>
    <p:sldId id="274" r:id="rId9"/>
    <p:sldId id="276" r:id="rId10"/>
    <p:sldId id="333" r:id="rId11"/>
    <p:sldId id="277" r:id="rId12"/>
    <p:sldId id="278" r:id="rId13"/>
    <p:sldId id="279" r:id="rId14"/>
    <p:sldId id="280" r:id="rId15"/>
    <p:sldId id="281" r:id="rId16"/>
    <p:sldId id="316" r:id="rId17"/>
    <p:sldId id="261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CC33"/>
    <a:srgbClr val="FC2924"/>
    <a:srgbClr val="99FF33"/>
    <a:srgbClr val="9999FF"/>
    <a:srgbClr val="99CCFF"/>
    <a:srgbClr val="FF99CC"/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3" autoAdjust="0"/>
    <p:restoredTop sz="70285" autoAdjust="0"/>
  </p:normalViewPr>
  <p:slideViewPr>
    <p:cSldViewPr>
      <p:cViewPr varScale="1">
        <p:scale>
          <a:sx n="50" d="100"/>
          <a:sy n="50" d="100"/>
        </p:scale>
        <p:origin x="-17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B919C6C-C52C-4AB1-8528-F814D589B01A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5600142-DDEA-459B-B564-E718B12F43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557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00142-DDEA-459B-B564-E718B12F4362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138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952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6A8E6-0C49-4569-81AB-8E5A024C7056}" type="slidenum">
              <a:rPr lang="fr-FR" altLang="fr-FR" sz="1200">
                <a:solidFill>
                  <a:srgbClr val="000000"/>
                </a:solidFill>
              </a:rPr>
              <a:pPr eaLnBrk="1" hangingPunct="1"/>
              <a:t>10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962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2C23EF-1537-44D3-A405-3E57A23832DA}" type="slidenum">
              <a:rPr lang="fr-FR" altLang="fr-FR" sz="1200">
                <a:solidFill>
                  <a:srgbClr val="000000"/>
                </a:solidFill>
              </a:rPr>
              <a:pPr eaLnBrk="1" hangingPunct="1"/>
              <a:t>11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972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04684E-FDAF-4577-9DC9-AD72219B1B33}" type="slidenum">
              <a:rPr lang="fr-FR" altLang="fr-FR" sz="1200">
                <a:solidFill>
                  <a:srgbClr val="000000"/>
                </a:solidFill>
              </a:rPr>
              <a:pPr eaLnBrk="1" hangingPunct="1"/>
              <a:t>12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dirty="0" smtClean="0"/>
              <a:t>Maintenance nautique (2008 – première session 2010).</a:t>
            </a:r>
            <a:endParaRPr lang="fr-FR" altLang="fr-FR" dirty="0" smtClean="0"/>
          </a:p>
        </p:txBody>
      </p:sp>
      <p:sp>
        <p:nvSpPr>
          <p:cNvPr id="983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F0E5E6-00C0-483D-B682-9D95DD9926A8}" type="slidenum">
              <a:rPr lang="fr-FR" altLang="fr-FR" sz="1200">
                <a:solidFill>
                  <a:srgbClr val="000000"/>
                </a:solidFill>
              </a:rPr>
              <a:pPr eaLnBrk="1" hangingPunct="1"/>
              <a:t>13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983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F0E5E6-00C0-483D-B682-9D95DD9926A8}" type="slidenum">
              <a:rPr lang="fr-FR" altLang="fr-FR" sz="1200">
                <a:solidFill>
                  <a:srgbClr val="000000"/>
                </a:solidFill>
              </a:rPr>
              <a:pPr eaLnBrk="1" hangingPunct="1"/>
              <a:t>14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dirty="0" smtClean="0"/>
              <a:t>La rénovation est mise en place pour </a:t>
            </a:r>
            <a:r>
              <a:rPr lang="fr-FR" altLang="fr-FR" b="1" dirty="0" smtClean="0"/>
              <a:t>l’ensemble de la filière </a:t>
            </a:r>
            <a:r>
              <a:rPr lang="fr-FR" altLang="fr-FR" dirty="0" smtClean="0"/>
              <a:t>: CAP/Bac Pro (réécriture), BTS (à venir), licence professionnelle (réécriture).</a:t>
            </a:r>
          </a:p>
          <a:p>
            <a:pPr>
              <a:spcBef>
                <a:spcPct val="0"/>
              </a:spcBef>
            </a:pPr>
            <a:endParaRPr kumimoji="0" lang="fr-FR" altLang="fr-F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FA8539-F6EC-4EFD-B30B-0C2538215BB6}" type="slidenum">
              <a:rPr lang="fr-FR" altLang="fr-FR" sz="1200"/>
              <a:pPr eaLnBrk="1" hangingPunct="1"/>
              <a:t>2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b="1" dirty="0" smtClean="0"/>
              <a:t>Socio-économique : </a:t>
            </a:r>
            <a:r>
              <a:rPr lang="fr-FR" altLang="fr-FR" dirty="0" smtClean="0"/>
              <a:t>baisse du volume après-vente, saturation neuf et occasion véhicules récents, diminutio</a:t>
            </a:r>
            <a:r>
              <a:rPr lang="fr-FR" altLang="fr-FR" baseline="0" dirty="0" smtClean="0"/>
              <a:t>n de l’activité de carrosserie, importance du marché de vente particuliers à particuliers (occasion), entretien en dehors des garages (</a:t>
            </a:r>
            <a:r>
              <a:rPr lang="fr-FR" altLang="fr-FR" baseline="0" dirty="0" err="1" smtClean="0"/>
              <a:t>auto-entrepreneurs</a:t>
            </a:r>
            <a:r>
              <a:rPr lang="fr-FR" altLang="fr-FR" baseline="0" dirty="0" smtClean="0"/>
              <a:t>).</a:t>
            </a:r>
          </a:p>
          <a:p>
            <a:pPr>
              <a:spcBef>
                <a:spcPct val="0"/>
              </a:spcBef>
            </a:pPr>
            <a:endParaRPr lang="fr-FR" altLang="fr-FR" baseline="0" dirty="0" smtClean="0"/>
          </a:p>
          <a:p>
            <a:pPr>
              <a:spcBef>
                <a:spcPct val="0"/>
              </a:spcBef>
            </a:pPr>
            <a:r>
              <a:rPr lang="fr-FR" altLang="fr-FR" b="1" baseline="0" dirty="0" smtClean="0"/>
              <a:t>Démographique :</a:t>
            </a:r>
            <a:r>
              <a:rPr lang="fr-FR" altLang="fr-FR" baseline="0" dirty="0" smtClean="0"/>
              <a:t> âge moyen de 35,1 ans, départ à la retraite des artisans (reprise des entreprises) et des cadres (renouvellement de la population des encadrants).</a:t>
            </a:r>
          </a:p>
          <a:p>
            <a:pPr>
              <a:spcBef>
                <a:spcPct val="0"/>
              </a:spcBef>
            </a:pPr>
            <a:endParaRPr lang="fr-FR" altLang="fr-FR" b="1" baseline="0" dirty="0" smtClean="0"/>
          </a:p>
          <a:p>
            <a:pPr>
              <a:spcBef>
                <a:spcPct val="0"/>
              </a:spcBef>
            </a:pPr>
            <a:r>
              <a:rPr lang="fr-FR" altLang="fr-FR" b="1" baseline="0" dirty="0" smtClean="0"/>
              <a:t>Sociales : </a:t>
            </a:r>
            <a:r>
              <a:rPr lang="fr-FR" altLang="fr-FR" baseline="0" dirty="0" smtClean="0"/>
              <a:t>baisse de 24% des effectifs de formation initiale entre 2012 et 2013 (14% scolaire et 34% apprentissage), CDI est le principal contrat d’embauche</a:t>
            </a:r>
            <a:endParaRPr lang="fr-FR" altLang="fr-FR" dirty="0" smtClean="0"/>
          </a:p>
        </p:txBody>
      </p:sp>
      <p:sp>
        <p:nvSpPr>
          <p:cNvPr id="860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0BFBBE-C424-42F4-9926-55B6E2B5A1AF}" type="slidenum">
              <a:rPr lang="fr-FR" altLang="fr-FR" sz="1200">
                <a:solidFill>
                  <a:srgbClr val="000000"/>
                </a:solidFill>
              </a:rPr>
              <a:pPr eaLnBrk="1" hangingPunct="1"/>
              <a:t>3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5E0142-D3C9-4B46-9275-434891136AB4}" type="slidenum">
              <a:rPr lang="fr-FR" altLang="fr-FR" sz="1200">
                <a:solidFill>
                  <a:srgbClr val="000000"/>
                </a:solidFill>
              </a:rPr>
              <a:pPr eaLnBrk="1" hangingPunct="1"/>
              <a:t>4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890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71D11A-CC62-4B23-AE85-A06633768877}" type="slidenum">
              <a:rPr lang="fr-FR" altLang="fr-FR" sz="1200">
                <a:solidFill>
                  <a:srgbClr val="000000"/>
                </a:solidFill>
              </a:rPr>
              <a:pPr eaLnBrk="1" hangingPunct="1"/>
              <a:t>5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911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90D631-E753-446E-8522-B5221A5B4262}" type="slidenum">
              <a:rPr lang="fr-FR" altLang="fr-FR" sz="1200">
                <a:solidFill>
                  <a:srgbClr val="000000"/>
                </a:solidFill>
              </a:rPr>
              <a:pPr eaLnBrk="1" hangingPunct="1"/>
              <a:t>6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931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17C043-6A95-4AA8-84FA-E4E0AB3D1AA4}" type="slidenum">
              <a:rPr lang="fr-FR" altLang="fr-FR" sz="1200">
                <a:solidFill>
                  <a:srgbClr val="000000"/>
                </a:solidFill>
              </a:rPr>
              <a:pPr eaLnBrk="1" hangingPunct="1"/>
              <a:t>7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849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B54B59-67EF-40E4-A5DD-A4D3B4B04096}" type="slidenum">
              <a:rPr lang="fr-FR" altLang="fr-FR" sz="1200">
                <a:solidFill>
                  <a:srgbClr val="000000"/>
                </a:solidFill>
              </a:rPr>
              <a:pPr eaLnBrk="1" hangingPunct="1"/>
              <a:t>8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942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915FF5-1C4E-43B3-845F-27A6431ACA37}" type="slidenum">
              <a:rPr lang="fr-FR" altLang="fr-FR" sz="1200">
                <a:solidFill>
                  <a:srgbClr val="000000"/>
                </a:solidFill>
              </a:rPr>
              <a:pPr eaLnBrk="1" hangingPunct="1"/>
              <a:t>9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338A55-61D6-42EA-8E89-7C3A6451FD24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247926-8DA9-4BC0-BCEC-293DEF5308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788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6388-393B-49EE-8513-32FF6F59CC68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F474-2187-483D-9AED-BFA1D34CD9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456415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4B88-7D70-4068-BF2B-E7B5AA8AC7EE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9B2D7-3AEA-4734-9113-EEE264E431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205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C6A7AA-C1A1-499A-88DB-69A7A6B4250D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C9C2D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C9C2D1"/>
                </a:solidFill>
              </a:defRPr>
            </a:lvl1pPr>
          </a:lstStyle>
          <a:p>
            <a:pPr>
              <a:defRPr/>
            </a:pPr>
            <a:fld id="{5B00C7B0-6133-4FAC-A88B-49284E4FCF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58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FC4E5-1A80-4A07-9EB8-8CB3451C2C31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929C8-1D67-4063-AB37-C395215AB1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29352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72673-F99A-4558-A4EE-99D9408FD8DD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D793C-8FAF-4580-9F3B-52799DB186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972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4FA3DF1-A81B-441C-80E6-5326D3DEB8C8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0B80159-E01E-4FBE-A02A-261DA90639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772090"/>
      </p:ext>
    </p:extLst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77C9F9-8CAE-4A26-B89F-757B8EAFD78D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62E9DD4-2B64-40FF-973E-B33D3112AA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58680"/>
      </p:ext>
    </p:extLst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4F3D0-2458-459E-9081-0579AD69EF53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761DB-A029-4DBA-90DE-EC8EE016BB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836825"/>
      </p:ext>
    </p:extLst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96151-B4FD-4494-8AC6-50C37B672B09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69676D"/>
                </a:solidFill>
              </a:defRPr>
            </a:lvl1pPr>
          </a:lstStyle>
          <a:p>
            <a:pPr>
              <a:defRPr/>
            </a:pPr>
            <a:fld id="{A6075C06-1AAB-400C-A707-0B1325DF1D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439402"/>
      </p:ext>
    </p:extLst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69F57-EE4F-42EA-BAE2-9044BE7B91A0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09407-C917-4814-86D5-CAE096B282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705548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75CC1-3863-4D70-AE18-D3D4F84A1AF4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5DCC-666D-4608-9C5D-D7F1C2B35F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546185"/>
      </p:ext>
    </p:extLst>
  </p:cSld>
  <p:clrMapOvr>
    <a:masterClrMapping/>
  </p:clrMapOvr>
  <p:transition spd="slow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6B9B35E-104F-4E34-9DE6-0EEE3EC3C0DB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0F360946-09DD-4AA1-9CD0-5C174152F8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930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09456-CA55-4F25-99FA-4743082D7CDE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66540-6E76-4D12-9C65-8C63823547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469592"/>
      </p:ext>
    </p:extLst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0A005-1CFD-4730-9061-9804AC746DE4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79F0F-CFEE-4F28-A280-F148AB656F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760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1246A2-3A9F-4583-A4A0-116B5C7FF803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C9C2D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C9C2D1"/>
                </a:solidFill>
              </a:defRPr>
            </a:lvl1pPr>
          </a:lstStyle>
          <a:p>
            <a:pPr>
              <a:defRPr/>
            </a:pPr>
            <a:fld id="{66189225-3E28-4292-AFD7-A96C861CF6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94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53179-4627-4127-A67E-A9BE8C3E4606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E3E25-9BDC-42F7-B662-A05F295203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632651"/>
      </p:ext>
    </p:extLst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99BF-3DEE-4D25-93D6-013AE55B3547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A6CDF9-1979-4715-8D95-A88BA46A3E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951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A76FCA-D870-4CB5-AB67-9BB7FDD04818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C06D55-93D8-44EA-BFF4-F898F66F68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73022"/>
      </p:ext>
    </p:extLst>
  </p:cSld>
  <p:clrMapOvr>
    <a:masterClrMapping/>
  </p:clrMapOvr>
  <p:transition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AEC180-7A3D-485F-9BC2-BD3B8A12AA2F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5FD1FB-A03C-4F98-8604-49EB9F2E70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911927"/>
      </p:ext>
    </p:extLst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5E7D3-D196-468D-8365-B0A2FA06B8BB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8DE1C-ED49-4B08-AA8F-2739BFB81F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724062"/>
      </p:ext>
    </p:extLst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C6DB-13E2-4E4D-841D-88507E42AEED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69676D"/>
                </a:solidFill>
              </a:defRPr>
            </a:lvl1pPr>
          </a:lstStyle>
          <a:p>
            <a:pPr>
              <a:defRPr/>
            </a:pPr>
            <a:fld id="{5458FDA9-42B8-458E-80B7-8245704CBE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439452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B469-17C9-4558-A274-6C0DD467A78C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453C566-00EA-4E03-9EAE-CE203F9AAB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420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4E126-7FB0-4C75-92AF-1149D508F151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F7FE-5773-4D79-AFFD-9C0CCEA65E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152822"/>
      </p:ext>
    </p:extLst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5AC155-77A7-46F4-A251-DE7FDC577C28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C64DCFA-E844-4469-8FC3-659E7033D3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915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7B641-24CA-42DA-B758-ADA72A7843AC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551A-9DE4-4D4A-9310-C89765AE91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293148"/>
      </p:ext>
    </p:extLst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496A0-A72B-4608-918D-C3D692F9A093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0F171-9800-4EB8-869C-1075DB00D6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263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8FFFC4-6C75-4643-AC6F-F501A900CE7F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CB29D1-870F-4BDC-8723-6FAF37C021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174334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57CD28-E745-4C72-8DE6-C1892A768959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EB8A26-71EA-4AE8-B2B2-C4EDD1BCC7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150648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D6C1F-AE40-4604-B634-15AC5BCBE2C7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3A551-6A88-47C9-93E5-1FCFB4FA11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833447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F906-C94A-45C2-8792-ACA0FA0C082C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2B6535-97CB-4BEB-A2A7-BCB1BB612D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025078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639B-6758-4CBD-8412-B0AC81859B43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850C-3B3F-4733-B80C-49FBFE4EB8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230448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BE1943-653C-4BBF-9EC2-F6927121508F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33A801D-6349-45B7-820D-8C7E0682E0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01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6CB280F-D5E3-495D-9556-201D3805AFAE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1CAF040-6A48-409A-A399-63203D2597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3985" r:id="rId2"/>
    <p:sldLayoutId id="2147484007" r:id="rId3"/>
    <p:sldLayoutId id="2147484008" r:id="rId4"/>
    <p:sldLayoutId id="2147484009" r:id="rId5"/>
    <p:sldLayoutId id="2147483986" r:id="rId6"/>
    <p:sldLayoutId id="2147484010" r:id="rId7"/>
    <p:sldLayoutId id="2147483987" r:id="rId8"/>
    <p:sldLayoutId id="2147484011" r:id="rId9"/>
    <p:sldLayoutId id="2147483988" r:id="rId10"/>
    <p:sldLayoutId id="2147484012" r:id="rId11"/>
  </p:sldLayoutIdLst>
  <p:transition spd="slow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4099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76D"/>
                </a:solidFill>
                <a:latin typeface="+mn-lt"/>
              </a:defRPr>
            </a:lvl1pPr>
          </a:lstStyle>
          <a:p>
            <a:pPr>
              <a:defRPr/>
            </a:pPr>
            <a:fld id="{EDD03BD0-BF54-4C64-9C88-B8676FF2D597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76D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5A905EF-CA0B-43AB-895A-5367CE2711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3997" r:id="rId2"/>
    <p:sldLayoutId id="2147484028" r:id="rId3"/>
    <p:sldLayoutId id="2147484029" r:id="rId4"/>
    <p:sldLayoutId id="2147484030" r:id="rId5"/>
    <p:sldLayoutId id="2147483998" r:id="rId6"/>
    <p:sldLayoutId id="2147484031" r:id="rId7"/>
    <p:sldLayoutId id="2147483999" r:id="rId8"/>
    <p:sldLayoutId id="2147484032" r:id="rId9"/>
    <p:sldLayoutId id="2147484000" r:id="rId10"/>
    <p:sldLayoutId id="2147484033" r:id="rId11"/>
  </p:sldLayoutIdLst>
  <p:transition spd="slow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512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76D"/>
                </a:solidFill>
                <a:latin typeface="+mn-lt"/>
              </a:defRPr>
            </a:lvl1pPr>
          </a:lstStyle>
          <a:p>
            <a:pPr>
              <a:defRPr/>
            </a:pPr>
            <a:fld id="{9D65A690-F358-428F-A0AA-22F4CDD237A5}" type="datetimeFigureOut">
              <a:rPr lang="fr-FR"/>
              <a:pPr>
                <a:defRPr/>
              </a:pPr>
              <a:t>03/09/2014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76D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90FE410-76C0-4914-925F-16C142BA7B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01" r:id="rId2"/>
    <p:sldLayoutId id="2147484035" r:id="rId3"/>
    <p:sldLayoutId id="2147484036" r:id="rId4"/>
    <p:sldLayoutId id="2147484037" r:id="rId5"/>
    <p:sldLayoutId id="2147484002" r:id="rId6"/>
    <p:sldLayoutId id="2147484038" r:id="rId7"/>
    <p:sldLayoutId id="2147484003" r:id="rId8"/>
    <p:sldLayoutId id="2147484039" r:id="rId9"/>
    <p:sldLayoutId id="2147484004" r:id="rId10"/>
    <p:sldLayoutId id="2147484040" r:id="rId11"/>
  </p:sldLayoutIdLst>
  <p:transition spd="slow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png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/>
          <p:cNvSpPr>
            <a:spLocks noGrp="1"/>
          </p:cNvSpPr>
          <p:nvPr>
            <p:ph type="ctrTitle"/>
          </p:nvPr>
        </p:nvSpPr>
        <p:spPr>
          <a:xfrm>
            <a:off x="468313" y="-28005"/>
            <a:ext cx="8305800" cy="648693"/>
          </a:xfrm>
        </p:spPr>
        <p:txBody>
          <a:bodyPr/>
          <a:lstStyle/>
          <a:p>
            <a:pPr algn="ctr" eaLnBrk="1" hangingPunct="1"/>
            <a:r>
              <a:rPr lang="fr-FR" altLang="fr-FR" sz="2200" b="1" cap="none" dirty="0" smtClean="0">
                <a:solidFill>
                  <a:schemeClr val="bg1"/>
                </a:solidFill>
                <a:latin typeface="Arial" charset="0"/>
              </a:rPr>
              <a:t>RENOVATION DES CAP et BAC PRO MVA</a:t>
            </a:r>
            <a:endParaRPr lang="fr-FR" altLang="fr-FR" sz="3200" cap="none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6083" name="Sous-titr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000" i="1" dirty="0" smtClean="0">
                <a:latin typeface="Arial" charset="0"/>
              </a:rPr>
              <a:t>Animation pédagogique</a:t>
            </a:r>
          </a:p>
        </p:txBody>
      </p:sp>
      <p:pic>
        <p:nvPicPr>
          <p:cNvPr id="46084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/>
          </p:cNvSpPr>
          <p:nvPr/>
        </p:nvSpPr>
        <p:spPr bwMode="auto">
          <a:xfrm>
            <a:off x="250825" y="1196752"/>
            <a:ext cx="8713788" cy="4320480"/>
          </a:xfrm>
          <a:prstGeom prst="rect">
            <a:avLst/>
          </a:prstGeom>
          <a:ln>
            <a:noFill/>
          </a:ln>
          <a:ex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>
            <a:lvl1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fr-FR" altLang="fr-FR" sz="2800" b="1" i="1" dirty="0">
                <a:solidFill>
                  <a:schemeClr val="bg1"/>
                </a:solidFill>
                <a:latin typeface="Arial" charset="0"/>
              </a:rPr>
              <a:t>SOMMAIRE</a:t>
            </a:r>
          </a:p>
          <a:p>
            <a:pPr algn="ctr" eaLnBrk="1" hangingPunct="1">
              <a:buFont typeface="Wingdings" pitchFamily="2" charset="2"/>
              <a:buNone/>
            </a:pPr>
            <a:endParaRPr lang="fr-FR" altLang="fr-FR" sz="2400" b="1" i="1" dirty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altLang="fr-FR" sz="2400" b="1" i="1" dirty="0" smtClean="0">
                <a:solidFill>
                  <a:schemeClr val="bg1"/>
                </a:solidFill>
                <a:latin typeface="Arial" charset="0"/>
                <a:hlinkClick r:id="rId4" action="ppaction://hlinksldjump"/>
              </a:rPr>
              <a:t>1-</a:t>
            </a:r>
            <a:r>
              <a:rPr lang="fr-FR" altLang="fr-FR" sz="2400" b="1" i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altLang="fr-FR" sz="2400" b="1" i="1" dirty="0">
                <a:solidFill>
                  <a:schemeClr val="bg1"/>
                </a:solidFill>
                <a:latin typeface="Arial" charset="0"/>
              </a:rPr>
              <a:t>Rénovation de la filière de formation </a:t>
            </a:r>
            <a:r>
              <a:rPr lang="fr-FR" altLang="fr-FR" sz="2400" b="1" i="1" dirty="0" smtClean="0">
                <a:solidFill>
                  <a:schemeClr val="bg1"/>
                </a:solidFill>
                <a:latin typeface="Arial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</a:pPr>
            <a:endParaRPr lang="fr-FR" altLang="fr-FR" sz="800" b="1" i="1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altLang="fr-FR" sz="2400" b="1" i="1" dirty="0" smtClean="0">
                <a:solidFill>
                  <a:schemeClr val="bg1"/>
                </a:solidFill>
                <a:latin typeface="Arial" charset="0"/>
                <a:hlinkClick r:id="rId5" action="ppaction://hlinksldjump"/>
              </a:rPr>
              <a:t>2-</a:t>
            </a:r>
            <a:r>
              <a:rPr lang="fr-FR" altLang="fr-FR" sz="2400" b="1" i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altLang="fr-FR" sz="2400" b="1" i="1" dirty="0">
                <a:solidFill>
                  <a:schemeClr val="bg1"/>
                </a:solidFill>
                <a:latin typeface="Arial" charset="0"/>
              </a:rPr>
              <a:t>Présentation des référentiels </a:t>
            </a:r>
            <a:r>
              <a:rPr lang="fr-FR" altLang="fr-FR" sz="2400" b="1" i="1" dirty="0" smtClean="0">
                <a:solidFill>
                  <a:schemeClr val="bg1"/>
                </a:solidFill>
                <a:latin typeface="Arial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</a:pPr>
            <a:endParaRPr lang="fr-FR" altLang="fr-FR" sz="800" b="1" i="1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altLang="fr-FR" sz="2400" b="1" i="1" dirty="0" smtClean="0">
                <a:solidFill>
                  <a:schemeClr val="bg1"/>
                </a:solidFill>
                <a:latin typeface="Arial" charset="0"/>
                <a:hlinkClick r:id="" action="ppaction://noaction"/>
              </a:rPr>
              <a:t>3-</a:t>
            </a:r>
            <a:r>
              <a:rPr lang="fr-FR" altLang="fr-FR" sz="2400" b="1" i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altLang="fr-FR" sz="2400" b="1" i="1" dirty="0">
                <a:solidFill>
                  <a:schemeClr val="bg1"/>
                </a:solidFill>
                <a:latin typeface="Arial" charset="0"/>
              </a:rPr>
              <a:t>Présentation des règlements d’examen </a:t>
            </a:r>
            <a:r>
              <a:rPr lang="fr-FR" altLang="fr-FR" sz="2400" b="1" i="1" dirty="0" smtClean="0">
                <a:solidFill>
                  <a:schemeClr val="bg1"/>
                </a:solidFill>
                <a:latin typeface="Arial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</a:pPr>
            <a:endParaRPr lang="fr-FR" altLang="fr-FR" sz="800" b="1" i="1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altLang="fr-FR" sz="2400" b="1" i="1" dirty="0" smtClean="0">
                <a:solidFill>
                  <a:schemeClr val="bg1"/>
                </a:solidFill>
                <a:latin typeface="Arial" charset="0"/>
                <a:hlinkClick r:id="" action="ppaction://noaction"/>
              </a:rPr>
              <a:t>4-</a:t>
            </a:r>
            <a:r>
              <a:rPr lang="fr-FR" altLang="fr-FR" sz="2400" b="1" i="1" dirty="0" smtClean="0">
                <a:solidFill>
                  <a:schemeClr val="bg1"/>
                </a:solidFill>
                <a:latin typeface="Arial" charset="0"/>
              </a:rPr>
              <a:t> Organisation pédagogique.</a:t>
            </a:r>
            <a:endParaRPr lang="fr-FR" altLang="fr-FR" sz="2400" b="1" i="1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fr-FR" altLang="fr-FR" sz="26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altLang="fr-FR" sz="1800" dirty="0">
                <a:solidFill>
                  <a:schemeClr val="bg1"/>
                </a:solidFill>
                <a:latin typeface="Arial" charset="0"/>
              </a:rPr>
              <a:t>Robert AUBLIN, Olivier MONTOUT</a:t>
            </a:r>
            <a:endParaRPr lang="fr-FR" altLang="fr-FR" sz="9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9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92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1"/>
          <p:cNvSpPr>
            <a:spLocks noGrp="1"/>
          </p:cNvSpPr>
          <p:nvPr>
            <p:ph type="ctrTitle" idx="4294967295"/>
          </p:nvPr>
        </p:nvSpPr>
        <p:spPr>
          <a:xfrm>
            <a:off x="468313" y="-100013"/>
            <a:ext cx="8305800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1- RENOVATION DE LA FILIERE DE FORMATION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9395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buClr>
                <a:srgbClr val="9CB084"/>
              </a:buClr>
              <a:buFont typeface="Wingdings" pitchFamily="2" charset="2"/>
              <a:buNone/>
            </a:pPr>
            <a:r>
              <a:rPr lang="fr-FR" altLang="fr-FR" sz="2000" i="1">
                <a:solidFill>
                  <a:srgbClr val="FFFFFF"/>
                </a:solidFill>
                <a:latin typeface="Arial" charset="0"/>
              </a:rPr>
              <a:t>Animation pédagogique</a:t>
            </a:r>
          </a:p>
        </p:txBody>
      </p:sp>
      <p:sp>
        <p:nvSpPr>
          <p:cNvPr id="59397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8353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u="sng">
                <a:solidFill>
                  <a:srgbClr val="A6A6A6"/>
                </a:solidFill>
                <a:latin typeface="Arial" charset="0"/>
              </a:rPr>
              <a:t>Les axes directeurs de cette rénovation</a:t>
            </a:r>
          </a:p>
        </p:txBody>
      </p:sp>
      <p:pic>
        <p:nvPicPr>
          <p:cNvPr id="5939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" t="15379" r="72049" b="48784"/>
          <a:stretch>
            <a:fillRect/>
          </a:stretch>
        </p:blipFill>
        <p:spPr bwMode="auto">
          <a:xfrm>
            <a:off x="827088" y="1268760"/>
            <a:ext cx="7370762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ctrTitle" idx="4294967295"/>
          </p:nvPr>
        </p:nvSpPr>
        <p:spPr>
          <a:xfrm>
            <a:off x="468313" y="-100013"/>
            <a:ext cx="8305800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1- RENOVATION DE LA FILIERE DE FORMATION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0419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buClr>
                <a:srgbClr val="9CB084"/>
              </a:buClr>
              <a:buFont typeface="Wingdings" pitchFamily="2" charset="2"/>
              <a:buNone/>
            </a:pPr>
            <a:r>
              <a:rPr lang="fr-FR" altLang="fr-FR" sz="2000" i="1">
                <a:solidFill>
                  <a:srgbClr val="FFFFFF"/>
                </a:solidFill>
                <a:latin typeface="Arial" charset="0"/>
              </a:rPr>
              <a:t>Animation pédagogique</a:t>
            </a:r>
          </a:p>
        </p:txBody>
      </p:sp>
      <p:sp>
        <p:nvSpPr>
          <p:cNvPr id="60421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8353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u="sng">
                <a:solidFill>
                  <a:srgbClr val="A6A6A6"/>
                </a:solidFill>
                <a:latin typeface="Arial" charset="0"/>
              </a:rPr>
              <a:t>Les axes directeurs de cette rénovation</a:t>
            </a:r>
          </a:p>
        </p:txBody>
      </p:sp>
      <p:pic>
        <p:nvPicPr>
          <p:cNvPr id="604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t="14767" r="71030" b="41188"/>
          <a:stretch>
            <a:fillRect/>
          </a:stretch>
        </p:blipFill>
        <p:spPr bwMode="auto">
          <a:xfrm>
            <a:off x="684213" y="1196975"/>
            <a:ext cx="77565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1"/>
          <p:cNvSpPr>
            <a:spLocks noGrp="1"/>
          </p:cNvSpPr>
          <p:nvPr>
            <p:ph type="ctrTitle" idx="4294967295"/>
          </p:nvPr>
        </p:nvSpPr>
        <p:spPr>
          <a:xfrm>
            <a:off x="468313" y="-100013"/>
            <a:ext cx="8305800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1- RENOVATION DE LA FILIERE DE FORMATION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1443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buClr>
                <a:srgbClr val="9CB084"/>
              </a:buClr>
              <a:buFont typeface="Wingdings" pitchFamily="2" charset="2"/>
              <a:buNone/>
            </a:pPr>
            <a:r>
              <a:rPr lang="fr-FR" altLang="fr-FR" sz="2000" i="1">
                <a:solidFill>
                  <a:srgbClr val="FFFFFF"/>
                </a:solidFill>
                <a:latin typeface="Arial" charset="0"/>
              </a:rPr>
              <a:t>Animation pédagogique</a:t>
            </a:r>
          </a:p>
        </p:txBody>
      </p:sp>
      <p:sp>
        <p:nvSpPr>
          <p:cNvPr id="61445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46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8353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u="sng">
                <a:solidFill>
                  <a:srgbClr val="A6A6A6"/>
                </a:solidFill>
                <a:latin typeface="Arial" charset="0"/>
              </a:rPr>
              <a:t>Les axes directeurs de cette rénovation</a:t>
            </a:r>
          </a:p>
        </p:txBody>
      </p:sp>
      <p:pic>
        <p:nvPicPr>
          <p:cNvPr id="614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15833" r="71590" b="44276"/>
          <a:stretch>
            <a:fillRect/>
          </a:stretch>
        </p:blipFill>
        <p:spPr bwMode="auto">
          <a:xfrm>
            <a:off x="744538" y="1268413"/>
            <a:ext cx="757237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re 1"/>
          <p:cNvSpPr>
            <a:spLocks noGrp="1"/>
          </p:cNvSpPr>
          <p:nvPr>
            <p:ph type="ctrTitle" idx="4294967295"/>
          </p:nvPr>
        </p:nvSpPr>
        <p:spPr>
          <a:xfrm>
            <a:off x="468313" y="-100013"/>
            <a:ext cx="8305800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2- PRESENTATION DES REFERENTIELS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2467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buClr>
                <a:srgbClr val="9CB084"/>
              </a:buClr>
              <a:buFont typeface="Wingdings" pitchFamily="2" charset="2"/>
              <a:buNone/>
            </a:pPr>
            <a:r>
              <a:rPr lang="fr-FR" altLang="fr-FR" sz="2000" i="1">
                <a:solidFill>
                  <a:srgbClr val="FFFFFF"/>
                </a:solidFill>
                <a:latin typeface="Arial" charset="0"/>
              </a:rPr>
              <a:t>Animation pédagogique</a:t>
            </a:r>
          </a:p>
        </p:txBody>
      </p:sp>
      <p:sp>
        <p:nvSpPr>
          <p:cNvPr id="62469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227905"/>
              </p:ext>
            </p:extLst>
          </p:nvPr>
        </p:nvGraphicFramePr>
        <p:xfrm>
          <a:off x="309563" y="692696"/>
          <a:ext cx="8353425" cy="1284537"/>
        </p:xfrm>
        <a:graphic>
          <a:graphicData uri="http://schemas.openxmlformats.org/drawingml/2006/table">
            <a:tbl>
              <a:tblPr firstRow="1" bandRow="1"/>
              <a:tblGrid>
                <a:gridCol w="1670685"/>
                <a:gridCol w="1670685"/>
                <a:gridCol w="1670685"/>
                <a:gridCol w="1670685"/>
                <a:gridCol w="1670685"/>
              </a:tblGrid>
              <a:tr h="370277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fr-FR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Anciens référentiels</a:t>
                      </a:r>
                    </a:p>
                    <a:p>
                      <a:pPr algn="ctr"/>
                      <a:r>
                        <a:rPr lang="fr-FR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CAP 2004</a:t>
                      </a:r>
                    </a:p>
                    <a:p>
                      <a:pPr algn="ctr"/>
                      <a:r>
                        <a:rPr lang="fr-FR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BacPro 2001</a:t>
                      </a:r>
                      <a:endParaRPr lang="fr-FR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36002" marR="36002" marT="45650" marB="4565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fr-FR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Maintenance des véhicules automobiles</a:t>
                      </a:r>
                      <a:endParaRPr lang="fr-FR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36002" marR="36002" marT="45650" marB="4565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91401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fr-FR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Voitures particulières</a:t>
                      </a:r>
                      <a:endParaRPr lang="fr-FR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36002" marR="36002" marT="45650" marB="4565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fr-FR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Véhicules industriels</a:t>
                      </a:r>
                      <a:endParaRPr lang="fr-FR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36002" marR="36002" marT="45650" marB="4565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fr-FR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Bateaux de plaisance </a:t>
                      </a:r>
                    </a:p>
                    <a:p>
                      <a:pPr algn="ctr"/>
                      <a:r>
                        <a:rPr lang="fr-FR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(Bac Pro)</a:t>
                      </a:r>
                      <a:endParaRPr lang="fr-FR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36002" marR="36002" marT="45650" marB="4565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fr-FR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Motocycles</a:t>
                      </a:r>
                      <a:endParaRPr lang="fr-FR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36002" marR="36002" marT="45650" marB="4565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Grouper 1"/>
          <p:cNvGrpSpPr>
            <a:grpSpLocks/>
          </p:cNvGrpSpPr>
          <p:nvPr/>
        </p:nvGrpSpPr>
        <p:grpSpPr bwMode="auto">
          <a:xfrm>
            <a:off x="741363" y="2924175"/>
            <a:ext cx="7480300" cy="1682750"/>
            <a:chOff x="755576" y="3140968"/>
            <a:chExt cx="7480046" cy="168173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3429000"/>
              <a:ext cx="2007438" cy="1257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212976"/>
              <a:ext cx="2273300" cy="160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3140968"/>
              <a:ext cx="1895429" cy="1677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ZoneTexte 12"/>
          <p:cNvSpPr txBox="1">
            <a:spLocks noChangeArrowheads="1"/>
          </p:cNvSpPr>
          <p:nvPr/>
        </p:nvSpPr>
        <p:spPr bwMode="auto">
          <a:xfrm>
            <a:off x="2843808" y="2276475"/>
            <a:ext cx="36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Une filière à 3 options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340575"/>
              </p:ext>
            </p:extLst>
          </p:nvPr>
        </p:nvGraphicFramePr>
        <p:xfrm>
          <a:off x="323528" y="4797152"/>
          <a:ext cx="8351836" cy="1011237"/>
        </p:xfrm>
        <a:graphic>
          <a:graphicData uri="http://schemas.openxmlformats.org/drawingml/2006/table">
            <a:tbl>
              <a:tblPr firstRow="1" bandRow="1"/>
              <a:tblGrid>
                <a:gridCol w="2087959"/>
                <a:gridCol w="2087959"/>
                <a:gridCol w="2087959"/>
                <a:gridCol w="2087959"/>
              </a:tblGrid>
              <a:tr h="370956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Nouveaux référentiels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5995" marR="35995" marT="45734" marB="4573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Maintenance des véhicules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5995" marR="35995" marT="45734" marB="4573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4028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Voitures particulières</a:t>
                      </a:r>
                    </a:p>
                  </a:txBody>
                  <a:tcPr marL="35995" marR="35995" marT="45734" marB="4573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Véhicules de</a:t>
                      </a: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</a:rPr>
                        <a:t> Transport Routier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5995" marR="35995" marT="45734" marB="4573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Motocycles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5995" marR="35995" marT="45734" marB="4573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re 1"/>
          <p:cNvSpPr>
            <a:spLocks noGrp="1"/>
          </p:cNvSpPr>
          <p:nvPr>
            <p:ph type="ctrTitle" idx="4294967295"/>
          </p:nvPr>
        </p:nvSpPr>
        <p:spPr>
          <a:xfrm>
            <a:off x="468313" y="-100013"/>
            <a:ext cx="8305800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2- PRESENTATION DES REFERENTIELS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2467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buClr>
                <a:srgbClr val="9CB084"/>
              </a:buClr>
              <a:buFont typeface="Wingdings" pitchFamily="2" charset="2"/>
              <a:buNone/>
            </a:pPr>
            <a:r>
              <a:rPr lang="fr-FR" altLang="fr-FR" sz="2000" i="1">
                <a:solidFill>
                  <a:srgbClr val="FFFFFF"/>
                </a:solidFill>
                <a:latin typeface="Arial" charset="0"/>
              </a:rPr>
              <a:t>Animation pédagogique</a:t>
            </a:r>
          </a:p>
        </p:txBody>
      </p:sp>
      <p:sp>
        <p:nvSpPr>
          <p:cNvPr id="62469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470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8353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u="sng" dirty="0">
                <a:solidFill>
                  <a:srgbClr val="A6A6A6"/>
                </a:solidFill>
                <a:latin typeface="Arial" charset="0"/>
              </a:rPr>
              <a:t>Les </a:t>
            </a:r>
            <a:r>
              <a:rPr lang="fr-FR" altLang="fr-FR" sz="1800" b="1" u="sng" dirty="0" smtClean="0">
                <a:solidFill>
                  <a:srgbClr val="A6A6A6"/>
                </a:solidFill>
                <a:latin typeface="Arial" charset="0"/>
              </a:rPr>
              <a:t>points forts de la </a:t>
            </a:r>
            <a:r>
              <a:rPr lang="fr-FR" altLang="fr-FR" sz="1800" b="1" u="sng" dirty="0">
                <a:solidFill>
                  <a:srgbClr val="A6A6A6"/>
                </a:solidFill>
                <a:latin typeface="Arial" charset="0"/>
              </a:rPr>
              <a:t>rénovation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95288" y="4076700"/>
            <a:ext cx="8229600" cy="18002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1800" dirty="0" smtClean="0">
              <a:solidFill>
                <a:sysClr val="windowText" lastClr="000000"/>
              </a:solidFill>
              <a:latin typeface="Calibri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b="1" dirty="0" smtClean="0">
                <a:solidFill>
                  <a:sysClr val="windowText" lastClr="000000"/>
                </a:solidFill>
                <a:latin typeface="Calibri"/>
              </a:rPr>
              <a:t>Référentiel de certification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ysClr val="windowText" lastClr="000000"/>
                </a:solidFill>
                <a:latin typeface="Calibri"/>
              </a:rPr>
              <a:t>La communication technique (AFS) </a:t>
            </a:r>
            <a:r>
              <a:rPr lang="fr-FR" sz="1800" b="1" dirty="0" smtClean="0">
                <a:solidFill>
                  <a:sysClr val="windowText" lastClr="000000"/>
                </a:solidFill>
                <a:latin typeface="Calibri"/>
              </a:rPr>
              <a:t>au service </a:t>
            </a:r>
            <a:r>
              <a:rPr lang="fr-FR" sz="1800" dirty="0" smtClean="0">
                <a:solidFill>
                  <a:sysClr val="windowText" lastClr="000000"/>
                </a:solidFill>
                <a:latin typeface="Calibri"/>
              </a:rPr>
              <a:t>du diagnostic des systèmes et de la remise en conformité du véhicule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ysClr val="windowText" lastClr="000000"/>
                </a:solidFill>
                <a:latin typeface="Calibri"/>
              </a:rPr>
              <a:t>Une formation au niveau IV </a:t>
            </a:r>
            <a:r>
              <a:rPr lang="fr-FR" sz="1800" b="1" dirty="0" smtClean="0">
                <a:solidFill>
                  <a:sysClr val="windowText" lastClr="000000"/>
                </a:solidFill>
                <a:latin typeface="Calibri"/>
              </a:rPr>
              <a:t>intégrant</a:t>
            </a:r>
            <a:r>
              <a:rPr lang="fr-FR" sz="1800" dirty="0" smtClean="0">
                <a:solidFill>
                  <a:sysClr val="windowText" lastClr="000000"/>
                </a:solidFill>
                <a:latin typeface="Calibri"/>
              </a:rPr>
              <a:t> la formation au niveau V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18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68313" y="1052513"/>
            <a:ext cx="8229600" cy="15843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Référentiel des activités professionnelles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La protection de l'environnement (conséquences sur l'exercice du métier)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L'évolution technique des véhicules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L'évolution des relations avec la clientèle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1800" dirty="0" smtClean="0">
              <a:solidFill>
                <a:prstClr val="black"/>
              </a:solidFill>
              <a:latin typeface="Calibri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180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565400"/>
            <a:ext cx="15922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708275"/>
            <a:ext cx="143986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492375"/>
            <a:ext cx="15303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01604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entete-logoUniqu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/>
          </p:cNvSpPr>
          <p:nvPr/>
        </p:nvSpPr>
        <p:spPr bwMode="auto">
          <a:xfrm>
            <a:off x="755650" y="1052513"/>
            <a:ext cx="756126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fr-FR" altLang="fr-FR" sz="4800" i="1">
                <a:solidFill>
                  <a:schemeClr val="bg1"/>
                </a:solidFill>
              </a:rPr>
              <a:t>MERCI DE VOTRE ATTENTION</a:t>
            </a:r>
          </a:p>
        </p:txBody>
      </p:sp>
      <p:pic>
        <p:nvPicPr>
          <p:cNvPr id="809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852738"/>
            <a:ext cx="338296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1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fr-FR" altLang="fr-FR" sz="2000" i="1">
                <a:solidFill>
                  <a:srgbClr val="FFFFFF"/>
                </a:solidFill>
                <a:latin typeface="Arial" charset="0"/>
              </a:rPr>
              <a:t>Animation pédagogique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ctrTitle" idx="4294967295"/>
          </p:nvPr>
        </p:nvSpPr>
        <p:spPr>
          <a:xfrm>
            <a:off x="468313" y="-100013"/>
            <a:ext cx="8305800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1- RENOVATION DE LA FILIERE DE FORMATION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7107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fr-FR" altLang="fr-FR" sz="2000" i="1">
                <a:solidFill>
                  <a:srgbClr val="FFFFFF"/>
                </a:solidFill>
                <a:latin typeface="Arial" charset="0"/>
              </a:rPr>
              <a:t>Animation pédagogique</a:t>
            </a:r>
          </a:p>
        </p:txBody>
      </p:sp>
      <p:sp>
        <p:nvSpPr>
          <p:cNvPr id="47109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1258888" y="614015"/>
            <a:ext cx="6624637" cy="36933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fr-FR" altLang="fr-FR" sz="1800" b="1" u="sng" dirty="0" smtClean="0">
                <a:solidFill>
                  <a:schemeClr val="tx1">
                    <a:lumMod val="65000"/>
                  </a:schemeClr>
                </a:solidFill>
                <a:latin typeface="Arial" charset="0"/>
              </a:rPr>
              <a:t>Prise en compte de l’évolution technologique :</a:t>
            </a:r>
          </a:p>
        </p:txBody>
      </p:sp>
      <p:sp>
        <p:nvSpPr>
          <p:cNvPr id="34910" name="Rectangle 6"/>
          <p:cNvSpPr>
            <a:spLocks noChangeArrowheads="1"/>
          </p:cNvSpPr>
          <p:nvPr/>
        </p:nvSpPr>
        <p:spPr bwMode="auto">
          <a:xfrm>
            <a:off x="467544" y="1279788"/>
            <a:ext cx="8210550" cy="4093428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fr-FR" altLang="fr-FR" sz="2000" dirty="0">
                <a:solidFill>
                  <a:schemeClr val="bg1"/>
                </a:solidFill>
                <a:latin typeface="Arial" charset="0"/>
              </a:rPr>
              <a:t>Nécessité d’une rénovation des référentiels, afin de prendre en compte l’évolution des métiers liés à la maintenance des </a:t>
            </a:r>
            <a:r>
              <a:rPr lang="fr-FR" altLang="fr-FR" sz="2000" dirty="0" smtClean="0">
                <a:solidFill>
                  <a:schemeClr val="bg1"/>
                </a:solidFill>
                <a:latin typeface="Arial" charset="0"/>
              </a:rPr>
              <a:t>véhicules :</a:t>
            </a:r>
            <a:endParaRPr lang="fr-FR" altLang="fr-FR" sz="20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fr-FR" altLang="fr-FR" sz="2000" dirty="0" smtClean="0">
                <a:solidFill>
                  <a:schemeClr val="bg1"/>
                </a:solidFill>
                <a:latin typeface="Arial" charset="0"/>
              </a:rPr>
              <a:t>Technologie </a:t>
            </a:r>
            <a:r>
              <a:rPr lang="fr-FR" altLang="fr-FR" sz="2000" dirty="0">
                <a:solidFill>
                  <a:schemeClr val="bg1"/>
                </a:solidFill>
                <a:latin typeface="Arial" charset="0"/>
              </a:rPr>
              <a:t>full hybride : « </a:t>
            </a:r>
            <a:r>
              <a:rPr lang="fr-FR" altLang="fr-FR" sz="2000" dirty="0" err="1">
                <a:solidFill>
                  <a:schemeClr val="bg1"/>
                </a:solidFill>
                <a:latin typeface="Arial" charset="0"/>
              </a:rPr>
              <a:t>Hybrid</a:t>
            </a:r>
            <a:r>
              <a:rPr lang="fr-FR" altLang="fr-FR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altLang="fr-FR" sz="2000" dirty="0" smtClean="0">
                <a:solidFill>
                  <a:schemeClr val="bg1"/>
                </a:solidFill>
                <a:latin typeface="Arial" charset="0"/>
              </a:rPr>
              <a:t>Air » ;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fr-FR" altLang="fr-FR" sz="2000" dirty="0" smtClean="0">
                <a:solidFill>
                  <a:schemeClr val="bg1"/>
                </a:solidFill>
                <a:latin typeface="Arial" charset="0"/>
              </a:rPr>
              <a:t>Diesel </a:t>
            </a:r>
            <a:r>
              <a:rPr lang="fr-FR" altLang="fr-FR" sz="2000" dirty="0">
                <a:solidFill>
                  <a:schemeClr val="bg1"/>
                </a:solidFill>
                <a:latin typeface="Arial" charset="0"/>
              </a:rPr>
              <a:t>hybride </a:t>
            </a:r>
            <a:r>
              <a:rPr lang="fr-FR" altLang="fr-FR" sz="2000" dirty="0" smtClean="0">
                <a:solidFill>
                  <a:schemeClr val="bg1"/>
                </a:solidFill>
                <a:latin typeface="Arial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fr-FR" altLang="fr-FR" sz="2000" dirty="0" smtClean="0">
                <a:solidFill>
                  <a:schemeClr val="bg1"/>
                </a:solidFill>
                <a:latin typeface="Arial" charset="0"/>
              </a:rPr>
              <a:t>Réduction </a:t>
            </a:r>
            <a:r>
              <a:rPr lang="fr-FR" altLang="fr-FR" sz="2000" dirty="0">
                <a:solidFill>
                  <a:schemeClr val="bg1"/>
                </a:solidFill>
                <a:latin typeface="Arial" charset="0"/>
              </a:rPr>
              <a:t>des émissions de CO2 </a:t>
            </a:r>
            <a:r>
              <a:rPr lang="fr-FR" altLang="fr-FR" sz="2000" dirty="0" smtClean="0">
                <a:solidFill>
                  <a:schemeClr val="bg1"/>
                </a:solidFill>
                <a:latin typeface="Arial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fr-FR" altLang="fr-FR" sz="2000" dirty="0" smtClean="0">
                <a:solidFill>
                  <a:schemeClr val="bg1"/>
                </a:solidFill>
                <a:latin typeface="Arial" charset="0"/>
              </a:rPr>
              <a:t>Connectivité </a:t>
            </a:r>
            <a:r>
              <a:rPr lang="fr-FR" altLang="fr-FR" sz="2000" dirty="0">
                <a:solidFill>
                  <a:schemeClr val="bg1"/>
                </a:solidFill>
                <a:latin typeface="Arial" charset="0"/>
              </a:rPr>
              <a:t>: multimédias, réseaux, </a:t>
            </a:r>
            <a:r>
              <a:rPr lang="fr-FR" altLang="fr-FR" sz="2000" dirty="0" smtClean="0">
                <a:solidFill>
                  <a:schemeClr val="bg1"/>
                </a:solidFill>
                <a:latin typeface="Arial" charset="0"/>
              </a:rPr>
              <a:t>IHM (interface homme / machine), </a:t>
            </a:r>
            <a:r>
              <a:rPr lang="fr-FR" altLang="fr-FR" sz="2000" dirty="0">
                <a:solidFill>
                  <a:schemeClr val="bg1"/>
                </a:solidFill>
                <a:latin typeface="Arial" charset="0"/>
              </a:rPr>
              <a:t>aide à la </a:t>
            </a:r>
            <a:r>
              <a:rPr lang="fr-FR" altLang="fr-FR" sz="2000" dirty="0" smtClean="0">
                <a:solidFill>
                  <a:schemeClr val="bg1"/>
                </a:solidFill>
                <a:latin typeface="Arial" charset="0"/>
              </a:rPr>
              <a:t>conduite ;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fr-FR" altLang="fr-FR" sz="2000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fr-FR" altLang="fr-FR" sz="2000" dirty="0" smtClean="0">
                <a:solidFill>
                  <a:schemeClr val="bg1"/>
                </a:solidFill>
                <a:latin typeface="Arial" charset="0"/>
              </a:rPr>
              <a:t>Sécurité – normes.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4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4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4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49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49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ctrTitle" idx="4294967295"/>
          </p:nvPr>
        </p:nvSpPr>
        <p:spPr>
          <a:xfrm>
            <a:off x="468313" y="-100013"/>
            <a:ext cx="8305800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1- RENOVATION DE LA FILIERE DE FORMATION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0179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buClr>
                <a:srgbClr val="9CB084"/>
              </a:buClr>
              <a:buFont typeface="Wingdings" pitchFamily="2" charset="2"/>
              <a:buNone/>
            </a:pPr>
            <a:r>
              <a:rPr lang="fr-FR" altLang="fr-FR" sz="2000" i="1">
                <a:solidFill>
                  <a:srgbClr val="FFFFFF"/>
                </a:solidFill>
                <a:latin typeface="Arial" charset="0"/>
              </a:rPr>
              <a:t>Animation pédagogique</a:t>
            </a:r>
          </a:p>
        </p:txBody>
      </p:sp>
      <p:sp>
        <p:nvSpPr>
          <p:cNvPr id="50181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8353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u="sng">
                <a:solidFill>
                  <a:srgbClr val="A6A6A6"/>
                </a:solidFill>
                <a:latin typeface="Arial" charset="0"/>
              </a:rPr>
              <a:t>Les évolutions clés des métiers dans les services de l’automobile</a:t>
            </a:r>
          </a:p>
        </p:txBody>
      </p:sp>
      <p:pic>
        <p:nvPicPr>
          <p:cNvPr id="5018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t="10081" r="69412" b="33762"/>
          <a:stretch>
            <a:fillRect/>
          </a:stretch>
        </p:blipFill>
        <p:spPr bwMode="auto">
          <a:xfrm>
            <a:off x="1187450" y="1125538"/>
            <a:ext cx="6808788" cy="4740275"/>
          </a:xfrm>
          <a:prstGeom prst="rect">
            <a:avLst/>
          </a:prstGeom>
          <a:ln>
            <a:noFill/>
          </a:ln>
          <a:ex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2" name="Ellipse 1">
            <a:hlinkClick r:id="rId6" action="ppaction://hlinksldjump"/>
          </p:cNvPr>
          <p:cNvSpPr/>
          <p:nvPr/>
        </p:nvSpPr>
        <p:spPr>
          <a:xfrm>
            <a:off x="5832569" y="2042558"/>
            <a:ext cx="1691759" cy="810378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rId7" action="ppaction://hlinksldjump"/>
          </p:cNvPr>
          <p:cNvSpPr/>
          <p:nvPr/>
        </p:nvSpPr>
        <p:spPr>
          <a:xfrm>
            <a:off x="5692463" y="3717032"/>
            <a:ext cx="1903874" cy="882386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rId8" action="ppaction://hlinksldjump"/>
          </p:cNvPr>
          <p:cNvSpPr/>
          <p:nvPr/>
        </p:nvSpPr>
        <p:spPr>
          <a:xfrm>
            <a:off x="1259632" y="2132856"/>
            <a:ext cx="1678632" cy="761037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1"/>
          <p:cNvSpPr>
            <a:spLocks noGrp="1"/>
          </p:cNvSpPr>
          <p:nvPr>
            <p:ph type="ctrTitle" idx="4294967295"/>
          </p:nvPr>
        </p:nvSpPr>
        <p:spPr>
          <a:xfrm>
            <a:off x="468313" y="-100013"/>
            <a:ext cx="8305800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1- RENOVATION DE LA FILIERE DE FORMATION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2227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buClr>
                <a:srgbClr val="9CB084"/>
              </a:buClr>
              <a:buFont typeface="Wingdings" pitchFamily="2" charset="2"/>
              <a:buNone/>
            </a:pPr>
            <a:r>
              <a:rPr lang="fr-FR" altLang="fr-FR" sz="2000" i="1">
                <a:solidFill>
                  <a:srgbClr val="FFFFFF"/>
                </a:solidFill>
                <a:latin typeface="Arial" charset="0"/>
              </a:rPr>
              <a:t>Animation pédagogique</a:t>
            </a:r>
          </a:p>
        </p:txBody>
      </p:sp>
      <p:sp>
        <p:nvSpPr>
          <p:cNvPr id="52229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8353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u="sng">
                <a:solidFill>
                  <a:srgbClr val="A6A6A6"/>
                </a:solidFill>
                <a:latin typeface="Arial" charset="0"/>
              </a:rPr>
              <a:t>Les évolutions clés des métiers dans les services de l’automobile</a:t>
            </a:r>
          </a:p>
        </p:txBody>
      </p:sp>
      <p:pic>
        <p:nvPicPr>
          <p:cNvPr id="522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8313" r="70088" b="39243"/>
          <a:stretch>
            <a:fillRect/>
          </a:stretch>
        </p:blipFill>
        <p:spPr bwMode="auto">
          <a:xfrm>
            <a:off x="758031" y="1051510"/>
            <a:ext cx="7627938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/>
          <p:cNvSpPr>
            <a:spLocks noGrp="1"/>
          </p:cNvSpPr>
          <p:nvPr>
            <p:ph type="ctrTitle" idx="4294967295"/>
          </p:nvPr>
        </p:nvSpPr>
        <p:spPr>
          <a:xfrm>
            <a:off x="468313" y="-100013"/>
            <a:ext cx="8305800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1- RENOVATION DE LA FILIERE DE FORMATION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3251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buClr>
                <a:srgbClr val="9CB084"/>
              </a:buClr>
              <a:buFont typeface="Wingdings" pitchFamily="2" charset="2"/>
              <a:buNone/>
            </a:pPr>
            <a:r>
              <a:rPr lang="fr-FR" altLang="fr-FR" sz="2000" i="1">
                <a:solidFill>
                  <a:srgbClr val="FFFFFF"/>
                </a:solidFill>
                <a:latin typeface="Arial" charset="0"/>
              </a:rPr>
              <a:t>Animation pédagogique</a:t>
            </a:r>
          </a:p>
        </p:txBody>
      </p:sp>
      <p:sp>
        <p:nvSpPr>
          <p:cNvPr id="53253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8353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u="sng">
                <a:solidFill>
                  <a:srgbClr val="A6A6A6"/>
                </a:solidFill>
                <a:latin typeface="Arial" charset="0"/>
              </a:rPr>
              <a:t>Les évolutions clés des métiers dans les services de l’automobile</a:t>
            </a:r>
          </a:p>
        </p:txBody>
      </p:sp>
      <p:pic>
        <p:nvPicPr>
          <p:cNvPr id="5325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 t="10667" r="69702" b="38503"/>
          <a:stretch>
            <a:fillRect/>
          </a:stretch>
        </p:blipFill>
        <p:spPr bwMode="auto">
          <a:xfrm>
            <a:off x="539750" y="1052513"/>
            <a:ext cx="804545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1"/>
          <p:cNvSpPr>
            <a:spLocks noGrp="1"/>
          </p:cNvSpPr>
          <p:nvPr>
            <p:ph type="ctrTitle" idx="4294967295"/>
          </p:nvPr>
        </p:nvSpPr>
        <p:spPr>
          <a:xfrm>
            <a:off x="468313" y="-100013"/>
            <a:ext cx="8305800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1- RENOVATION DE LA FILIERE DE FORMATION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5299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buClr>
                <a:srgbClr val="9CB084"/>
              </a:buClr>
              <a:buFont typeface="Wingdings" pitchFamily="2" charset="2"/>
              <a:buNone/>
            </a:pPr>
            <a:r>
              <a:rPr lang="fr-FR" altLang="fr-FR" sz="2000" i="1">
                <a:solidFill>
                  <a:srgbClr val="FFFFFF"/>
                </a:solidFill>
                <a:latin typeface="Arial" charset="0"/>
              </a:rPr>
              <a:t>Animation pédagogique</a:t>
            </a:r>
          </a:p>
        </p:txBody>
      </p:sp>
      <p:sp>
        <p:nvSpPr>
          <p:cNvPr id="55301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8353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u="sng">
                <a:solidFill>
                  <a:srgbClr val="A6A6A6"/>
                </a:solidFill>
                <a:latin typeface="Arial" charset="0"/>
              </a:rPr>
              <a:t>Les évolutions clés des métiers dans les services de l’automobile</a:t>
            </a:r>
          </a:p>
        </p:txBody>
      </p:sp>
      <p:pic>
        <p:nvPicPr>
          <p:cNvPr id="5530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t="11111" r="69872" b="38503"/>
          <a:stretch>
            <a:fillRect/>
          </a:stretch>
        </p:blipFill>
        <p:spPr bwMode="auto">
          <a:xfrm>
            <a:off x="539750" y="1004888"/>
            <a:ext cx="79930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1"/>
          <p:cNvSpPr>
            <a:spLocks noGrp="1"/>
          </p:cNvSpPr>
          <p:nvPr>
            <p:ph type="ctrTitle" idx="4294967295"/>
          </p:nvPr>
        </p:nvSpPr>
        <p:spPr>
          <a:xfrm>
            <a:off x="468313" y="-100013"/>
            <a:ext cx="8305800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1- RENOVATION DE LA FILIERE DE FORMATION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7347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buClr>
                <a:srgbClr val="9CB084"/>
              </a:buClr>
              <a:buFont typeface="Wingdings" pitchFamily="2" charset="2"/>
              <a:buNone/>
            </a:pPr>
            <a:r>
              <a:rPr lang="fr-FR" altLang="fr-FR" sz="2000" i="1">
                <a:solidFill>
                  <a:srgbClr val="FFFFFF"/>
                </a:solidFill>
                <a:latin typeface="Arial" charset="0"/>
              </a:rPr>
              <a:t>Animation pédagogique</a:t>
            </a:r>
          </a:p>
        </p:txBody>
      </p:sp>
      <p:sp>
        <p:nvSpPr>
          <p:cNvPr id="57349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8353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u="sng">
                <a:solidFill>
                  <a:srgbClr val="A6A6A6"/>
                </a:solidFill>
                <a:latin typeface="Arial" charset="0"/>
              </a:rPr>
              <a:t>L’enquête « terrain » préalable à la rénovation de la filière Maintenance</a:t>
            </a:r>
          </a:p>
        </p:txBody>
      </p:sp>
      <p:sp>
        <p:nvSpPr>
          <p:cNvPr id="57351" name="Rectangle 1"/>
          <p:cNvSpPr>
            <a:spLocks noChangeArrowheads="1"/>
          </p:cNvSpPr>
          <p:nvPr/>
        </p:nvSpPr>
        <p:spPr bwMode="auto">
          <a:xfrm>
            <a:off x="467544" y="980728"/>
            <a:ext cx="8210550" cy="5016758"/>
          </a:xfrm>
          <a:prstGeom prst="rect">
            <a:avLst/>
          </a:prstGeom>
          <a:ln>
            <a:noFill/>
          </a:ln>
          <a:ex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000" dirty="0">
                <a:solidFill>
                  <a:schemeClr val="bg1"/>
                </a:solidFill>
              </a:rPr>
              <a:t>Un questionnaire fut adressé aux professionnels afin d’établir une liste des activités principales d’atelier (techniques ou pas</a:t>
            </a:r>
            <a:r>
              <a:rPr lang="fr-FR" altLang="fr-FR" sz="2000" dirty="0" smtClean="0">
                <a:solidFill>
                  <a:schemeClr val="bg1"/>
                </a:solidFill>
              </a:rPr>
              <a:t>).</a:t>
            </a:r>
          </a:p>
          <a:p>
            <a:pPr eaLnBrk="1" hangingPunct="1"/>
            <a:endParaRPr lang="fr-FR" altLang="fr-FR" sz="2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fr-FR" altLang="fr-FR" sz="2000" dirty="0" smtClean="0">
                <a:solidFill>
                  <a:schemeClr val="bg1"/>
                </a:solidFill>
              </a:rPr>
              <a:t>Ce </a:t>
            </a:r>
            <a:r>
              <a:rPr lang="fr-FR" altLang="fr-FR" sz="2000" dirty="0">
                <a:solidFill>
                  <a:schemeClr val="bg1"/>
                </a:solidFill>
              </a:rPr>
              <a:t>questionnaire a concerné environ </a:t>
            </a:r>
            <a:r>
              <a:rPr lang="fr-FR" altLang="fr-FR" sz="2000" b="1" dirty="0">
                <a:solidFill>
                  <a:schemeClr val="bg1"/>
                </a:solidFill>
              </a:rPr>
              <a:t>500 entreprises </a:t>
            </a:r>
            <a:r>
              <a:rPr lang="fr-FR" altLang="fr-FR" sz="2000" dirty="0">
                <a:solidFill>
                  <a:schemeClr val="bg1"/>
                </a:solidFill>
              </a:rPr>
              <a:t>dans lesquelles, environ </a:t>
            </a:r>
            <a:r>
              <a:rPr lang="fr-FR" altLang="fr-FR" sz="2000" b="1" dirty="0">
                <a:solidFill>
                  <a:schemeClr val="bg1"/>
                </a:solidFill>
              </a:rPr>
              <a:t>1200 salariés </a:t>
            </a:r>
            <a:r>
              <a:rPr lang="fr-FR" altLang="fr-FR" sz="2000" dirty="0">
                <a:solidFill>
                  <a:schemeClr val="bg1"/>
                </a:solidFill>
              </a:rPr>
              <a:t>ont été interrogés. </a:t>
            </a:r>
            <a:endParaRPr lang="fr-FR" altLang="fr-FR" sz="2000" dirty="0" smtClean="0">
              <a:solidFill>
                <a:schemeClr val="bg1"/>
              </a:solidFill>
            </a:endParaRPr>
          </a:p>
          <a:p>
            <a:pPr eaLnBrk="1" hangingPunct="1"/>
            <a:endParaRPr lang="fr-FR" altLang="fr-FR" sz="2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fr-FR" altLang="fr-FR" sz="2000" dirty="0" smtClean="0">
                <a:solidFill>
                  <a:schemeClr val="bg1"/>
                </a:solidFill>
              </a:rPr>
              <a:t>L’ensemble </a:t>
            </a:r>
            <a:r>
              <a:rPr lang="fr-FR" altLang="fr-FR" sz="2000" dirty="0">
                <a:solidFill>
                  <a:schemeClr val="bg1"/>
                </a:solidFill>
              </a:rPr>
              <a:t>des tâches recensées ont pu être regroupées dans les activités suivantes </a:t>
            </a:r>
            <a:r>
              <a:rPr lang="fr-FR" altLang="fr-FR" sz="2000" dirty="0" smtClean="0">
                <a:solidFill>
                  <a:schemeClr val="bg1"/>
                </a:solidFill>
              </a:rPr>
              <a:t>:</a:t>
            </a:r>
          </a:p>
          <a:p>
            <a:pPr eaLnBrk="1" hangingPunct="1"/>
            <a:endParaRPr lang="fr-FR" altLang="fr-FR" sz="1000" dirty="0">
              <a:solidFill>
                <a:schemeClr val="bg1"/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fr-FR" altLang="fr-FR" sz="2000" dirty="0" smtClean="0">
                <a:solidFill>
                  <a:schemeClr val="bg1"/>
                </a:solidFill>
              </a:rPr>
              <a:t>Mécanique </a:t>
            </a:r>
            <a:r>
              <a:rPr lang="fr-FR" altLang="fr-FR" sz="2000" dirty="0">
                <a:solidFill>
                  <a:schemeClr val="bg1"/>
                </a:solidFill>
              </a:rPr>
              <a:t>simple et entretien </a:t>
            </a:r>
            <a:r>
              <a:rPr lang="fr-FR" altLang="fr-FR" sz="2000" dirty="0" smtClean="0">
                <a:solidFill>
                  <a:schemeClr val="bg1"/>
                </a:solidFill>
              </a:rPr>
              <a:t>;</a:t>
            </a:r>
          </a:p>
          <a:p>
            <a:pPr eaLnBrk="1" hangingPunct="1"/>
            <a:endParaRPr lang="fr-FR" altLang="fr-FR" sz="1000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fr-FR" altLang="fr-FR" sz="2000" dirty="0" smtClean="0">
                <a:solidFill>
                  <a:schemeClr val="bg1"/>
                </a:solidFill>
              </a:rPr>
              <a:t>Mécanique </a:t>
            </a:r>
            <a:r>
              <a:rPr lang="fr-FR" altLang="fr-FR" sz="2000" dirty="0">
                <a:solidFill>
                  <a:schemeClr val="bg1"/>
                </a:solidFill>
              </a:rPr>
              <a:t>lourde et moteur </a:t>
            </a:r>
            <a:r>
              <a:rPr lang="fr-FR" altLang="fr-FR" sz="2000" dirty="0" smtClean="0">
                <a:solidFill>
                  <a:schemeClr val="bg1"/>
                </a:solidFill>
              </a:rPr>
              <a:t>;</a:t>
            </a:r>
          </a:p>
          <a:p>
            <a:pPr eaLnBrk="1" hangingPunct="1"/>
            <a:endParaRPr lang="fr-FR" altLang="fr-FR" sz="1000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fr-FR" altLang="fr-FR" sz="2000" dirty="0" smtClean="0">
                <a:solidFill>
                  <a:schemeClr val="bg1"/>
                </a:solidFill>
              </a:rPr>
              <a:t>Mécatronique</a:t>
            </a:r>
            <a:r>
              <a:rPr lang="fr-FR" altLang="fr-FR" sz="2000" dirty="0">
                <a:solidFill>
                  <a:schemeClr val="bg1"/>
                </a:solidFill>
              </a:rPr>
              <a:t>, diagnostic moteur </a:t>
            </a:r>
            <a:r>
              <a:rPr lang="fr-FR" altLang="fr-FR" sz="2000" dirty="0" smtClean="0">
                <a:solidFill>
                  <a:schemeClr val="bg1"/>
                </a:solidFill>
              </a:rPr>
              <a:t>;</a:t>
            </a:r>
          </a:p>
          <a:p>
            <a:pPr eaLnBrk="1" hangingPunct="1"/>
            <a:endParaRPr lang="fr-FR" altLang="fr-FR" sz="1000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fr-FR" altLang="fr-FR" sz="2000" dirty="0" smtClean="0">
                <a:solidFill>
                  <a:schemeClr val="bg1"/>
                </a:solidFill>
              </a:rPr>
              <a:t>Electronique </a:t>
            </a:r>
            <a:r>
              <a:rPr lang="fr-FR" altLang="fr-FR" sz="2000" dirty="0">
                <a:solidFill>
                  <a:schemeClr val="bg1"/>
                </a:solidFill>
              </a:rPr>
              <a:t>– climatisation </a:t>
            </a:r>
            <a:r>
              <a:rPr lang="fr-FR" altLang="fr-FR" sz="2000" dirty="0" smtClean="0">
                <a:solidFill>
                  <a:schemeClr val="bg1"/>
                </a:solidFill>
              </a:rPr>
              <a:t>;</a:t>
            </a:r>
          </a:p>
          <a:p>
            <a:pPr eaLnBrk="1" hangingPunct="1"/>
            <a:endParaRPr lang="fr-FR" altLang="fr-FR" sz="1000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fr-FR" altLang="fr-FR" sz="2000" dirty="0" smtClean="0">
                <a:solidFill>
                  <a:schemeClr val="bg1"/>
                </a:solidFill>
              </a:rPr>
              <a:t>Relation </a:t>
            </a:r>
            <a:r>
              <a:rPr lang="fr-FR" altLang="fr-FR" sz="2000" dirty="0">
                <a:solidFill>
                  <a:schemeClr val="bg1"/>
                </a:solidFill>
              </a:rPr>
              <a:t>clientèle.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7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57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573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573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73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573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ctrTitle" idx="4294967295"/>
          </p:nvPr>
        </p:nvSpPr>
        <p:spPr>
          <a:xfrm>
            <a:off x="468313" y="-100013"/>
            <a:ext cx="8305800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1- RENOVATION DE LA FILIERE DE FORMATION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9155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buClr>
                <a:srgbClr val="9CB084"/>
              </a:buClr>
              <a:buFont typeface="Wingdings" pitchFamily="2" charset="2"/>
              <a:buNone/>
            </a:pPr>
            <a:r>
              <a:rPr lang="fr-FR" altLang="fr-FR" sz="2000" i="1">
                <a:solidFill>
                  <a:srgbClr val="FFFFFF"/>
                </a:solidFill>
                <a:latin typeface="Arial" charset="0"/>
              </a:rPr>
              <a:t>Animation pédagogique</a:t>
            </a:r>
          </a:p>
        </p:txBody>
      </p:sp>
      <p:sp>
        <p:nvSpPr>
          <p:cNvPr id="49157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1258888" y="549275"/>
            <a:ext cx="6624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u="sng">
                <a:solidFill>
                  <a:srgbClr val="A6A6A6"/>
                </a:solidFill>
                <a:latin typeface="Arial" charset="0"/>
              </a:rPr>
              <a:t>Les leviers de la rénovation :</a:t>
            </a:r>
          </a:p>
        </p:txBody>
      </p:sp>
      <p:sp>
        <p:nvSpPr>
          <p:cNvPr id="34910" name="Rectangle 6"/>
          <p:cNvSpPr>
            <a:spLocks noChangeArrowheads="1"/>
          </p:cNvSpPr>
          <p:nvPr/>
        </p:nvSpPr>
        <p:spPr bwMode="auto">
          <a:xfrm>
            <a:off x="395287" y="1052736"/>
            <a:ext cx="8353177" cy="4401205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2000" dirty="0" smtClean="0">
                <a:solidFill>
                  <a:srgbClr val="000000"/>
                </a:solidFill>
                <a:latin typeface="Arial" charset="0"/>
              </a:rPr>
              <a:t>Pédagogie </a:t>
            </a:r>
            <a:r>
              <a:rPr lang="fr-FR" altLang="fr-FR" sz="2000" dirty="0">
                <a:solidFill>
                  <a:srgbClr val="000000"/>
                </a:solidFill>
                <a:latin typeface="Arial" charset="0"/>
              </a:rPr>
              <a:t>active : plonger l’élève dans son </a:t>
            </a:r>
            <a:r>
              <a:rPr lang="fr-FR" altLang="fr-FR" sz="2000" dirty="0" smtClean="0">
                <a:solidFill>
                  <a:srgbClr val="000000"/>
                </a:solidFill>
                <a:latin typeface="Arial" charset="0"/>
              </a:rPr>
              <a:t>cœur </a:t>
            </a:r>
            <a:r>
              <a:rPr lang="fr-FR" altLang="fr-FR" sz="2000" dirty="0">
                <a:solidFill>
                  <a:srgbClr val="000000"/>
                </a:solidFill>
                <a:latin typeface="Arial" charset="0"/>
              </a:rPr>
              <a:t>de métier (le métier </a:t>
            </a:r>
            <a:r>
              <a:rPr lang="fr-FR" altLang="fr-FR" sz="2000" dirty="0" smtClean="0">
                <a:solidFill>
                  <a:srgbClr val="000000"/>
                </a:solidFill>
                <a:latin typeface="Arial" charset="0"/>
              </a:rPr>
              <a:t>est présent </a:t>
            </a:r>
            <a:r>
              <a:rPr lang="fr-FR" altLang="fr-FR" sz="2000" dirty="0">
                <a:solidFill>
                  <a:srgbClr val="000000"/>
                </a:solidFill>
                <a:latin typeface="Arial" charset="0"/>
              </a:rPr>
              <a:t>dans tous les enseignements : AFS et EGLS intégrés</a:t>
            </a:r>
            <a:r>
              <a:rPr lang="fr-FR" altLang="fr-FR" sz="2000" dirty="0" smtClean="0">
                <a:solidFill>
                  <a:srgbClr val="000000"/>
                </a:solidFill>
                <a:latin typeface="Arial" charset="0"/>
              </a:rPr>
              <a:t>) 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fr-FR" altLang="fr-FR" sz="20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2000" dirty="0" smtClean="0">
                <a:solidFill>
                  <a:srgbClr val="000000"/>
                </a:solidFill>
                <a:latin typeface="Arial" charset="0"/>
              </a:rPr>
              <a:t>Prise </a:t>
            </a:r>
            <a:r>
              <a:rPr lang="fr-FR" altLang="fr-FR" sz="2000" dirty="0">
                <a:solidFill>
                  <a:srgbClr val="000000"/>
                </a:solidFill>
                <a:latin typeface="Arial" charset="0"/>
              </a:rPr>
              <a:t>en compte des nouvelles technologies : Hy - VE – dépollution - IHM </a:t>
            </a:r>
            <a:r>
              <a:rPr lang="fr-FR" altLang="fr-FR" sz="2000" dirty="0" smtClean="0">
                <a:solidFill>
                  <a:srgbClr val="000000"/>
                </a:solidFill>
                <a:latin typeface="Arial" charset="0"/>
              </a:rPr>
              <a:t>– aides à la conduite 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fr-FR" altLang="fr-FR" sz="20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2000" dirty="0" smtClean="0">
                <a:solidFill>
                  <a:srgbClr val="000000"/>
                </a:solidFill>
                <a:latin typeface="Arial" charset="0"/>
              </a:rPr>
              <a:t>Renforcement </a:t>
            </a:r>
            <a:r>
              <a:rPr lang="fr-FR" altLang="fr-FR" sz="2000" dirty="0">
                <a:solidFill>
                  <a:srgbClr val="000000"/>
                </a:solidFill>
                <a:latin typeface="Arial" charset="0"/>
              </a:rPr>
              <a:t>du diagnostic sur systèmes mécaniques et sur systèmes </a:t>
            </a:r>
            <a:r>
              <a:rPr lang="fr-FR" altLang="fr-FR" sz="2000" dirty="0" smtClean="0">
                <a:solidFill>
                  <a:srgbClr val="000000"/>
                </a:solidFill>
                <a:latin typeface="Arial" charset="0"/>
              </a:rPr>
              <a:t>pilotés 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fr-FR" altLang="fr-FR" sz="2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2000" dirty="0" smtClean="0">
                <a:solidFill>
                  <a:srgbClr val="000000"/>
                </a:solidFill>
                <a:latin typeface="Arial" charset="0"/>
              </a:rPr>
              <a:t>Prise </a:t>
            </a:r>
            <a:r>
              <a:rPr lang="fr-FR" altLang="fr-FR" sz="2000" dirty="0">
                <a:solidFill>
                  <a:srgbClr val="000000"/>
                </a:solidFill>
                <a:latin typeface="Arial" charset="0"/>
              </a:rPr>
              <a:t>en compte de la dimension relationnelle et commerciale dans la </a:t>
            </a:r>
            <a:r>
              <a:rPr lang="fr-FR" altLang="fr-FR" sz="2000" dirty="0" smtClean="0">
                <a:solidFill>
                  <a:srgbClr val="000000"/>
                </a:solidFill>
                <a:latin typeface="Arial" charset="0"/>
              </a:rPr>
              <a:t>formation des jeunes 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fr-FR" altLang="fr-FR" sz="2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2000" dirty="0" smtClean="0">
                <a:solidFill>
                  <a:srgbClr val="000000"/>
                </a:solidFill>
                <a:latin typeface="Arial" charset="0"/>
              </a:rPr>
              <a:t>Implication </a:t>
            </a:r>
            <a:r>
              <a:rPr lang="fr-FR" altLang="fr-FR" sz="2000" dirty="0">
                <a:solidFill>
                  <a:srgbClr val="000000"/>
                </a:solidFill>
                <a:latin typeface="Arial" charset="0"/>
              </a:rPr>
              <a:t>accrue de l’entreprise dans la formation et dans l’évaluation </a:t>
            </a:r>
            <a:r>
              <a:rPr lang="fr-FR" altLang="fr-FR" sz="2000" dirty="0" smtClean="0">
                <a:solidFill>
                  <a:srgbClr val="000000"/>
                </a:solidFill>
                <a:latin typeface="Arial" charset="0"/>
              </a:rPr>
              <a:t>des compétences </a:t>
            </a:r>
            <a:r>
              <a:rPr lang="fr-FR" altLang="fr-FR" sz="2000" dirty="0">
                <a:solidFill>
                  <a:srgbClr val="000000"/>
                </a:solidFill>
                <a:latin typeface="Arial" charset="0"/>
              </a:rPr>
              <a:t>des </a:t>
            </a:r>
            <a:r>
              <a:rPr lang="fr-FR" altLang="fr-FR" sz="2000" dirty="0" smtClean="0">
                <a:solidFill>
                  <a:srgbClr val="000000"/>
                </a:solidFill>
                <a:latin typeface="Arial" charset="0"/>
              </a:rPr>
              <a:t>élèves.</a:t>
            </a:r>
            <a:endParaRPr lang="fr-FR" altLang="fr-FR" sz="2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4549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4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4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4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4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49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/>
          <p:cNvSpPr>
            <a:spLocks noGrp="1"/>
          </p:cNvSpPr>
          <p:nvPr>
            <p:ph type="ctrTitle" idx="4294967295"/>
          </p:nvPr>
        </p:nvSpPr>
        <p:spPr>
          <a:xfrm>
            <a:off x="468313" y="-100013"/>
            <a:ext cx="8305800" cy="647701"/>
          </a:xfrm>
        </p:spPr>
        <p:txBody>
          <a:bodyPr anchor="b"/>
          <a:lstStyle/>
          <a:p>
            <a:pPr algn="ctr" eaLnBrk="1" hangingPunct="1"/>
            <a:r>
              <a:rPr lang="fr-FR" altLang="fr-FR" sz="2200" b="1" dirty="0" smtClean="0">
                <a:solidFill>
                  <a:schemeClr val="bg1"/>
                </a:solidFill>
                <a:latin typeface="Arial" charset="0"/>
              </a:rPr>
              <a:t>1- RENOVATION DE LA FILIERE DE FORMATION</a:t>
            </a:r>
            <a:endParaRPr lang="fr-FR" altLang="fr-FR" sz="3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8371" name="Picture 5" descr="entete-logoUniq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r="65413"/>
          <a:stretch>
            <a:fillRect/>
          </a:stretch>
        </p:blipFill>
        <p:spPr bwMode="auto">
          <a:xfrm>
            <a:off x="538163" y="591026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Sous-titre 2"/>
          <p:cNvSpPr>
            <a:spLocks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buClr>
                <a:srgbClr val="9CB084"/>
              </a:buClr>
              <a:buFont typeface="Wingdings" pitchFamily="2" charset="2"/>
              <a:buNone/>
            </a:pPr>
            <a:r>
              <a:rPr lang="fr-FR" altLang="fr-FR" sz="2000" i="1">
                <a:solidFill>
                  <a:srgbClr val="FFFFFF"/>
                </a:solidFill>
                <a:latin typeface="Arial" charset="0"/>
              </a:rPr>
              <a:t>Animation pédagogique</a:t>
            </a:r>
          </a:p>
        </p:txBody>
      </p:sp>
      <p:sp>
        <p:nvSpPr>
          <p:cNvPr id="58373" name="AutoShape 9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5588000"/>
            <a:ext cx="287337" cy="2889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8353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u="sng">
                <a:solidFill>
                  <a:srgbClr val="A6A6A6"/>
                </a:solidFill>
                <a:latin typeface="Arial" charset="0"/>
              </a:rPr>
              <a:t>Les axes directeurs de cette rénovation</a:t>
            </a:r>
          </a:p>
        </p:txBody>
      </p:sp>
      <p:pic>
        <p:nvPicPr>
          <p:cNvPr id="5837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t="14622" r="70786" b="48311"/>
          <a:stretch/>
        </p:blipFill>
        <p:spPr bwMode="auto">
          <a:xfrm>
            <a:off x="539552" y="1151479"/>
            <a:ext cx="8377822" cy="407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Mé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é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2133</TotalTime>
  <Words>673</Words>
  <Application>Microsoft Office PowerPoint</Application>
  <PresentationFormat>Affichage à l'écran (4:3)</PresentationFormat>
  <Paragraphs>132</Paragraphs>
  <Slides>15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Médian</vt:lpstr>
      <vt:lpstr>4_Médian</vt:lpstr>
      <vt:lpstr>1_Médian</vt:lpstr>
      <vt:lpstr>RENOVATION DES CAP et BAC PRO MVA</vt:lpstr>
      <vt:lpstr>1- RENOVATION DE LA FILIERE DE FORMATION</vt:lpstr>
      <vt:lpstr>1- RENOVATION DE LA FILIERE DE FORMATION</vt:lpstr>
      <vt:lpstr>1- RENOVATION DE LA FILIERE DE FORMATION</vt:lpstr>
      <vt:lpstr>1- RENOVATION DE LA FILIERE DE FORMATION</vt:lpstr>
      <vt:lpstr>1- RENOVATION DE LA FILIERE DE FORMATION</vt:lpstr>
      <vt:lpstr>1- RENOVATION DE LA FILIERE DE FORMATION</vt:lpstr>
      <vt:lpstr>1- RENOVATION DE LA FILIERE DE FORMATION</vt:lpstr>
      <vt:lpstr>1- RENOVATION DE LA FILIERE DE FORMATION</vt:lpstr>
      <vt:lpstr>1- RENOVATION DE LA FILIERE DE FORMATION</vt:lpstr>
      <vt:lpstr>1- RENOVATION DE LA FILIERE DE FORMATION</vt:lpstr>
      <vt:lpstr>1- RENOVATION DE LA FILIERE DE FORMATION</vt:lpstr>
      <vt:lpstr>2- PRESENTATION DES REFERENTIELS</vt:lpstr>
      <vt:lpstr>2- PRESENTATION DES REFERENTIELS</vt:lpstr>
      <vt:lpstr>Présentation PowerPoint</vt:lpstr>
    </vt:vector>
  </TitlesOfParts>
  <Company>XPSP2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MONTOUT Olivier</cp:lastModifiedBy>
  <cp:revision>142</cp:revision>
  <dcterms:created xsi:type="dcterms:W3CDTF">2012-07-28T23:48:12Z</dcterms:created>
  <dcterms:modified xsi:type="dcterms:W3CDTF">2014-09-02T23:18:57Z</dcterms:modified>
</cp:coreProperties>
</file>