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0.xml" ContentType="application/vnd.openxmlformats-officedocument.themeOverrid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4013" r:id="rId2"/>
    <p:sldMasterId id="2147484025" r:id="rId3"/>
    <p:sldMasterId id="2147484037" r:id="rId4"/>
    <p:sldMasterId id="2147484049" r:id="rId5"/>
    <p:sldMasterId id="2147484061" r:id="rId6"/>
    <p:sldMasterId id="2147484073" r:id="rId7"/>
    <p:sldMasterId id="2147484109" r:id="rId8"/>
    <p:sldMasterId id="2147484121" r:id="rId9"/>
    <p:sldMasterId id="2147484133" r:id="rId10"/>
  </p:sldMasterIdLst>
  <p:notesMasterIdLst>
    <p:notesMasterId r:id="rId26"/>
  </p:notesMasterIdLst>
  <p:sldIdLst>
    <p:sldId id="256" r:id="rId11"/>
    <p:sldId id="25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1" r:id="rId20"/>
    <p:sldId id="272" r:id="rId21"/>
    <p:sldId id="273" r:id="rId22"/>
    <p:sldId id="274" r:id="rId23"/>
    <p:sldId id="275" r:id="rId24"/>
    <p:sldId id="261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33"/>
    <a:srgbClr val="FC2924"/>
    <a:srgbClr val="99FF33"/>
    <a:srgbClr val="9999FF"/>
    <a:srgbClr val="99CCFF"/>
    <a:srgbClr val="FF99CC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739" autoAdjust="0"/>
    <p:restoredTop sz="75801" autoAdjust="0"/>
  </p:normalViewPr>
  <p:slideViewPr>
    <p:cSldViewPr>
      <p:cViewPr>
        <p:scale>
          <a:sx n="66" d="100"/>
          <a:sy n="66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B919C6C-C52C-4AB1-8528-F814D589B01A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5600142-DDEA-459B-B564-E718B12F43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557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00142-DDEA-459B-B564-E718B12F436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138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10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OGELI : outil de gestion des dispositifs PRAP, SST, habilitation électrique (INRS).</a:t>
            </a: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11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12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13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démarche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SYNERGIE vise à l’observation, l’identification des dangers, l’analyse des risques puis les préconisations de mesures de prévention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elle permet de faire le lien entre les situations professionnelles rencontrées en milieu professionnel et l’enseignement de la prévention des risques en établissements scolaires.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démarche induit une formation des enseignants en prévention des risques (PRAP), en SST et en risques électriques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peut faire l’objet de challenge (exemple en Martinique) primé afin de mettre en lumière et faire valoir le travail de « diagnostic sécurité » proposé par les élèves.</a:t>
            </a: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14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On occupe plusieurs emplois tout au long d’une carrière.</a:t>
            </a: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/>
              <a:pPr eaLnBrk="1" hangingPunct="1"/>
              <a:t>2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3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4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5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6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7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8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9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788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56415"/>
      </p:ext>
    </p:extLst>
  </p:cSld>
  <p:clrMapOvr>
    <a:masterClrMapping/>
  </p:clrMapOvr>
  <p:transition spd="slow"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166638"/>
      </p:ext>
    </p:extLst>
  </p:cSld>
  <p:clrMapOvr>
    <a:masterClrMapping/>
  </p:clrMapOvr>
  <p:transition spd="slow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3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20786"/>
      </p:ext>
    </p:extLst>
  </p:cSld>
  <p:clrMapOvr>
    <a:masterClrMapping/>
  </p:clrMapOvr>
  <p:transition spd="slow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68172"/>
      </p:ext>
    </p:extLst>
  </p:cSld>
  <p:clrMapOvr>
    <a:masterClrMapping/>
  </p:clrMapOvr>
  <p:transition spd="slow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67424"/>
      </p:ext>
    </p:extLst>
  </p:cSld>
  <p:clrMapOvr>
    <a:masterClrMapping/>
  </p:clrMapOvr>
  <p:transition spd="slow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07525"/>
      </p:ext>
    </p:extLst>
  </p:cSld>
  <p:clrMapOvr>
    <a:masterClrMapping/>
  </p:clrMapOvr>
  <p:transition spd="slow"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136633"/>
      </p:ext>
    </p:extLst>
  </p:cSld>
  <p:clrMapOvr>
    <a:masterClrMapping/>
  </p:clrMapOvr>
  <p:transition spd="slow"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3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610728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20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7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7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042798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6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91377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55582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2666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8938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99712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546185"/>
      </p:ext>
    </p:extLst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44222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10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7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042798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6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91377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55582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2666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8938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2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99712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44222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10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2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93425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2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3710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34248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71478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74334"/>
      </p:ext>
    </p:extLst>
  </p:cSld>
  <p:clrMapOvr>
    <a:masterClrMapping/>
  </p:clrMapOvr>
  <p:transition spd="slow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36338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53826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0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86850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58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2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93425"/>
      </p:ext>
    </p:extLst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2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3710"/>
      </p:ext>
    </p:extLst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34248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150648"/>
      </p:ext>
    </p:extLst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71478"/>
      </p:ext>
    </p:extLst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36338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53826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0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86850"/>
      </p:ext>
    </p:extLst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58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2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93425"/>
      </p:ext>
    </p:extLst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2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3710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33447"/>
      </p:ext>
    </p:extLst>
  </p:cSld>
  <p:clrMapOvr>
    <a:masterClrMapping/>
  </p:clrMapOvr>
  <p:transition spd="slow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34248"/>
      </p:ext>
    </p:extLst>
  </p:cSld>
  <p:clrMapOvr>
    <a:masterClrMapping/>
  </p:clrMapOvr>
  <p:transition spd="slow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71478"/>
      </p:ext>
    </p:extLst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36338"/>
      </p:ext>
    </p:extLst>
  </p:cSld>
  <p:clrMapOvr>
    <a:masterClrMapping/>
  </p:clrMapOvr>
  <p:transition spd="slow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53826"/>
      </p:ext>
    </p:extLst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0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86850"/>
      </p:ext>
    </p:extLst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58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2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893425"/>
      </p:ext>
    </p:extLst>
  </p:cSld>
  <p:clrMapOvr>
    <a:masterClrMapping/>
  </p:clrMapOvr>
  <p:transition spd="slow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2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025078"/>
      </p:ext>
    </p:extLst>
  </p:cSld>
  <p:clrMapOvr>
    <a:masterClrMapping/>
  </p:clrMapOvr>
  <p:transition spd="slow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3710"/>
      </p:ext>
    </p:extLst>
  </p:cSld>
  <p:clrMapOvr>
    <a:masterClrMapping/>
  </p:clrMapOvr>
  <p:transition spd="slow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34248"/>
      </p:ext>
    </p:extLst>
  </p:cSld>
  <p:clrMapOvr>
    <a:masterClrMapping/>
  </p:clrMapOvr>
  <p:transition spd="slow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71478"/>
      </p:ext>
    </p:extLst>
  </p:cSld>
  <p:clrMapOvr>
    <a:masterClrMapping/>
  </p:clrMapOvr>
  <p:transition spd="slow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36338"/>
      </p:ext>
    </p:extLst>
  </p:cSld>
  <p:clrMapOvr>
    <a:masterClrMapping/>
  </p:clrMapOvr>
  <p:transition spd="slow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53826"/>
      </p:ext>
    </p:extLst>
  </p:cSld>
  <p:clrMapOvr>
    <a:masterClrMapping/>
  </p:clrMapOvr>
  <p:transition spd="slow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0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86850"/>
      </p:ext>
    </p:extLst>
  </p:cSld>
  <p:clrMapOvr>
    <a:masterClrMapping/>
  </p:clrMapOvr>
  <p:transition spd="slow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58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97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894752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230448"/>
      </p:ext>
    </p:extLst>
  </p:cSld>
  <p:clrMapOvr>
    <a:masterClrMapping/>
  </p:clrMapOvr>
  <p:transition spd="slow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71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54028"/>
      </p:ext>
    </p:extLst>
  </p:cSld>
  <p:clrMapOvr>
    <a:masterClrMapping/>
  </p:clrMapOvr>
  <p:transition spd="slow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7051"/>
      </p:ext>
    </p:extLst>
  </p:cSld>
  <p:clrMapOvr>
    <a:masterClrMapping/>
  </p:clrMapOvr>
  <p:transition spd="slow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611326"/>
      </p:ext>
    </p:extLst>
  </p:cSld>
  <p:clrMapOvr>
    <a:masterClrMapping/>
  </p:clrMapOvr>
  <p:transition spd="slow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72410"/>
      </p:ext>
    </p:extLst>
  </p:cSld>
  <p:clrMapOvr>
    <a:masterClrMapping/>
  </p:clrMapOvr>
  <p:transition spd="slow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71968"/>
      </p:ext>
    </p:extLst>
  </p:cSld>
  <p:clrMapOvr>
    <a:masterClrMapping/>
  </p:clrMapOvr>
  <p:transition spd="slow"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620523"/>
      </p:ext>
    </p:extLst>
  </p:cSld>
  <p:clrMapOvr>
    <a:masterClrMapping/>
  </p:clrMapOvr>
  <p:transition spd="slow"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11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C9C2D1"/>
              </a:solidFill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>
                <a:solidFill>
                  <a:srgbClr val="C9C2D1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2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01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195678"/>
      </p:ext>
    </p:extLst>
  </p:cSld>
  <p:clrMapOvr>
    <a:masterClrMapping/>
  </p:clrMapOvr>
  <p:transition spd="slow"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3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71936"/>
      </p:ext>
    </p:extLst>
  </p:cSld>
  <p:clrMapOvr>
    <a:masterClrMapping/>
  </p:clrMapOvr>
  <p:transition spd="slow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07661"/>
      </p:ext>
    </p:extLst>
  </p:cSld>
  <p:clrMapOvr>
    <a:masterClrMapping/>
  </p:clrMapOvr>
  <p:transition spd="slow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181244"/>
      </p:ext>
    </p:extLst>
  </p:cSld>
  <p:clrMapOvr>
    <a:masterClrMapping/>
  </p:clrMapOvr>
  <p:transition spd="slow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>
                <a:solidFill>
                  <a:srgbClr val="69676D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74210"/>
      </p:ext>
    </p:extLst>
  </p:cSld>
  <p:clrMapOvr>
    <a:masterClrMapping/>
  </p:clrMapOvr>
  <p:transition spd="slow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82939"/>
      </p:ext>
    </p:extLst>
  </p:cSld>
  <p:clrMapOvr>
    <a:masterClrMapping/>
  </p:clrMapOvr>
  <p:transition spd="slow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498913"/>
      </p:ext>
    </p:extLst>
  </p:cSld>
  <p:clrMapOvr>
    <a:masterClrMapping/>
  </p:clrMapOvr>
  <p:transition spd="slow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04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/>
              <a:pPr>
                <a:defRPr/>
              </a:pPr>
              <a:t>05/09/2014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85" r:id="rId2"/>
    <p:sldLayoutId id="2147484007" r:id="rId3"/>
    <p:sldLayoutId id="2147484008" r:id="rId4"/>
    <p:sldLayoutId id="2147484009" r:id="rId5"/>
    <p:sldLayoutId id="2147483986" r:id="rId6"/>
    <p:sldLayoutId id="2147484010" r:id="rId7"/>
    <p:sldLayoutId id="2147483987" r:id="rId8"/>
    <p:sldLayoutId id="2147484011" r:id="rId9"/>
    <p:sldLayoutId id="2147483988" r:id="rId10"/>
    <p:sldLayoutId id="2147484012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34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53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53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0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>
                <a:solidFill>
                  <a:srgbClr val="69676D"/>
                </a:solidFill>
              </a:rPr>
              <a:pPr>
                <a:defRPr/>
              </a:pPr>
              <a:t>05/09/2014</a:t>
            </a:fld>
            <a:endParaRPr lang="fr-FR">
              <a:solidFill>
                <a:srgbClr val="69676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1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15-%20R&#233;f&#233;rentiel%20-%20risques%20%20&#233;lectriques%20-%20juin%202013.pdf" TargetMode="Externa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3.png"/><Relationship Id="rId5" Type="http://schemas.openxmlformats.org/officeDocument/2006/relationships/hyperlink" Target="http://www.esst-inrs.fr/gestion" TargetMode="Externa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emf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ctrTitle"/>
          </p:nvPr>
        </p:nvSpPr>
        <p:spPr>
          <a:xfrm>
            <a:off x="468313" y="260027"/>
            <a:ext cx="8305800" cy="648693"/>
          </a:xfrm>
        </p:spPr>
        <p:txBody>
          <a:bodyPr/>
          <a:lstStyle/>
          <a:p>
            <a:pPr algn="ctr" eaLnBrk="1" hangingPunct="1"/>
            <a:r>
              <a:rPr lang="fr-FR" altLang="fr-FR" sz="2400" b="1" cap="none" dirty="0" smtClean="0">
                <a:solidFill>
                  <a:schemeClr val="bg1"/>
                </a:solidFill>
                <a:latin typeface="Arial" charset="0"/>
              </a:rPr>
              <a:t>PREVENTION DES RISQUES LORS DE L’INTERVENTION SUR UN VEHICULE</a:t>
            </a:r>
            <a:endParaRPr lang="fr-FR" altLang="fr-FR" sz="2400" cap="none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3" name="Sous-titr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000" i="1" dirty="0" smtClean="0"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000" i="1" dirty="0" smtClean="0">
                <a:latin typeface="Arial" charset="0"/>
              </a:rPr>
              <a:t>Maintenance de Véhicules</a:t>
            </a:r>
          </a:p>
        </p:txBody>
      </p:sp>
      <p:pic>
        <p:nvPicPr>
          <p:cNvPr id="46084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/>
          </p:cNvSpPr>
          <p:nvPr/>
        </p:nvSpPr>
        <p:spPr bwMode="auto">
          <a:xfrm>
            <a:off x="0" y="1268759"/>
            <a:ext cx="9144000" cy="4104457"/>
          </a:xfrm>
          <a:prstGeom prst="rect">
            <a:avLst/>
          </a:prstGeom>
          <a:ln>
            <a:noFill/>
          </a:ln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fr-FR" sz="2400" b="1" i="1" u="sng" dirty="0">
                <a:solidFill>
                  <a:schemeClr val="bg1"/>
                </a:solidFill>
                <a:latin typeface="Arial" charset="0"/>
              </a:rPr>
              <a:t>SOMMAIRE</a:t>
            </a:r>
          </a:p>
          <a:p>
            <a:pPr algn="ctr" eaLnBrk="1" hangingPunct="1">
              <a:buFont typeface="Wingdings" pitchFamily="2" charset="2"/>
              <a:buNone/>
            </a:pPr>
            <a:endParaRPr lang="fr-FR" altLang="fr-FR" sz="800" b="1" i="1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altLang="fr-FR" sz="2200" b="1" i="1" dirty="0" smtClean="0">
                <a:solidFill>
                  <a:schemeClr val="bg1"/>
                </a:solidFill>
                <a:latin typeface="Arial" charset="0"/>
                <a:hlinkClick r:id="rId4" action="ppaction://hlinksldjump"/>
              </a:rPr>
              <a:t>1-</a:t>
            </a:r>
            <a:r>
              <a:rPr lang="fr-FR" altLang="fr-FR" sz="2200" b="1" i="1" dirty="0" smtClean="0">
                <a:solidFill>
                  <a:schemeClr val="bg1"/>
                </a:solidFill>
                <a:latin typeface="Arial" charset="0"/>
              </a:rPr>
              <a:t> APPROCHE de l’ENSEIGNEMENT de la SST 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altLang="fr-FR" sz="2200" b="1" i="1" dirty="0" smtClean="0">
                <a:solidFill>
                  <a:schemeClr val="bg1"/>
                </a:solidFill>
                <a:latin typeface="Arial" charset="0"/>
                <a:hlinkClick r:id="rId5" action="ppaction://hlinksldjump"/>
              </a:rPr>
              <a:t>2-</a:t>
            </a:r>
            <a:r>
              <a:rPr lang="fr-FR" altLang="fr-FR" sz="2200" b="1" i="1" dirty="0" smtClean="0">
                <a:solidFill>
                  <a:schemeClr val="bg1"/>
                </a:solidFill>
                <a:latin typeface="Arial" charset="0"/>
              </a:rPr>
              <a:t> Dans les METIERS de l’AUTOMOBILE 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altLang="fr-FR" sz="2200" b="1" i="1" dirty="0" smtClean="0">
                <a:solidFill>
                  <a:schemeClr val="bg1"/>
                </a:solidFill>
                <a:latin typeface="Arial" charset="0"/>
                <a:hlinkClick r:id="rId6" action="ppaction://hlinksldjump"/>
              </a:rPr>
              <a:t>3-</a:t>
            </a:r>
            <a:r>
              <a:rPr lang="fr-FR" altLang="fr-FR" sz="2200" b="1" i="1" dirty="0" smtClean="0">
                <a:solidFill>
                  <a:schemeClr val="bg1"/>
                </a:solidFill>
                <a:latin typeface="Arial" charset="0"/>
              </a:rPr>
              <a:t> Formation préparatoire à l’HABILITATION ELECTRIQUE 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altLang="fr-FR" sz="2200" b="1" i="1" dirty="0" smtClean="0">
                <a:solidFill>
                  <a:schemeClr val="bg1"/>
                </a:solidFill>
                <a:latin typeface="Arial" charset="0"/>
                <a:hlinkClick r:id="rId7" action="ppaction://hlinksldjump"/>
              </a:rPr>
              <a:t>4-</a:t>
            </a:r>
            <a:r>
              <a:rPr lang="fr-FR" altLang="fr-FR" sz="2200" b="1" i="1" dirty="0" smtClean="0">
                <a:solidFill>
                  <a:schemeClr val="bg1"/>
                </a:solidFill>
                <a:latin typeface="Arial" charset="0"/>
              </a:rPr>
              <a:t> Véhicules fonctionnant au GPL et GAZ NATUREL ;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2200" b="1" i="1" dirty="0" smtClean="0">
                <a:solidFill>
                  <a:prstClr val="black"/>
                </a:solidFill>
                <a:latin typeface="Arial" charset="0"/>
                <a:hlinkClick r:id="rId8" action="ppaction://hlinksldjump"/>
              </a:rPr>
              <a:t>5-</a:t>
            </a:r>
            <a:r>
              <a:rPr lang="fr-FR" altLang="fr-FR" sz="2200" b="1" i="1" dirty="0" smtClean="0">
                <a:solidFill>
                  <a:prstClr val="black"/>
                </a:solidFill>
                <a:latin typeface="Arial" charset="0"/>
              </a:rPr>
              <a:t> Attestation </a:t>
            </a:r>
            <a:r>
              <a:rPr lang="fr-FR" altLang="fr-FR" sz="2200" b="1" i="1" dirty="0">
                <a:solidFill>
                  <a:prstClr val="black"/>
                </a:solidFill>
                <a:latin typeface="Arial" charset="0"/>
              </a:rPr>
              <a:t>d’aptitude à </a:t>
            </a:r>
            <a:r>
              <a:rPr lang="fr-FR" altLang="fr-FR" sz="2000" b="1" i="1" dirty="0">
                <a:solidFill>
                  <a:prstClr val="black"/>
                </a:solidFill>
                <a:latin typeface="Arial" charset="0"/>
              </a:rPr>
              <a:t>MANIPULER des FLUIDES </a:t>
            </a:r>
            <a:r>
              <a:rPr lang="fr-FR" altLang="fr-FR" sz="2000" b="1" i="1" dirty="0" smtClean="0">
                <a:solidFill>
                  <a:prstClr val="black"/>
                </a:solidFill>
                <a:latin typeface="Arial" charset="0"/>
              </a:rPr>
              <a:t>FRIGORIGENES ;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2200" b="1" i="1" dirty="0" smtClean="0">
                <a:solidFill>
                  <a:prstClr val="black"/>
                </a:solidFill>
                <a:latin typeface="Arial" charset="0"/>
                <a:hlinkClick r:id="rId9" action="ppaction://hlinksldjump"/>
              </a:rPr>
              <a:t>6-</a:t>
            </a:r>
            <a:r>
              <a:rPr lang="fr-FR" altLang="fr-FR" sz="2200" b="1" i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fr-FR" sz="2200" b="1" i="1" dirty="0">
                <a:solidFill>
                  <a:prstClr val="black"/>
                </a:solidFill>
                <a:latin typeface="Arial" charset="0"/>
              </a:rPr>
              <a:t>La FORMATION des ENSEIGNANTS</a:t>
            </a:r>
            <a:endParaRPr lang="fr-FR" altLang="fr-FR" sz="2200" b="1" i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altLang="fr-FR" sz="2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179512" y="116632"/>
            <a:ext cx="8856538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3- </a:t>
            </a: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Formation préparatoire à l’HABILITATION ELECTRIQUE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3898" y="952267"/>
            <a:ext cx="8210550" cy="4708981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Nouveau référentiel de formation à la prévention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des risques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d’origine électrique prenant en compte la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nouvelle norme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NF C 18-510 (circulaire Education Nationale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du 13/09/2013)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«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La réussite à la formation à l’habilitation électrique 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de l’apprenant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, préparant un diplôme de l’Éducation 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nationale, est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attestée au travers du suivi individuel de la 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formation.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»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«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Pour effectuer un stage en entreprise ou une période 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de formation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en milieu professionnel, l’apprenant 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devra posséder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un niveau de formation compatible avec 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les tâches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qui lui seront confiées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»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Liste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des diplômes concernés (page 44 à 47 du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  <a:hlinkClick r:id="rId5" action="ppaction://hlinkfile"/>
              </a:rPr>
              <a:t>référentiel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).</a:t>
            </a: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5508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179512" y="116632"/>
            <a:ext cx="8856538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3- </a:t>
            </a: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Formation préparatoire à l’HABILITATION ELECTRIQUE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3898" y="908720"/>
            <a:ext cx="8210550" cy="4724370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1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Niveau demandé au lycéen / apprenti: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B1VL, </a:t>
            </a:r>
            <a:r>
              <a:rPr lang="fr-FR" altLang="fr-FR" sz="1600" i="1" dirty="0" smtClean="0">
                <a:solidFill>
                  <a:prstClr val="black"/>
                </a:solidFill>
                <a:latin typeface="Arial" charset="0"/>
              </a:rPr>
              <a:t>pour </a:t>
            </a:r>
            <a:r>
              <a:rPr lang="fr-FR" altLang="fr-FR" sz="1600" i="1" dirty="0">
                <a:solidFill>
                  <a:prstClr val="black"/>
                </a:solidFill>
                <a:latin typeface="Arial" charset="0"/>
              </a:rPr>
              <a:t>les CAP et Bac Pro Maintenance des </a:t>
            </a:r>
            <a:r>
              <a:rPr lang="fr-FR" altLang="fr-FR" sz="1600" i="1" dirty="0" smtClean="0">
                <a:solidFill>
                  <a:prstClr val="black"/>
                </a:solidFill>
                <a:latin typeface="Arial" charset="0"/>
              </a:rPr>
              <a:t>Véhicules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1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Niveau demandé à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l’enseignant :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B2VL ou BCL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1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Outil de gestion en ligne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OGELI :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  <a:hlinkClick r:id="rId5"/>
              </a:rPr>
              <a:t>http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  <a:hlinkClick r:id="rId5"/>
              </a:rPr>
              <a:t>://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  <a:hlinkClick r:id="rId5"/>
              </a:rPr>
              <a:t>www.esst-inrs.fr/gestion</a:t>
            </a: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  <a:p>
            <a:pPr marL="1085850" lvl="1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700" dirty="0" smtClean="0">
                <a:solidFill>
                  <a:prstClr val="black"/>
                </a:solidFill>
                <a:latin typeface="Arial" charset="0"/>
              </a:rPr>
              <a:t>Modifications </a:t>
            </a:r>
            <a:r>
              <a:rPr lang="fr-FR" altLang="fr-FR" sz="1700" dirty="0">
                <a:solidFill>
                  <a:prstClr val="black"/>
                </a:solidFill>
                <a:latin typeface="Arial" charset="0"/>
              </a:rPr>
              <a:t>apportées depuis novembre 2013 avec </a:t>
            </a:r>
            <a:r>
              <a:rPr lang="fr-FR" altLang="fr-FR" sz="1700" dirty="0" smtClean="0">
                <a:solidFill>
                  <a:prstClr val="black"/>
                </a:solidFill>
                <a:latin typeface="Arial" charset="0"/>
              </a:rPr>
              <a:t>les nouveaux </a:t>
            </a:r>
            <a:r>
              <a:rPr lang="fr-FR" altLang="fr-FR" sz="1700" dirty="0">
                <a:solidFill>
                  <a:prstClr val="black"/>
                </a:solidFill>
                <a:latin typeface="Arial" charset="0"/>
              </a:rPr>
              <a:t>niveaux </a:t>
            </a:r>
            <a:r>
              <a:rPr lang="fr-FR" altLang="fr-FR" sz="1700" dirty="0" smtClean="0">
                <a:solidFill>
                  <a:prstClr val="black"/>
                </a:solidFill>
                <a:latin typeface="Arial" charset="0"/>
              </a:rPr>
              <a:t>d’habilitation ;</a:t>
            </a:r>
          </a:p>
          <a:p>
            <a:pPr marL="1085850" lvl="1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700" dirty="0" smtClean="0">
                <a:solidFill>
                  <a:prstClr val="black"/>
                </a:solidFill>
                <a:latin typeface="Arial" charset="0"/>
              </a:rPr>
              <a:t>Avec </a:t>
            </a:r>
            <a:r>
              <a:rPr lang="fr-FR" altLang="fr-FR" sz="1700" dirty="0">
                <a:solidFill>
                  <a:prstClr val="black"/>
                </a:solidFill>
                <a:latin typeface="Arial" charset="0"/>
              </a:rPr>
              <a:t>OGELI, les enseignants inscrits peuvent </a:t>
            </a:r>
            <a:r>
              <a:rPr lang="fr-FR" altLang="fr-FR" sz="1700" dirty="0" smtClean="0">
                <a:solidFill>
                  <a:prstClr val="black"/>
                </a:solidFill>
                <a:latin typeface="Arial" charset="0"/>
              </a:rPr>
              <a:t>dorénavant : </a:t>
            </a:r>
          </a:p>
          <a:p>
            <a:pPr marL="1485900" lvl="2" indent="-342900" algn="just" eaLnBrk="1" hangingPunct="1">
              <a:spcBef>
                <a:spcPct val="0"/>
              </a:spcBef>
              <a:buClrTx/>
              <a:buSzTx/>
            </a:pP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Enregistrer </a:t>
            </a:r>
            <a:r>
              <a:rPr lang="fr-FR" altLang="fr-FR" sz="1400" dirty="0">
                <a:solidFill>
                  <a:prstClr val="black"/>
                </a:solidFill>
                <a:latin typeface="Arial" charset="0"/>
              </a:rPr>
              <a:t>les élèves dans des sessions de formation (par </a:t>
            </a: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classes, niveaux </a:t>
            </a:r>
            <a:r>
              <a:rPr lang="fr-FR" altLang="fr-FR" sz="1400" dirty="0">
                <a:solidFill>
                  <a:prstClr val="black"/>
                </a:solidFill>
                <a:latin typeface="Arial" charset="0"/>
              </a:rPr>
              <a:t>attendus</a:t>
            </a: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) ;</a:t>
            </a:r>
            <a:endParaRPr lang="fr-FR" altLang="fr-FR" sz="1400" dirty="0">
              <a:solidFill>
                <a:prstClr val="black"/>
              </a:solidFill>
              <a:latin typeface="Arial" charset="0"/>
            </a:endParaRPr>
          </a:p>
          <a:p>
            <a:pPr marL="1485900" lvl="2" indent="-342900" algn="just" eaLnBrk="1" hangingPunct="1">
              <a:spcBef>
                <a:spcPct val="0"/>
              </a:spcBef>
              <a:buClrTx/>
              <a:buSzTx/>
            </a:pP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Valider </a:t>
            </a:r>
            <a:r>
              <a:rPr lang="fr-FR" altLang="fr-FR" sz="1400" dirty="0">
                <a:solidFill>
                  <a:prstClr val="black"/>
                </a:solidFill>
                <a:latin typeface="Arial" charset="0"/>
              </a:rPr>
              <a:t>les acquis théoriques et les tâches </a:t>
            </a: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pratiques ;</a:t>
            </a:r>
            <a:endParaRPr lang="fr-FR" altLang="fr-FR" sz="1400" dirty="0">
              <a:solidFill>
                <a:prstClr val="black"/>
              </a:solidFill>
              <a:latin typeface="Arial" charset="0"/>
            </a:endParaRPr>
          </a:p>
          <a:p>
            <a:pPr marL="1485900" lvl="2" indent="-342900" algn="just" eaLnBrk="1" hangingPunct="1">
              <a:spcBef>
                <a:spcPct val="0"/>
              </a:spcBef>
              <a:buClrTx/>
              <a:buSzTx/>
            </a:pP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Editer </a:t>
            </a:r>
            <a:r>
              <a:rPr lang="fr-FR" altLang="fr-FR" sz="1400" dirty="0">
                <a:solidFill>
                  <a:prstClr val="black"/>
                </a:solidFill>
                <a:latin typeface="Arial" charset="0"/>
              </a:rPr>
              <a:t>les attestations de formation avec le détail des acquis et </a:t>
            </a: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le niveau </a:t>
            </a:r>
            <a:r>
              <a:rPr lang="fr-FR" altLang="fr-FR" sz="1400" dirty="0">
                <a:solidFill>
                  <a:prstClr val="black"/>
                </a:solidFill>
                <a:latin typeface="Arial" charset="0"/>
              </a:rPr>
              <a:t>pour lequel l’élève est </a:t>
            </a: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« </a:t>
            </a:r>
            <a:r>
              <a:rPr lang="fr-FR" altLang="fr-FR" sz="1400" dirty="0" err="1" smtClean="0">
                <a:solidFill>
                  <a:prstClr val="black"/>
                </a:solidFill>
                <a:latin typeface="Arial" charset="0"/>
              </a:rPr>
              <a:t>habilitable</a:t>
            </a: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 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1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OGELI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permet également la gestion de la formation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des enseignants.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1000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128037" cy="38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023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116632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4- Véhicules </a:t>
            </a:r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fonctionnant au GPL et </a:t>
            </a: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GAZ NATUREL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467544" y="1052736"/>
            <a:ext cx="8210550" cy="4062651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b="1" dirty="0" smtClean="0">
              <a:solidFill>
                <a:prstClr val="black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b="1" dirty="0">
                <a:solidFill>
                  <a:prstClr val="black"/>
                </a:solidFill>
                <a:latin typeface="Arial" charset="0"/>
              </a:rPr>
              <a:t>Pas d’habilitation – 3 niveaux de </a:t>
            </a:r>
            <a:r>
              <a:rPr lang="fr-FR" altLang="fr-FR" sz="2400" b="1" dirty="0" smtClean="0">
                <a:solidFill>
                  <a:prstClr val="black"/>
                </a:solidFill>
                <a:latin typeface="Arial" charset="0"/>
              </a:rPr>
              <a:t>formation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fr-FR" altLang="fr-FR" sz="2400" b="1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2000" b="1" u="sng" dirty="0">
                <a:solidFill>
                  <a:prstClr val="black"/>
                </a:solidFill>
                <a:latin typeface="Arial" charset="0"/>
              </a:rPr>
              <a:t>Niveau </a:t>
            </a:r>
            <a:r>
              <a:rPr lang="fr-FR" altLang="fr-FR" sz="2000" b="1" u="sng" dirty="0" smtClean="0">
                <a:solidFill>
                  <a:prstClr val="black"/>
                </a:solidFill>
                <a:latin typeface="Arial" charset="0"/>
              </a:rPr>
              <a:t>1 :</a:t>
            </a: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Connaître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le risque pour intervenir à proximité des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réseaux</a:t>
            </a: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2000" b="1" u="sng" dirty="0">
                <a:solidFill>
                  <a:prstClr val="black"/>
                </a:solidFill>
                <a:latin typeface="Arial" charset="0"/>
              </a:rPr>
              <a:t>Niveau </a:t>
            </a:r>
            <a:r>
              <a:rPr lang="fr-FR" altLang="fr-FR" sz="2000" b="1" u="sng" dirty="0" smtClean="0">
                <a:solidFill>
                  <a:prstClr val="black"/>
                </a:solidFill>
                <a:latin typeface="Arial" charset="0"/>
              </a:rPr>
              <a:t>2 :</a:t>
            </a: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Intervenir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en sécurité sur les réseaux basse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pression</a:t>
            </a: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2000" b="1" u="sng" dirty="0">
                <a:solidFill>
                  <a:prstClr val="black"/>
                </a:solidFill>
                <a:latin typeface="Arial" charset="0"/>
              </a:rPr>
              <a:t>Niveau </a:t>
            </a:r>
            <a:r>
              <a:rPr lang="fr-FR" altLang="fr-FR" sz="2000" b="1" u="sng" dirty="0" smtClean="0">
                <a:solidFill>
                  <a:prstClr val="black"/>
                </a:solidFill>
                <a:latin typeface="Arial" charset="0"/>
              </a:rPr>
              <a:t>3 :</a:t>
            </a: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Intervenir en sécurité sur les réseaux haute pression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b="1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Toute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personne intervenant à proximité immédiate des réseaux ou 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sur ceux-ci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doit obligatoirement avoir été formé sur cette thématique 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et avoir </a:t>
            </a:r>
            <a:r>
              <a:rPr lang="fr-FR" altLang="fr-FR" sz="2000" i="1" dirty="0">
                <a:solidFill>
                  <a:prstClr val="black"/>
                </a:solidFill>
                <a:latin typeface="Arial" charset="0"/>
              </a:rPr>
              <a:t>les compétences nécessaires au niveau requis</a:t>
            </a:r>
            <a:r>
              <a:rPr lang="fr-FR" altLang="fr-FR" sz="2000" i="1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621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4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4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405035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5- Formation préparatoire à </a:t>
            </a: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l’attestation d’aptitude à MANIPULER </a:t>
            </a:r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des </a:t>
            </a: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FLUIDES FRIGORIGENES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467544" y="1556792"/>
            <a:ext cx="8210550" cy="3293209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b="1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dirty="0">
                <a:solidFill>
                  <a:prstClr val="black"/>
                </a:solidFill>
                <a:latin typeface="Arial" charset="0"/>
              </a:rPr>
              <a:t>Niveau de formation correspondant </a:t>
            </a:r>
            <a:r>
              <a:rPr lang="fr-FR" altLang="fr-FR" sz="2400" dirty="0" smtClean="0">
                <a:solidFill>
                  <a:prstClr val="black"/>
                </a:solidFill>
                <a:latin typeface="Arial" charset="0"/>
              </a:rPr>
              <a:t>à l'attestation </a:t>
            </a:r>
            <a:r>
              <a:rPr lang="fr-FR" altLang="fr-FR" sz="2400" dirty="0">
                <a:solidFill>
                  <a:prstClr val="black"/>
                </a:solidFill>
                <a:latin typeface="Arial" charset="0"/>
              </a:rPr>
              <a:t>d'aptitude, mentionnée à </a:t>
            </a:r>
            <a:r>
              <a:rPr lang="fr-FR" altLang="fr-FR" sz="2400" dirty="0" smtClean="0">
                <a:solidFill>
                  <a:prstClr val="black"/>
                </a:solidFill>
                <a:latin typeface="Arial" charset="0"/>
              </a:rPr>
              <a:t>l'article </a:t>
            </a:r>
            <a:r>
              <a:rPr lang="fr-FR" altLang="fr-FR" sz="2400" b="1" dirty="0" smtClean="0">
                <a:solidFill>
                  <a:prstClr val="black"/>
                </a:solidFill>
                <a:latin typeface="Arial" charset="0"/>
              </a:rPr>
              <a:t>R.543-106</a:t>
            </a:r>
            <a:r>
              <a:rPr lang="fr-FR" altLang="fr-FR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fr-FR" sz="2400" dirty="0">
                <a:solidFill>
                  <a:prstClr val="black"/>
                </a:solidFill>
                <a:latin typeface="Arial" charset="0"/>
              </a:rPr>
              <a:t>du code de l'environnement, </a:t>
            </a:r>
            <a:r>
              <a:rPr lang="fr-FR" altLang="fr-FR" sz="2400" dirty="0" smtClean="0">
                <a:solidFill>
                  <a:prstClr val="black"/>
                </a:solidFill>
                <a:latin typeface="Arial" charset="0"/>
              </a:rPr>
              <a:t>pour la </a:t>
            </a:r>
            <a:r>
              <a:rPr lang="fr-FR" altLang="fr-FR" sz="2400" dirty="0">
                <a:solidFill>
                  <a:prstClr val="black"/>
                </a:solidFill>
                <a:latin typeface="Arial" charset="0"/>
              </a:rPr>
              <a:t>catégorie d'activité V et ses </a:t>
            </a:r>
            <a:r>
              <a:rPr lang="fr-FR" altLang="fr-FR" sz="2400" dirty="0" smtClean="0">
                <a:solidFill>
                  <a:prstClr val="black"/>
                </a:solidFill>
                <a:latin typeface="Arial" charset="0"/>
              </a:rPr>
              <a:t>évolutions.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4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400" i="1" dirty="0">
                <a:solidFill>
                  <a:prstClr val="black"/>
                </a:solidFill>
                <a:latin typeface="Arial" charset="0"/>
              </a:rPr>
              <a:t>Hors champ strict de la prévention </a:t>
            </a:r>
            <a:r>
              <a:rPr lang="fr-FR" altLang="fr-FR" sz="2400" i="1" dirty="0" smtClean="0">
                <a:solidFill>
                  <a:prstClr val="black"/>
                </a:solidFill>
                <a:latin typeface="Arial" charset="0"/>
              </a:rPr>
              <a:t>des risques </a:t>
            </a:r>
            <a:r>
              <a:rPr lang="fr-FR" altLang="fr-FR" sz="2400" i="1" dirty="0">
                <a:solidFill>
                  <a:prstClr val="black"/>
                </a:solidFill>
                <a:latin typeface="Arial" charset="0"/>
              </a:rPr>
              <a:t>professionnels</a:t>
            </a:r>
            <a:r>
              <a:rPr lang="fr-FR" altLang="fr-FR" sz="2400" i="1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i="1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20320"/>
            <a:ext cx="1600968" cy="1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0659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332656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6- La FORMATION des ENSEIGNANTS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467544" y="1186874"/>
            <a:ext cx="8210550" cy="3970318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1800" b="1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 smtClean="0">
                <a:solidFill>
                  <a:prstClr val="black"/>
                </a:solidFill>
                <a:latin typeface="Arial" charset="0"/>
              </a:rPr>
              <a:t>Formation </a:t>
            </a:r>
            <a:r>
              <a:rPr lang="fr-FR" altLang="fr-FR" sz="1800" b="1" dirty="0" err="1">
                <a:solidFill>
                  <a:prstClr val="black"/>
                </a:solidFill>
                <a:latin typeface="Arial" charset="0"/>
              </a:rPr>
              <a:t>pré-requis</a:t>
            </a:r>
            <a:r>
              <a:rPr lang="fr-FR" altLang="fr-FR" sz="1800" b="1" dirty="0">
                <a:solidFill>
                  <a:prstClr val="black"/>
                </a:solidFill>
                <a:latin typeface="Arial" charset="0"/>
              </a:rPr>
              <a:t> en prévention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dirty="0">
                <a:solidFill>
                  <a:prstClr val="black"/>
                </a:solidFill>
                <a:latin typeface="Arial" charset="0"/>
              </a:rPr>
              <a:t>Approche de tous les risques – Démarche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dirty="0">
                <a:solidFill>
                  <a:prstClr val="black"/>
                </a:solidFill>
                <a:latin typeface="Arial" charset="0"/>
              </a:rPr>
              <a:t>Utilisation de la démarche </a:t>
            </a:r>
            <a:r>
              <a:rPr lang="fr-FR" altLang="fr-FR" sz="1800" dirty="0" smtClean="0">
                <a:solidFill>
                  <a:prstClr val="black"/>
                </a:solidFill>
                <a:latin typeface="Arial" charset="0"/>
              </a:rPr>
              <a:t>Synergie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18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>
                <a:solidFill>
                  <a:prstClr val="black"/>
                </a:solidFill>
                <a:latin typeface="Arial" charset="0"/>
              </a:rPr>
              <a:t>Formation PRAP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dirty="0">
                <a:solidFill>
                  <a:prstClr val="black"/>
                </a:solidFill>
                <a:latin typeface="Arial" charset="0"/>
              </a:rPr>
              <a:t>Risques liés aux activités </a:t>
            </a:r>
            <a:r>
              <a:rPr lang="fr-FR" altLang="fr-FR" sz="1800" dirty="0" smtClean="0">
                <a:solidFill>
                  <a:prstClr val="black"/>
                </a:solidFill>
                <a:latin typeface="Arial" charset="0"/>
              </a:rPr>
              <a:t>physiques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18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>
                <a:solidFill>
                  <a:prstClr val="black"/>
                </a:solidFill>
                <a:latin typeface="Arial" charset="0"/>
              </a:rPr>
              <a:t>Formation SST </a:t>
            </a:r>
            <a:r>
              <a:rPr lang="fr-FR" altLang="fr-FR" sz="1800" dirty="0" smtClean="0">
                <a:solidFill>
                  <a:prstClr val="black"/>
                </a:solidFill>
                <a:latin typeface="Arial" charset="0"/>
              </a:rPr>
              <a:t>					         </a:t>
            </a:r>
            <a:endParaRPr lang="fr-FR" altLang="fr-FR" sz="18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dirty="0">
                <a:solidFill>
                  <a:prstClr val="black"/>
                </a:solidFill>
                <a:latin typeface="Arial" charset="0"/>
              </a:rPr>
              <a:t>Secourisme et prévention </a:t>
            </a:r>
            <a:r>
              <a:rPr lang="fr-FR" altLang="fr-FR" sz="1800" dirty="0" smtClean="0">
                <a:solidFill>
                  <a:prstClr val="black"/>
                </a:solidFill>
                <a:latin typeface="Arial" charset="0"/>
              </a:rPr>
              <a:t>				                 </a:t>
            </a:r>
            <a:endParaRPr lang="fr-FR" altLang="fr-FR" sz="18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dirty="0" smtClean="0">
                <a:solidFill>
                  <a:prstClr val="black"/>
                </a:solidFill>
                <a:latin typeface="Arial" charset="0"/>
              </a:rPr>
              <a:t>						          </a:t>
            </a:r>
            <a:endParaRPr lang="fr-FR" altLang="fr-FR" sz="18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>
                <a:solidFill>
                  <a:prstClr val="black"/>
                </a:solidFill>
                <a:latin typeface="Arial" charset="0"/>
              </a:rPr>
              <a:t>Formation Risque Electrique </a:t>
            </a:r>
            <a:r>
              <a:rPr lang="fr-FR" altLang="fr-FR" sz="1800" dirty="0" smtClean="0">
                <a:solidFill>
                  <a:prstClr val="black"/>
                </a:solidFill>
                <a:latin typeface="Arial" charset="0"/>
              </a:rPr>
              <a:t>			        </a:t>
            </a:r>
            <a:endParaRPr lang="fr-FR" altLang="fr-FR" sz="16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dirty="0">
                <a:solidFill>
                  <a:prstClr val="black"/>
                </a:solidFill>
                <a:latin typeface="Arial" charset="0"/>
              </a:rPr>
              <a:t>Risque électrique spécifiquement </a:t>
            </a:r>
            <a:r>
              <a:rPr lang="fr-FR" altLang="fr-FR" sz="1800" dirty="0" smtClean="0">
                <a:solidFill>
                  <a:prstClr val="black"/>
                </a:solidFill>
                <a:latin typeface="Arial" charset="0"/>
              </a:rPr>
              <a:t>			       </a:t>
            </a:r>
            <a:endParaRPr lang="fr-FR" altLang="fr-FR" sz="1600" dirty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1800" dirty="0" smtClean="0">
                <a:solidFill>
                  <a:prstClr val="black"/>
                </a:solidFill>
                <a:latin typeface="Arial" charset="0"/>
              </a:rPr>
              <a:t>						     </a:t>
            </a:r>
            <a:endParaRPr lang="fr-FR" altLang="fr-FR" sz="1800" i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32040" y="1556792"/>
            <a:ext cx="936104" cy="3293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Y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204514" y="1196752"/>
            <a:ext cx="2592288" cy="122413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4168" y="2636912"/>
            <a:ext cx="2831535" cy="252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Tuteurs 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Maîtres d’Apprentissage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Bases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risques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</a:t>
            </a:r>
          </a:p>
        </p:txBody>
      </p:sp>
    </p:spTree>
    <p:extLst>
      <p:ext uri="{BB962C8B-B14F-4D97-AF65-F5344CB8AC3E}">
        <p14:creationId xmlns:p14="http://schemas.microsoft.com/office/powerpoint/2010/main" val="61625771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4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4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4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49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49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entete-logoUniqu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/>
          </p:cNvSpPr>
          <p:nvPr/>
        </p:nvSpPr>
        <p:spPr bwMode="auto">
          <a:xfrm>
            <a:off x="755650" y="1052513"/>
            <a:ext cx="75612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r-FR" altLang="fr-FR" sz="4800" i="1">
                <a:solidFill>
                  <a:schemeClr val="bg1"/>
                </a:solidFill>
              </a:rPr>
              <a:t>MERCI DE VOTRE ATTENTION</a:t>
            </a:r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852738"/>
            <a:ext cx="33829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fr-FR" altLang="fr-FR" sz="2000" i="1" dirty="0"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altLang="fr-FR" sz="2000" i="1" dirty="0">
                <a:latin typeface="Arial" charset="0"/>
              </a:rPr>
              <a:t>Maintenance de Véhicules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405035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1- APPROCHE de l’ENSEIGNEMENT de </a:t>
            </a: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la SST </a:t>
            </a:r>
            <a:b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branche AT/MP)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fr-FR" altLang="fr-FR" sz="2000" i="1" dirty="0"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altLang="fr-FR" sz="2000" i="1" dirty="0">
                <a:latin typeface="Arial" charset="0"/>
              </a:rPr>
              <a:t>Maintenance de Véhicules</a:t>
            </a: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467544" y="1556793"/>
            <a:ext cx="8210550" cy="347787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schemeClr val="bg1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Développer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une culture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de prévention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partagée (équipes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pédagogiques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  <a:sym typeface="Wingdings"/>
              </a:rPr>
              <a:t>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jeunes)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Enseigner la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prévention des risques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en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même temps que les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gestes professionnels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(approche intégrative –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peu d’heures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dédiées à la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SST)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Méthode d’approche de la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prévention transposable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à tous les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métiers.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405035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1- APPROCHE de l’ENSEIGNEMENT de </a:t>
            </a: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la SST </a:t>
            </a:r>
            <a:b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branche AT/MP)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467544" y="1864569"/>
            <a:ext cx="8210550" cy="2862322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Prendre en compte la prévention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des risques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=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Compétence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Mettre en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œuvre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cette compétence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sur des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situations réelles (lien établissement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– entreprise)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Chacun est acteur de la prévention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en entreprise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– Responsabilité à tous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les niveaux.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767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188640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2- Dans les METIERS de l’AUTOMOBILE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54" y="1240011"/>
            <a:ext cx="5655066" cy="398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767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116632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2- </a:t>
            </a:r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Dans les METIERS de l’AUTOMOBILE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467544" y="1618928"/>
            <a:ext cx="8210550" cy="3785652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b="1" dirty="0" smtClean="0">
              <a:solidFill>
                <a:prstClr val="black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294 726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salariés en</a:t>
            </a:r>
            <a:r>
              <a:rPr lang="fr-FR" altLang="fr-FR" sz="20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2010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b="1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b="1" dirty="0">
                <a:solidFill>
                  <a:prstClr val="black"/>
                </a:solidFill>
                <a:latin typeface="Arial" charset="0"/>
              </a:rPr>
              <a:t>13141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 accidents de travail (4,5% des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salariés) - moyenne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tous métiers environ 4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%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591 828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journées de travail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perdues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b="1" dirty="0">
                <a:solidFill>
                  <a:prstClr val="black"/>
                </a:solidFill>
                <a:latin typeface="Arial" charset="0"/>
              </a:rPr>
              <a:t>8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décès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b="1" dirty="0">
                <a:solidFill>
                  <a:prstClr val="black"/>
                </a:solidFill>
                <a:latin typeface="Arial" charset="0"/>
              </a:rPr>
              <a:t>666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 incapacités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permanentes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288" y="898872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 dirty="0">
                <a:solidFill>
                  <a:srgbClr val="A6A6A6"/>
                </a:solidFill>
                <a:latin typeface="Arial" charset="0"/>
              </a:rPr>
              <a:t>Les </a:t>
            </a:r>
            <a:r>
              <a:rPr lang="fr-FR" altLang="fr-FR" sz="1800" b="1" u="sng" dirty="0" smtClean="0">
                <a:solidFill>
                  <a:srgbClr val="A6A6A6"/>
                </a:solidFill>
                <a:latin typeface="Arial" charset="0"/>
              </a:rPr>
              <a:t>chiffres </a:t>
            </a:r>
            <a:r>
              <a:rPr lang="fr-FR" altLang="fr-FR" sz="1800" b="1" u="sng" dirty="0">
                <a:solidFill>
                  <a:srgbClr val="A6A6A6"/>
                </a:solidFill>
                <a:latin typeface="Arial" charset="0"/>
              </a:rPr>
              <a:t>de la profession (502ZF – 501ZA/ZB/ZC)</a:t>
            </a:r>
          </a:p>
        </p:txBody>
      </p:sp>
    </p:spTree>
    <p:extLst>
      <p:ext uri="{BB962C8B-B14F-4D97-AF65-F5344CB8AC3E}">
        <p14:creationId xmlns:p14="http://schemas.microsoft.com/office/powerpoint/2010/main" val="36218887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4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4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116632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2- Dans les METIERS de l’AUTOMOBILE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288" y="898872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 dirty="0">
                <a:solidFill>
                  <a:srgbClr val="A6A6A6"/>
                </a:solidFill>
                <a:latin typeface="Arial" charset="0"/>
              </a:rPr>
              <a:t>Les </a:t>
            </a:r>
            <a:r>
              <a:rPr lang="fr-FR" altLang="fr-FR" sz="1800" b="1" u="sng" dirty="0" smtClean="0">
                <a:solidFill>
                  <a:srgbClr val="A6A6A6"/>
                </a:solidFill>
                <a:latin typeface="Arial" charset="0"/>
              </a:rPr>
              <a:t>principaux </a:t>
            </a:r>
            <a:r>
              <a:rPr lang="fr-FR" altLang="fr-FR" sz="1800" b="1" u="sng" dirty="0">
                <a:solidFill>
                  <a:srgbClr val="A6A6A6"/>
                </a:solidFill>
                <a:latin typeface="Arial" charset="0"/>
              </a:rPr>
              <a:t>risques dans l’automobile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93" y="1556792"/>
            <a:ext cx="6221051" cy="37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954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116632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2- Dans les METIERS de l’AUTOMOBILE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2339752" y="1679317"/>
            <a:ext cx="4392488" cy="347787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Plaies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(23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%)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Contusions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(19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%)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Douleurs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– lumbagos (19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%)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Entorses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(8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%)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Fractures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– Fêlures (5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%) …</a:t>
            </a: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288" y="898872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 dirty="0" smtClean="0">
                <a:solidFill>
                  <a:srgbClr val="A6A6A6"/>
                </a:solidFill>
                <a:latin typeface="Arial" charset="0"/>
              </a:rPr>
              <a:t>La nature des lésions</a:t>
            </a:r>
            <a:endParaRPr lang="fr-FR" altLang="fr-FR" sz="1800" b="1" u="sng" dirty="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979712" cy="19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618"/>
            <a:ext cx="19797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08474"/>
            <a:ext cx="1844462" cy="18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2" y="3274095"/>
            <a:ext cx="2027113" cy="2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954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4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4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116632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2- Dans les METIERS de l’AUTOMOBILE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323528" y="1556793"/>
            <a:ext cx="7272808" cy="347787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b="1" dirty="0">
                <a:solidFill>
                  <a:prstClr val="black"/>
                </a:solidFill>
                <a:latin typeface="Arial" charset="0"/>
              </a:rPr>
              <a:t>Les risques </a:t>
            </a: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traditionnels : 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Manutentions – Postures – Chutes de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hauteur – Chutes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de plain-pied –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Risques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chimiques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– Utilisation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des outils manuels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…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Les </a:t>
            </a:r>
            <a:r>
              <a:rPr lang="fr-FR" altLang="fr-FR" sz="2000" b="1" dirty="0">
                <a:solidFill>
                  <a:prstClr val="black"/>
                </a:solidFill>
                <a:latin typeface="Arial" charset="0"/>
              </a:rPr>
              <a:t>risques </a:t>
            </a: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émergeants :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Véhicules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électriques et hybrides –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Véhicules fonctionnant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au GPL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…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Les </a:t>
            </a:r>
            <a:r>
              <a:rPr lang="fr-FR" altLang="fr-FR" sz="2000" b="1" dirty="0">
                <a:solidFill>
                  <a:prstClr val="black"/>
                </a:solidFill>
                <a:latin typeface="Arial" charset="0"/>
              </a:rPr>
              <a:t>risques pour </a:t>
            </a:r>
            <a:r>
              <a:rPr lang="fr-FR" altLang="fr-FR" sz="2000" b="1" dirty="0" smtClean="0">
                <a:solidFill>
                  <a:prstClr val="black"/>
                </a:solidFill>
                <a:latin typeface="Arial" charset="0"/>
              </a:rPr>
              <a:t>l’environnement :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Manipulation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des fluides frigorigènes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288" y="898872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 dirty="0">
                <a:solidFill>
                  <a:srgbClr val="A6A6A6"/>
                </a:solidFill>
                <a:latin typeface="Arial" charset="0"/>
              </a:rPr>
              <a:t>Les </a:t>
            </a:r>
            <a:r>
              <a:rPr lang="fr-FR" altLang="fr-FR" sz="1800" b="1" u="sng" dirty="0" smtClean="0">
                <a:solidFill>
                  <a:srgbClr val="A6A6A6"/>
                </a:solidFill>
                <a:latin typeface="Arial" charset="0"/>
              </a:rPr>
              <a:t>types de risques</a:t>
            </a:r>
            <a:endParaRPr lang="fr-FR" altLang="fr-FR" sz="1800" b="1" u="sng" dirty="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8076"/>
            <a:ext cx="1597434" cy="159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43" y="3537819"/>
            <a:ext cx="1475357" cy="147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954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4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179512" y="261019"/>
            <a:ext cx="8856538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>
                <a:solidFill>
                  <a:schemeClr val="bg1"/>
                </a:solidFill>
                <a:latin typeface="Arial" charset="0"/>
              </a:rPr>
              <a:t>3- </a:t>
            </a:r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Formation préparatoire à l’HABILITATION ELECTRIQUE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Rénovation des diplômes de la filière </a:t>
            </a:r>
          </a:p>
          <a:p>
            <a:pPr eaLnBrk="1" hangingPunct="1">
              <a:lnSpc>
                <a:spcPct val="90000"/>
              </a:lnSpc>
              <a:buClr>
                <a:srgbClr val="9CB084"/>
              </a:buClr>
              <a:buNone/>
            </a:pPr>
            <a:r>
              <a:rPr lang="fr-FR" altLang="fr-FR" sz="2000" i="1" dirty="0">
                <a:solidFill>
                  <a:prstClr val="white"/>
                </a:solidFill>
                <a:latin typeface="Arial" charset="0"/>
              </a:rPr>
              <a:t>Maintenance de Véhicules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530226" y="1556792"/>
            <a:ext cx="8210550" cy="255454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prstClr val="black"/>
              </a:solidFill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L’habilitation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est délivrée par le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responsable de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l’entreprise qui accueille le salarié (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ou stagiaire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) pour effectuer des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travaux d’ordre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électrique dans son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établissement au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vu de la preuve d’une 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formation correspondante </a:t>
            </a:r>
            <a:r>
              <a:rPr lang="fr-FR" altLang="fr-FR" sz="2000" dirty="0">
                <a:solidFill>
                  <a:prstClr val="black"/>
                </a:solidFill>
                <a:latin typeface="Arial" charset="0"/>
              </a:rPr>
              <a:t>au niveau visé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6" y="4365104"/>
            <a:ext cx="162151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954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0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7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8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9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963</Words>
  <Application>Microsoft Office PowerPoint</Application>
  <PresentationFormat>Affichage à l'écran (4:3)</PresentationFormat>
  <Paragraphs>178</Paragraphs>
  <Slides>15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Médian</vt:lpstr>
      <vt:lpstr>1_Médian</vt:lpstr>
      <vt:lpstr>2_Médian</vt:lpstr>
      <vt:lpstr>3_Médian</vt:lpstr>
      <vt:lpstr>4_Médian</vt:lpstr>
      <vt:lpstr>5_Médian</vt:lpstr>
      <vt:lpstr>6_Médian</vt:lpstr>
      <vt:lpstr>9_Médian</vt:lpstr>
      <vt:lpstr>10_Médian</vt:lpstr>
      <vt:lpstr>7_Médian</vt:lpstr>
      <vt:lpstr>PREVENTION DES RISQUES LORS DE L’INTERVENTION SUR UN VEHICULE</vt:lpstr>
      <vt:lpstr>1- APPROCHE de l’ENSEIGNEMENT de la SST  (branche AT/MP)</vt:lpstr>
      <vt:lpstr>1- APPROCHE de l’ENSEIGNEMENT de la SST  (branche AT/MP)</vt:lpstr>
      <vt:lpstr>2- Dans les METIERS de l’AUTOMOBILE</vt:lpstr>
      <vt:lpstr>2- Dans les METIERS de l’AUTOMOBILE</vt:lpstr>
      <vt:lpstr>2- Dans les METIERS de l’AUTOMOBILE</vt:lpstr>
      <vt:lpstr>2- Dans les METIERS de l’AUTOMOBILE</vt:lpstr>
      <vt:lpstr>2- Dans les METIERS de l’AUTOMOBILE</vt:lpstr>
      <vt:lpstr>3- Formation préparatoire à l’HABILITATION ELECTRIQUE</vt:lpstr>
      <vt:lpstr>3- Formation préparatoire à l’HABILITATION ELECTRIQUE</vt:lpstr>
      <vt:lpstr>3- Formation préparatoire à l’HABILITATION ELECTRIQUE</vt:lpstr>
      <vt:lpstr>4- Véhicules fonctionnant au GPL et GAZ NATUREL</vt:lpstr>
      <vt:lpstr>5- Formation préparatoire à l’attestation d’aptitude à MANIPULER des FLUIDES FRIGORIGENES</vt:lpstr>
      <vt:lpstr>6- La FORMATION des ENSEIGNANTS</vt:lpstr>
      <vt:lpstr>Présentation PowerPoint</vt:lpstr>
    </vt:vector>
  </TitlesOfParts>
  <Company>XPSP2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MONTOUT Olivier</cp:lastModifiedBy>
  <cp:revision>172</cp:revision>
  <dcterms:created xsi:type="dcterms:W3CDTF">2012-07-28T23:48:12Z</dcterms:created>
  <dcterms:modified xsi:type="dcterms:W3CDTF">2014-09-05T05:54:08Z</dcterms:modified>
</cp:coreProperties>
</file>