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ABCD3-2264-7340-B645-1723633E5889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0BB36-6BE8-3D43-AE53-8A55D0D583B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8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97741-266C-0E45-8C6A-0CFCCB41E04B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B2A24-9CD3-954E-8D90-B933B423C94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20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19836-CA62-2043-8500-281B3852F890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A535B-5FCC-3742-92A5-BF88EE09AA3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50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DEAD9-76D7-4947-9140-2253F7A42F8C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6B6B-EA5B-AC40-AF8A-5BF2BF480FF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7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1A396-83CC-DF4F-8919-09632E4F3D5D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959F4-73A5-9F4A-98BD-2B62247D094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02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0CAD6-3F2D-8443-B23B-6610FF6BE85E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E2DA-BA1E-324E-9749-169BDD4253B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15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000F8-A3A4-7541-8519-5432306E2F35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017F5-0CEB-F047-B1BB-47F1088605E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6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D6B89-C9F4-BD4A-9974-064E533E33AC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D2FD9-C587-2746-B580-DC6C66DCB4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78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8BAD3-C721-1F44-B878-2A302EE35091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32AC7-4455-574B-A216-E1877A0275B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84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26C65-EDD0-8843-8C87-0D858B248E9D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38E43-9A1F-AD4B-B848-FEC3FEEA7A0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41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7CA87-DE73-1A49-912C-5674264B3DC4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E1937-0550-834D-962B-E83B9EC1783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5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CDCC737C-E23B-D74B-9DE3-F57263ADE0A6}" type="datetimeFigureOut">
              <a:rPr lang="fr-FR"/>
              <a:pPr>
                <a:defRPr/>
              </a:pPr>
              <a:t>26/08/15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7827C206-70BF-994A-AE97-DCE517A47E2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e 12"/>
          <p:cNvGrpSpPr>
            <a:grpSpLocks/>
          </p:cNvGrpSpPr>
          <p:nvPr/>
        </p:nvGrpSpPr>
        <p:grpSpPr bwMode="auto">
          <a:xfrm>
            <a:off x="214313" y="642938"/>
            <a:ext cx="8572500" cy="4800600"/>
            <a:chOff x="214282" y="642918"/>
            <a:chExt cx="8572560" cy="4800600"/>
          </a:xfrm>
        </p:grpSpPr>
        <p:sp>
          <p:nvSpPr>
            <p:cNvPr id="13314" name="Text Box 4"/>
            <p:cNvSpPr txBox="1">
              <a:spLocks noChangeArrowheads="1"/>
            </p:cNvSpPr>
            <p:nvPr/>
          </p:nvSpPr>
          <p:spPr bwMode="auto">
            <a:xfrm>
              <a:off x="228600" y="2590800"/>
              <a:ext cx="4800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GB">
                <a:latin typeface="Times New Roman" charset="0"/>
              </a:endParaRP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85719" y="1000105"/>
              <a:ext cx="5638839" cy="3282950"/>
            </a:xfrm>
            <a:prstGeom prst="rect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6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Squelette interne </a:t>
              </a:r>
              <a:r>
                <a:rPr lang="fr-FR" sz="1600" dirty="0" smtClean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osseux			Vertébrés</a:t>
              </a:r>
              <a:endParaRPr lang="fr-FR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16" name="Text Box 6"/>
            <p:cNvSpPr txBox="1">
              <a:spLocks noChangeArrowheads="1"/>
            </p:cNvSpPr>
            <p:nvPr/>
          </p:nvSpPr>
          <p:spPr bwMode="auto">
            <a:xfrm>
              <a:off x="6215074" y="1071546"/>
              <a:ext cx="2286016" cy="2776144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 smtClean="0">
                  <a:latin typeface="Calibri" charset="0"/>
                </a:rPr>
                <a:t>Libellule</a:t>
              </a:r>
              <a:endParaRPr lang="fr-FR" sz="1600" b="1" dirty="0"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latin typeface="Calibri" charset="0"/>
                </a:rPr>
                <a:t>Moustique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dirty="0">
                <a:latin typeface="Times New Roman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dirty="0">
                <a:latin typeface="Times New Roman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dirty="0">
                <a:latin typeface="Times New Roman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Squelette externe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               </a:t>
              </a:r>
              <a:r>
                <a:rPr lang="fr-FR" sz="1600" b="1" dirty="0" smtClean="0">
                  <a:solidFill>
                    <a:srgbClr val="FF0000"/>
                  </a:solidFill>
                  <a:latin typeface="Calibri" charset="0"/>
                </a:rPr>
                <a:t>   Arthropodes</a:t>
              </a:r>
              <a:endParaRPr lang="fr-FR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13317" name="Text Box 7"/>
            <p:cNvSpPr txBox="1">
              <a:spLocks noChangeArrowheads="1"/>
            </p:cNvSpPr>
            <p:nvPr/>
          </p:nvSpPr>
          <p:spPr bwMode="auto">
            <a:xfrm>
              <a:off x="571472" y="1214422"/>
              <a:ext cx="3124200" cy="2480679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Times New Roman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 4 membres                    </a:t>
              </a: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Tétrapodes</a:t>
              </a:r>
            </a:p>
          </p:txBody>
        </p:sp>
        <p:sp>
          <p:nvSpPr>
            <p:cNvPr id="13318" name="Text Box 8"/>
            <p:cNvSpPr txBox="1">
              <a:spLocks noChangeArrowheads="1"/>
            </p:cNvSpPr>
            <p:nvPr/>
          </p:nvSpPr>
          <p:spPr bwMode="auto">
            <a:xfrm>
              <a:off x="3779906" y="1196732"/>
              <a:ext cx="2000264" cy="2062103"/>
            </a:xfrm>
            <a:prstGeom prst="rect">
              <a:avLst/>
            </a:prstGeom>
            <a:solidFill>
              <a:srgbClr val="CC99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 dirty="0">
                  <a:latin typeface="Calibri" charset="0"/>
                </a:rPr>
                <a:t>Tilapia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Nageoires avec rayons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      Poissons osseux</a:t>
              </a:r>
            </a:p>
          </p:txBody>
        </p:sp>
        <p:sp>
          <p:nvSpPr>
            <p:cNvPr id="13319" name="Text Box 9"/>
            <p:cNvSpPr txBox="1">
              <a:spLocks noChangeArrowheads="1"/>
            </p:cNvSpPr>
            <p:nvPr/>
          </p:nvSpPr>
          <p:spPr bwMode="auto">
            <a:xfrm>
              <a:off x="642910" y="1357298"/>
              <a:ext cx="1447800" cy="1520416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 smtClean="0">
                  <a:latin typeface="Calibri" charset="0"/>
                </a:rPr>
                <a:t>Chien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 smtClean="0">
                  <a:latin typeface="Calibri" charset="0"/>
                </a:rPr>
                <a:t>Cheval</a:t>
              </a:r>
              <a:endParaRPr lang="fr-FR" b="1" dirty="0">
                <a:latin typeface="Times New Roman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Poils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Mamelles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Mammifères</a:t>
              </a:r>
            </a:p>
          </p:txBody>
        </p:sp>
        <p:sp>
          <p:nvSpPr>
            <p:cNvPr id="13320" name="Text Box 10"/>
            <p:cNvSpPr txBox="1">
              <a:spLocks noChangeArrowheads="1"/>
            </p:cNvSpPr>
            <p:nvPr/>
          </p:nvSpPr>
          <p:spPr bwMode="auto">
            <a:xfrm>
              <a:off x="2285985" y="1285860"/>
              <a:ext cx="1295400" cy="1692771"/>
            </a:xfrm>
            <a:prstGeom prst="rect">
              <a:avLst/>
            </a:prstGeom>
            <a:solidFill>
              <a:srgbClr val="99CC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 dirty="0" smtClean="0">
                  <a:latin typeface="Calibri" charset="0"/>
                </a:rPr>
                <a:t>Merle </a:t>
              </a:r>
              <a:r>
                <a:rPr lang="fr-FR" sz="1600" b="1" dirty="0">
                  <a:latin typeface="Calibri" charset="0"/>
                </a:rPr>
                <a:t>des </a:t>
              </a:r>
              <a:r>
                <a:rPr lang="fr-FR" sz="1600" b="1" dirty="0" smtClean="0">
                  <a:latin typeface="Calibri" charset="0"/>
                </a:rPr>
                <a:t>Moluques</a:t>
              </a:r>
              <a:endParaRPr lang="fr-FR" sz="1600" b="1" dirty="0"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sz="1600" dirty="0" smtClean="0">
                <a:solidFill>
                  <a:srgbClr val="FF0000"/>
                </a:solidFill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FF0000"/>
                  </a:solidFill>
                  <a:latin typeface="Calibri" charset="0"/>
                </a:rPr>
                <a:t>Plumes</a:t>
              </a:r>
              <a:endParaRPr lang="fr-FR" sz="1600" dirty="0">
                <a:solidFill>
                  <a:srgbClr val="FF0000"/>
                </a:solidFill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     Oiseaux</a:t>
              </a:r>
            </a:p>
          </p:txBody>
        </p:sp>
        <p:sp>
          <p:nvSpPr>
            <p:cNvPr id="13321" name="Rectangle 11"/>
            <p:cNvSpPr>
              <a:spLocks noChangeArrowheads="1"/>
            </p:cNvSpPr>
            <p:nvPr/>
          </p:nvSpPr>
          <p:spPr bwMode="auto">
            <a:xfrm>
              <a:off x="214282" y="642918"/>
              <a:ext cx="8572560" cy="4800600"/>
            </a:xfrm>
            <a:prstGeom prst="rect">
              <a:avLst/>
            </a:prstGeom>
            <a:noFill/>
            <a:ln w="38100" cap="sq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3322" name="Text Box 12"/>
            <p:cNvSpPr txBox="1">
              <a:spLocks noChangeArrowheads="1"/>
            </p:cNvSpPr>
            <p:nvPr/>
          </p:nvSpPr>
          <p:spPr bwMode="auto">
            <a:xfrm>
              <a:off x="357158" y="4857760"/>
              <a:ext cx="831932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Bouche        </a:t>
              </a:r>
              <a:r>
                <a:rPr lang="fr-FR" sz="1600" dirty="0" smtClean="0">
                  <a:solidFill>
                    <a:srgbClr val="FF0000"/>
                  </a:solidFill>
                  <a:latin typeface="Calibri" charset="0"/>
                </a:rPr>
                <a:t>							</a:t>
              </a:r>
              <a:r>
                <a:rPr lang="fr-FR" sz="1600" b="1" dirty="0" smtClean="0">
                  <a:solidFill>
                    <a:srgbClr val="FF0000"/>
                  </a:solidFill>
                  <a:latin typeface="Calibri" charset="0"/>
                </a:rPr>
                <a:t>Animaux</a:t>
              </a:r>
              <a:endParaRPr lang="fr-FR" sz="1600" b="1" dirty="0">
                <a:solidFill>
                  <a:srgbClr val="FF0000"/>
                </a:solidFill>
                <a:latin typeface="Calibri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e 25"/>
          <p:cNvGrpSpPr>
            <a:grpSpLocks/>
          </p:cNvGrpSpPr>
          <p:nvPr/>
        </p:nvGrpSpPr>
        <p:grpSpPr bwMode="auto">
          <a:xfrm>
            <a:off x="214313" y="642938"/>
            <a:ext cx="8572500" cy="4800600"/>
            <a:chOff x="214282" y="642918"/>
            <a:chExt cx="8572560" cy="4800600"/>
          </a:xfrm>
        </p:grpSpPr>
        <p:sp>
          <p:nvSpPr>
            <p:cNvPr id="14338" name="Text Box 4"/>
            <p:cNvSpPr txBox="1">
              <a:spLocks noChangeArrowheads="1"/>
            </p:cNvSpPr>
            <p:nvPr/>
          </p:nvSpPr>
          <p:spPr bwMode="auto">
            <a:xfrm>
              <a:off x="228600" y="2590800"/>
              <a:ext cx="4800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GB">
                <a:latin typeface="Times New Roman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285719" y="1000105"/>
              <a:ext cx="5638839" cy="3282950"/>
            </a:xfrm>
            <a:prstGeom prst="rect">
              <a:avLst/>
            </a:prstGeom>
            <a:solidFill>
              <a:schemeClr val="tx2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1600" b="1" dirty="0">
                <a:solidFill>
                  <a:srgbClr val="FF3300"/>
                </a:solidFill>
                <a:latin typeface="+mn-lt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600" dirty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Squelette interne </a:t>
              </a:r>
              <a:r>
                <a:rPr lang="fr-FR" sz="1600" dirty="0" smtClean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osseux			</a:t>
              </a:r>
              <a:r>
                <a:rPr lang="fr-FR" sz="1600" b="1" dirty="0" smtClean="0">
                  <a:solidFill>
                    <a:srgbClr val="FF0000"/>
                  </a:solidFill>
                  <a:latin typeface="+mn-lt"/>
                  <a:ea typeface="+mn-ea"/>
                  <a:cs typeface="+mn-cs"/>
                </a:rPr>
                <a:t>Vertébrés</a:t>
              </a:r>
              <a:endParaRPr lang="fr-F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340" name="Text Box 6"/>
            <p:cNvSpPr txBox="1">
              <a:spLocks noChangeArrowheads="1"/>
            </p:cNvSpPr>
            <p:nvPr/>
          </p:nvSpPr>
          <p:spPr bwMode="auto">
            <a:xfrm>
              <a:off x="6215074" y="1071546"/>
              <a:ext cx="2286016" cy="2776144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 smtClean="0">
                  <a:latin typeface="Calibri" charset="0"/>
                </a:rPr>
                <a:t>Libellule</a:t>
              </a:r>
              <a:endParaRPr lang="fr-FR" sz="1600" b="1" dirty="0"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latin typeface="Calibri" charset="0"/>
                </a:rPr>
                <a:t>Moustique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dirty="0">
                <a:latin typeface="Times New Roman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dirty="0">
                <a:latin typeface="Times New Roman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dirty="0">
                <a:latin typeface="Times New Roman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Squelette externe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               Arthropodes</a:t>
              </a:r>
              <a:endParaRPr lang="fr-FR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14341" name="Text Box 7"/>
            <p:cNvSpPr txBox="1">
              <a:spLocks noChangeArrowheads="1"/>
            </p:cNvSpPr>
            <p:nvPr/>
          </p:nvSpPr>
          <p:spPr bwMode="auto">
            <a:xfrm>
              <a:off x="571472" y="1214422"/>
              <a:ext cx="3124200" cy="2480679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Times New Roman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 4 membres                    </a:t>
              </a: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Tétrapodes</a:t>
              </a:r>
            </a:p>
          </p:txBody>
        </p:sp>
        <p:sp>
          <p:nvSpPr>
            <p:cNvPr id="14342" name="Text Box 8"/>
            <p:cNvSpPr txBox="1">
              <a:spLocks noChangeArrowheads="1"/>
            </p:cNvSpPr>
            <p:nvPr/>
          </p:nvSpPr>
          <p:spPr bwMode="auto">
            <a:xfrm>
              <a:off x="3779906" y="1196732"/>
              <a:ext cx="2000264" cy="2062103"/>
            </a:xfrm>
            <a:prstGeom prst="rect">
              <a:avLst/>
            </a:prstGeom>
            <a:solidFill>
              <a:srgbClr val="CC99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 dirty="0">
                  <a:latin typeface="Calibri" charset="0"/>
                </a:rPr>
                <a:t>Tilapia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dirty="0">
                <a:solidFill>
                  <a:schemeClr val="bg2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Nageoires avec </a:t>
              </a:r>
              <a:r>
                <a:rPr lang="fr-FR" sz="1600" dirty="0" smtClean="0">
                  <a:solidFill>
                    <a:srgbClr val="FF0000"/>
                  </a:solidFill>
                  <a:latin typeface="Calibri" charset="0"/>
                </a:rPr>
                <a:t>des rayons</a:t>
              </a:r>
              <a:endParaRPr lang="fr-FR" sz="1600" dirty="0">
                <a:solidFill>
                  <a:srgbClr val="FF0000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      Poissons osseux</a:t>
              </a:r>
            </a:p>
          </p:txBody>
        </p:sp>
        <p:sp>
          <p:nvSpPr>
            <p:cNvPr id="14343" name="Text Box 9"/>
            <p:cNvSpPr txBox="1">
              <a:spLocks noChangeArrowheads="1"/>
            </p:cNvSpPr>
            <p:nvPr/>
          </p:nvSpPr>
          <p:spPr bwMode="auto">
            <a:xfrm>
              <a:off x="642910" y="1357298"/>
              <a:ext cx="1447800" cy="1520416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 smtClean="0">
                  <a:latin typeface="Calibri" charset="0"/>
                </a:rPr>
                <a:t>Chien</a:t>
              </a:r>
              <a:endParaRPr lang="fr-FR" sz="1600" b="1" dirty="0"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 smtClean="0">
                  <a:latin typeface="Calibri" charset="0"/>
                </a:rPr>
                <a:t>Cheval</a:t>
              </a:r>
              <a:endParaRPr lang="fr-FR" b="1" dirty="0">
                <a:latin typeface="Times New Roman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Poils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Mamelles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Mammifères</a:t>
              </a:r>
            </a:p>
          </p:txBody>
        </p:sp>
        <p:sp>
          <p:nvSpPr>
            <p:cNvPr id="14344" name="Text Box 10"/>
            <p:cNvSpPr txBox="1">
              <a:spLocks noChangeArrowheads="1"/>
            </p:cNvSpPr>
            <p:nvPr/>
          </p:nvSpPr>
          <p:spPr bwMode="auto">
            <a:xfrm>
              <a:off x="2285984" y="1285860"/>
              <a:ext cx="1295400" cy="1692771"/>
            </a:xfrm>
            <a:prstGeom prst="rect">
              <a:avLst/>
            </a:prstGeom>
            <a:solidFill>
              <a:srgbClr val="99CC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 dirty="0" smtClean="0">
                  <a:latin typeface="Calibri" charset="0"/>
                </a:rPr>
                <a:t>Merle </a:t>
              </a:r>
              <a:r>
                <a:rPr lang="fr-FR" sz="1600" b="1" dirty="0">
                  <a:latin typeface="Calibri" charset="0"/>
                </a:rPr>
                <a:t>des Moluques</a:t>
              </a:r>
            </a:p>
            <a:p>
              <a:pPr eaLnBrk="1" hangingPunct="1">
                <a:spcBef>
                  <a:spcPct val="50000"/>
                </a:spcBef>
              </a:pPr>
              <a:endParaRPr lang="fr-FR" sz="1600" b="1" dirty="0"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Plumes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fr-FR" sz="1600" b="1" dirty="0">
                  <a:solidFill>
                    <a:srgbClr val="FF0000"/>
                  </a:solidFill>
                  <a:latin typeface="Calibri" charset="0"/>
                </a:rPr>
                <a:t>         Oiseaux</a:t>
              </a:r>
            </a:p>
          </p:txBody>
        </p:sp>
        <p:sp>
          <p:nvSpPr>
            <p:cNvPr id="14345" name="Rectangle 11"/>
            <p:cNvSpPr>
              <a:spLocks noChangeArrowheads="1"/>
            </p:cNvSpPr>
            <p:nvPr/>
          </p:nvSpPr>
          <p:spPr bwMode="auto">
            <a:xfrm>
              <a:off x="214282" y="642918"/>
              <a:ext cx="8572560" cy="4800600"/>
            </a:xfrm>
            <a:prstGeom prst="rect">
              <a:avLst/>
            </a:prstGeom>
            <a:noFill/>
            <a:ln w="38100" cap="sq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4346" name="Text Box 12"/>
            <p:cNvSpPr txBox="1">
              <a:spLocks noChangeArrowheads="1"/>
            </p:cNvSpPr>
            <p:nvPr/>
          </p:nvSpPr>
          <p:spPr bwMode="auto">
            <a:xfrm>
              <a:off x="357158" y="4857760"/>
              <a:ext cx="831932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dirty="0">
                  <a:solidFill>
                    <a:srgbClr val="FF0000"/>
                  </a:solidFill>
                  <a:latin typeface="Calibri" charset="0"/>
                </a:rPr>
                <a:t>Bouche           </a:t>
              </a:r>
              <a:r>
                <a:rPr lang="fr-FR" sz="1600" dirty="0" smtClean="0">
                  <a:solidFill>
                    <a:srgbClr val="FF0000"/>
                  </a:solidFill>
                  <a:latin typeface="Calibri" charset="0"/>
                </a:rPr>
                <a:t>							</a:t>
              </a:r>
              <a:r>
                <a:rPr lang="fr-FR" sz="1600" b="1" dirty="0" smtClean="0">
                  <a:solidFill>
                    <a:srgbClr val="FF0000"/>
                  </a:solidFill>
                  <a:latin typeface="Calibri" charset="0"/>
                </a:rPr>
                <a:t>Animaux</a:t>
              </a:r>
              <a:endParaRPr lang="fr-FR" sz="1600" b="1" dirty="0">
                <a:solidFill>
                  <a:srgbClr val="FF0000"/>
                </a:solidFill>
                <a:latin typeface="Calibri" charset="0"/>
              </a:endParaRPr>
            </a:p>
          </p:txBody>
        </p:sp>
        <p:sp>
          <p:nvSpPr>
            <p:cNvPr id="14347" name="Line 13"/>
            <p:cNvSpPr>
              <a:spLocks noChangeShapeType="1"/>
            </p:cNvSpPr>
            <p:nvPr/>
          </p:nvSpPr>
          <p:spPr bwMode="auto">
            <a:xfrm>
              <a:off x="1285852" y="2928934"/>
              <a:ext cx="0" cy="452438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48" name="Line 14"/>
            <p:cNvSpPr>
              <a:spLocks noChangeShapeType="1"/>
            </p:cNvSpPr>
            <p:nvPr/>
          </p:nvSpPr>
          <p:spPr bwMode="auto">
            <a:xfrm>
              <a:off x="2809852" y="3000372"/>
              <a:ext cx="0" cy="38100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49" name="Line 15"/>
            <p:cNvSpPr>
              <a:spLocks noChangeShapeType="1"/>
            </p:cNvSpPr>
            <p:nvPr/>
          </p:nvSpPr>
          <p:spPr bwMode="auto">
            <a:xfrm>
              <a:off x="1285852" y="3381372"/>
              <a:ext cx="1524000" cy="0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0" name="Line 16"/>
            <p:cNvSpPr>
              <a:spLocks noChangeShapeType="1"/>
            </p:cNvSpPr>
            <p:nvPr/>
          </p:nvSpPr>
          <p:spPr bwMode="auto">
            <a:xfrm>
              <a:off x="2047852" y="3381372"/>
              <a:ext cx="23818" cy="547694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1" name="Line 17"/>
            <p:cNvSpPr>
              <a:spLocks noChangeShapeType="1"/>
            </p:cNvSpPr>
            <p:nvPr/>
          </p:nvSpPr>
          <p:spPr bwMode="auto">
            <a:xfrm flipH="1">
              <a:off x="4643438" y="3284964"/>
              <a:ext cx="570" cy="644102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2" name="Line 18"/>
            <p:cNvSpPr>
              <a:spLocks noChangeShapeType="1"/>
            </p:cNvSpPr>
            <p:nvPr/>
          </p:nvSpPr>
          <p:spPr bwMode="auto">
            <a:xfrm>
              <a:off x="2071670" y="3929066"/>
              <a:ext cx="2590800" cy="0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3" name="Line 19"/>
            <p:cNvSpPr>
              <a:spLocks noChangeShapeType="1"/>
            </p:cNvSpPr>
            <p:nvPr/>
          </p:nvSpPr>
          <p:spPr bwMode="auto">
            <a:xfrm flipH="1">
              <a:off x="3343252" y="3929066"/>
              <a:ext cx="14302" cy="976306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4" name="Line 20"/>
            <p:cNvSpPr>
              <a:spLocks noChangeShapeType="1"/>
            </p:cNvSpPr>
            <p:nvPr/>
          </p:nvSpPr>
          <p:spPr bwMode="auto">
            <a:xfrm>
              <a:off x="7524348" y="3861028"/>
              <a:ext cx="9904" cy="1044344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5" name="Line 21"/>
            <p:cNvSpPr>
              <a:spLocks noChangeShapeType="1"/>
            </p:cNvSpPr>
            <p:nvPr/>
          </p:nvSpPr>
          <p:spPr bwMode="auto">
            <a:xfrm>
              <a:off x="3343252" y="4905372"/>
              <a:ext cx="4191000" cy="0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4356" name="Line 22"/>
            <p:cNvSpPr>
              <a:spLocks noChangeShapeType="1"/>
            </p:cNvSpPr>
            <p:nvPr/>
          </p:nvSpPr>
          <p:spPr bwMode="auto">
            <a:xfrm>
              <a:off x="5324452" y="4905372"/>
              <a:ext cx="0" cy="457200"/>
            </a:xfrm>
            <a:prstGeom prst="line">
              <a:avLst/>
            </a:prstGeom>
            <a:noFill/>
            <a:ln w="38100" cap="sq">
              <a:solidFill>
                <a:srgbClr val="FF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Groupe 24"/>
          <p:cNvGrpSpPr>
            <a:grpSpLocks/>
          </p:cNvGrpSpPr>
          <p:nvPr/>
        </p:nvGrpSpPr>
        <p:grpSpPr bwMode="auto">
          <a:xfrm>
            <a:off x="214313" y="642938"/>
            <a:ext cx="8572500" cy="4800600"/>
            <a:chOff x="214282" y="642918"/>
            <a:chExt cx="8572560" cy="4800600"/>
          </a:xfrm>
        </p:grpSpPr>
        <p:grpSp>
          <p:nvGrpSpPr>
            <p:cNvPr id="15364" name="Groupe 4"/>
            <p:cNvGrpSpPr>
              <a:grpSpLocks/>
            </p:cNvGrpSpPr>
            <p:nvPr/>
          </p:nvGrpSpPr>
          <p:grpSpPr bwMode="auto">
            <a:xfrm>
              <a:off x="214282" y="642918"/>
              <a:ext cx="8572560" cy="4800600"/>
              <a:chOff x="214282" y="642918"/>
              <a:chExt cx="8572560" cy="4800600"/>
            </a:xfrm>
          </p:grpSpPr>
          <p:sp>
            <p:nvSpPr>
              <p:cNvPr id="15368" name="Text Box 4"/>
              <p:cNvSpPr txBox="1">
                <a:spLocks noChangeArrowheads="1"/>
              </p:cNvSpPr>
              <p:nvPr/>
            </p:nvSpPr>
            <p:spPr bwMode="auto">
              <a:xfrm>
                <a:off x="228600" y="2590800"/>
                <a:ext cx="48006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GB">
                  <a:latin typeface="Times New Roman" charset="0"/>
                </a:endParaRPr>
              </a:p>
            </p:txBody>
          </p:sp>
          <p:sp>
            <p:nvSpPr>
              <p:cNvPr id="7" name="Text Box 5"/>
              <p:cNvSpPr txBox="1">
                <a:spLocks noChangeArrowheads="1"/>
              </p:cNvSpPr>
              <p:nvPr/>
            </p:nvSpPr>
            <p:spPr bwMode="auto">
              <a:xfrm>
                <a:off x="285719" y="1000105"/>
                <a:ext cx="5638839" cy="3282950"/>
              </a:xfrm>
              <a:prstGeom prst="rect">
                <a:avLst/>
              </a:prstGeom>
              <a:solidFill>
                <a:schemeClr val="tx2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1600" b="1" dirty="0">
                  <a:solidFill>
                    <a:srgbClr val="FF3300"/>
                  </a:solidFill>
                  <a:latin typeface="+mn-lt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fr-FR" sz="1600" dirty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rPr>
                  <a:t>Squelette interne </a:t>
                </a:r>
                <a:r>
                  <a:rPr lang="fr-FR" sz="1600" dirty="0" smtClean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rPr>
                  <a:t>osseux			</a:t>
                </a:r>
                <a:r>
                  <a:rPr lang="fr-FR" sz="1600" b="1" dirty="0" smtClean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rPr>
                  <a:t>Vertébrés</a:t>
                </a:r>
                <a:endParaRPr lang="fr-FR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370" name="Text Box 6"/>
              <p:cNvSpPr txBox="1">
                <a:spLocks noChangeArrowheads="1"/>
              </p:cNvSpPr>
              <p:nvPr/>
            </p:nvSpPr>
            <p:spPr bwMode="auto">
              <a:xfrm>
                <a:off x="6215074" y="1071546"/>
                <a:ext cx="2286016" cy="2776144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 smtClean="0">
                    <a:latin typeface="Calibri" charset="0"/>
                  </a:rPr>
                  <a:t>Libellule</a:t>
                </a:r>
                <a:endParaRPr lang="fr-FR" sz="1600" b="1" dirty="0"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>
                    <a:latin typeface="Calibri" charset="0"/>
                  </a:rPr>
                  <a:t>Moustique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dirty="0">
                  <a:latin typeface="Times New Roman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endParaRPr lang="fr-FR" dirty="0">
                  <a:latin typeface="Times New Roman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endParaRPr lang="fr-FR" dirty="0">
                  <a:latin typeface="Times New Roman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dirty="0">
                    <a:solidFill>
                      <a:srgbClr val="FF0000"/>
                    </a:solidFill>
                    <a:latin typeface="Calibri" charset="0"/>
                  </a:rPr>
                  <a:t>Squelette externe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>
                    <a:solidFill>
                      <a:srgbClr val="FF0000"/>
                    </a:solidFill>
                    <a:latin typeface="Calibri" charset="0"/>
                  </a:rPr>
                  <a:t>                   Arthropodes</a:t>
                </a:r>
                <a:endParaRPr lang="fr-FR" dirty="0">
                  <a:solidFill>
                    <a:srgbClr val="FF0000"/>
                  </a:solidFill>
                  <a:latin typeface="Times New Roman" charset="0"/>
                </a:endParaRPr>
              </a:p>
            </p:txBody>
          </p:sp>
          <p:sp>
            <p:nvSpPr>
              <p:cNvPr id="15371" name="Text Box 7"/>
              <p:cNvSpPr txBox="1">
                <a:spLocks noChangeArrowheads="1"/>
              </p:cNvSpPr>
              <p:nvPr/>
            </p:nvSpPr>
            <p:spPr bwMode="auto">
              <a:xfrm>
                <a:off x="571472" y="1214422"/>
                <a:ext cx="3124200" cy="2480679"/>
              </a:xfrm>
              <a:prstGeom prst="rect">
                <a:avLst/>
              </a:prstGeom>
              <a:solidFill>
                <a:srgbClr val="CCFF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Times New Roman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r>
                  <a:rPr lang="fr-FR" sz="1600" dirty="0">
                    <a:solidFill>
                      <a:srgbClr val="FF0000"/>
                    </a:solidFill>
                    <a:latin typeface="Calibri" charset="0"/>
                  </a:rPr>
                  <a:t> 4 membres </a:t>
                </a:r>
                <a:r>
                  <a:rPr lang="fr-FR" sz="1600" b="1" dirty="0">
                    <a:solidFill>
                      <a:srgbClr val="FF0000"/>
                    </a:solidFill>
                    <a:latin typeface="Calibri" charset="0"/>
                  </a:rPr>
                  <a:t>                   Tétrapodes</a:t>
                </a:r>
              </a:p>
            </p:txBody>
          </p:sp>
          <p:sp>
            <p:nvSpPr>
              <p:cNvPr id="15372" name="Text Box 8"/>
              <p:cNvSpPr txBox="1">
                <a:spLocks noChangeArrowheads="1"/>
              </p:cNvSpPr>
              <p:nvPr/>
            </p:nvSpPr>
            <p:spPr bwMode="auto">
              <a:xfrm>
                <a:off x="3779906" y="1196732"/>
                <a:ext cx="2000264" cy="2062103"/>
              </a:xfrm>
              <a:prstGeom prst="rect">
                <a:avLst/>
              </a:prstGeom>
              <a:solidFill>
                <a:srgbClr val="CC99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1600" b="1" dirty="0">
                    <a:latin typeface="Calibri" charset="0"/>
                  </a:rPr>
                  <a:t>Tilapia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dirty="0">
                    <a:solidFill>
                      <a:srgbClr val="FF0000"/>
                    </a:solidFill>
                    <a:latin typeface="Calibri" charset="0"/>
                  </a:rPr>
                  <a:t>Nageoires avec rayons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>
                    <a:solidFill>
                      <a:srgbClr val="FF0000"/>
                    </a:solidFill>
                    <a:latin typeface="Calibri" charset="0"/>
                  </a:rPr>
                  <a:t>          Poissons osseux</a:t>
                </a:r>
              </a:p>
            </p:txBody>
          </p:sp>
          <p:sp>
            <p:nvSpPr>
              <p:cNvPr id="15373" name="Text Box 9"/>
              <p:cNvSpPr txBox="1">
                <a:spLocks noChangeArrowheads="1"/>
              </p:cNvSpPr>
              <p:nvPr/>
            </p:nvSpPr>
            <p:spPr bwMode="auto">
              <a:xfrm>
                <a:off x="642910" y="1357298"/>
                <a:ext cx="1447800" cy="1520416"/>
              </a:xfrm>
              <a:prstGeom prst="rect">
                <a:avLst/>
              </a:prstGeom>
              <a:solidFill>
                <a:srgbClr val="00FF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 smtClean="0">
                    <a:latin typeface="Calibri" charset="0"/>
                  </a:rPr>
                  <a:t>Chien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>
                    <a:latin typeface="Calibri" charset="0"/>
                  </a:rPr>
                  <a:t>Cheval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dirty="0" smtClean="0">
                    <a:solidFill>
                      <a:srgbClr val="FF0000"/>
                    </a:solidFill>
                    <a:latin typeface="Calibri" charset="0"/>
                  </a:rPr>
                  <a:t>Poils</a:t>
                </a:r>
                <a:endParaRPr lang="fr-FR" sz="1600" dirty="0">
                  <a:solidFill>
                    <a:srgbClr val="FF0000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dirty="0" smtClean="0">
                    <a:solidFill>
                      <a:srgbClr val="FF0000"/>
                    </a:solidFill>
                    <a:latin typeface="Calibri" charset="0"/>
                  </a:rPr>
                  <a:t>Mamelles</a:t>
                </a:r>
                <a:endParaRPr lang="fr-FR" sz="1600" dirty="0">
                  <a:solidFill>
                    <a:srgbClr val="FF0000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>
                    <a:solidFill>
                      <a:srgbClr val="FF0000"/>
                    </a:solidFill>
                    <a:latin typeface="Calibri" charset="0"/>
                  </a:rPr>
                  <a:t>    </a:t>
                </a:r>
                <a:r>
                  <a:rPr lang="fr-FR" sz="1600" b="1" dirty="0" smtClean="0">
                    <a:solidFill>
                      <a:srgbClr val="FF0000"/>
                    </a:solidFill>
                    <a:latin typeface="Calibri" charset="0"/>
                  </a:rPr>
                  <a:t>Mammifères</a:t>
                </a:r>
                <a:endParaRPr lang="fr-FR" sz="1600" b="1" dirty="0">
                  <a:solidFill>
                    <a:srgbClr val="FF0000"/>
                  </a:solidFill>
                  <a:latin typeface="Calibri" charset="0"/>
                </a:endParaRPr>
              </a:p>
            </p:txBody>
          </p:sp>
          <p:sp>
            <p:nvSpPr>
              <p:cNvPr id="15374" name="Text Box 10"/>
              <p:cNvSpPr txBox="1">
                <a:spLocks noChangeArrowheads="1"/>
              </p:cNvSpPr>
              <p:nvPr/>
            </p:nvSpPr>
            <p:spPr bwMode="auto">
              <a:xfrm>
                <a:off x="2285985" y="1285860"/>
                <a:ext cx="1295400" cy="1692771"/>
              </a:xfrm>
              <a:prstGeom prst="rect">
                <a:avLst/>
              </a:prstGeom>
              <a:solidFill>
                <a:srgbClr val="99CC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1600" b="1" dirty="0" smtClean="0">
                    <a:latin typeface="Calibri" charset="0"/>
                  </a:rPr>
                  <a:t>Merle </a:t>
                </a:r>
                <a:r>
                  <a:rPr lang="fr-FR" sz="1600" b="1" dirty="0">
                    <a:latin typeface="Calibri" charset="0"/>
                  </a:rPr>
                  <a:t>des Moluques</a:t>
                </a:r>
              </a:p>
              <a:p>
                <a:pPr eaLnBrk="1" hangingPunct="1">
                  <a:spcBef>
                    <a:spcPct val="50000"/>
                  </a:spcBef>
                </a:pPr>
                <a:endParaRPr lang="fr-FR" sz="1600" dirty="0" smtClean="0">
                  <a:solidFill>
                    <a:srgbClr val="FF0000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r>
                  <a:rPr lang="fr-FR" sz="1600" dirty="0" smtClean="0">
                    <a:solidFill>
                      <a:srgbClr val="FF0000"/>
                    </a:solidFill>
                    <a:latin typeface="Calibri" charset="0"/>
                  </a:rPr>
                  <a:t>Plumes</a:t>
                </a:r>
              </a:p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 b="1" dirty="0" smtClean="0">
                    <a:solidFill>
                      <a:srgbClr val="FF0000"/>
                    </a:solidFill>
                    <a:latin typeface="Calibri" charset="0"/>
                  </a:rPr>
                  <a:t>         Oiseaux</a:t>
                </a:r>
                <a:endParaRPr lang="fr-FR" sz="1600" b="1" dirty="0">
                  <a:solidFill>
                    <a:srgbClr val="FF0000"/>
                  </a:solidFill>
                  <a:latin typeface="Calibri" charset="0"/>
                </a:endParaRPr>
              </a:p>
            </p:txBody>
          </p:sp>
          <p:sp>
            <p:nvSpPr>
              <p:cNvPr id="15375" name="Rectangle 11"/>
              <p:cNvSpPr>
                <a:spLocks noChangeArrowheads="1"/>
              </p:cNvSpPr>
              <p:nvPr/>
            </p:nvSpPr>
            <p:spPr bwMode="auto">
              <a:xfrm>
                <a:off x="214282" y="642918"/>
                <a:ext cx="8572560" cy="4800600"/>
              </a:xfrm>
              <a:prstGeom prst="rect">
                <a:avLst/>
              </a:prstGeom>
              <a:noFill/>
              <a:ln w="38100" cap="sq">
                <a:solidFill>
                  <a:srgbClr val="FFFF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fr-FR">
                  <a:latin typeface="Calibri" charset="0"/>
                </a:endParaRPr>
              </a:p>
            </p:txBody>
          </p:sp>
          <p:sp>
            <p:nvSpPr>
              <p:cNvPr id="15376" name="Text Box 12"/>
              <p:cNvSpPr txBox="1">
                <a:spLocks noChangeArrowheads="1"/>
              </p:cNvSpPr>
              <p:nvPr/>
            </p:nvSpPr>
            <p:spPr bwMode="auto">
              <a:xfrm>
                <a:off x="357158" y="4857760"/>
                <a:ext cx="831932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1600" dirty="0">
                    <a:solidFill>
                      <a:srgbClr val="FF0000"/>
                    </a:solidFill>
                    <a:latin typeface="Calibri" charset="0"/>
                  </a:rPr>
                  <a:t>Bouche           </a:t>
                </a:r>
                <a:r>
                  <a:rPr lang="fr-FR" sz="1600" dirty="0" smtClean="0">
                    <a:solidFill>
                      <a:srgbClr val="FF0000"/>
                    </a:solidFill>
                    <a:latin typeface="Calibri" charset="0"/>
                  </a:rPr>
                  <a:t>							</a:t>
                </a:r>
                <a:r>
                  <a:rPr lang="fr-FR" sz="1600" b="1" dirty="0" smtClean="0">
                    <a:solidFill>
                      <a:srgbClr val="FF0000"/>
                    </a:solidFill>
                    <a:latin typeface="Calibri" charset="0"/>
                  </a:rPr>
                  <a:t>Animaux</a:t>
                </a:r>
                <a:endParaRPr lang="fr-FR" sz="1600" b="1" dirty="0">
                  <a:solidFill>
                    <a:srgbClr val="FF0000"/>
                  </a:solidFill>
                  <a:latin typeface="Calibri" charset="0"/>
                </a:endParaRPr>
              </a:p>
            </p:txBody>
          </p:sp>
          <p:sp>
            <p:nvSpPr>
              <p:cNvPr id="15377" name="Line 13"/>
              <p:cNvSpPr>
                <a:spLocks noChangeShapeType="1"/>
              </p:cNvSpPr>
              <p:nvPr/>
            </p:nvSpPr>
            <p:spPr bwMode="auto">
              <a:xfrm>
                <a:off x="1285853" y="2928934"/>
                <a:ext cx="0" cy="452438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78" name="Line 14"/>
              <p:cNvSpPr>
                <a:spLocks noChangeShapeType="1"/>
              </p:cNvSpPr>
              <p:nvPr/>
            </p:nvSpPr>
            <p:spPr bwMode="auto">
              <a:xfrm>
                <a:off x="2809852" y="3000372"/>
                <a:ext cx="0" cy="38100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79" name="Line 15"/>
              <p:cNvSpPr>
                <a:spLocks noChangeShapeType="1"/>
              </p:cNvSpPr>
              <p:nvPr/>
            </p:nvSpPr>
            <p:spPr bwMode="auto">
              <a:xfrm>
                <a:off x="1285852" y="3381372"/>
                <a:ext cx="1524000" cy="0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0" name="Line 16"/>
              <p:cNvSpPr>
                <a:spLocks noChangeShapeType="1"/>
              </p:cNvSpPr>
              <p:nvPr/>
            </p:nvSpPr>
            <p:spPr bwMode="auto">
              <a:xfrm>
                <a:off x="2047852" y="3381372"/>
                <a:ext cx="23818" cy="547694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1" name="Line 17"/>
              <p:cNvSpPr>
                <a:spLocks noChangeShapeType="1"/>
              </p:cNvSpPr>
              <p:nvPr/>
            </p:nvSpPr>
            <p:spPr bwMode="auto">
              <a:xfrm flipH="1">
                <a:off x="4643438" y="3284964"/>
                <a:ext cx="570" cy="644102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2" name="Line 18"/>
              <p:cNvSpPr>
                <a:spLocks noChangeShapeType="1"/>
              </p:cNvSpPr>
              <p:nvPr/>
            </p:nvSpPr>
            <p:spPr bwMode="auto">
              <a:xfrm>
                <a:off x="2071670" y="3929066"/>
                <a:ext cx="2590800" cy="0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3" name="Line 19"/>
              <p:cNvSpPr>
                <a:spLocks noChangeShapeType="1"/>
              </p:cNvSpPr>
              <p:nvPr/>
            </p:nvSpPr>
            <p:spPr bwMode="auto">
              <a:xfrm flipH="1">
                <a:off x="3343252" y="3929066"/>
                <a:ext cx="14302" cy="976306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4" name="Line 20"/>
              <p:cNvSpPr>
                <a:spLocks noChangeShapeType="1"/>
              </p:cNvSpPr>
              <p:nvPr/>
            </p:nvSpPr>
            <p:spPr bwMode="auto">
              <a:xfrm>
                <a:off x="7524348" y="3861028"/>
                <a:ext cx="9904" cy="1044344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5" name="Line 21"/>
              <p:cNvSpPr>
                <a:spLocks noChangeShapeType="1"/>
              </p:cNvSpPr>
              <p:nvPr/>
            </p:nvSpPr>
            <p:spPr bwMode="auto">
              <a:xfrm>
                <a:off x="3343252" y="4905372"/>
                <a:ext cx="4191000" cy="0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5386" name="Line 22"/>
              <p:cNvSpPr>
                <a:spLocks noChangeShapeType="1"/>
              </p:cNvSpPr>
              <p:nvPr/>
            </p:nvSpPr>
            <p:spPr bwMode="auto">
              <a:xfrm>
                <a:off x="5324452" y="4905372"/>
                <a:ext cx="0" cy="457200"/>
              </a:xfrm>
              <a:prstGeom prst="line">
                <a:avLst/>
              </a:prstGeom>
              <a:noFill/>
              <a:ln w="38100" cap="sq">
                <a:solidFill>
                  <a:srgbClr val="FF66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</p:grpSp>
        <p:sp>
          <p:nvSpPr>
            <p:cNvPr id="15365" name="Oval 26"/>
            <p:cNvSpPr>
              <a:spLocks noChangeArrowheads="1"/>
            </p:cNvSpPr>
            <p:nvPr/>
          </p:nvSpPr>
          <p:spPr bwMode="auto">
            <a:xfrm>
              <a:off x="1984992" y="3286124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5366" name="Oval 27"/>
            <p:cNvSpPr>
              <a:spLocks noChangeArrowheads="1"/>
            </p:cNvSpPr>
            <p:nvPr/>
          </p:nvSpPr>
          <p:spPr bwMode="auto">
            <a:xfrm>
              <a:off x="3286116" y="3857628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5367" name="Oval 28"/>
            <p:cNvSpPr>
              <a:spLocks noChangeArrowheads="1"/>
            </p:cNvSpPr>
            <p:nvPr/>
          </p:nvSpPr>
          <p:spPr bwMode="auto">
            <a:xfrm>
              <a:off x="5245422" y="4857760"/>
              <a:ext cx="152400" cy="152400"/>
            </a:xfrm>
            <a:prstGeom prst="ellipse">
              <a:avLst/>
            </a:prstGeom>
            <a:solidFill>
              <a:schemeClr val="accent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</p:grpSp>
      <p:sp>
        <p:nvSpPr>
          <p:cNvPr id="46" name="Oval 28"/>
          <p:cNvSpPr>
            <a:spLocks noChangeArrowheads="1"/>
          </p:cNvSpPr>
          <p:nvPr/>
        </p:nvSpPr>
        <p:spPr bwMode="auto">
          <a:xfrm>
            <a:off x="857250" y="6000750"/>
            <a:ext cx="152400" cy="152400"/>
          </a:xfrm>
          <a:prstGeom prst="ellipse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5363" name="ZoneTexte 46"/>
          <p:cNvSpPr txBox="1">
            <a:spLocks noChangeArrowheads="1"/>
          </p:cNvSpPr>
          <p:nvPr/>
        </p:nvSpPr>
        <p:spPr bwMode="auto">
          <a:xfrm>
            <a:off x="1214438" y="5857875"/>
            <a:ext cx="4000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800">
                <a:latin typeface="Calibri" charset="0"/>
              </a:rPr>
              <a:t>Ancêtre commun hypothétique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51" descr="F:\evolution\ARCHE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500063"/>
            <a:ext cx="117951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6" name="Groupe 42"/>
          <p:cNvGrpSpPr>
            <a:grpSpLocks/>
          </p:cNvGrpSpPr>
          <p:nvPr/>
        </p:nvGrpSpPr>
        <p:grpSpPr bwMode="auto">
          <a:xfrm>
            <a:off x="214313" y="1844675"/>
            <a:ext cx="8515350" cy="3875088"/>
            <a:chOff x="214282" y="1844811"/>
            <a:chExt cx="8515392" cy="3874936"/>
          </a:xfrm>
        </p:grpSpPr>
        <p:grpSp>
          <p:nvGrpSpPr>
            <p:cNvPr id="16388" name="Groupe 39"/>
            <p:cNvGrpSpPr>
              <a:grpSpLocks/>
            </p:cNvGrpSpPr>
            <p:nvPr/>
          </p:nvGrpSpPr>
          <p:grpSpPr bwMode="auto">
            <a:xfrm>
              <a:off x="395506" y="1844811"/>
              <a:ext cx="8334168" cy="3874936"/>
              <a:chOff x="252630" y="1916249"/>
              <a:chExt cx="8334168" cy="3874936"/>
            </a:xfrm>
          </p:grpSpPr>
          <p:sp>
            <p:nvSpPr>
              <p:cNvPr id="3" name="Text Box 6"/>
              <p:cNvSpPr txBox="1">
                <a:spLocks noChangeArrowheads="1"/>
              </p:cNvSpPr>
              <p:nvPr/>
            </p:nvSpPr>
            <p:spPr bwMode="auto">
              <a:xfrm>
                <a:off x="6072186" y="2000384"/>
                <a:ext cx="2514612" cy="1631886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fr-FR" sz="1600" b="1" dirty="0">
                    <a:latin typeface="+mn-lt"/>
                    <a:ea typeface="+mn-ea"/>
                    <a:cs typeface="+mn-cs"/>
                  </a:rPr>
                  <a:t>Libellule</a:t>
                </a:r>
              </a:p>
              <a:p>
                <a:pPr fontAlgn="auto">
                  <a:spcBef>
                    <a:spcPct val="20000"/>
                  </a:spcBef>
                  <a:spcAft>
                    <a:spcPts val="0"/>
                  </a:spcAft>
                  <a:buClr>
                    <a:schemeClr val="tx2"/>
                  </a:buClr>
                  <a:buSzPct val="75000"/>
                  <a:buFont typeface="Wingdings" pitchFamily="2" charset="2"/>
                  <a:buNone/>
                  <a:defRPr/>
                </a:pPr>
                <a:r>
                  <a:rPr lang="fr-FR" sz="1600" b="1" dirty="0">
                    <a:latin typeface="+mn-lt"/>
                    <a:ea typeface="+mn-ea"/>
                    <a:cs typeface="+mn-cs"/>
                  </a:rPr>
                  <a:t>Moustique</a:t>
                </a:r>
              </a:p>
              <a:p>
                <a:pPr fontAlgn="auto">
                  <a:spcBef>
                    <a:spcPct val="20000"/>
                  </a:spcBef>
                  <a:spcAft>
                    <a:spcPts val="0"/>
                  </a:spcAft>
                  <a:buClr>
                    <a:schemeClr val="tx2"/>
                  </a:buClr>
                  <a:buSzPct val="75000"/>
                  <a:buFont typeface="Wingdings" pitchFamily="2" charset="2"/>
                  <a:buNone/>
                  <a:defRPr/>
                </a:pPr>
                <a:endParaRPr lang="fr-FR" sz="2400" dirty="0">
                  <a:latin typeface="Times New Roman" pitchFamily="18" charset="0"/>
                  <a:ea typeface="+mn-ea"/>
                  <a:cs typeface="+mn-cs"/>
                </a:endParaRPr>
              </a:p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fr-FR" sz="2400" dirty="0"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391" name="Text Box 7"/>
              <p:cNvSpPr txBox="1">
                <a:spLocks noChangeArrowheads="1"/>
              </p:cNvSpPr>
              <p:nvPr/>
            </p:nvSpPr>
            <p:spPr bwMode="auto">
              <a:xfrm>
                <a:off x="3428992" y="2000240"/>
                <a:ext cx="1676400" cy="1742015"/>
              </a:xfrm>
              <a:prstGeom prst="rect">
                <a:avLst/>
              </a:prstGeom>
              <a:solidFill>
                <a:srgbClr val="CC99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1600" b="1">
                    <a:latin typeface="Calibri" charset="0"/>
                  </a:rPr>
                  <a:t>Tilapia</a:t>
                </a:r>
              </a:p>
              <a:p>
                <a:pPr eaLnBrk="1" hangingPunct="1">
                  <a:spcBef>
                    <a:spcPct val="50000"/>
                  </a:spcBef>
                </a:pPr>
                <a:endParaRPr lang="fr-FR" sz="1600" b="1">
                  <a:latin typeface="Calibri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endParaRPr lang="fr-FR" sz="1600" b="1">
                  <a:latin typeface="Calibri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endParaRPr lang="fr-FR" sz="1600" b="1">
                  <a:solidFill>
                    <a:srgbClr val="33CC33"/>
                  </a:solidFill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b="1">
                  <a:solidFill>
                    <a:srgbClr val="33CC33"/>
                  </a:solidFill>
                  <a:latin typeface="Calibri" charset="0"/>
                </a:endParaRPr>
              </a:p>
            </p:txBody>
          </p:sp>
          <p:sp>
            <p:nvSpPr>
              <p:cNvPr id="16392" name="Text Box 8"/>
              <p:cNvSpPr txBox="1">
                <a:spLocks noChangeArrowheads="1"/>
              </p:cNvSpPr>
              <p:nvPr/>
            </p:nvSpPr>
            <p:spPr bwMode="auto">
              <a:xfrm>
                <a:off x="252630" y="1916249"/>
                <a:ext cx="1652590" cy="929449"/>
              </a:xfrm>
              <a:prstGeom prst="rect">
                <a:avLst/>
              </a:prstGeom>
              <a:solidFill>
                <a:srgbClr val="00FF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 smtClean="0">
                    <a:latin typeface="Calibri" charset="0"/>
                  </a:rPr>
                  <a:t>Chien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r>
                  <a:rPr lang="fr-FR" sz="1600" b="1" dirty="0" smtClean="0">
                    <a:latin typeface="Calibri" charset="0"/>
                  </a:rPr>
                  <a:t>Cheval</a:t>
                </a:r>
                <a:endParaRPr lang="fr-FR" sz="1600" b="1" dirty="0">
                  <a:latin typeface="Calibri" charset="0"/>
                </a:endParaRP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b="1" dirty="0">
                  <a:latin typeface="Calibri" charset="0"/>
                </a:endParaRPr>
              </a:p>
            </p:txBody>
          </p:sp>
          <p:sp>
            <p:nvSpPr>
              <p:cNvPr id="16393" name="Text Box 9"/>
              <p:cNvSpPr txBox="1">
                <a:spLocks noChangeArrowheads="1"/>
              </p:cNvSpPr>
              <p:nvPr/>
            </p:nvSpPr>
            <p:spPr bwMode="auto">
              <a:xfrm>
                <a:off x="2071670" y="2000240"/>
                <a:ext cx="1219200" cy="880241"/>
              </a:xfrm>
              <a:prstGeom prst="rect">
                <a:avLst/>
              </a:prstGeom>
              <a:solidFill>
                <a:srgbClr val="99CCFF"/>
              </a:solidFill>
              <a:ln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1600" b="1" dirty="0">
                    <a:latin typeface="Calibri" charset="0"/>
                  </a:rPr>
                  <a:t>Merle des Moluques</a:t>
                </a:r>
              </a:p>
              <a:p>
                <a:pPr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charset="0"/>
                  <a:buNone/>
                </a:pPr>
                <a:endParaRPr lang="fr-FR" sz="1600" dirty="0">
                  <a:solidFill>
                    <a:schemeClr val="bg2"/>
                  </a:solidFill>
                  <a:latin typeface="Calibri" charset="0"/>
                </a:endParaRPr>
              </a:p>
            </p:txBody>
          </p:sp>
          <p:sp>
            <p:nvSpPr>
              <p:cNvPr id="16394" name="Line 10"/>
              <p:cNvSpPr>
                <a:spLocks noChangeShapeType="1"/>
              </p:cNvSpPr>
              <p:nvPr/>
            </p:nvSpPr>
            <p:spPr bwMode="auto">
              <a:xfrm>
                <a:off x="1142976" y="2857496"/>
                <a:ext cx="0" cy="68580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395" name="Line 11"/>
              <p:cNvSpPr>
                <a:spLocks noChangeShapeType="1"/>
              </p:cNvSpPr>
              <p:nvPr/>
            </p:nvSpPr>
            <p:spPr bwMode="auto">
              <a:xfrm>
                <a:off x="2609821" y="2895585"/>
                <a:ext cx="0" cy="68580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396" name="Line 12"/>
              <p:cNvSpPr>
                <a:spLocks noChangeShapeType="1"/>
              </p:cNvSpPr>
              <p:nvPr/>
            </p:nvSpPr>
            <p:spPr bwMode="auto">
              <a:xfrm>
                <a:off x="1162021" y="3581385"/>
                <a:ext cx="14478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397" name="Line 13"/>
              <p:cNvSpPr>
                <a:spLocks noChangeShapeType="1"/>
              </p:cNvSpPr>
              <p:nvPr/>
            </p:nvSpPr>
            <p:spPr bwMode="auto">
              <a:xfrm>
                <a:off x="1924021" y="3581385"/>
                <a:ext cx="0" cy="83820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398" name="Line 14"/>
              <p:cNvSpPr>
                <a:spLocks noChangeShapeType="1"/>
              </p:cNvSpPr>
              <p:nvPr/>
            </p:nvSpPr>
            <p:spPr bwMode="auto">
              <a:xfrm>
                <a:off x="4285098" y="3716527"/>
                <a:ext cx="1123" cy="703057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399" name="Line 15"/>
              <p:cNvSpPr>
                <a:spLocks noChangeShapeType="1"/>
              </p:cNvSpPr>
              <p:nvPr/>
            </p:nvSpPr>
            <p:spPr bwMode="auto">
              <a:xfrm>
                <a:off x="1924021" y="4419585"/>
                <a:ext cx="2362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0" name="Line 16"/>
              <p:cNvSpPr>
                <a:spLocks noChangeShapeType="1"/>
              </p:cNvSpPr>
              <p:nvPr/>
            </p:nvSpPr>
            <p:spPr bwMode="auto">
              <a:xfrm>
                <a:off x="3143221" y="4419585"/>
                <a:ext cx="0" cy="68580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1" name="Line 17"/>
              <p:cNvSpPr>
                <a:spLocks noChangeShapeType="1"/>
              </p:cNvSpPr>
              <p:nvPr/>
            </p:nvSpPr>
            <p:spPr bwMode="auto">
              <a:xfrm flipH="1">
                <a:off x="7410418" y="3643313"/>
                <a:ext cx="19101" cy="1462071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2" name="Line 18"/>
              <p:cNvSpPr>
                <a:spLocks noChangeShapeType="1"/>
              </p:cNvSpPr>
              <p:nvPr/>
            </p:nvSpPr>
            <p:spPr bwMode="auto">
              <a:xfrm>
                <a:off x="3143221" y="5105385"/>
                <a:ext cx="4267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3" name="Line 19"/>
              <p:cNvSpPr>
                <a:spLocks noChangeShapeType="1"/>
              </p:cNvSpPr>
              <p:nvPr/>
            </p:nvSpPr>
            <p:spPr bwMode="auto">
              <a:xfrm>
                <a:off x="5429221" y="5105385"/>
                <a:ext cx="0" cy="68580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4" name="Line 20"/>
              <p:cNvSpPr>
                <a:spLocks noChangeShapeType="1"/>
              </p:cNvSpPr>
              <p:nvPr/>
            </p:nvSpPr>
            <p:spPr bwMode="auto">
              <a:xfrm>
                <a:off x="1085821" y="3124185"/>
                <a:ext cx="76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5" name="Text Box 21"/>
              <p:cNvSpPr txBox="1">
                <a:spLocks noChangeArrowheads="1"/>
              </p:cNvSpPr>
              <p:nvPr/>
            </p:nvSpPr>
            <p:spPr bwMode="auto">
              <a:xfrm>
                <a:off x="1723996" y="3019410"/>
                <a:ext cx="8382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plumes</a:t>
                </a:r>
              </a:p>
            </p:txBody>
          </p:sp>
          <p:sp>
            <p:nvSpPr>
              <p:cNvPr id="16406" name="Line 22"/>
              <p:cNvSpPr>
                <a:spLocks noChangeShapeType="1"/>
              </p:cNvSpPr>
              <p:nvPr/>
            </p:nvSpPr>
            <p:spPr bwMode="auto">
              <a:xfrm>
                <a:off x="1085821" y="3428985"/>
                <a:ext cx="76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7" name="Line 23"/>
              <p:cNvSpPr>
                <a:spLocks noChangeShapeType="1"/>
              </p:cNvSpPr>
              <p:nvPr/>
            </p:nvSpPr>
            <p:spPr bwMode="auto">
              <a:xfrm>
                <a:off x="2533621" y="3200385"/>
                <a:ext cx="76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08" name="Text Box 24"/>
              <p:cNvSpPr txBox="1">
                <a:spLocks noChangeArrowheads="1"/>
              </p:cNvSpPr>
              <p:nvPr/>
            </p:nvSpPr>
            <p:spPr bwMode="auto">
              <a:xfrm>
                <a:off x="500034" y="2928923"/>
                <a:ext cx="6096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poils</a:t>
                </a:r>
              </a:p>
            </p:txBody>
          </p:sp>
          <p:sp>
            <p:nvSpPr>
              <p:cNvPr id="16409" name="Line 26"/>
              <p:cNvSpPr>
                <a:spLocks noChangeShapeType="1"/>
              </p:cNvSpPr>
              <p:nvPr/>
            </p:nvSpPr>
            <p:spPr bwMode="auto">
              <a:xfrm>
                <a:off x="1847821" y="4114785"/>
                <a:ext cx="76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10" name="Text Box 27"/>
              <p:cNvSpPr txBox="1">
                <a:spLocks noChangeArrowheads="1"/>
              </p:cNvSpPr>
              <p:nvPr/>
            </p:nvSpPr>
            <p:spPr bwMode="auto">
              <a:xfrm>
                <a:off x="509559" y="3924285"/>
                <a:ext cx="13716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4 membres</a:t>
                </a:r>
              </a:p>
            </p:txBody>
          </p:sp>
          <p:sp>
            <p:nvSpPr>
              <p:cNvPr id="16411" name="Line 28"/>
              <p:cNvSpPr>
                <a:spLocks noChangeShapeType="1"/>
              </p:cNvSpPr>
              <p:nvPr/>
            </p:nvSpPr>
            <p:spPr bwMode="auto">
              <a:xfrm>
                <a:off x="4210021" y="4114785"/>
                <a:ext cx="76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12" name="Text Box 29"/>
              <p:cNvSpPr txBox="1">
                <a:spLocks noChangeArrowheads="1"/>
              </p:cNvSpPr>
              <p:nvPr/>
            </p:nvSpPr>
            <p:spPr bwMode="auto">
              <a:xfrm>
                <a:off x="2967009" y="3781410"/>
                <a:ext cx="1295400" cy="581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Nageoires avec rayons</a:t>
                </a:r>
              </a:p>
            </p:txBody>
          </p:sp>
          <p:sp>
            <p:nvSpPr>
              <p:cNvPr id="16413" name="Line 30"/>
              <p:cNvSpPr>
                <a:spLocks noChangeShapeType="1"/>
              </p:cNvSpPr>
              <p:nvPr/>
            </p:nvSpPr>
            <p:spPr bwMode="auto">
              <a:xfrm>
                <a:off x="3067021" y="4876785"/>
                <a:ext cx="762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14" name="Text Box 31"/>
              <p:cNvSpPr txBox="1">
                <a:spLocks noChangeArrowheads="1"/>
              </p:cNvSpPr>
              <p:nvPr/>
            </p:nvSpPr>
            <p:spPr bwMode="auto">
              <a:xfrm>
                <a:off x="552421" y="4700573"/>
                <a:ext cx="25527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Squelette interne osseux</a:t>
                </a:r>
              </a:p>
            </p:txBody>
          </p:sp>
          <p:sp>
            <p:nvSpPr>
              <p:cNvPr id="16415" name="Text Box 32"/>
              <p:cNvSpPr txBox="1">
                <a:spLocks noChangeArrowheads="1"/>
              </p:cNvSpPr>
              <p:nvPr/>
            </p:nvSpPr>
            <p:spPr bwMode="auto">
              <a:xfrm>
                <a:off x="5276821" y="4648185"/>
                <a:ext cx="1928813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Squelette externe</a:t>
                </a:r>
              </a:p>
            </p:txBody>
          </p:sp>
          <p:sp>
            <p:nvSpPr>
              <p:cNvPr id="16416" name="Line 33"/>
              <p:cNvSpPr>
                <a:spLocks noChangeShapeType="1"/>
              </p:cNvSpPr>
              <p:nvPr/>
            </p:nvSpPr>
            <p:spPr bwMode="auto">
              <a:xfrm>
                <a:off x="7258021" y="4343385"/>
                <a:ext cx="1524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17" name="Text Box 34"/>
              <p:cNvSpPr txBox="1">
                <a:spLocks noChangeArrowheads="1"/>
              </p:cNvSpPr>
              <p:nvPr/>
            </p:nvSpPr>
            <p:spPr bwMode="auto">
              <a:xfrm>
                <a:off x="6200746" y="4152885"/>
                <a:ext cx="10668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6 pattes</a:t>
                </a:r>
              </a:p>
            </p:txBody>
          </p:sp>
          <p:sp>
            <p:nvSpPr>
              <p:cNvPr id="16418" name="Line 35"/>
              <p:cNvSpPr>
                <a:spLocks noChangeShapeType="1"/>
              </p:cNvSpPr>
              <p:nvPr/>
            </p:nvSpPr>
            <p:spPr bwMode="auto">
              <a:xfrm>
                <a:off x="7258021" y="4819635"/>
                <a:ext cx="1524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19" name="Line 36"/>
              <p:cNvSpPr>
                <a:spLocks noChangeShapeType="1"/>
              </p:cNvSpPr>
              <p:nvPr/>
            </p:nvSpPr>
            <p:spPr bwMode="auto">
              <a:xfrm>
                <a:off x="5276821" y="5333985"/>
                <a:ext cx="1524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20" name="Text Box 37"/>
              <p:cNvSpPr txBox="1">
                <a:spLocks noChangeArrowheads="1"/>
              </p:cNvSpPr>
              <p:nvPr/>
            </p:nvSpPr>
            <p:spPr bwMode="auto">
              <a:xfrm>
                <a:off x="4600546" y="5162535"/>
                <a:ext cx="6858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yeux</a:t>
                </a:r>
              </a:p>
            </p:txBody>
          </p:sp>
          <p:sp>
            <p:nvSpPr>
              <p:cNvPr id="16421" name="Line 38"/>
              <p:cNvSpPr>
                <a:spLocks noChangeShapeType="1"/>
              </p:cNvSpPr>
              <p:nvPr/>
            </p:nvSpPr>
            <p:spPr bwMode="auto">
              <a:xfrm>
                <a:off x="5276821" y="5562585"/>
                <a:ext cx="152400" cy="0"/>
              </a:xfrm>
              <a:prstGeom prst="line">
                <a:avLst/>
              </a:prstGeom>
              <a:noFill/>
              <a:ln w="38100" cap="sq">
                <a:solidFill>
                  <a:srgbClr val="FF99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fr-FR"/>
              </a:p>
            </p:txBody>
          </p:sp>
          <p:sp>
            <p:nvSpPr>
              <p:cNvPr id="16422" name="Text Box 39"/>
              <p:cNvSpPr txBox="1">
                <a:spLocks noChangeArrowheads="1"/>
              </p:cNvSpPr>
              <p:nvPr/>
            </p:nvSpPr>
            <p:spPr bwMode="auto">
              <a:xfrm>
                <a:off x="4176684" y="5372085"/>
                <a:ext cx="1143000" cy="33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fr-FR" sz="1600">
                    <a:latin typeface="Calibri" charset="0"/>
                  </a:rPr>
                  <a:t>bouche</a:t>
                </a:r>
              </a:p>
            </p:txBody>
          </p:sp>
          <p:sp>
            <p:nvSpPr>
              <p:cNvPr id="16423" name="Oval 40"/>
              <p:cNvSpPr>
                <a:spLocks noChangeArrowheads="1"/>
              </p:cNvSpPr>
              <p:nvPr/>
            </p:nvSpPr>
            <p:spPr bwMode="auto">
              <a:xfrm>
                <a:off x="1847821" y="3505185"/>
                <a:ext cx="152400" cy="152400"/>
              </a:xfrm>
              <a:prstGeom prst="ellipse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fr-FR">
                  <a:latin typeface="Calibri" charset="0"/>
                </a:endParaRPr>
              </a:p>
            </p:txBody>
          </p:sp>
          <p:sp>
            <p:nvSpPr>
              <p:cNvPr id="16424" name="Oval 41"/>
              <p:cNvSpPr>
                <a:spLocks noChangeArrowheads="1"/>
              </p:cNvSpPr>
              <p:nvPr/>
            </p:nvSpPr>
            <p:spPr bwMode="auto">
              <a:xfrm>
                <a:off x="3067021" y="4343385"/>
                <a:ext cx="152400" cy="152400"/>
              </a:xfrm>
              <a:prstGeom prst="ellipse">
                <a:avLst/>
              </a:prstGeom>
              <a:solidFill>
                <a:srgbClr val="FF0000"/>
              </a:solidFill>
              <a:ln w="12700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fr-FR">
                  <a:latin typeface="Calibri" charset="0"/>
                </a:endParaRPr>
              </a:p>
            </p:txBody>
          </p:sp>
          <p:sp>
            <p:nvSpPr>
              <p:cNvPr id="16425" name="Oval 42"/>
              <p:cNvSpPr>
                <a:spLocks noChangeArrowheads="1"/>
              </p:cNvSpPr>
              <p:nvPr/>
            </p:nvSpPr>
            <p:spPr bwMode="auto">
              <a:xfrm>
                <a:off x="5353021" y="5029185"/>
                <a:ext cx="152400" cy="152400"/>
              </a:xfrm>
              <a:prstGeom prst="ellipse">
                <a:avLst/>
              </a:prstGeom>
              <a:solidFill>
                <a:schemeClr val="accent2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fr-FR">
                  <a:latin typeface="Calibri" charset="0"/>
                </a:endParaRPr>
              </a:p>
            </p:txBody>
          </p:sp>
        </p:grpSp>
        <p:sp>
          <p:nvSpPr>
            <p:cNvPr id="16389" name="Text Box 24"/>
            <p:cNvSpPr txBox="1">
              <a:spLocks noChangeArrowheads="1"/>
            </p:cNvSpPr>
            <p:nvPr/>
          </p:nvSpPr>
          <p:spPr bwMode="auto">
            <a:xfrm>
              <a:off x="214282" y="3214686"/>
              <a:ext cx="103819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mamelles</a:t>
              </a:r>
            </a:p>
          </p:txBody>
        </p:sp>
      </p:grpSp>
      <p:pic>
        <p:nvPicPr>
          <p:cNvPr id="16387" name="Picture 44" descr="C:\transf\DIN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571500"/>
            <a:ext cx="1000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e 72"/>
          <p:cNvGrpSpPr>
            <a:grpSpLocks/>
          </p:cNvGrpSpPr>
          <p:nvPr/>
        </p:nvGrpSpPr>
        <p:grpSpPr bwMode="auto">
          <a:xfrm>
            <a:off x="285750" y="980728"/>
            <a:ext cx="8443913" cy="5024785"/>
            <a:chOff x="285720" y="980707"/>
            <a:chExt cx="8443913" cy="5024785"/>
          </a:xfrm>
        </p:grpSpPr>
        <p:sp>
          <p:nvSpPr>
            <p:cNvPr id="17411" name="Text Box 5"/>
            <p:cNvSpPr txBox="1">
              <a:spLocks noChangeArrowheads="1"/>
            </p:cNvSpPr>
            <p:nvPr/>
          </p:nvSpPr>
          <p:spPr bwMode="auto">
            <a:xfrm>
              <a:off x="2000198" y="1214420"/>
              <a:ext cx="1071569" cy="584774"/>
            </a:xfrm>
            <a:prstGeom prst="rect">
              <a:avLst/>
            </a:prstGeom>
            <a:solidFill>
              <a:srgbClr val="99CC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 dirty="0">
                  <a:latin typeface="Calibri" charset="0"/>
                </a:rPr>
                <a:t>Merle des Moluques</a:t>
              </a:r>
            </a:p>
          </p:txBody>
        </p:sp>
        <p:sp>
          <p:nvSpPr>
            <p:cNvPr id="17412" name="Line 7"/>
            <p:cNvSpPr>
              <a:spLocks noChangeShapeType="1"/>
            </p:cNvSpPr>
            <p:nvPr/>
          </p:nvSpPr>
          <p:spPr bwMode="auto">
            <a:xfrm flipH="1">
              <a:off x="3838522" y="3365477"/>
              <a:ext cx="0" cy="38100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3" name="Line 34"/>
            <p:cNvSpPr>
              <a:spLocks noChangeShapeType="1"/>
            </p:cNvSpPr>
            <p:nvPr/>
          </p:nvSpPr>
          <p:spPr bwMode="auto">
            <a:xfrm flipH="1">
              <a:off x="3787722" y="2374878"/>
              <a:ext cx="0" cy="15240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4" name="Line 36"/>
            <p:cNvSpPr>
              <a:spLocks noChangeShapeType="1"/>
            </p:cNvSpPr>
            <p:nvPr/>
          </p:nvSpPr>
          <p:spPr bwMode="auto">
            <a:xfrm>
              <a:off x="3152723" y="2527278"/>
              <a:ext cx="0" cy="8381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5" name="Line 37"/>
            <p:cNvSpPr>
              <a:spLocks noChangeShapeType="1"/>
            </p:cNvSpPr>
            <p:nvPr/>
          </p:nvSpPr>
          <p:spPr bwMode="auto">
            <a:xfrm>
              <a:off x="3152723" y="3365477"/>
              <a:ext cx="1447798" cy="4763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6" name="Line 41"/>
            <p:cNvSpPr>
              <a:spLocks noChangeShapeType="1"/>
            </p:cNvSpPr>
            <p:nvPr/>
          </p:nvSpPr>
          <p:spPr bwMode="auto">
            <a:xfrm>
              <a:off x="3686122" y="3632177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pic>
          <p:nvPicPr>
            <p:cNvPr id="17417" name="Picture 44" descr="C:\transf\DINO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5722" y="2679678"/>
              <a:ext cx="685799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8" name="Picture 45" descr="F:\evolution\ARCHEO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5123" y="2158978"/>
              <a:ext cx="914399" cy="55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9" name="Line 52"/>
            <p:cNvSpPr>
              <a:spLocks noChangeShapeType="1"/>
            </p:cNvSpPr>
            <p:nvPr/>
          </p:nvSpPr>
          <p:spPr bwMode="auto">
            <a:xfrm>
              <a:off x="2568524" y="2527278"/>
              <a:ext cx="736599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0" name="Line 53"/>
            <p:cNvSpPr>
              <a:spLocks noChangeShapeType="1"/>
            </p:cNvSpPr>
            <p:nvPr/>
          </p:nvSpPr>
          <p:spPr bwMode="auto">
            <a:xfrm>
              <a:off x="3043186" y="2671741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1" name="Text Box 54"/>
            <p:cNvSpPr txBox="1">
              <a:spLocks noChangeArrowheads="1"/>
            </p:cNvSpPr>
            <p:nvPr/>
          </p:nvSpPr>
          <p:spPr bwMode="auto">
            <a:xfrm>
              <a:off x="2224037" y="2503466"/>
              <a:ext cx="8381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plumes</a:t>
              </a:r>
            </a:p>
          </p:txBody>
        </p:sp>
        <p:sp>
          <p:nvSpPr>
            <p:cNvPr id="17422" name="Line 72"/>
            <p:cNvSpPr>
              <a:spLocks noChangeShapeType="1"/>
            </p:cNvSpPr>
            <p:nvPr/>
          </p:nvSpPr>
          <p:spPr bwMode="auto">
            <a:xfrm flipV="1">
              <a:off x="2543124" y="1841479"/>
              <a:ext cx="0" cy="685799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23" name="Text Box 74"/>
            <p:cNvSpPr txBox="1">
              <a:spLocks noChangeArrowheads="1"/>
            </p:cNvSpPr>
            <p:nvPr/>
          </p:nvSpPr>
          <p:spPr bwMode="auto">
            <a:xfrm>
              <a:off x="4752921" y="3060677"/>
              <a:ext cx="2905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2000">
                  <a:solidFill>
                    <a:srgbClr val="FFFFFF"/>
                  </a:solidFill>
                  <a:latin typeface="Calibri" charset="0"/>
                </a:rPr>
                <a:t>*</a:t>
              </a:r>
              <a:endParaRPr lang="en-GB" sz="20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7000845" y="2214542"/>
              <a:ext cx="1728788" cy="16319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600" b="1" dirty="0">
                  <a:latin typeface="+mn-lt"/>
                  <a:ea typeface="+mn-ea"/>
                  <a:cs typeface="+mn-cs"/>
                </a:rPr>
                <a:t>Libellule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buClr>
                  <a:schemeClr val="tx2"/>
                </a:buClr>
                <a:buSzPct val="75000"/>
                <a:buFont typeface="Wingdings" pitchFamily="2" charset="2"/>
                <a:buNone/>
                <a:defRPr/>
              </a:pPr>
              <a:r>
                <a:rPr lang="fr-FR" sz="1600" b="1" dirty="0">
                  <a:latin typeface="+mn-lt"/>
                  <a:ea typeface="+mn-ea"/>
                  <a:cs typeface="+mn-cs"/>
                </a:rPr>
                <a:t>Moustique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buClr>
                  <a:schemeClr val="tx2"/>
                </a:buClr>
                <a:buSzPct val="75000"/>
                <a:buFont typeface="Wingdings" pitchFamily="2" charset="2"/>
                <a:buNone/>
                <a:defRPr/>
              </a:pPr>
              <a:endParaRPr lang="fr-FR" sz="2400" dirty="0">
                <a:latin typeface="Times New Roman" pitchFamily="18" charset="0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2400" dirty="0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17425" name="Text Box 8"/>
            <p:cNvSpPr txBox="1">
              <a:spLocks noChangeArrowheads="1"/>
            </p:cNvSpPr>
            <p:nvPr/>
          </p:nvSpPr>
          <p:spPr bwMode="auto">
            <a:xfrm>
              <a:off x="611530" y="980707"/>
              <a:ext cx="1285883" cy="929485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latin typeface="Calibri" charset="0"/>
                </a:rPr>
                <a:t>Chien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latin typeface="Calibri" charset="0"/>
                </a:rPr>
                <a:t>Cheval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b="1" dirty="0">
                <a:latin typeface="Calibri" charset="0"/>
              </a:endParaRPr>
            </a:p>
          </p:txBody>
        </p:sp>
        <p:sp>
          <p:nvSpPr>
            <p:cNvPr id="17426" name="Line 12"/>
            <p:cNvSpPr>
              <a:spLocks noChangeShapeType="1"/>
            </p:cNvSpPr>
            <p:nvPr/>
          </p:nvSpPr>
          <p:spPr bwMode="auto">
            <a:xfrm flipV="1">
              <a:off x="1428695" y="3786182"/>
              <a:ext cx="2428889" cy="2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7" name="Line 13"/>
            <p:cNvSpPr>
              <a:spLocks noChangeShapeType="1"/>
            </p:cNvSpPr>
            <p:nvPr/>
          </p:nvSpPr>
          <p:spPr bwMode="auto">
            <a:xfrm>
              <a:off x="2352615" y="3795694"/>
              <a:ext cx="0" cy="8381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8" name="Line 14"/>
            <p:cNvSpPr>
              <a:spLocks noChangeShapeType="1"/>
            </p:cNvSpPr>
            <p:nvPr/>
          </p:nvSpPr>
          <p:spPr bwMode="auto">
            <a:xfrm>
              <a:off x="6072160" y="3929061"/>
              <a:ext cx="0" cy="71437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9" name="Line 15"/>
            <p:cNvSpPr>
              <a:spLocks noChangeShapeType="1"/>
            </p:cNvSpPr>
            <p:nvPr/>
          </p:nvSpPr>
          <p:spPr bwMode="auto">
            <a:xfrm>
              <a:off x="2352614" y="4633893"/>
              <a:ext cx="3719546" cy="9548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0" name="Line 16"/>
            <p:cNvSpPr>
              <a:spLocks noChangeShapeType="1"/>
            </p:cNvSpPr>
            <p:nvPr/>
          </p:nvSpPr>
          <p:spPr bwMode="auto">
            <a:xfrm>
              <a:off x="3571813" y="4633894"/>
              <a:ext cx="0" cy="6857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1" name="Line 17"/>
            <p:cNvSpPr>
              <a:spLocks noChangeShapeType="1"/>
            </p:cNvSpPr>
            <p:nvPr/>
          </p:nvSpPr>
          <p:spPr bwMode="auto">
            <a:xfrm flipH="1">
              <a:off x="7839006" y="3857622"/>
              <a:ext cx="19101" cy="146206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2" name="Line 18"/>
            <p:cNvSpPr>
              <a:spLocks noChangeShapeType="1"/>
            </p:cNvSpPr>
            <p:nvPr/>
          </p:nvSpPr>
          <p:spPr bwMode="auto">
            <a:xfrm>
              <a:off x="3571813" y="5319693"/>
              <a:ext cx="4267195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3" name="Line 19"/>
            <p:cNvSpPr>
              <a:spLocks noChangeShapeType="1"/>
            </p:cNvSpPr>
            <p:nvPr/>
          </p:nvSpPr>
          <p:spPr bwMode="auto">
            <a:xfrm>
              <a:off x="5857811" y="5319693"/>
              <a:ext cx="0" cy="6857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2276415" y="4329094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5" name="Text Box 27"/>
            <p:cNvSpPr txBox="1">
              <a:spLocks noChangeArrowheads="1"/>
            </p:cNvSpPr>
            <p:nvPr/>
          </p:nvSpPr>
          <p:spPr bwMode="auto">
            <a:xfrm>
              <a:off x="938154" y="4138594"/>
              <a:ext cx="13715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4 membres</a:t>
              </a:r>
            </a:p>
          </p:txBody>
        </p:sp>
        <p:sp>
          <p:nvSpPr>
            <p:cNvPr id="17436" name="Text Box 7"/>
            <p:cNvSpPr txBox="1">
              <a:spLocks noChangeArrowheads="1"/>
            </p:cNvSpPr>
            <p:nvPr/>
          </p:nvSpPr>
          <p:spPr bwMode="auto">
            <a:xfrm>
              <a:off x="5143467" y="2214551"/>
              <a:ext cx="1676398" cy="1742013"/>
            </a:xfrm>
            <a:prstGeom prst="rect">
              <a:avLst/>
            </a:prstGeom>
            <a:solidFill>
              <a:srgbClr val="CC99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>
                  <a:latin typeface="Calibri" charset="0"/>
                </a:rPr>
                <a:t>Tilapia</a:t>
              </a:r>
            </a:p>
            <a:p>
              <a:pPr eaLnBrk="1" hangingPunct="1">
                <a:spcBef>
                  <a:spcPct val="50000"/>
                </a:spcBef>
              </a:pPr>
              <a:endParaRPr lang="fr-FR" sz="1600" b="1"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sz="1600" b="1"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sz="1600" b="1">
                <a:solidFill>
                  <a:srgbClr val="33CC33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b="1">
                <a:solidFill>
                  <a:srgbClr val="33CC33"/>
                </a:solidFill>
                <a:latin typeface="Calibri" charset="0"/>
              </a:endParaRPr>
            </a:p>
          </p:txBody>
        </p:sp>
        <p:sp>
          <p:nvSpPr>
            <p:cNvPr id="17437" name="Text Box 29"/>
            <p:cNvSpPr txBox="1">
              <a:spLocks noChangeArrowheads="1"/>
            </p:cNvSpPr>
            <p:nvPr/>
          </p:nvSpPr>
          <p:spPr bwMode="auto">
            <a:xfrm>
              <a:off x="4714839" y="4000499"/>
              <a:ext cx="1295399" cy="581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nageoires avec rayons</a:t>
              </a:r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auto">
            <a:xfrm>
              <a:off x="3495614" y="5091093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981016" y="4914881"/>
              <a:ext cx="255269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squelette interne osseux</a:t>
              </a:r>
            </a:p>
          </p:txBody>
        </p:sp>
        <p:sp>
          <p:nvSpPr>
            <p:cNvPr id="17440" name="Text Box 32"/>
            <p:cNvSpPr txBox="1">
              <a:spLocks noChangeArrowheads="1"/>
            </p:cNvSpPr>
            <p:nvPr/>
          </p:nvSpPr>
          <p:spPr bwMode="auto">
            <a:xfrm>
              <a:off x="5705411" y="4862493"/>
              <a:ext cx="1928811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squelette externe</a:t>
              </a:r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7686609" y="4557694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6629335" y="4367194"/>
              <a:ext cx="10667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6 pattes</a:t>
              </a:r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7686609" y="5033943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>
              <a:off x="5705411" y="5548293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5029137" y="5376843"/>
              <a:ext cx="6857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yeux</a:t>
              </a:r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auto">
            <a:xfrm>
              <a:off x="5705411" y="5776892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7" name="Text Box 39"/>
            <p:cNvSpPr txBox="1">
              <a:spLocks noChangeArrowheads="1"/>
            </p:cNvSpPr>
            <p:nvPr/>
          </p:nvSpPr>
          <p:spPr bwMode="auto">
            <a:xfrm>
              <a:off x="4605275" y="5586392"/>
              <a:ext cx="11429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bouche</a:t>
              </a:r>
            </a:p>
          </p:txBody>
        </p:sp>
        <p:sp>
          <p:nvSpPr>
            <p:cNvPr id="17448" name="Oval 40"/>
            <p:cNvSpPr>
              <a:spLocks noChangeArrowheads="1"/>
            </p:cNvSpPr>
            <p:nvPr/>
          </p:nvSpPr>
          <p:spPr bwMode="auto">
            <a:xfrm>
              <a:off x="2276415" y="3719495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7449" name="Oval 41"/>
            <p:cNvSpPr>
              <a:spLocks noChangeArrowheads="1"/>
            </p:cNvSpPr>
            <p:nvPr/>
          </p:nvSpPr>
          <p:spPr bwMode="auto">
            <a:xfrm>
              <a:off x="3495614" y="4557694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7450" name="Oval 42"/>
            <p:cNvSpPr>
              <a:spLocks noChangeArrowheads="1"/>
            </p:cNvSpPr>
            <p:nvPr/>
          </p:nvSpPr>
          <p:spPr bwMode="auto">
            <a:xfrm>
              <a:off x="5781611" y="5243493"/>
              <a:ext cx="152400" cy="152400"/>
            </a:xfrm>
            <a:prstGeom prst="ellipse">
              <a:avLst/>
            </a:prstGeom>
            <a:solidFill>
              <a:schemeClr val="accent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7451" name="Line 38"/>
            <p:cNvSpPr>
              <a:spLocks noChangeShapeType="1"/>
            </p:cNvSpPr>
            <p:nvPr/>
          </p:nvSpPr>
          <p:spPr bwMode="auto">
            <a:xfrm>
              <a:off x="5929284" y="4286251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2" name="Line 10"/>
            <p:cNvSpPr>
              <a:spLocks noChangeShapeType="1"/>
            </p:cNvSpPr>
            <p:nvPr/>
          </p:nvSpPr>
          <p:spPr bwMode="auto">
            <a:xfrm flipH="1">
              <a:off x="1387736" y="1916810"/>
              <a:ext cx="15881" cy="1869375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3" name="Line 20"/>
            <p:cNvSpPr>
              <a:spLocks noChangeShapeType="1"/>
            </p:cNvSpPr>
            <p:nvPr/>
          </p:nvSpPr>
          <p:spPr bwMode="auto">
            <a:xfrm>
              <a:off x="1269654" y="2052612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4" name="Line 22"/>
            <p:cNvSpPr>
              <a:spLocks noChangeShapeType="1"/>
            </p:cNvSpPr>
            <p:nvPr/>
          </p:nvSpPr>
          <p:spPr bwMode="auto">
            <a:xfrm>
              <a:off x="1269654" y="2357412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5" name="Text Box 24"/>
            <p:cNvSpPr txBox="1">
              <a:spLocks noChangeArrowheads="1"/>
            </p:cNvSpPr>
            <p:nvPr/>
          </p:nvSpPr>
          <p:spPr bwMode="auto">
            <a:xfrm>
              <a:off x="683868" y="1857351"/>
              <a:ext cx="6095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poils</a:t>
              </a:r>
            </a:p>
          </p:txBody>
        </p:sp>
        <p:sp>
          <p:nvSpPr>
            <p:cNvPr id="17456" name="Text Box 24"/>
            <p:cNvSpPr txBox="1">
              <a:spLocks noChangeArrowheads="1"/>
            </p:cNvSpPr>
            <p:nvPr/>
          </p:nvSpPr>
          <p:spPr bwMode="auto">
            <a:xfrm>
              <a:off x="285720" y="2143113"/>
              <a:ext cx="10381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mamelles</a:t>
              </a:r>
            </a:p>
          </p:txBody>
        </p:sp>
        <p:sp>
          <p:nvSpPr>
            <p:cNvPr id="17457" name="Line 23"/>
            <p:cNvSpPr>
              <a:spLocks noChangeShapeType="1"/>
            </p:cNvSpPr>
            <p:nvPr/>
          </p:nvSpPr>
          <p:spPr bwMode="auto">
            <a:xfrm>
              <a:off x="2454501" y="2145014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8" name="Text Box 54"/>
            <p:cNvSpPr txBox="1">
              <a:spLocks noChangeArrowheads="1"/>
            </p:cNvSpPr>
            <p:nvPr/>
          </p:nvSpPr>
          <p:spPr bwMode="auto">
            <a:xfrm>
              <a:off x="1428695" y="1857362"/>
              <a:ext cx="9810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Bréchet</a:t>
              </a:r>
            </a:p>
          </p:txBody>
        </p:sp>
        <p:sp>
          <p:nvSpPr>
            <p:cNvPr id="17459" name="Oval 40"/>
            <p:cNvSpPr>
              <a:spLocks noChangeArrowheads="1"/>
            </p:cNvSpPr>
            <p:nvPr/>
          </p:nvSpPr>
          <p:spPr bwMode="auto">
            <a:xfrm>
              <a:off x="3786178" y="3286120"/>
              <a:ext cx="152400" cy="152400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solidFill>
                  <a:srgbClr val="00B050"/>
                </a:solidFill>
                <a:latin typeface="Calibri" charset="0"/>
              </a:endParaRPr>
            </a:p>
          </p:txBody>
        </p:sp>
        <p:sp>
          <p:nvSpPr>
            <p:cNvPr id="72" name="Oval 40"/>
            <p:cNvSpPr>
              <a:spLocks noChangeArrowheads="1"/>
            </p:cNvSpPr>
            <p:nvPr/>
          </p:nvSpPr>
          <p:spPr bwMode="auto">
            <a:xfrm>
              <a:off x="3071783" y="2428854"/>
              <a:ext cx="152400" cy="1524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7410" name="Text Box 39"/>
          <p:cNvSpPr txBox="1">
            <a:spLocks noChangeArrowheads="1"/>
          </p:cNvSpPr>
          <p:nvPr/>
        </p:nvSpPr>
        <p:spPr bwMode="auto">
          <a:xfrm>
            <a:off x="2124075" y="3429000"/>
            <a:ext cx="1528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Main à 3 doigts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e 72"/>
          <p:cNvGrpSpPr>
            <a:grpSpLocks/>
          </p:cNvGrpSpPr>
          <p:nvPr/>
        </p:nvGrpSpPr>
        <p:grpSpPr bwMode="auto">
          <a:xfrm>
            <a:off x="285750" y="980728"/>
            <a:ext cx="8443913" cy="5024785"/>
            <a:chOff x="285720" y="980707"/>
            <a:chExt cx="8443913" cy="5024785"/>
          </a:xfrm>
        </p:grpSpPr>
        <p:sp>
          <p:nvSpPr>
            <p:cNvPr id="17411" name="Text Box 5"/>
            <p:cNvSpPr txBox="1">
              <a:spLocks noChangeArrowheads="1"/>
            </p:cNvSpPr>
            <p:nvPr/>
          </p:nvSpPr>
          <p:spPr bwMode="auto">
            <a:xfrm>
              <a:off x="2000198" y="1214420"/>
              <a:ext cx="1071569" cy="584774"/>
            </a:xfrm>
            <a:prstGeom prst="rect">
              <a:avLst/>
            </a:prstGeom>
            <a:solidFill>
              <a:srgbClr val="99CC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>
                  <a:latin typeface="Calibri" charset="0"/>
                </a:rPr>
                <a:t>Merle des Moluques</a:t>
              </a:r>
            </a:p>
          </p:txBody>
        </p:sp>
        <p:sp>
          <p:nvSpPr>
            <p:cNvPr id="17412" name="Line 7"/>
            <p:cNvSpPr>
              <a:spLocks noChangeShapeType="1"/>
            </p:cNvSpPr>
            <p:nvPr/>
          </p:nvSpPr>
          <p:spPr bwMode="auto">
            <a:xfrm flipH="1">
              <a:off x="3838522" y="3365477"/>
              <a:ext cx="0" cy="38100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3" name="Line 34"/>
            <p:cNvSpPr>
              <a:spLocks noChangeShapeType="1"/>
            </p:cNvSpPr>
            <p:nvPr/>
          </p:nvSpPr>
          <p:spPr bwMode="auto">
            <a:xfrm flipH="1">
              <a:off x="3787722" y="2374878"/>
              <a:ext cx="0" cy="15240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4" name="Line 36"/>
            <p:cNvSpPr>
              <a:spLocks noChangeShapeType="1"/>
            </p:cNvSpPr>
            <p:nvPr/>
          </p:nvSpPr>
          <p:spPr bwMode="auto">
            <a:xfrm>
              <a:off x="3152723" y="2527278"/>
              <a:ext cx="0" cy="8381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5" name="Line 37"/>
            <p:cNvSpPr>
              <a:spLocks noChangeShapeType="1"/>
            </p:cNvSpPr>
            <p:nvPr/>
          </p:nvSpPr>
          <p:spPr bwMode="auto">
            <a:xfrm>
              <a:off x="3152723" y="3365477"/>
              <a:ext cx="1447798" cy="4763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16" name="Line 41"/>
            <p:cNvSpPr>
              <a:spLocks noChangeShapeType="1"/>
            </p:cNvSpPr>
            <p:nvPr/>
          </p:nvSpPr>
          <p:spPr bwMode="auto">
            <a:xfrm>
              <a:off x="3686122" y="3632177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pic>
          <p:nvPicPr>
            <p:cNvPr id="17417" name="Picture 44" descr="C:\transf\DINO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5722" y="2679678"/>
              <a:ext cx="685799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8" name="Picture 45" descr="F:\evolution\ARCHEO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5123" y="2158978"/>
              <a:ext cx="914399" cy="55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9" name="Line 52"/>
            <p:cNvSpPr>
              <a:spLocks noChangeShapeType="1"/>
            </p:cNvSpPr>
            <p:nvPr/>
          </p:nvSpPr>
          <p:spPr bwMode="auto">
            <a:xfrm>
              <a:off x="2568524" y="2527278"/>
              <a:ext cx="736599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0" name="Line 53"/>
            <p:cNvSpPr>
              <a:spLocks noChangeShapeType="1"/>
            </p:cNvSpPr>
            <p:nvPr/>
          </p:nvSpPr>
          <p:spPr bwMode="auto">
            <a:xfrm>
              <a:off x="3043186" y="2671741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1" name="Text Box 54"/>
            <p:cNvSpPr txBox="1">
              <a:spLocks noChangeArrowheads="1"/>
            </p:cNvSpPr>
            <p:nvPr/>
          </p:nvSpPr>
          <p:spPr bwMode="auto">
            <a:xfrm>
              <a:off x="2224037" y="2503466"/>
              <a:ext cx="8381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plumes</a:t>
              </a:r>
            </a:p>
          </p:txBody>
        </p:sp>
        <p:sp>
          <p:nvSpPr>
            <p:cNvPr id="17422" name="Line 72"/>
            <p:cNvSpPr>
              <a:spLocks noChangeShapeType="1"/>
            </p:cNvSpPr>
            <p:nvPr/>
          </p:nvSpPr>
          <p:spPr bwMode="auto">
            <a:xfrm flipV="1">
              <a:off x="2543124" y="1841479"/>
              <a:ext cx="0" cy="685799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23" name="Text Box 74"/>
            <p:cNvSpPr txBox="1">
              <a:spLocks noChangeArrowheads="1"/>
            </p:cNvSpPr>
            <p:nvPr/>
          </p:nvSpPr>
          <p:spPr bwMode="auto">
            <a:xfrm>
              <a:off x="4752921" y="3060677"/>
              <a:ext cx="2905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2000">
                  <a:solidFill>
                    <a:srgbClr val="FFFFFF"/>
                  </a:solidFill>
                  <a:latin typeface="Calibri" charset="0"/>
                </a:rPr>
                <a:t>*</a:t>
              </a:r>
              <a:endParaRPr lang="en-GB" sz="20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7000845" y="2214542"/>
              <a:ext cx="1728788" cy="16319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sz="1600" b="1" dirty="0">
                  <a:latin typeface="+mn-lt"/>
                  <a:ea typeface="+mn-ea"/>
                  <a:cs typeface="+mn-cs"/>
                </a:rPr>
                <a:t>Libellule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buClr>
                  <a:schemeClr val="tx2"/>
                </a:buClr>
                <a:buSzPct val="75000"/>
                <a:buFont typeface="Wingdings" pitchFamily="2" charset="2"/>
                <a:buNone/>
                <a:defRPr/>
              </a:pPr>
              <a:r>
                <a:rPr lang="fr-FR" sz="1600" b="1" dirty="0">
                  <a:latin typeface="+mn-lt"/>
                  <a:ea typeface="+mn-ea"/>
                  <a:cs typeface="+mn-cs"/>
                </a:rPr>
                <a:t>Moustique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buClr>
                  <a:schemeClr val="tx2"/>
                </a:buClr>
                <a:buSzPct val="75000"/>
                <a:buFont typeface="Wingdings" pitchFamily="2" charset="2"/>
                <a:buNone/>
                <a:defRPr/>
              </a:pPr>
              <a:endParaRPr lang="fr-FR" sz="2400" dirty="0">
                <a:latin typeface="Times New Roman" pitchFamily="18" charset="0"/>
                <a:ea typeface="+mn-ea"/>
                <a:cs typeface="+mn-cs"/>
              </a:endParaRP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endParaRPr lang="fr-FR" sz="2400" dirty="0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17425" name="Text Box 8"/>
            <p:cNvSpPr txBox="1">
              <a:spLocks noChangeArrowheads="1"/>
            </p:cNvSpPr>
            <p:nvPr/>
          </p:nvSpPr>
          <p:spPr bwMode="auto">
            <a:xfrm>
              <a:off x="611530" y="980707"/>
              <a:ext cx="1285883" cy="929485"/>
            </a:xfrm>
            <a:prstGeom prst="rect">
              <a:avLst/>
            </a:prstGeom>
            <a:solidFill>
              <a:srgbClr val="00FF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latin typeface="Calibri" charset="0"/>
                </a:rPr>
                <a:t>Chien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r>
                <a:rPr lang="fr-FR" sz="1600" b="1" dirty="0">
                  <a:latin typeface="Calibri" charset="0"/>
                </a:rPr>
                <a:t>Cheval</a:t>
              </a: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b="1" dirty="0">
                <a:latin typeface="Calibri" charset="0"/>
              </a:endParaRPr>
            </a:p>
          </p:txBody>
        </p:sp>
        <p:sp>
          <p:nvSpPr>
            <p:cNvPr id="17426" name="Line 12"/>
            <p:cNvSpPr>
              <a:spLocks noChangeShapeType="1"/>
            </p:cNvSpPr>
            <p:nvPr/>
          </p:nvSpPr>
          <p:spPr bwMode="auto">
            <a:xfrm flipV="1">
              <a:off x="1428695" y="3786182"/>
              <a:ext cx="2428889" cy="2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7" name="Line 13"/>
            <p:cNvSpPr>
              <a:spLocks noChangeShapeType="1"/>
            </p:cNvSpPr>
            <p:nvPr/>
          </p:nvSpPr>
          <p:spPr bwMode="auto">
            <a:xfrm>
              <a:off x="2352615" y="3795694"/>
              <a:ext cx="0" cy="8381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8" name="Line 14"/>
            <p:cNvSpPr>
              <a:spLocks noChangeShapeType="1"/>
            </p:cNvSpPr>
            <p:nvPr/>
          </p:nvSpPr>
          <p:spPr bwMode="auto">
            <a:xfrm>
              <a:off x="6072160" y="3929061"/>
              <a:ext cx="0" cy="71437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29" name="Line 15"/>
            <p:cNvSpPr>
              <a:spLocks noChangeShapeType="1"/>
            </p:cNvSpPr>
            <p:nvPr/>
          </p:nvSpPr>
          <p:spPr bwMode="auto">
            <a:xfrm>
              <a:off x="2352614" y="4633893"/>
              <a:ext cx="3719546" cy="9548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0" name="Line 16"/>
            <p:cNvSpPr>
              <a:spLocks noChangeShapeType="1"/>
            </p:cNvSpPr>
            <p:nvPr/>
          </p:nvSpPr>
          <p:spPr bwMode="auto">
            <a:xfrm>
              <a:off x="3571813" y="4633894"/>
              <a:ext cx="0" cy="6857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1" name="Line 17"/>
            <p:cNvSpPr>
              <a:spLocks noChangeShapeType="1"/>
            </p:cNvSpPr>
            <p:nvPr/>
          </p:nvSpPr>
          <p:spPr bwMode="auto">
            <a:xfrm flipH="1">
              <a:off x="7839006" y="3857622"/>
              <a:ext cx="19101" cy="146206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2" name="Line 18"/>
            <p:cNvSpPr>
              <a:spLocks noChangeShapeType="1"/>
            </p:cNvSpPr>
            <p:nvPr/>
          </p:nvSpPr>
          <p:spPr bwMode="auto">
            <a:xfrm>
              <a:off x="3571813" y="5319693"/>
              <a:ext cx="4267195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3" name="Line 19"/>
            <p:cNvSpPr>
              <a:spLocks noChangeShapeType="1"/>
            </p:cNvSpPr>
            <p:nvPr/>
          </p:nvSpPr>
          <p:spPr bwMode="auto">
            <a:xfrm>
              <a:off x="5857811" y="5319693"/>
              <a:ext cx="0" cy="685799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2276415" y="4329094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5" name="Text Box 27"/>
            <p:cNvSpPr txBox="1">
              <a:spLocks noChangeArrowheads="1"/>
            </p:cNvSpPr>
            <p:nvPr/>
          </p:nvSpPr>
          <p:spPr bwMode="auto">
            <a:xfrm>
              <a:off x="938154" y="4138594"/>
              <a:ext cx="13715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4 membres</a:t>
              </a:r>
            </a:p>
          </p:txBody>
        </p:sp>
        <p:sp>
          <p:nvSpPr>
            <p:cNvPr id="17436" name="Text Box 7"/>
            <p:cNvSpPr txBox="1">
              <a:spLocks noChangeArrowheads="1"/>
            </p:cNvSpPr>
            <p:nvPr/>
          </p:nvSpPr>
          <p:spPr bwMode="auto">
            <a:xfrm>
              <a:off x="5143467" y="2214551"/>
              <a:ext cx="1676398" cy="1742013"/>
            </a:xfrm>
            <a:prstGeom prst="rect">
              <a:avLst/>
            </a:prstGeom>
            <a:solidFill>
              <a:srgbClr val="CC99FF"/>
            </a:solidFill>
            <a:ln w="12700" cap="sq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 b="1">
                  <a:latin typeface="Calibri" charset="0"/>
                </a:rPr>
                <a:t>Tilapia</a:t>
              </a:r>
            </a:p>
            <a:p>
              <a:pPr eaLnBrk="1" hangingPunct="1">
                <a:spcBef>
                  <a:spcPct val="50000"/>
                </a:spcBef>
              </a:pPr>
              <a:endParaRPr lang="fr-FR" sz="1600" b="1"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sz="1600" b="1">
                <a:latin typeface="Calibri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fr-FR" sz="1600" b="1">
                <a:solidFill>
                  <a:srgbClr val="33CC33"/>
                </a:solidFill>
                <a:latin typeface="Calibri" charset="0"/>
              </a:endParaRPr>
            </a:p>
            <a:p>
              <a:pPr eaLnBrk="1" hangingPunct="1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0"/>
                <a:buNone/>
              </a:pPr>
              <a:endParaRPr lang="fr-FR" sz="1600" b="1">
                <a:solidFill>
                  <a:srgbClr val="33CC33"/>
                </a:solidFill>
                <a:latin typeface="Calibri" charset="0"/>
              </a:endParaRPr>
            </a:p>
          </p:txBody>
        </p:sp>
        <p:sp>
          <p:nvSpPr>
            <p:cNvPr id="17437" name="Text Box 29"/>
            <p:cNvSpPr txBox="1">
              <a:spLocks noChangeArrowheads="1"/>
            </p:cNvSpPr>
            <p:nvPr/>
          </p:nvSpPr>
          <p:spPr bwMode="auto">
            <a:xfrm>
              <a:off x="4714839" y="4000499"/>
              <a:ext cx="1295399" cy="581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nageoires avec rayons</a:t>
              </a:r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auto">
            <a:xfrm>
              <a:off x="3495614" y="5091093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981016" y="4914881"/>
              <a:ext cx="255269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squelette interne osseux</a:t>
              </a:r>
            </a:p>
          </p:txBody>
        </p:sp>
        <p:sp>
          <p:nvSpPr>
            <p:cNvPr id="17440" name="Text Box 32"/>
            <p:cNvSpPr txBox="1">
              <a:spLocks noChangeArrowheads="1"/>
            </p:cNvSpPr>
            <p:nvPr/>
          </p:nvSpPr>
          <p:spPr bwMode="auto">
            <a:xfrm>
              <a:off x="5705411" y="4862493"/>
              <a:ext cx="1928811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squelette externe</a:t>
              </a:r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7686609" y="4557694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6629335" y="4367194"/>
              <a:ext cx="10667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6 pattes</a:t>
              </a:r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7686609" y="5033943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>
              <a:off x="5705411" y="5548293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5029137" y="5376843"/>
              <a:ext cx="6857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yeux</a:t>
              </a:r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auto">
            <a:xfrm>
              <a:off x="5705411" y="5776892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47" name="Text Box 39"/>
            <p:cNvSpPr txBox="1">
              <a:spLocks noChangeArrowheads="1"/>
            </p:cNvSpPr>
            <p:nvPr/>
          </p:nvSpPr>
          <p:spPr bwMode="auto">
            <a:xfrm>
              <a:off x="4605275" y="5586392"/>
              <a:ext cx="11429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bouche</a:t>
              </a:r>
            </a:p>
          </p:txBody>
        </p:sp>
        <p:sp>
          <p:nvSpPr>
            <p:cNvPr id="17448" name="Oval 40"/>
            <p:cNvSpPr>
              <a:spLocks noChangeArrowheads="1"/>
            </p:cNvSpPr>
            <p:nvPr/>
          </p:nvSpPr>
          <p:spPr bwMode="auto">
            <a:xfrm>
              <a:off x="2276415" y="3719495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7449" name="Oval 41"/>
            <p:cNvSpPr>
              <a:spLocks noChangeArrowheads="1"/>
            </p:cNvSpPr>
            <p:nvPr/>
          </p:nvSpPr>
          <p:spPr bwMode="auto">
            <a:xfrm>
              <a:off x="3495614" y="4557694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7450" name="Oval 42"/>
            <p:cNvSpPr>
              <a:spLocks noChangeArrowheads="1"/>
            </p:cNvSpPr>
            <p:nvPr/>
          </p:nvSpPr>
          <p:spPr bwMode="auto">
            <a:xfrm>
              <a:off x="5781611" y="5243493"/>
              <a:ext cx="152400" cy="152400"/>
            </a:xfrm>
            <a:prstGeom prst="ellipse">
              <a:avLst/>
            </a:prstGeom>
            <a:solidFill>
              <a:schemeClr val="accent2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latin typeface="Calibri" charset="0"/>
              </a:endParaRPr>
            </a:p>
          </p:txBody>
        </p:sp>
        <p:sp>
          <p:nvSpPr>
            <p:cNvPr id="17451" name="Line 38"/>
            <p:cNvSpPr>
              <a:spLocks noChangeShapeType="1"/>
            </p:cNvSpPr>
            <p:nvPr/>
          </p:nvSpPr>
          <p:spPr bwMode="auto">
            <a:xfrm>
              <a:off x="5929284" y="4286251"/>
              <a:ext cx="1524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2" name="Line 10"/>
            <p:cNvSpPr>
              <a:spLocks noChangeShapeType="1"/>
            </p:cNvSpPr>
            <p:nvPr/>
          </p:nvSpPr>
          <p:spPr bwMode="auto">
            <a:xfrm flipH="1">
              <a:off x="1387736" y="1916810"/>
              <a:ext cx="15881" cy="1869375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3" name="Line 20"/>
            <p:cNvSpPr>
              <a:spLocks noChangeShapeType="1"/>
            </p:cNvSpPr>
            <p:nvPr/>
          </p:nvSpPr>
          <p:spPr bwMode="auto">
            <a:xfrm>
              <a:off x="1269654" y="2052612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4" name="Line 22"/>
            <p:cNvSpPr>
              <a:spLocks noChangeShapeType="1"/>
            </p:cNvSpPr>
            <p:nvPr/>
          </p:nvSpPr>
          <p:spPr bwMode="auto">
            <a:xfrm>
              <a:off x="1269654" y="2357412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5" name="Text Box 24"/>
            <p:cNvSpPr txBox="1">
              <a:spLocks noChangeArrowheads="1"/>
            </p:cNvSpPr>
            <p:nvPr/>
          </p:nvSpPr>
          <p:spPr bwMode="auto">
            <a:xfrm>
              <a:off x="683868" y="1857351"/>
              <a:ext cx="609599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poils</a:t>
              </a:r>
            </a:p>
          </p:txBody>
        </p:sp>
        <p:sp>
          <p:nvSpPr>
            <p:cNvPr id="17456" name="Text Box 24"/>
            <p:cNvSpPr txBox="1">
              <a:spLocks noChangeArrowheads="1"/>
            </p:cNvSpPr>
            <p:nvPr/>
          </p:nvSpPr>
          <p:spPr bwMode="auto">
            <a:xfrm>
              <a:off x="285720" y="2143113"/>
              <a:ext cx="103819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mamelles</a:t>
              </a:r>
            </a:p>
          </p:txBody>
        </p:sp>
        <p:sp>
          <p:nvSpPr>
            <p:cNvPr id="17457" name="Line 23"/>
            <p:cNvSpPr>
              <a:spLocks noChangeShapeType="1"/>
            </p:cNvSpPr>
            <p:nvPr/>
          </p:nvSpPr>
          <p:spPr bwMode="auto">
            <a:xfrm>
              <a:off x="2454501" y="2145014"/>
              <a:ext cx="76200" cy="0"/>
            </a:xfrm>
            <a:prstGeom prst="line">
              <a:avLst/>
            </a:prstGeom>
            <a:noFill/>
            <a:ln w="38100" cap="sq">
              <a:solidFill>
                <a:srgbClr val="FF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fr-FR"/>
            </a:p>
          </p:txBody>
        </p:sp>
        <p:sp>
          <p:nvSpPr>
            <p:cNvPr id="17458" name="Text Box 54"/>
            <p:cNvSpPr txBox="1">
              <a:spLocks noChangeArrowheads="1"/>
            </p:cNvSpPr>
            <p:nvPr/>
          </p:nvSpPr>
          <p:spPr bwMode="auto">
            <a:xfrm>
              <a:off x="1428695" y="1857362"/>
              <a:ext cx="9810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fr-FR" sz="1600">
                  <a:latin typeface="Calibri" charset="0"/>
                </a:rPr>
                <a:t>Bréchet</a:t>
              </a:r>
            </a:p>
          </p:txBody>
        </p:sp>
        <p:sp>
          <p:nvSpPr>
            <p:cNvPr id="17459" name="Oval 40"/>
            <p:cNvSpPr>
              <a:spLocks noChangeArrowheads="1"/>
            </p:cNvSpPr>
            <p:nvPr/>
          </p:nvSpPr>
          <p:spPr bwMode="auto">
            <a:xfrm>
              <a:off x="3786178" y="3286120"/>
              <a:ext cx="152400" cy="152400"/>
            </a:xfrm>
            <a:prstGeom prst="ellipse">
              <a:avLst/>
            </a:prstGeom>
            <a:solidFill>
              <a:srgbClr val="FFFF00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fr-FR">
                <a:solidFill>
                  <a:srgbClr val="00B050"/>
                </a:solidFill>
                <a:latin typeface="Calibri" charset="0"/>
              </a:endParaRPr>
            </a:p>
          </p:txBody>
        </p:sp>
        <p:sp>
          <p:nvSpPr>
            <p:cNvPr id="72" name="Oval 40"/>
            <p:cNvSpPr>
              <a:spLocks noChangeArrowheads="1"/>
            </p:cNvSpPr>
            <p:nvPr/>
          </p:nvSpPr>
          <p:spPr bwMode="auto">
            <a:xfrm>
              <a:off x="3071783" y="2428854"/>
              <a:ext cx="152400" cy="1524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7410" name="Text Box 39"/>
          <p:cNvSpPr txBox="1">
            <a:spLocks noChangeArrowheads="1"/>
          </p:cNvSpPr>
          <p:nvPr/>
        </p:nvSpPr>
        <p:spPr bwMode="auto">
          <a:xfrm>
            <a:off x="2124075" y="3429000"/>
            <a:ext cx="1528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Main à 3 doigts</a:t>
            </a:r>
          </a:p>
        </p:txBody>
      </p:sp>
      <p:pic>
        <p:nvPicPr>
          <p:cNvPr id="2" name="Image 1" descr="bale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88640"/>
            <a:ext cx="1224136" cy="932013"/>
          </a:xfrm>
          <a:prstGeom prst="rect">
            <a:avLst/>
          </a:prstGeom>
        </p:spPr>
      </p:pic>
      <p:pic>
        <p:nvPicPr>
          <p:cNvPr id="3" name="Image 2" descr="Pakicetu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88640"/>
            <a:ext cx="1377883" cy="576064"/>
          </a:xfrm>
          <a:prstGeom prst="rect">
            <a:avLst/>
          </a:prstGeom>
        </p:spPr>
      </p:pic>
      <p:pic>
        <p:nvPicPr>
          <p:cNvPr id="4" name="Image 3" descr="Cynthiacetus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32656"/>
            <a:ext cx="1218580" cy="720376"/>
          </a:xfrm>
          <a:prstGeom prst="rect">
            <a:avLst/>
          </a:prstGeom>
        </p:spPr>
      </p:pic>
      <p:pic>
        <p:nvPicPr>
          <p:cNvPr id="5" name="Image 4" descr="Ambulocetus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60648"/>
            <a:ext cx="1192051" cy="74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8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000228" y="1214441"/>
            <a:ext cx="1071569" cy="584774"/>
          </a:xfrm>
          <a:prstGeom prst="rect">
            <a:avLst/>
          </a:prstGeom>
          <a:solidFill>
            <a:srgbClr val="99CCFF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>
                <a:latin typeface="Calibri" charset="0"/>
              </a:rPr>
              <a:t>Merle des Moluques</a:t>
            </a:r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 flipH="1">
            <a:off x="3838552" y="3365498"/>
            <a:ext cx="0" cy="38100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3" name="Line 34"/>
          <p:cNvSpPr>
            <a:spLocks noChangeShapeType="1"/>
          </p:cNvSpPr>
          <p:nvPr/>
        </p:nvSpPr>
        <p:spPr bwMode="auto">
          <a:xfrm flipH="1">
            <a:off x="3787752" y="2374899"/>
            <a:ext cx="0" cy="15240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4" name="Line 36"/>
          <p:cNvSpPr>
            <a:spLocks noChangeShapeType="1"/>
          </p:cNvSpPr>
          <p:nvPr/>
        </p:nvSpPr>
        <p:spPr bwMode="auto">
          <a:xfrm>
            <a:off x="3152753" y="2527299"/>
            <a:ext cx="0" cy="8381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5" name="Line 37"/>
          <p:cNvSpPr>
            <a:spLocks noChangeShapeType="1"/>
          </p:cNvSpPr>
          <p:nvPr/>
        </p:nvSpPr>
        <p:spPr bwMode="auto">
          <a:xfrm>
            <a:off x="3152753" y="3365498"/>
            <a:ext cx="1447798" cy="4763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16" name="Line 41"/>
          <p:cNvSpPr>
            <a:spLocks noChangeShapeType="1"/>
          </p:cNvSpPr>
          <p:nvPr/>
        </p:nvSpPr>
        <p:spPr bwMode="auto">
          <a:xfrm>
            <a:off x="3686152" y="3632198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pic>
        <p:nvPicPr>
          <p:cNvPr id="17417" name="Picture 44" descr="C:\transf\DI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52" y="2679699"/>
            <a:ext cx="685799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45" descr="F:\evolution\ARCHE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53" y="2158999"/>
            <a:ext cx="914399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Line 52"/>
          <p:cNvSpPr>
            <a:spLocks noChangeShapeType="1"/>
          </p:cNvSpPr>
          <p:nvPr/>
        </p:nvSpPr>
        <p:spPr bwMode="auto">
          <a:xfrm>
            <a:off x="2568554" y="2527299"/>
            <a:ext cx="736599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0" name="Line 53"/>
          <p:cNvSpPr>
            <a:spLocks noChangeShapeType="1"/>
          </p:cNvSpPr>
          <p:nvPr/>
        </p:nvSpPr>
        <p:spPr bwMode="auto">
          <a:xfrm>
            <a:off x="3043216" y="2671762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1" name="Text Box 54"/>
          <p:cNvSpPr txBox="1">
            <a:spLocks noChangeArrowheads="1"/>
          </p:cNvSpPr>
          <p:nvPr/>
        </p:nvSpPr>
        <p:spPr bwMode="auto">
          <a:xfrm>
            <a:off x="2224067" y="2503487"/>
            <a:ext cx="838199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plumes</a:t>
            </a:r>
          </a:p>
        </p:txBody>
      </p:sp>
      <p:sp>
        <p:nvSpPr>
          <p:cNvPr id="17422" name="Line 72"/>
          <p:cNvSpPr>
            <a:spLocks noChangeShapeType="1"/>
          </p:cNvSpPr>
          <p:nvPr/>
        </p:nvSpPr>
        <p:spPr bwMode="auto">
          <a:xfrm flipV="1">
            <a:off x="2543154" y="1841500"/>
            <a:ext cx="0" cy="685799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23" name="Text Box 74"/>
          <p:cNvSpPr txBox="1">
            <a:spLocks noChangeArrowheads="1"/>
          </p:cNvSpPr>
          <p:nvPr/>
        </p:nvSpPr>
        <p:spPr bwMode="auto">
          <a:xfrm>
            <a:off x="4752951" y="3060698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000">
                <a:solidFill>
                  <a:srgbClr val="FFFFFF"/>
                </a:solidFill>
                <a:latin typeface="Calibri" charset="0"/>
              </a:rPr>
              <a:t>*</a:t>
            </a:r>
            <a:endParaRPr lang="en-GB" sz="2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7000875" y="2214563"/>
            <a:ext cx="1728788" cy="16319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+mn-lt"/>
                <a:ea typeface="+mn-ea"/>
                <a:cs typeface="+mn-cs"/>
              </a:rPr>
              <a:t>Libellule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fr-FR" sz="1600" b="1" dirty="0">
                <a:latin typeface="+mn-lt"/>
                <a:ea typeface="+mn-ea"/>
                <a:cs typeface="+mn-cs"/>
              </a:rPr>
              <a:t>Moustique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lang="fr-FR" sz="2400" dirty="0">
              <a:latin typeface="Times New Roman" pitchFamily="18" charset="0"/>
              <a:ea typeface="+mn-ea"/>
              <a:cs typeface="+mn-cs"/>
            </a:endParaRP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endParaRPr lang="fr-FR" sz="2400" dirty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7425" name="Text Box 8"/>
          <p:cNvSpPr txBox="1">
            <a:spLocks noChangeArrowheads="1"/>
          </p:cNvSpPr>
          <p:nvPr/>
        </p:nvSpPr>
        <p:spPr bwMode="auto">
          <a:xfrm>
            <a:off x="251520" y="980728"/>
            <a:ext cx="1645923" cy="929485"/>
          </a:xfrm>
          <a:prstGeom prst="rect">
            <a:avLst/>
          </a:prstGeom>
          <a:solidFill>
            <a:srgbClr val="00FFFF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600" b="1" dirty="0">
                <a:latin typeface="Calibri" charset="0"/>
              </a:rPr>
              <a:t>Chien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600" b="1" dirty="0">
                <a:latin typeface="Calibri" charset="0"/>
              </a:rPr>
              <a:t>Cheval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600" b="1" dirty="0" err="1" smtClean="0">
                <a:latin typeface="Calibri" charset="0"/>
              </a:rPr>
              <a:t>Pakicetus</a:t>
            </a:r>
            <a:endParaRPr lang="fr-FR" sz="1600" b="1" dirty="0">
              <a:latin typeface="Calibri" charset="0"/>
            </a:endParaRPr>
          </a:p>
        </p:txBody>
      </p:sp>
      <p:sp>
        <p:nvSpPr>
          <p:cNvPr id="17426" name="Line 12"/>
          <p:cNvSpPr>
            <a:spLocks noChangeShapeType="1"/>
          </p:cNvSpPr>
          <p:nvPr/>
        </p:nvSpPr>
        <p:spPr bwMode="auto">
          <a:xfrm flipV="1">
            <a:off x="1428725" y="3786203"/>
            <a:ext cx="2428889" cy="2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7" name="Line 13"/>
          <p:cNvSpPr>
            <a:spLocks noChangeShapeType="1"/>
          </p:cNvSpPr>
          <p:nvPr/>
        </p:nvSpPr>
        <p:spPr bwMode="auto">
          <a:xfrm>
            <a:off x="2352645" y="3795715"/>
            <a:ext cx="0" cy="8381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8" name="Line 14"/>
          <p:cNvSpPr>
            <a:spLocks noChangeShapeType="1"/>
          </p:cNvSpPr>
          <p:nvPr/>
        </p:nvSpPr>
        <p:spPr bwMode="auto">
          <a:xfrm>
            <a:off x="6072190" y="3929082"/>
            <a:ext cx="0" cy="71437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9" name="Line 15"/>
          <p:cNvSpPr>
            <a:spLocks noChangeShapeType="1"/>
          </p:cNvSpPr>
          <p:nvPr/>
        </p:nvSpPr>
        <p:spPr bwMode="auto">
          <a:xfrm>
            <a:off x="2352644" y="4633914"/>
            <a:ext cx="3719546" cy="9548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0" name="Line 16"/>
          <p:cNvSpPr>
            <a:spLocks noChangeShapeType="1"/>
          </p:cNvSpPr>
          <p:nvPr/>
        </p:nvSpPr>
        <p:spPr bwMode="auto">
          <a:xfrm>
            <a:off x="3571843" y="4633915"/>
            <a:ext cx="0" cy="6857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1" name="Line 17"/>
          <p:cNvSpPr>
            <a:spLocks noChangeShapeType="1"/>
          </p:cNvSpPr>
          <p:nvPr/>
        </p:nvSpPr>
        <p:spPr bwMode="auto">
          <a:xfrm flipH="1">
            <a:off x="7839036" y="3857643"/>
            <a:ext cx="19101" cy="146206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2" name="Line 18"/>
          <p:cNvSpPr>
            <a:spLocks noChangeShapeType="1"/>
          </p:cNvSpPr>
          <p:nvPr/>
        </p:nvSpPr>
        <p:spPr bwMode="auto">
          <a:xfrm>
            <a:off x="3571843" y="5319714"/>
            <a:ext cx="4267195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3" name="Line 19"/>
          <p:cNvSpPr>
            <a:spLocks noChangeShapeType="1"/>
          </p:cNvSpPr>
          <p:nvPr/>
        </p:nvSpPr>
        <p:spPr bwMode="auto">
          <a:xfrm>
            <a:off x="5857841" y="5319714"/>
            <a:ext cx="0" cy="6857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2276445" y="4329115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938184" y="4138615"/>
            <a:ext cx="1371599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4 membres</a:t>
            </a:r>
          </a:p>
        </p:txBody>
      </p:sp>
      <p:sp>
        <p:nvSpPr>
          <p:cNvPr id="17436" name="Text Box 7"/>
          <p:cNvSpPr txBox="1">
            <a:spLocks noChangeArrowheads="1"/>
          </p:cNvSpPr>
          <p:nvPr/>
        </p:nvSpPr>
        <p:spPr bwMode="auto">
          <a:xfrm>
            <a:off x="5143497" y="2214572"/>
            <a:ext cx="1676398" cy="1742013"/>
          </a:xfrm>
          <a:prstGeom prst="rect">
            <a:avLst/>
          </a:prstGeom>
          <a:solidFill>
            <a:srgbClr val="CC99FF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>
                <a:latin typeface="Calibri" charset="0"/>
              </a:rPr>
              <a:t>Tilapia</a:t>
            </a:r>
          </a:p>
          <a:p>
            <a:pPr eaLnBrk="1" hangingPunct="1">
              <a:spcBef>
                <a:spcPct val="50000"/>
              </a:spcBef>
            </a:pPr>
            <a:endParaRPr lang="fr-FR" sz="1600" b="1">
              <a:latin typeface="Calibri" charset="0"/>
            </a:endParaRPr>
          </a:p>
          <a:p>
            <a:pPr eaLnBrk="1" hangingPunct="1">
              <a:spcBef>
                <a:spcPct val="50000"/>
              </a:spcBef>
            </a:pPr>
            <a:endParaRPr lang="fr-FR" sz="1600" b="1">
              <a:latin typeface="Calibri" charset="0"/>
            </a:endParaRPr>
          </a:p>
          <a:p>
            <a:pPr eaLnBrk="1" hangingPunct="1">
              <a:spcBef>
                <a:spcPct val="50000"/>
              </a:spcBef>
            </a:pPr>
            <a:endParaRPr lang="fr-FR" sz="1600" b="1">
              <a:solidFill>
                <a:srgbClr val="33CC33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endParaRPr lang="fr-FR" sz="1600" b="1">
              <a:solidFill>
                <a:srgbClr val="33CC33"/>
              </a:solidFill>
              <a:latin typeface="Calibri" charset="0"/>
            </a:endParaRP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4714869" y="4000520"/>
            <a:ext cx="1295399" cy="58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nageoires avec rayons</a:t>
            </a:r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495644" y="5091114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981046" y="4914902"/>
            <a:ext cx="255269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squelette interne osseux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705441" y="4862514"/>
            <a:ext cx="1928811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squelette externe</a:t>
            </a: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7686639" y="4557715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6629365" y="4367215"/>
            <a:ext cx="1066799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6 pattes</a:t>
            </a:r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7686639" y="5033964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5705441" y="5548314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029167" y="5376864"/>
            <a:ext cx="685799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yeux</a:t>
            </a:r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5705441" y="5776913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05305" y="5586413"/>
            <a:ext cx="1142999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bouche</a:t>
            </a:r>
          </a:p>
        </p:txBody>
      </p:sp>
      <p:sp>
        <p:nvSpPr>
          <p:cNvPr id="17448" name="Oval 40"/>
          <p:cNvSpPr>
            <a:spLocks noChangeArrowheads="1"/>
          </p:cNvSpPr>
          <p:nvPr/>
        </p:nvSpPr>
        <p:spPr bwMode="auto">
          <a:xfrm>
            <a:off x="2276445" y="3719516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7449" name="Oval 41"/>
          <p:cNvSpPr>
            <a:spLocks noChangeArrowheads="1"/>
          </p:cNvSpPr>
          <p:nvPr/>
        </p:nvSpPr>
        <p:spPr bwMode="auto">
          <a:xfrm>
            <a:off x="3495644" y="4557715"/>
            <a:ext cx="152400" cy="152400"/>
          </a:xfrm>
          <a:prstGeom prst="ellipse">
            <a:avLst/>
          </a:prstGeom>
          <a:solidFill>
            <a:srgbClr val="FF0000"/>
          </a:solidFill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7450" name="Oval 42"/>
          <p:cNvSpPr>
            <a:spLocks noChangeArrowheads="1"/>
          </p:cNvSpPr>
          <p:nvPr/>
        </p:nvSpPr>
        <p:spPr bwMode="auto">
          <a:xfrm>
            <a:off x="5781641" y="5243514"/>
            <a:ext cx="152400" cy="152400"/>
          </a:xfrm>
          <a:prstGeom prst="ellipse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7451" name="Line 38"/>
          <p:cNvSpPr>
            <a:spLocks noChangeShapeType="1"/>
          </p:cNvSpPr>
          <p:nvPr/>
        </p:nvSpPr>
        <p:spPr bwMode="auto">
          <a:xfrm>
            <a:off x="5929314" y="4286272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2" name="Line 10"/>
          <p:cNvSpPr>
            <a:spLocks noChangeShapeType="1"/>
          </p:cNvSpPr>
          <p:nvPr/>
        </p:nvSpPr>
        <p:spPr bwMode="auto">
          <a:xfrm flipH="1">
            <a:off x="1387766" y="1916831"/>
            <a:ext cx="15881" cy="1869375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3" name="Line 20"/>
          <p:cNvSpPr>
            <a:spLocks noChangeShapeType="1"/>
          </p:cNvSpPr>
          <p:nvPr/>
        </p:nvSpPr>
        <p:spPr bwMode="auto">
          <a:xfrm>
            <a:off x="1269684" y="2052633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4" name="Line 22"/>
          <p:cNvSpPr>
            <a:spLocks noChangeShapeType="1"/>
          </p:cNvSpPr>
          <p:nvPr/>
        </p:nvSpPr>
        <p:spPr bwMode="auto">
          <a:xfrm>
            <a:off x="1269684" y="2357433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5" name="Text Box 24"/>
          <p:cNvSpPr txBox="1">
            <a:spLocks noChangeArrowheads="1"/>
          </p:cNvSpPr>
          <p:nvPr/>
        </p:nvSpPr>
        <p:spPr bwMode="auto">
          <a:xfrm>
            <a:off x="683898" y="1857372"/>
            <a:ext cx="609599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poils</a:t>
            </a:r>
          </a:p>
        </p:txBody>
      </p:sp>
      <p:sp>
        <p:nvSpPr>
          <p:cNvPr id="17456" name="Text Box 24"/>
          <p:cNvSpPr txBox="1">
            <a:spLocks noChangeArrowheads="1"/>
          </p:cNvSpPr>
          <p:nvPr/>
        </p:nvSpPr>
        <p:spPr bwMode="auto">
          <a:xfrm>
            <a:off x="285750" y="2143134"/>
            <a:ext cx="10381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mamelles</a:t>
            </a:r>
          </a:p>
        </p:txBody>
      </p:sp>
      <p:sp>
        <p:nvSpPr>
          <p:cNvPr id="17457" name="Line 23"/>
          <p:cNvSpPr>
            <a:spLocks noChangeShapeType="1"/>
          </p:cNvSpPr>
          <p:nvPr/>
        </p:nvSpPr>
        <p:spPr bwMode="auto">
          <a:xfrm>
            <a:off x="2454531" y="2145035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8" name="Text Box 54"/>
          <p:cNvSpPr txBox="1">
            <a:spLocks noChangeArrowheads="1"/>
          </p:cNvSpPr>
          <p:nvPr/>
        </p:nvSpPr>
        <p:spPr bwMode="auto">
          <a:xfrm>
            <a:off x="1428725" y="1857383"/>
            <a:ext cx="9810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Bréchet</a:t>
            </a:r>
          </a:p>
        </p:txBody>
      </p:sp>
      <p:sp>
        <p:nvSpPr>
          <p:cNvPr id="17459" name="Oval 40"/>
          <p:cNvSpPr>
            <a:spLocks noChangeArrowheads="1"/>
          </p:cNvSpPr>
          <p:nvPr/>
        </p:nvSpPr>
        <p:spPr bwMode="auto">
          <a:xfrm>
            <a:off x="3786208" y="3286141"/>
            <a:ext cx="152400" cy="1524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solidFill>
                <a:srgbClr val="00B050"/>
              </a:solidFill>
              <a:latin typeface="Calibri" charset="0"/>
            </a:endParaRPr>
          </a:p>
        </p:txBody>
      </p:sp>
      <p:sp>
        <p:nvSpPr>
          <p:cNvPr id="72" name="Oval 40"/>
          <p:cNvSpPr>
            <a:spLocks noChangeArrowheads="1"/>
          </p:cNvSpPr>
          <p:nvPr/>
        </p:nvSpPr>
        <p:spPr bwMode="auto">
          <a:xfrm>
            <a:off x="3071813" y="2428875"/>
            <a:ext cx="152400" cy="1524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ea typeface="+mn-ea"/>
              <a:cs typeface="+mn-cs"/>
            </a:endParaRPr>
          </a:p>
        </p:txBody>
      </p:sp>
      <p:sp>
        <p:nvSpPr>
          <p:cNvPr id="17410" name="Text Box 39"/>
          <p:cNvSpPr txBox="1">
            <a:spLocks noChangeArrowheads="1"/>
          </p:cNvSpPr>
          <p:nvPr/>
        </p:nvSpPr>
        <p:spPr bwMode="auto">
          <a:xfrm>
            <a:off x="2124075" y="3429000"/>
            <a:ext cx="1528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600">
                <a:latin typeface="Calibri" charset="0"/>
              </a:rPr>
              <a:t>Main à 3 doigts</a:t>
            </a:r>
          </a:p>
        </p:txBody>
      </p:sp>
      <p:pic>
        <p:nvPicPr>
          <p:cNvPr id="2" name="Image 1" descr="bale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88640"/>
            <a:ext cx="1224136" cy="932013"/>
          </a:xfrm>
          <a:prstGeom prst="rect">
            <a:avLst/>
          </a:prstGeom>
        </p:spPr>
      </p:pic>
      <p:pic>
        <p:nvPicPr>
          <p:cNvPr id="4" name="Image 3" descr="Cynthiacetu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32656"/>
            <a:ext cx="1218580" cy="720376"/>
          </a:xfrm>
          <a:prstGeom prst="rect">
            <a:avLst/>
          </a:prstGeom>
        </p:spPr>
      </p:pic>
      <p:pic>
        <p:nvPicPr>
          <p:cNvPr id="5" name="Image 4" descr="Ambulocetus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60648"/>
            <a:ext cx="1192051" cy="748853"/>
          </a:xfrm>
          <a:prstGeom prst="rect">
            <a:avLst/>
          </a:prstGeom>
        </p:spPr>
      </p:pic>
      <p:pic>
        <p:nvPicPr>
          <p:cNvPr id="6" name="Image 5" descr="Pakicetus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56792"/>
            <a:ext cx="688941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83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3" name="Text Box 74"/>
          <p:cNvSpPr txBox="1">
            <a:spLocks noChangeArrowheads="1"/>
          </p:cNvSpPr>
          <p:nvPr/>
        </p:nvSpPr>
        <p:spPr bwMode="auto">
          <a:xfrm>
            <a:off x="4752951" y="3060698"/>
            <a:ext cx="290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2000">
                <a:solidFill>
                  <a:srgbClr val="FFFFFF"/>
                </a:solidFill>
                <a:latin typeface="Calibri" charset="0"/>
              </a:rPr>
              <a:t>*</a:t>
            </a:r>
            <a:endParaRPr lang="en-GB" sz="2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2276445" y="4329115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3495644" y="5091114"/>
            <a:ext cx="762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3" name="Line 20"/>
          <p:cNvSpPr>
            <a:spLocks noChangeShapeType="1"/>
          </p:cNvSpPr>
          <p:nvPr/>
        </p:nvSpPr>
        <p:spPr bwMode="auto">
          <a:xfrm>
            <a:off x="1187624" y="3068960"/>
            <a:ext cx="220216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6876256" y="1988840"/>
            <a:ext cx="1728788" cy="6340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sz="1600" b="1" dirty="0">
                <a:latin typeface="+mn-lt"/>
                <a:ea typeface="+mn-ea"/>
                <a:cs typeface="+mn-cs"/>
              </a:rPr>
              <a:t>Libellule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fr-FR" sz="1600" b="1" dirty="0" smtClean="0">
                <a:latin typeface="+mn-lt"/>
                <a:ea typeface="+mn-ea"/>
                <a:cs typeface="+mn-cs"/>
              </a:rPr>
              <a:t>Moustique</a:t>
            </a:r>
            <a:endParaRPr lang="fr-FR" sz="1600" b="1" dirty="0">
              <a:latin typeface="+mn-lt"/>
              <a:ea typeface="+mn-ea"/>
              <a:cs typeface="+mn-cs"/>
            </a:endParaRPr>
          </a:p>
        </p:txBody>
      </p:sp>
      <p:sp>
        <p:nvSpPr>
          <p:cNvPr id="17425" name="Text Box 8"/>
          <p:cNvSpPr txBox="1">
            <a:spLocks noChangeArrowheads="1"/>
          </p:cNvSpPr>
          <p:nvPr/>
        </p:nvSpPr>
        <p:spPr bwMode="auto">
          <a:xfrm>
            <a:off x="323528" y="116632"/>
            <a:ext cx="1080120" cy="1858971"/>
          </a:xfrm>
          <a:prstGeom prst="rect">
            <a:avLst/>
          </a:prstGeom>
          <a:solidFill>
            <a:srgbClr val="00FFFF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400" b="1" dirty="0">
                <a:latin typeface="Calibri" charset="0"/>
              </a:rPr>
              <a:t>Chien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400" b="1" dirty="0" smtClean="0">
                <a:latin typeface="Calibri" charset="0"/>
              </a:rPr>
              <a:t>Cheval</a:t>
            </a: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endParaRPr lang="fr-FR" sz="1400" b="1" dirty="0" smtClean="0">
              <a:latin typeface="Calibri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endParaRPr lang="fr-FR" sz="1400" b="1" dirty="0">
              <a:latin typeface="Calibri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endParaRPr lang="fr-FR" sz="1400" b="1" dirty="0" smtClean="0">
              <a:latin typeface="Calibri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endParaRPr lang="fr-FR" sz="1400" b="1" dirty="0">
              <a:latin typeface="Calibri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400" b="1" dirty="0" err="1" smtClean="0">
                <a:latin typeface="Calibri" charset="0"/>
              </a:rPr>
              <a:t>Pakicetus</a:t>
            </a:r>
            <a:endParaRPr lang="fr-FR" sz="1400" b="1" dirty="0">
              <a:latin typeface="Calibri" charset="0"/>
            </a:endParaRPr>
          </a:p>
        </p:txBody>
      </p:sp>
      <p:sp>
        <p:nvSpPr>
          <p:cNvPr id="17426" name="Line 12"/>
          <p:cNvSpPr>
            <a:spLocks noChangeShapeType="1"/>
          </p:cNvSpPr>
          <p:nvPr/>
        </p:nvSpPr>
        <p:spPr bwMode="auto">
          <a:xfrm flipV="1">
            <a:off x="1428725" y="3786203"/>
            <a:ext cx="2428889" cy="2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7" name="Line 13"/>
          <p:cNvSpPr>
            <a:spLocks noChangeShapeType="1"/>
          </p:cNvSpPr>
          <p:nvPr/>
        </p:nvSpPr>
        <p:spPr bwMode="auto">
          <a:xfrm>
            <a:off x="2352645" y="3795715"/>
            <a:ext cx="0" cy="8381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8" name="Line 14"/>
          <p:cNvSpPr>
            <a:spLocks noChangeShapeType="1"/>
          </p:cNvSpPr>
          <p:nvPr/>
        </p:nvSpPr>
        <p:spPr bwMode="auto">
          <a:xfrm flipH="1">
            <a:off x="6072190" y="2276872"/>
            <a:ext cx="11978" cy="236658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29" name="Line 15"/>
          <p:cNvSpPr>
            <a:spLocks noChangeShapeType="1"/>
          </p:cNvSpPr>
          <p:nvPr/>
        </p:nvSpPr>
        <p:spPr bwMode="auto">
          <a:xfrm>
            <a:off x="2352644" y="4633914"/>
            <a:ext cx="3719546" cy="9548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0" name="Line 16"/>
          <p:cNvSpPr>
            <a:spLocks noChangeShapeType="1"/>
          </p:cNvSpPr>
          <p:nvPr/>
        </p:nvSpPr>
        <p:spPr bwMode="auto">
          <a:xfrm>
            <a:off x="3571843" y="4633915"/>
            <a:ext cx="0" cy="6857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1" name="Line 17"/>
          <p:cNvSpPr>
            <a:spLocks noChangeShapeType="1"/>
          </p:cNvSpPr>
          <p:nvPr/>
        </p:nvSpPr>
        <p:spPr bwMode="auto">
          <a:xfrm flipH="1">
            <a:off x="7839035" y="2636913"/>
            <a:ext cx="45332" cy="268280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2" name="Line 18"/>
          <p:cNvSpPr>
            <a:spLocks noChangeShapeType="1"/>
          </p:cNvSpPr>
          <p:nvPr/>
        </p:nvSpPr>
        <p:spPr bwMode="auto">
          <a:xfrm>
            <a:off x="3571843" y="5319714"/>
            <a:ext cx="4267195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3" name="Line 19"/>
          <p:cNvSpPr>
            <a:spLocks noChangeShapeType="1"/>
          </p:cNvSpPr>
          <p:nvPr/>
        </p:nvSpPr>
        <p:spPr bwMode="auto">
          <a:xfrm>
            <a:off x="5857841" y="5319714"/>
            <a:ext cx="0" cy="68579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938184" y="4138615"/>
            <a:ext cx="13715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4 membres</a:t>
            </a:r>
          </a:p>
        </p:txBody>
      </p:sp>
      <p:sp>
        <p:nvSpPr>
          <p:cNvPr id="17436" name="Text Box 7"/>
          <p:cNvSpPr txBox="1">
            <a:spLocks noChangeArrowheads="1"/>
          </p:cNvSpPr>
          <p:nvPr/>
        </p:nvSpPr>
        <p:spPr bwMode="auto">
          <a:xfrm>
            <a:off x="5436096" y="1988840"/>
            <a:ext cx="1316358" cy="338554"/>
          </a:xfrm>
          <a:prstGeom prst="rect">
            <a:avLst/>
          </a:prstGeom>
          <a:solidFill>
            <a:srgbClr val="CC99FF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600" b="1" dirty="0" smtClean="0">
                <a:latin typeface="Calibri" charset="0"/>
              </a:rPr>
              <a:t>Tilapia</a:t>
            </a:r>
            <a:endParaRPr lang="fr-FR" sz="1600" b="1" dirty="0">
              <a:latin typeface="Calibri" charset="0"/>
            </a:endParaRP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5076801" y="2492896"/>
            <a:ext cx="129539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N</a:t>
            </a:r>
            <a:r>
              <a:rPr lang="fr-FR" sz="1000" dirty="0" smtClean="0">
                <a:latin typeface="Calibri" charset="0"/>
              </a:rPr>
              <a:t>ageoires </a:t>
            </a:r>
            <a:r>
              <a:rPr lang="fr-FR" sz="1000" dirty="0">
                <a:latin typeface="Calibri" charset="0"/>
              </a:rPr>
              <a:t>avec rayons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981046" y="4914902"/>
            <a:ext cx="255269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S</a:t>
            </a:r>
            <a:r>
              <a:rPr lang="fr-FR" sz="1000" dirty="0" smtClean="0">
                <a:latin typeface="Calibri" charset="0"/>
              </a:rPr>
              <a:t>quelette </a:t>
            </a:r>
            <a:r>
              <a:rPr lang="fr-FR" sz="1000" dirty="0">
                <a:latin typeface="Calibri" charset="0"/>
              </a:rPr>
              <a:t>interne osseux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705441" y="4862514"/>
            <a:ext cx="19288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S</a:t>
            </a:r>
            <a:r>
              <a:rPr lang="fr-FR" sz="1000" dirty="0" smtClean="0">
                <a:latin typeface="Calibri" charset="0"/>
              </a:rPr>
              <a:t>quelette </a:t>
            </a:r>
            <a:r>
              <a:rPr lang="fr-FR" sz="1000" dirty="0">
                <a:latin typeface="Calibri" charset="0"/>
              </a:rPr>
              <a:t>externe</a:t>
            </a: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7686639" y="4365104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6629365" y="4221088"/>
            <a:ext cx="10667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6 pattes</a:t>
            </a:r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7686639" y="5013176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5705441" y="5548314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5029167" y="5376864"/>
            <a:ext cx="6857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Y</a:t>
            </a:r>
            <a:r>
              <a:rPr lang="fr-FR" sz="1000" dirty="0" smtClean="0">
                <a:latin typeface="Calibri" charset="0"/>
              </a:rPr>
              <a:t>eux</a:t>
            </a:r>
            <a:endParaRPr lang="fr-FR" sz="1000" dirty="0">
              <a:latin typeface="Calibri" charset="0"/>
            </a:endParaRPr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5705441" y="5776913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4605305" y="5586413"/>
            <a:ext cx="11429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B</a:t>
            </a:r>
            <a:r>
              <a:rPr lang="fr-FR" sz="1000" dirty="0" smtClean="0">
                <a:latin typeface="Calibri" charset="0"/>
              </a:rPr>
              <a:t>ouche</a:t>
            </a:r>
            <a:endParaRPr lang="fr-FR" sz="1000" dirty="0">
              <a:latin typeface="Calibri" charset="0"/>
            </a:endParaRPr>
          </a:p>
        </p:txBody>
      </p:sp>
      <p:sp>
        <p:nvSpPr>
          <p:cNvPr id="17448" name="Oval 40"/>
          <p:cNvSpPr>
            <a:spLocks noChangeArrowheads="1"/>
          </p:cNvSpPr>
          <p:nvPr/>
        </p:nvSpPr>
        <p:spPr bwMode="auto">
          <a:xfrm>
            <a:off x="2276445" y="3719516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7449" name="Oval 41"/>
          <p:cNvSpPr>
            <a:spLocks noChangeArrowheads="1"/>
          </p:cNvSpPr>
          <p:nvPr/>
        </p:nvSpPr>
        <p:spPr bwMode="auto">
          <a:xfrm>
            <a:off x="3495644" y="4557715"/>
            <a:ext cx="152400" cy="1524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7450" name="Oval 42"/>
          <p:cNvSpPr>
            <a:spLocks noChangeArrowheads="1"/>
          </p:cNvSpPr>
          <p:nvPr/>
        </p:nvSpPr>
        <p:spPr bwMode="auto">
          <a:xfrm>
            <a:off x="5781641" y="5243514"/>
            <a:ext cx="152400" cy="152400"/>
          </a:xfrm>
          <a:prstGeom prst="ellipse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17451" name="Line 38"/>
          <p:cNvSpPr>
            <a:spLocks noChangeShapeType="1"/>
          </p:cNvSpPr>
          <p:nvPr/>
        </p:nvSpPr>
        <p:spPr bwMode="auto">
          <a:xfrm>
            <a:off x="5929314" y="2708920"/>
            <a:ext cx="15240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2" name="Line 10"/>
          <p:cNvSpPr>
            <a:spLocks noChangeShapeType="1"/>
          </p:cNvSpPr>
          <p:nvPr/>
        </p:nvSpPr>
        <p:spPr bwMode="auto">
          <a:xfrm flipH="1">
            <a:off x="1387764" y="2708920"/>
            <a:ext cx="15883" cy="1077286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7455" name="Text Box 24"/>
          <p:cNvSpPr txBox="1">
            <a:spLocks noChangeArrowheads="1"/>
          </p:cNvSpPr>
          <p:nvPr/>
        </p:nvSpPr>
        <p:spPr bwMode="auto">
          <a:xfrm>
            <a:off x="539552" y="2924944"/>
            <a:ext cx="6095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P</a:t>
            </a:r>
            <a:r>
              <a:rPr lang="fr-FR" sz="1000" dirty="0" smtClean="0">
                <a:latin typeface="Calibri" charset="0"/>
              </a:rPr>
              <a:t>oils</a:t>
            </a:r>
            <a:endParaRPr lang="fr-FR" sz="1000" dirty="0">
              <a:latin typeface="Calibri" charset="0"/>
            </a:endParaRPr>
          </a:p>
        </p:txBody>
      </p:sp>
      <p:sp>
        <p:nvSpPr>
          <p:cNvPr id="17456" name="Text Box 24"/>
          <p:cNvSpPr txBox="1">
            <a:spLocks noChangeArrowheads="1"/>
          </p:cNvSpPr>
          <p:nvPr/>
        </p:nvSpPr>
        <p:spPr bwMode="auto">
          <a:xfrm>
            <a:off x="107504" y="3254787"/>
            <a:ext cx="10381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M</a:t>
            </a:r>
            <a:r>
              <a:rPr lang="fr-FR" sz="1000" dirty="0" smtClean="0">
                <a:latin typeface="Calibri" charset="0"/>
              </a:rPr>
              <a:t>amelles</a:t>
            </a:r>
            <a:endParaRPr lang="fr-FR" sz="1000" dirty="0">
              <a:latin typeface="Calibri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516157" y="1988840"/>
            <a:ext cx="903715" cy="461665"/>
          </a:xfrm>
          <a:prstGeom prst="rect">
            <a:avLst/>
          </a:prstGeom>
          <a:solidFill>
            <a:srgbClr val="99CCFF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200" b="1" dirty="0">
                <a:latin typeface="Calibri" charset="0"/>
              </a:rPr>
              <a:t>Merle des Moluques</a:t>
            </a:r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 flipH="1">
            <a:off x="3873579" y="3498369"/>
            <a:ext cx="0" cy="248129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sp>
        <p:nvSpPr>
          <p:cNvPr id="17414" name="Line 36"/>
          <p:cNvSpPr>
            <a:spLocks noChangeShapeType="1"/>
          </p:cNvSpPr>
          <p:nvPr/>
        </p:nvSpPr>
        <p:spPr bwMode="auto">
          <a:xfrm>
            <a:off x="3295206" y="2952487"/>
            <a:ext cx="0" cy="545882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sp>
        <p:nvSpPr>
          <p:cNvPr id="17415" name="Line 37"/>
          <p:cNvSpPr>
            <a:spLocks noChangeShapeType="1"/>
          </p:cNvSpPr>
          <p:nvPr/>
        </p:nvSpPr>
        <p:spPr bwMode="auto">
          <a:xfrm>
            <a:off x="3295206" y="3498369"/>
            <a:ext cx="1221010" cy="3102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sp>
        <p:nvSpPr>
          <p:cNvPr id="17416" name="Line 41"/>
          <p:cNvSpPr>
            <a:spLocks noChangeShapeType="1"/>
          </p:cNvSpPr>
          <p:nvPr/>
        </p:nvSpPr>
        <p:spPr bwMode="auto">
          <a:xfrm>
            <a:off x="3745051" y="3672059"/>
            <a:ext cx="128528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pic>
        <p:nvPicPr>
          <p:cNvPr id="17417" name="Picture 44" descr="C:\transf\DI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162" y="3051739"/>
            <a:ext cx="578373" cy="420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45" descr="F:\evolution\ARCHE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733" y="2712630"/>
            <a:ext cx="771165" cy="360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Line 52"/>
          <p:cNvSpPr>
            <a:spLocks noChangeShapeType="1"/>
          </p:cNvSpPr>
          <p:nvPr/>
        </p:nvSpPr>
        <p:spPr bwMode="auto">
          <a:xfrm>
            <a:off x="3034655" y="2930082"/>
            <a:ext cx="389078" cy="22405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sp>
        <p:nvSpPr>
          <p:cNvPr id="17421" name="Text Box 54"/>
          <p:cNvSpPr txBox="1">
            <a:spLocks noChangeArrowheads="1"/>
          </p:cNvSpPr>
          <p:nvPr/>
        </p:nvSpPr>
        <p:spPr bwMode="auto">
          <a:xfrm>
            <a:off x="2267744" y="2996952"/>
            <a:ext cx="706901" cy="16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plumes</a:t>
            </a:r>
          </a:p>
        </p:txBody>
      </p:sp>
      <p:sp>
        <p:nvSpPr>
          <p:cNvPr id="17422" name="Line 72"/>
          <p:cNvSpPr>
            <a:spLocks noChangeShapeType="1"/>
          </p:cNvSpPr>
          <p:nvPr/>
        </p:nvSpPr>
        <p:spPr bwMode="auto">
          <a:xfrm flipV="1">
            <a:off x="2987824" y="2492896"/>
            <a:ext cx="0" cy="446631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000"/>
          </a:p>
        </p:txBody>
      </p:sp>
      <p:sp>
        <p:nvSpPr>
          <p:cNvPr id="17457" name="Line 23"/>
          <p:cNvSpPr>
            <a:spLocks noChangeShapeType="1"/>
          </p:cNvSpPr>
          <p:nvPr/>
        </p:nvSpPr>
        <p:spPr bwMode="auto">
          <a:xfrm>
            <a:off x="2771800" y="2708920"/>
            <a:ext cx="216024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sp>
        <p:nvSpPr>
          <p:cNvPr id="17458" name="Text Box 54"/>
          <p:cNvSpPr txBox="1">
            <a:spLocks noChangeArrowheads="1"/>
          </p:cNvSpPr>
          <p:nvPr/>
        </p:nvSpPr>
        <p:spPr bwMode="auto">
          <a:xfrm>
            <a:off x="1979712" y="2564904"/>
            <a:ext cx="827396" cy="16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>
                <a:latin typeface="Calibri" charset="0"/>
              </a:rPr>
              <a:t>Bréchet</a:t>
            </a:r>
          </a:p>
        </p:txBody>
      </p:sp>
      <p:sp>
        <p:nvSpPr>
          <p:cNvPr id="17410" name="Text Box 39"/>
          <p:cNvSpPr txBox="1">
            <a:spLocks noChangeArrowheads="1"/>
          </p:cNvSpPr>
          <p:nvPr/>
        </p:nvSpPr>
        <p:spPr bwMode="auto">
          <a:xfrm>
            <a:off x="2427663" y="3539725"/>
            <a:ext cx="1289293" cy="16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>
                <a:latin typeface="Calibri" charset="0"/>
              </a:rPr>
              <a:t>Main à 3 doigts</a:t>
            </a:r>
          </a:p>
        </p:txBody>
      </p:sp>
      <p:sp>
        <p:nvSpPr>
          <p:cNvPr id="57" name="Line 15"/>
          <p:cNvSpPr>
            <a:spLocks noChangeShapeType="1"/>
          </p:cNvSpPr>
          <p:nvPr/>
        </p:nvSpPr>
        <p:spPr bwMode="auto">
          <a:xfrm>
            <a:off x="899592" y="2708920"/>
            <a:ext cx="1296144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58" name="Oval 41"/>
          <p:cNvSpPr>
            <a:spLocks noChangeArrowheads="1"/>
          </p:cNvSpPr>
          <p:nvPr/>
        </p:nvSpPr>
        <p:spPr bwMode="auto">
          <a:xfrm>
            <a:off x="1331640" y="2636912"/>
            <a:ext cx="152400" cy="152400"/>
          </a:xfrm>
          <a:prstGeom prst="ellipse">
            <a:avLst/>
          </a:prstGeom>
          <a:solidFill>
            <a:srgbClr val="660066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59" name="Line 7"/>
          <p:cNvSpPr>
            <a:spLocks noChangeShapeType="1"/>
          </p:cNvSpPr>
          <p:nvPr/>
        </p:nvSpPr>
        <p:spPr bwMode="auto">
          <a:xfrm flipH="1">
            <a:off x="899592" y="1988840"/>
            <a:ext cx="0" cy="72008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0" name="Line 7"/>
          <p:cNvSpPr>
            <a:spLocks noChangeShapeType="1"/>
          </p:cNvSpPr>
          <p:nvPr/>
        </p:nvSpPr>
        <p:spPr bwMode="auto">
          <a:xfrm flipH="1">
            <a:off x="2195736" y="1844824"/>
            <a:ext cx="0" cy="864096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1" name="Text Box 24"/>
          <p:cNvSpPr txBox="1">
            <a:spLocks noChangeArrowheads="1"/>
          </p:cNvSpPr>
          <p:nvPr/>
        </p:nvSpPr>
        <p:spPr bwMode="auto">
          <a:xfrm>
            <a:off x="1115616" y="1876762"/>
            <a:ext cx="9361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 smtClean="0">
                <a:latin typeface="Calibri" charset="0"/>
              </a:rPr>
              <a:t>Pattes palmées</a:t>
            </a:r>
            <a:endParaRPr lang="fr-FR" sz="1000" dirty="0">
              <a:latin typeface="Calibri" charset="0"/>
            </a:endParaRPr>
          </a:p>
        </p:txBody>
      </p:sp>
      <p:sp>
        <p:nvSpPr>
          <p:cNvPr id="62" name="Line 20"/>
          <p:cNvSpPr>
            <a:spLocks noChangeShapeType="1"/>
          </p:cNvSpPr>
          <p:nvPr/>
        </p:nvSpPr>
        <p:spPr bwMode="auto">
          <a:xfrm flipV="1">
            <a:off x="2051720" y="2060848"/>
            <a:ext cx="125580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1187624" y="1340769"/>
            <a:ext cx="1224136" cy="3077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400" b="1" dirty="0" err="1" smtClean="0">
                <a:latin typeface="Calibri" charset="0"/>
              </a:rPr>
              <a:t>Ambulocetus</a:t>
            </a:r>
            <a:endParaRPr lang="fr-FR" sz="1400" b="1" dirty="0">
              <a:latin typeface="Calibri" charset="0"/>
            </a:endParaRPr>
          </a:p>
        </p:txBody>
      </p:sp>
      <p:sp>
        <p:nvSpPr>
          <p:cNvPr id="65" name="Line 15"/>
          <p:cNvSpPr>
            <a:spLocks noChangeShapeType="1"/>
          </p:cNvSpPr>
          <p:nvPr/>
        </p:nvSpPr>
        <p:spPr bwMode="auto">
          <a:xfrm>
            <a:off x="1619672" y="1844824"/>
            <a:ext cx="1224136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6" name="Line 36"/>
          <p:cNvSpPr>
            <a:spLocks noChangeShapeType="1"/>
          </p:cNvSpPr>
          <p:nvPr/>
        </p:nvSpPr>
        <p:spPr bwMode="auto">
          <a:xfrm>
            <a:off x="1619672" y="1700808"/>
            <a:ext cx="0" cy="144016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7" name="Line 72"/>
          <p:cNvSpPr>
            <a:spLocks noChangeShapeType="1"/>
          </p:cNvSpPr>
          <p:nvPr/>
        </p:nvSpPr>
        <p:spPr bwMode="auto">
          <a:xfrm flipV="1">
            <a:off x="2843808" y="1196751"/>
            <a:ext cx="0" cy="613791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8" name="Line 15"/>
          <p:cNvSpPr>
            <a:spLocks noChangeShapeType="1"/>
          </p:cNvSpPr>
          <p:nvPr/>
        </p:nvSpPr>
        <p:spPr bwMode="auto">
          <a:xfrm>
            <a:off x="2267744" y="1196752"/>
            <a:ext cx="1224136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9" name="Line 36"/>
          <p:cNvSpPr>
            <a:spLocks noChangeShapeType="1"/>
          </p:cNvSpPr>
          <p:nvPr/>
        </p:nvSpPr>
        <p:spPr bwMode="auto">
          <a:xfrm>
            <a:off x="2267744" y="908720"/>
            <a:ext cx="0" cy="288033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0" name="Line 72"/>
          <p:cNvSpPr>
            <a:spLocks noChangeShapeType="1"/>
          </p:cNvSpPr>
          <p:nvPr/>
        </p:nvSpPr>
        <p:spPr bwMode="auto">
          <a:xfrm flipV="1">
            <a:off x="3491880" y="476672"/>
            <a:ext cx="0" cy="75780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75" name="Text Box 8"/>
          <p:cNvSpPr txBox="1">
            <a:spLocks noChangeArrowheads="1"/>
          </p:cNvSpPr>
          <p:nvPr/>
        </p:nvSpPr>
        <p:spPr bwMode="auto">
          <a:xfrm>
            <a:off x="1691680" y="620688"/>
            <a:ext cx="1296144" cy="30777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400" b="1" dirty="0" err="1" smtClean="0">
                <a:latin typeface="Calibri" charset="0"/>
              </a:rPr>
              <a:t>Cynthiacetus</a:t>
            </a:r>
            <a:endParaRPr lang="fr-FR" sz="1400" b="1" dirty="0">
              <a:latin typeface="Calibri" charset="0"/>
            </a:endParaRPr>
          </a:p>
        </p:txBody>
      </p:sp>
      <p:sp>
        <p:nvSpPr>
          <p:cNvPr id="76" name="Text Box 8"/>
          <p:cNvSpPr txBox="1">
            <a:spLocks noChangeArrowheads="1"/>
          </p:cNvSpPr>
          <p:nvPr/>
        </p:nvSpPr>
        <p:spPr bwMode="auto">
          <a:xfrm>
            <a:off x="3131840" y="116632"/>
            <a:ext cx="864096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charset="0"/>
              <a:buNone/>
            </a:pPr>
            <a:r>
              <a:rPr lang="fr-FR" sz="1400" b="1" dirty="0" smtClean="0">
                <a:latin typeface="Calibri" charset="0"/>
              </a:rPr>
              <a:t>Baleine</a:t>
            </a:r>
            <a:endParaRPr lang="fr-FR" sz="1400" b="1" dirty="0">
              <a:latin typeface="Calibri" charset="0"/>
            </a:endParaRPr>
          </a:p>
        </p:txBody>
      </p:sp>
      <p:sp>
        <p:nvSpPr>
          <p:cNvPr id="77" name="Line 41"/>
          <p:cNvSpPr>
            <a:spLocks noChangeShapeType="1"/>
          </p:cNvSpPr>
          <p:nvPr/>
        </p:nvSpPr>
        <p:spPr bwMode="auto">
          <a:xfrm>
            <a:off x="2843808" y="1484784"/>
            <a:ext cx="216024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3491880" y="620688"/>
            <a:ext cx="288032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79" name="Text Box 24"/>
          <p:cNvSpPr txBox="1">
            <a:spLocks noChangeArrowheads="1"/>
          </p:cNvSpPr>
          <p:nvPr/>
        </p:nvSpPr>
        <p:spPr bwMode="auto">
          <a:xfrm>
            <a:off x="3563888" y="431666"/>
            <a:ext cx="64807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 smtClean="0">
                <a:latin typeface="Calibri" charset="0"/>
              </a:rPr>
              <a:t>Event</a:t>
            </a:r>
          </a:p>
          <a:p>
            <a:pPr algn="r" eaLnBrk="1" hangingPunct="1">
              <a:spcBef>
                <a:spcPct val="50000"/>
              </a:spcBef>
            </a:pPr>
            <a:r>
              <a:rPr lang="fr-FR" sz="1000" dirty="0" smtClean="0">
                <a:latin typeface="Calibri" charset="0"/>
              </a:rPr>
              <a:t>Fanons</a:t>
            </a:r>
            <a:endParaRPr lang="fr-FR" sz="1000" dirty="0">
              <a:latin typeface="Calibri" charset="0"/>
            </a:endParaRPr>
          </a:p>
        </p:txBody>
      </p:sp>
      <p:sp>
        <p:nvSpPr>
          <p:cNvPr id="80" name="Text Box 24"/>
          <p:cNvSpPr txBox="1">
            <a:spLocks noChangeArrowheads="1"/>
          </p:cNvSpPr>
          <p:nvPr/>
        </p:nvSpPr>
        <p:spPr bwMode="auto">
          <a:xfrm>
            <a:off x="3059832" y="1196752"/>
            <a:ext cx="7920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 smtClean="0">
                <a:latin typeface="Calibri" charset="0"/>
              </a:rPr>
              <a:t>Membres postérieurs atrophiés</a:t>
            </a:r>
            <a:endParaRPr lang="fr-FR" sz="1000" dirty="0">
              <a:latin typeface="Calibri" charset="0"/>
            </a:endParaRPr>
          </a:p>
        </p:txBody>
      </p:sp>
      <p:sp>
        <p:nvSpPr>
          <p:cNvPr id="81" name="Line 23"/>
          <p:cNvSpPr>
            <a:spLocks noChangeShapeType="1"/>
          </p:cNvSpPr>
          <p:nvPr/>
        </p:nvSpPr>
        <p:spPr bwMode="auto">
          <a:xfrm>
            <a:off x="3059832" y="3140968"/>
            <a:ext cx="224408" cy="8384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 sz="1000"/>
          </a:p>
        </p:txBody>
      </p:sp>
      <p:sp>
        <p:nvSpPr>
          <p:cNvPr id="82" name="Line 20"/>
          <p:cNvSpPr>
            <a:spLocks noChangeShapeType="1"/>
          </p:cNvSpPr>
          <p:nvPr/>
        </p:nvSpPr>
        <p:spPr bwMode="auto">
          <a:xfrm>
            <a:off x="683568" y="2420888"/>
            <a:ext cx="220216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83" name="Text Box 24"/>
          <p:cNvSpPr txBox="1">
            <a:spLocks noChangeArrowheads="1"/>
          </p:cNvSpPr>
          <p:nvPr/>
        </p:nvSpPr>
        <p:spPr bwMode="auto">
          <a:xfrm>
            <a:off x="-77442" y="2236802"/>
            <a:ext cx="7920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1000" dirty="0" smtClean="0">
                <a:latin typeface="Calibri" charset="0"/>
              </a:rPr>
              <a:t>Vie terrestre</a:t>
            </a:r>
            <a:endParaRPr lang="fr-FR" sz="1000" dirty="0">
              <a:latin typeface="Calibri" charset="0"/>
            </a:endParaRPr>
          </a:p>
        </p:txBody>
      </p:sp>
      <p:sp>
        <p:nvSpPr>
          <p:cNvPr id="84" name="Line 20"/>
          <p:cNvSpPr>
            <a:spLocks noChangeShapeType="1"/>
          </p:cNvSpPr>
          <p:nvPr/>
        </p:nvSpPr>
        <p:spPr bwMode="auto">
          <a:xfrm>
            <a:off x="1187624" y="3429000"/>
            <a:ext cx="220216" cy="0"/>
          </a:xfrm>
          <a:prstGeom prst="line">
            <a:avLst/>
          </a:prstGeom>
          <a:noFill/>
          <a:ln w="38100" cap="sq">
            <a:solidFill>
              <a:srgbClr val="FF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85" name="Oval 41"/>
          <p:cNvSpPr>
            <a:spLocks noChangeArrowheads="1"/>
          </p:cNvSpPr>
          <p:nvPr/>
        </p:nvSpPr>
        <p:spPr bwMode="auto">
          <a:xfrm>
            <a:off x="2123728" y="1772816"/>
            <a:ext cx="152400" cy="152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86" name="Oval 41"/>
          <p:cNvSpPr>
            <a:spLocks noChangeArrowheads="1"/>
          </p:cNvSpPr>
          <p:nvPr/>
        </p:nvSpPr>
        <p:spPr bwMode="auto">
          <a:xfrm>
            <a:off x="2763416" y="1124744"/>
            <a:ext cx="152400" cy="152400"/>
          </a:xfrm>
          <a:prstGeom prst="ellipse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latin typeface="Calibri" charset="0"/>
            </a:endParaRPr>
          </a:p>
        </p:txBody>
      </p:sp>
      <p:sp>
        <p:nvSpPr>
          <p:cNvPr id="72" name="Oval 40"/>
          <p:cNvSpPr>
            <a:spLocks noChangeArrowheads="1"/>
          </p:cNvSpPr>
          <p:nvPr/>
        </p:nvSpPr>
        <p:spPr bwMode="auto">
          <a:xfrm>
            <a:off x="3203848" y="2852936"/>
            <a:ext cx="152400" cy="1524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ea typeface="+mn-ea"/>
              <a:cs typeface="+mn-cs"/>
            </a:endParaRPr>
          </a:p>
        </p:txBody>
      </p:sp>
      <p:sp>
        <p:nvSpPr>
          <p:cNvPr id="17459" name="Oval 40"/>
          <p:cNvSpPr>
            <a:spLocks noChangeArrowheads="1"/>
          </p:cNvSpPr>
          <p:nvPr/>
        </p:nvSpPr>
        <p:spPr bwMode="auto">
          <a:xfrm>
            <a:off x="3779912" y="3420616"/>
            <a:ext cx="152400" cy="1524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>
              <a:solidFill>
                <a:srgbClr val="00B05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5563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266</Words>
  <Application>Microsoft Macintosh PowerPoint</Application>
  <PresentationFormat>Présentation à l'écran (4:3)</PresentationFormat>
  <Paragraphs>235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Carole BERNARD</dc:creator>
  <cp:lastModifiedBy>Carole Bernard</cp:lastModifiedBy>
  <cp:revision>45</cp:revision>
  <dcterms:created xsi:type="dcterms:W3CDTF">2009-07-13T03:28:53Z</dcterms:created>
  <dcterms:modified xsi:type="dcterms:W3CDTF">2015-08-25T22:06:52Z</dcterms:modified>
</cp:coreProperties>
</file>