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7" r:id="rId4"/>
    <p:sldId id="258" r:id="rId5"/>
    <p:sldId id="259" r:id="rId6"/>
    <p:sldId id="268" r:id="rId7"/>
    <p:sldId id="264" r:id="rId8"/>
    <p:sldId id="269" r:id="rId9"/>
    <p:sldId id="265" r:id="rId10"/>
    <p:sldId id="260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1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0B556-687D-0547-9DF9-A800EB0739A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CFEC-3E5B-0B44-B136-1247CBAB24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013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7D12-8593-9348-BCDD-D6A24DDF2E4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228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7D12-8593-9348-BCDD-D6A24DDF2E4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228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7D12-8593-9348-BCDD-D6A24DDF2E4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228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582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187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6132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203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23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55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191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75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53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032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47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1995F-D20B-EB46-86D5-A4218F3F5CFE}" type="datetimeFigureOut">
              <a:rPr lang="fr-FR" smtClean="0"/>
              <a:t>08/03/21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E7A4-2F82-9045-82D8-B52DAD27BD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15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455877" y="2130425"/>
            <a:ext cx="8450009" cy="177680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</a:rPr>
              <a:t>Ch.3 : Les nombres décimaux </a:t>
            </a:r>
            <a:endParaRPr lang="fr-FR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325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43967" y="1207013"/>
            <a:ext cx="83053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u="sng" dirty="0" smtClean="0">
                <a:solidFill>
                  <a:srgbClr val="FF0000"/>
                </a:solidFill>
              </a:rPr>
              <a:t>IV. </a:t>
            </a:r>
            <a:r>
              <a:rPr lang="fr-FR" sz="2800" b="1" u="sng" dirty="0" smtClean="0">
                <a:solidFill>
                  <a:srgbClr val="FF0000"/>
                </a:solidFill>
              </a:rPr>
              <a:t>Ecriture fractionnaire d’un </a:t>
            </a:r>
            <a:r>
              <a:rPr lang="fr-FR" sz="2800" b="1" u="sng" dirty="0">
                <a:solidFill>
                  <a:srgbClr val="FF0000"/>
                </a:solidFill>
              </a:rPr>
              <a:t>nombre </a:t>
            </a:r>
            <a:r>
              <a:rPr lang="fr-FR" sz="2800" b="1" u="sng" dirty="0" smtClean="0">
                <a:solidFill>
                  <a:srgbClr val="FF0000"/>
                </a:solidFill>
              </a:rPr>
              <a:t>décimal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dirty="0" smtClean="0">
                <a:solidFill>
                  <a:srgbClr val="000000"/>
                </a:solidFill>
              </a:rPr>
              <a:t>(Activité </a:t>
            </a:r>
            <a:r>
              <a:rPr lang="fr-FR" sz="2000" dirty="0" smtClean="0">
                <a:solidFill>
                  <a:srgbClr val="000000"/>
                </a:solidFill>
              </a:rPr>
              <a:t>1)</a:t>
            </a:r>
            <a:endParaRPr lang="fr-FR" sz="2800" u="sng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4126" y="1730233"/>
            <a:ext cx="88247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dirty="0" smtClean="0">
                <a:solidFill>
                  <a:srgbClr val="000090"/>
                </a:solidFill>
              </a:rPr>
              <a:t>Une fraction décimale est une fraction dont le dénominateur est 10, 100, 1000 etc....</a:t>
            </a:r>
          </a:p>
          <a:p>
            <a:pPr algn="just"/>
            <a:endParaRPr lang="fr-FR" sz="800" dirty="0" smtClean="0">
              <a:solidFill>
                <a:srgbClr val="000090"/>
              </a:solidFill>
            </a:endParaRPr>
          </a:p>
          <a:p>
            <a:pPr algn="just"/>
            <a:r>
              <a:rPr lang="fr-FR" sz="2400" b="1" dirty="0" smtClean="0">
                <a:solidFill>
                  <a:srgbClr val="000000"/>
                </a:solidFill>
              </a:rPr>
              <a:t>Exemples :</a:t>
            </a:r>
            <a:endParaRPr lang="fr-FR" sz="2400" b="1" dirty="0">
              <a:solidFill>
                <a:srgbClr val="000000"/>
              </a:solidFill>
            </a:endParaRPr>
          </a:p>
        </p:txBody>
      </p:sp>
      <p:sp>
        <p:nvSpPr>
          <p:cNvPr id="6" name="Titre 4"/>
          <p:cNvSpPr txBox="1">
            <a:spLocks/>
          </p:cNvSpPr>
          <p:nvPr/>
        </p:nvSpPr>
        <p:spPr>
          <a:xfrm>
            <a:off x="1224076" y="285820"/>
            <a:ext cx="662305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Partie </a:t>
            </a:r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Cours (jour 4) </a:t>
            </a:r>
            <a:endParaRPr lang="fr-FR" sz="4000" b="1" dirty="0">
              <a:solidFill>
                <a:srgbClr val="660066"/>
              </a:solidFill>
              <a:latin typeface="Lucida Calligraphy"/>
              <a:cs typeface="Lucida Calligraphy"/>
            </a:endParaRPr>
          </a:p>
        </p:txBody>
      </p:sp>
      <p:pic>
        <p:nvPicPr>
          <p:cNvPr id="4" name="Image 3" descr="Capture d’écran 2021-03-08 à 09.34.4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680" y="2496373"/>
            <a:ext cx="5803756" cy="92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380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 txBox="1">
            <a:spLocks/>
          </p:cNvSpPr>
          <p:nvPr/>
        </p:nvSpPr>
        <p:spPr>
          <a:xfrm>
            <a:off x="1224076" y="285820"/>
            <a:ext cx="662305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Partie </a:t>
            </a:r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Cours (jour 4) </a:t>
            </a:r>
            <a:endParaRPr lang="fr-FR" sz="4000" b="1" dirty="0">
              <a:solidFill>
                <a:srgbClr val="660066"/>
              </a:solidFill>
              <a:latin typeface="Lucida Calligraphy"/>
              <a:cs typeface="Lucida Calligraphy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746761"/>
              </p:ext>
            </p:extLst>
          </p:nvPr>
        </p:nvGraphicFramePr>
        <p:xfrm>
          <a:off x="1629826" y="2706752"/>
          <a:ext cx="6096000" cy="39213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13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23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123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911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FF6600"/>
                          </a:solidFill>
                        </a:rPr>
                        <a:t>Ecriture décimale</a:t>
                      </a:r>
                      <a:endParaRPr lang="fr-FR" sz="2000" dirty="0">
                        <a:solidFill>
                          <a:srgbClr val="FF66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rgbClr val="008000"/>
                          </a:solidFill>
                        </a:rPr>
                        <a:t>Fraction décimale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7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FF6600"/>
                          </a:solidFill>
                        </a:rPr>
                        <a:t>0,1</a:t>
                      </a:r>
                      <a:endParaRPr lang="fr-FR" sz="2000" dirty="0">
                        <a:solidFill>
                          <a:srgbClr val="FF66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000090"/>
                          </a:solidFill>
                        </a:rPr>
                        <a:t>=</a:t>
                      </a: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7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FF6600"/>
                          </a:solidFill>
                        </a:rPr>
                        <a:t>0,01</a:t>
                      </a:r>
                      <a:endParaRPr lang="fr-FR" sz="2000" dirty="0">
                        <a:solidFill>
                          <a:srgbClr val="FF66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000090"/>
                          </a:solidFill>
                        </a:rPr>
                        <a:t>=</a:t>
                      </a: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7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FF6600"/>
                          </a:solidFill>
                        </a:rPr>
                        <a:t>0,001</a:t>
                      </a:r>
                      <a:endParaRPr lang="fr-FR" sz="2000" dirty="0">
                        <a:solidFill>
                          <a:srgbClr val="FF66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000090"/>
                          </a:solidFill>
                        </a:rPr>
                        <a:t>=</a:t>
                      </a: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7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FF6600"/>
                          </a:solidFill>
                        </a:rPr>
                        <a:t>5,47</a:t>
                      </a:r>
                      <a:endParaRPr lang="fr-FR" sz="2000" dirty="0">
                        <a:solidFill>
                          <a:srgbClr val="FF66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000090"/>
                          </a:solidFill>
                        </a:rPr>
                        <a:t>=</a:t>
                      </a: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7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FF6600"/>
                          </a:solidFill>
                        </a:rPr>
                        <a:t>254,12</a:t>
                      </a:r>
                      <a:endParaRPr lang="fr-FR" sz="2000" dirty="0">
                        <a:solidFill>
                          <a:srgbClr val="FF66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000090"/>
                          </a:solidFill>
                        </a:rPr>
                        <a:t>=</a:t>
                      </a: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7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FF6600"/>
                          </a:solidFill>
                        </a:rPr>
                        <a:t>6,453</a:t>
                      </a:r>
                      <a:endParaRPr lang="fr-FR" sz="2000" dirty="0">
                        <a:solidFill>
                          <a:srgbClr val="FF66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000090"/>
                          </a:solidFill>
                        </a:rPr>
                        <a:t>=</a:t>
                      </a: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7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FF6600"/>
                          </a:solidFill>
                        </a:rPr>
                        <a:t>8</a:t>
                      </a:r>
                      <a:endParaRPr lang="fr-FR" sz="2000" dirty="0">
                        <a:solidFill>
                          <a:srgbClr val="FF66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dirty="0" smtClean="0">
                          <a:solidFill>
                            <a:srgbClr val="000090"/>
                          </a:solidFill>
                        </a:rPr>
                        <a:t>=</a:t>
                      </a: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FR" sz="20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54126" y="2245087"/>
            <a:ext cx="9246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000090"/>
                </a:solidFill>
              </a:rPr>
              <a:t>Un </a:t>
            </a:r>
            <a:r>
              <a:rPr lang="fr-FR" sz="2400" b="1" dirty="0" smtClean="0">
                <a:solidFill>
                  <a:srgbClr val="FF0000"/>
                </a:solidFill>
              </a:rPr>
              <a:t>nombre décimal </a:t>
            </a:r>
            <a:r>
              <a:rPr lang="fr-FR" sz="2400" dirty="0" smtClean="0">
                <a:solidFill>
                  <a:srgbClr val="000090"/>
                </a:solidFill>
              </a:rPr>
              <a:t>peut s’écrire sous la forme d’une </a:t>
            </a:r>
            <a:r>
              <a:rPr lang="fr-FR" sz="2400" b="1" dirty="0" smtClean="0">
                <a:solidFill>
                  <a:srgbClr val="008000"/>
                </a:solidFill>
              </a:rPr>
              <a:t>fraction décimale</a:t>
            </a:r>
            <a:r>
              <a:rPr lang="fr-FR" sz="2400" dirty="0" smtClean="0">
                <a:solidFill>
                  <a:srgbClr val="000090"/>
                </a:solidFill>
              </a:rPr>
              <a:t>.</a:t>
            </a:r>
            <a:endParaRPr lang="fr-FR" sz="24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383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20949" y="1003179"/>
            <a:ext cx="5844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>
                <a:solidFill>
                  <a:srgbClr val="FF0000"/>
                </a:solidFill>
              </a:rPr>
              <a:t>I. Partie entière </a:t>
            </a:r>
            <a:r>
              <a:rPr lang="mr-IN" sz="2800" b="1" u="sng" dirty="0" smtClean="0">
                <a:solidFill>
                  <a:srgbClr val="FF0000"/>
                </a:solidFill>
              </a:rPr>
              <a:t>–</a:t>
            </a:r>
            <a:r>
              <a:rPr lang="fr-FR" sz="2800" b="1" u="sng" dirty="0" smtClean="0">
                <a:solidFill>
                  <a:srgbClr val="FF0000"/>
                </a:solidFill>
              </a:rPr>
              <a:t> partie décimale</a:t>
            </a:r>
            <a:endParaRPr lang="fr-FR" sz="2800" b="1" u="sng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2158" y="1187311"/>
            <a:ext cx="8442032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/>
          </a:p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..............................  </a:t>
            </a:r>
            <a:r>
              <a:rPr lang="fr-FR" sz="2400" dirty="0" smtClean="0">
                <a:solidFill>
                  <a:srgbClr val="000090"/>
                </a:solidFill>
              </a:rPr>
              <a:t>et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008000"/>
                </a:solidFill>
              </a:rPr>
              <a:t>..............................</a:t>
            </a:r>
            <a:endParaRPr lang="fr-FR" sz="2400" dirty="0">
              <a:solidFill>
                <a:srgbClr val="008000"/>
              </a:solidFill>
            </a:endParaRPr>
          </a:p>
          <a:p>
            <a:endParaRPr lang="fr-FR" sz="2400" dirty="0"/>
          </a:p>
        </p:txBody>
      </p:sp>
      <p:sp>
        <p:nvSpPr>
          <p:cNvPr id="3" name="Rectangle 2"/>
          <p:cNvSpPr/>
          <p:nvPr/>
        </p:nvSpPr>
        <p:spPr>
          <a:xfrm>
            <a:off x="94434" y="2849304"/>
            <a:ext cx="8998856" cy="572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fr-FR" sz="2400" dirty="0" smtClean="0">
                <a:solidFill>
                  <a:srgbClr val="000090"/>
                </a:solidFill>
              </a:rPr>
              <a:t>La partie décimale est </a:t>
            </a:r>
            <a:r>
              <a:rPr lang="fr-FR" sz="2400" u="sng" dirty="0" smtClean="0">
                <a:solidFill>
                  <a:srgbClr val="000090"/>
                </a:solidFill>
              </a:rPr>
              <a:t>toujours inférieure à 1.</a:t>
            </a:r>
            <a:endParaRPr lang="fr-FR" sz="2400" u="sng" dirty="0">
              <a:solidFill>
                <a:srgbClr val="00009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718955" y="2387639"/>
            <a:ext cx="37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2 365</a:t>
            </a:r>
            <a:r>
              <a:rPr lang="fr-FR" sz="2400" dirty="0" smtClean="0"/>
              <a:t>,</a:t>
            </a:r>
            <a:r>
              <a:rPr lang="fr-FR" sz="2400" dirty="0" smtClean="0">
                <a:solidFill>
                  <a:srgbClr val="008000"/>
                </a:solidFill>
              </a:rPr>
              <a:t>768 </a:t>
            </a:r>
            <a:r>
              <a:rPr lang="fr-FR" sz="2400" dirty="0"/>
              <a:t>=</a:t>
            </a:r>
            <a:r>
              <a:rPr lang="fr-FR" sz="2400" dirty="0">
                <a:solidFill>
                  <a:srgbClr val="008000"/>
                </a:solidFill>
              </a:rPr>
              <a:t> </a:t>
            </a:r>
            <a:r>
              <a:rPr lang="fr-FR" sz="2400" dirty="0" smtClean="0">
                <a:solidFill>
                  <a:srgbClr val="000090"/>
                </a:solidFill>
              </a:rPr>
              <a:t>....... + .......</a:t>
            </a:r>
            <a:endParaRPr lang="fr-FR" sz="2400" dirty="0">
              <a:solidFill>
                <a:srgbClr val="000090"/>
              </a:solidFill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3413385" y="2046076"/>
            <a:ext cx="611140" cy="3415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H="1">
            <a:off x="4717144" y="2046076"/>
            <a:ext cx="532190" cy="341563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79098" y="3382976"/>
            <a:ext cx="4329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u="sng" dirty="0" smtClean="0"/>
              <a:t>Exemple 1</a:t>
            </a:r>
            <a:r>
              <a:rPr lang="fr-FR" sz="2400" b="1" dirty="0" smtClean="0"/>
              <a:t> </a:t>
            </a:r>
            <a:r>
              <a:rPr lang="fr-FR" sz="2400" dirty="0" smtClean="0"/>
              <a:t>: Compléter le tableau</a:t>
            </a:r>
            <a:endParaRPr lang="fr-FR" sz="2400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279837"/>
              </p:ext>
            </p:extLst>
          </p:nvPr>
        </p:nvGraphicFramePr>
        <p:xfrm>
          <a:off x="1234235" y="3942998"/>
          <a:ext cx="6965817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04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476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476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731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Partie entière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rgbClr val="008000"/>
                          </a:solidFill>
                        </a:rPr>
                        <a:t>Partie décimale</a:t>
                      </a:r>
                      <a:endParaRPr lang="fr-FR" sz="2400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061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rgbClr val="000090"/>
                          </a:solidFill>
                        </a:rPr>
                        <a:t>45,768</a:t>
                      </a:r>
                      <a:endParaRPr lang="fr-FR" sz="24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061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rgbClr val="000090"/>
                          </a:solidFill>
                        </a:rPr>
                        <a:t>1 234,89</a:t>
                      </a:r>
                      <a:endParaRPr lang="fr-FR" sz="24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061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rgbClr val="000090"/>
                          </a:solidFill>
                        </a:rPr>
                        <a:t>567</a:t>
                      </a:r>
                      <a:endParaRPr lang="fr-FR" sz="2400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94434" y="5702033"/>
            <a:ext cx="8819756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fr-FR" sz="2400" b="1" u="sng" dirty="0" smtClean="0">
                <a:solidFill>
                  <a:srgbClr val="000090"/>
                </a:solidFill>
              </a:rPr>
              <a:t>Remarque</a:t>
            </a:r>
            <a:r>
              <a:rPr lang="fr-FR" sz="2400" dirty="0" smtClean="0">
                <a:solidFill>
                  <a:srgbClr val="000090"/>
                </a:solidFill>
              </a:rPr>
              <a:t> : 0,56</a:t>
            </a:r>
            <a:r>
              <a:rPr lang="fr-FR" sz="2400" dirty="0">
                <a:solidFill>
                  <a:srgbClr val="000090"/>
                </a:solidFill>
              </a:rPr>
              <a:t> </a:t>
            </a:r>
            <a:r>
              <a:rPr lang="fr-FR" sz="2400" dirty="0" smtClean="0">
                <a:solidFill>
                  <a:srgbClr val="000090"/>
                </a:solidFill>
              </a:rPr>
              <a:t>est un nombre décimal mais 1</a:t>
            </a:r>
            <a:r>
              <a:rPr lang="fr-FR" sz="2400" dirty="0">
                <a:solidFill>
                  <a:srgbClr val="000090"/>
                </a:solidFill>
              </a:rPr>
              <a:t>, 3333333333… </a:t>
            </a:r>
            <a:r>
              <a:rPr lang="fr-FR" sz="2400" b="1" dirty="0">
                <a:solidFill>
                  <a:srgbClr val="000090"/>
                </a:solidFill>
              </a:rPr>
              <a:t>n’est pas</a:t>
            </a:r>
            <a:r>
              <a:rPr lang="fr-FR" sz="2400" dirty="0">
                <a:solidFill>
                  <a:srgbClr val="000090"/>
                </a:solidFill>
              </a:rPr>
              <a:t> un nombre décimal </a:t>
            </a:r>
            <a:r>
              <a:rPr lang="fr-FR" sz="2400" dirty="0" smtClean="0">
                <a:solidFill>
                  <a:srgbClr val="000090"/>
                </a:solidFill>
              </a:rPr>
              <a:t>!</a:t>
            </a:r>
            <a:endParaRPr lang="fr-FR" sz="2400" dirty="0">
              <a:solidFill>
                <a:srgbClr val="000090"/>
              </a:solidFill>
            </a:endParaRPr>
          </a:p>
        </p:txBody>
      </p:sp>
      <p:sp>
        <p:nvSpPr>
          <p:cNvPr id="11" name="Titre 4"/>
          <p:cNvSpPr txBox="1">
            <a:spLocks/>
          </p:cNvSpPr>
          <p:nvPr/>
        </p:nvSpPr>
        <p:spPr>
          <a:xfrm>
            <a:off x="1028700" y="285820"/>
            <a:ext cx="662305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Partie </a:t>
            </a:r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Cours (jour 1) </a:t>
            </a:r>
            <a:endParaRPr lang="fr-FR" sz="4000" b="1" dirty="0">
              <a:solidFill>
                <a:srgbClr val="660066"/>
              </a:solidFill>
              <a:latin typeface="Lucida Calligraphy"/>
              <a:cs typeface="Lucida Calligraphy"/>
            </a:endParaRPr>
          </a:p>
        </p:txBody>
      </p:sp>
    </p:spTree>
    <p:extLst>
      <p:ext uri="{BB962C8B-B14F-4D97-AF65-F5344CB8AC3E}">
        <p14:creationId xmlns:p14="http://schemas.microsoft.com/office/powerpoint/2010/main" val="862612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4730"/>
            <a:ext cx="8229600" cy="4921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Exercice </a:t>
            </a:r>
            <a:r>
              <a:rPr lang="fr-FR" b="1" dirty="0"/>
              <a:t>1</a:t>
            </a:r>
            <a:r>
              <a:rPr lang="fr-FR" dirty="0"/>
              <a:t> : Compléter le tableau  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dirty="0"/>
              <a:t> 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Exercice 2</a:t>
            </a:r>
            <a:r>
              <a:rPr lang="fr-FR" dirty="0"/>
              <a:t> : Écrire </a:t>
            </a:r>
            <a:r>
              <a:rPr lang="fr-FR" u="sng" dirty="0"/>
              <a:t>dans le cahier</a:t>
            </a:r>
            <a:r>
              <a:rPr lang="fr-FR" dirty="0"/>
              <a:t> chaque nombre sous forme de la somme de sa partie entière et de sa partie décimale</a:t>
            </a:r>
            <a:r>
              <a:rPr lang="fr-FR" i="1" dirty="0"/>
              <a:t>.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a) 78,2	b) 147,52	c) 0,789	d) 23</a:t>
            </a:r>
          </a:p>
          <a:p>
            <a:pPr marL="0" indent="0" algn="ctr">
              <a:buNone/>
            </a:pPr>
            <a:endParaRPr lang="fr-FR" b="1" dirty="0"/>
          </a:p>
        </p:txBody>
      </p:sp>
      <p:sp>
        <p:nvSpPr>
          <p:cNvPr id="4" name="Titre 4"/>
          <p:cNvSpPr txBox="1">
            <a:spLocks/>
          </p:cNvSpPr>
          <p:nvPr/>
        </p:nvSpPr>
        <p:spPr>
          <a:xfrm>
            <a:off x="1224076" y="285820"/>
            <a:ext cx="6848042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Partie </a:t>
            </a:r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Exercices (jour 1)</a:t>
            </a:r>
            <a:endParaRPr lang="fr-FR" sz="4000" b="1" dirty="0">
              <a:solidFill>
                <a:srgbClr val="660066"/>
              </a:solidFill>
              <a:latin typeface="Lucida Calligraphy"/>
              <a:cs typeface="Lucida Calligraphy"/>
            </a:endParaRPr>
          </a:p>
        </p:txBody>
      </p:sp>
      <p:pic>
        <p:nvPicPr>
          <p:cNvPr id="2" name="Image 1" descr="Capture d’écran 2021-03-08 à 08.49.3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94190"/>
            <a:ext cx="3759200" cy="196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345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099" y="1024656"/>
            <a:ext cx="5844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>
                <a:solidFill>
                  <a:srgbClr val="FF0000"/>
                </a:solidFill>
              </a:rPr>
              <a:t>II. Rang des nombres</a:t>
            </a:r>
            <a:endParaRPr lang="fr-FR" sz="20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270484"/>
              </p:ext>
            </p:extLst>
          </p:nvPr>
        </p:nvGraphicFramePr>
        <p:xfrm>
          <a:off x="314471" y="2009541"/>
          <a:ext cx="8515056" cy="26191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40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40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740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7409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740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7409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7409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7409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7409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74096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74096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385254">
                <a:tc gridSpan="7"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Partie entière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Virgule</a:t>
                      </a:r>
                      <a:endParaRPr lang="fr-FR" sz="2400" dirty="0"/>
                    </a:p>
                  </a:txBody>
                  <a:tcPr vert="vert27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rgbClr val="008000"/>
                          </a:solidFill>
                        </a:rPr>
                        <a:t>Partie décimale</a:t>
                      </a:r>
                      <a:endParaRPr lang="fr-FR" sz="2400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04761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...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Centaines de mille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Dizaines de mille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Unités de mille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Centaines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Dizaines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Unités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rgbClr val="008000"/>
                          </a:solidFill>
                        </a:rPr>
                        <a:t>Dixièmes</a:t>
                      </a:r>
                      <a:endParaRPr lang="fr-FR" sz="2400" dirty="0">
                        <a:solidFill>
                          <a:srgbClr val="008000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rgbClr val="008000"/>
                          </a:solidFill>
                        </a:rPr>
                        <a:t>Centièmes</a:t>
                      </a:r>
                      <a:endParaRPr lang="fr-FR" sz="2400" dirty="0">
                        <a:solidFill>
                          <a:srgbClr val="008000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rgbClr val="008000"/>
                          </a:solidFill>
                        </a:rPr>
                        <a:t>Millièmes</a:t>
                      </a:r>
                      <a:endParaRPr lang="fr-FR" sz="2400" dirty="0">
                        <a:solidFill>
                          <a:srgbClr val="008000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254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...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3610888" y="1547876"/>
            <a:ext cx="2642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000090"/>
                </a:solidFill>
              </a:rPr>
              <a:t>Exemple : 5643,127</a:t>
            </a:r>
            <a:endParaRPr lang="fr-FR" sz="2400" dirty="0">
              <a:solidFill>
                <a:srgbClr val="00009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79099" y="4791503"/>
            <a:ext cx="86504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dirty="0" smtClean="0">
                <a:solidFill>
                  <a:srgbClr val="000090"/>
                </a:solidFill>
              </a:rPr>
              <a:t>Le chiffre 4 est au rang des .......................... Le chiffre 2 est au rang des .................. </a:t>
            </a:r>
          </a:p>
          <a:p>
            <a:pPr algn="just"/>
            <a:r>
              <a:rPr lang="fr-FR" sz="2400" dirty="0" smtClean="0">
                <a:solidFill>
                  <a:srgbClr val="000090"/>
                </a:solidFill>
              </a:rPr>
              <a:t>On dit que le nombre 5 643,127 contient 5 643 127 .................. ou encore ...... dizaines.</a:t>
            </a:r>
            <a:endParaRPr lang="fr-FR" sz="2400" dirty="0">
              <a:solidFill>
                <a:srgbClr val="000090"/>
              </a:solidFill>
            </a:endParaRPr>
          </a:p>
        </p:txBody>
      </p:sp>
      <p:sp>
        <p:nvSpPr>
          <p:cNvPr id="7" name="Titre 4"/>
          <p:cNvSpPr txBox="1">
            <a:spLocks/>
          </p:cNvSpPr>
          <p:nvPr/>
        </p:nvSpPr>
        <p:spPr>
          <a:xfrm>
            <a:off x="1224076" y="285820"/>
            <a:ext cx="662305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Partie </a:t>
            </a:r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Cours (jour 2) </a:t>
            </a:r>
            <a:endParaRPr lang="fr-FR" sz="4000" b="1" dirty="0">
              <a:solidFill>
                <a:srgbClr val="660066"/>
              </a:solidFill>
              <a:latin typeface="Lucida Calligraphy"/>
              <a:cs typeface="Lucida Calligraphy"/>
            </a:endParaRPr>
          </a:p>
        </p:txBody>
      </p:sp>
    </p:spTree>
    <p:extLst>
      <p:ext uri="{BB962C8B-B14F-4D97-AF65-F5344CB8AC3E}">
        <p14:creationId xmlns:p14="http://schemas.microsoft.com/office/powerpoint/2010/main" val="2824520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42232" y="1642485"/>
            <a:ext cx="82731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b="1" u="sng" dirty="0" smtClean="0">
                <a:solidFill>
                  <a:srgbClr val="000000"/>
                </a:solidFill>
              </a:rPr>
              <a:t>Exemple 2 </a:t>
            </a:r>
            <a:r>
              <a:rPr lang="fr-FR" sz="2400" dirty="0" smtClean="0">
                <a:solidFill>
                  <a:srgbClr val="000000"/>
                </a:solidFill>
              </a:rPr>
              <a:t>: Dans </a:t>
            </a:r>
            <a:r>
              <a:rPr lang="fr-FR" sz="2400" dirty="0">
                <a:solidFill>
                  <a:srgbClr val="000000"/>
                </a:solidFill>
              </a:rPr>
              <a:t>chaque cas, donner le rang du chiffre souligné :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</a:rPr>
              <a:t>45</a:t>
            </a:r>
            <a:r>
              <a:rPr lang="fr-FR" sz="2400" u="sng" dirty="0">
                <a:solidFill>
                  <a:srgbClr val="000000"/>
                </a:solidFill>
              </a:rPr>
              <a:t>6</a:t>
            </a:r>
            <a:r>
              <a:rPr lang="fr-FR" sz="2400" dirty="0">
                <a:solidFill>
                  <a:srgbClr val="000000"/>
                </a:solidFill>
              </a:rPr>
              <a:t>7      674</a:t>
            </a:r>
            <a:r>
              <a:rPr lang="fr-FR" sz="2400" u="sng" dirty="0">
                <a:solidFill>
                  <a:srgbClr val="000000"/>
                </a:solidFill>
              </a:rPr>
              <a:t>0</a:t>
            </a:r>
            <a:r>
              <a:rPr lang="fr-FR" sz="2400" dirty="0">
                <a:solidFill>
                  <a:srgbClr val="000000"/>
                </a:solidFill>
              </a:rPr>
              <a:t>,56      41876,</a:t>
            </a:r>
            <a:r>
              <a:rPr lang="fr-FR" sz="2400" u="sng" dirty="0">
                <a:solidFill>
                  <a:srgbClr val="000000"/>
                </a:solidFill>
              </a:rPr>
              <a:t>7</a:t>
            </a:r>
            <a:r>
              <a:rPr lang="fr-FR" sz="2400" dirty="0">
                <a:solidFill>
                  <a:srgbClr val="000000"/>
                </a:solidFill>
              </a:rPr>
              <a:t>     67,53</a:t>
            </a:r>
            <a:r>
              <a:rPr lang="fr-FR" sz="2400" u="sng" dirty="0">
                <a:solidFill>
                  <a:srgbClr val="000000"/>
                </a:solidFill>
              </a:rPr>
              <a:t>5</a:t>
            </a:r>
            <a:r>
              <a:rPr lang="fr-FR" sz="2400" dirty="0">
                <a:solidFill>
                  <a:srgbClr val="000000"/>
                </a:solidFill>
              </a:rPr>
              <a:t>7    87,9</a:t>
            </a:r>
            <a:r>
              <a:rPr lang="fr-FR" sz="2400" u="sng" dirty="0">
                <a:solidFill>
                  <a:srgbClr val="000000"/>
                </a:solidFill>
              </a:rPr>
              <a:t>8</a:t>
            </a:r>
            <a:r>
              <a:rPr lang="fr-FR" sz="2400" dirty="0">
                <a:solidFill>
                  <a:srgbClr val="000000"/>
                </a:solidFill>
              </a:rPr>
              <a:t>6     6</a:t>
            </a:r>
            <a:r>
              <a:rPr lang="fr-FR" sz="2400" u="sng" dirty="0">
                <a:solidFill>
                  <a:srgbClr val="000000"/>
                </a:solidFill>
              </a:rPr>
              <a:t>4</a:t>
            </a:r>
            <a:r>
              <a:rPr lang="fr-FR" sz="2400" dirty="0">
                <a:solidFill>
                  <a:srgbClr val="000000"/>
                </a:solidFill>
              </a:rPr>
              <a:t>39,78</a:t>
            </a:r>
          </a:p>
        </p:txBody>
      </p:sp>
      <p:sp>
        <p:nvSpPr>
          <p:cNvPr id="7" name="Rectangle 6"/>
          <p:cNvSpPr/>
          <p:nvPr/>
        </p:nvSpPr>
        <p:spPr>
          <a:xfrm>
            <a:off x="242232" y="4258354"/>
            <a:ext cx="838432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u="sng" dirty="0" smtClean="0">
                <a:solidFill>
                  <a:srgbClr val="000000"/>
                </a:solidFill>
              </a:rPr>
              <a:t>Exemple 3</a:t>
            </a:r>
            <a:r>
              <a:rPr lang="fr-FR" sz="2400" b="1" dirty="0" smtClean="0">
                <a:solidFill>
                  <a:srgbClr val="000000"/>
                </a:solidFill>
              </a:rPr>
              <a:t> </a:t>
            </a:r>
            <a:r>
              <a:rPr lang="fr-FR" sz="2400" dirty="0" smtClean="0">
                <a:solidFill>
                  <a:srgbClr val="000000"/>
                </a:solidFill>
              </a:rPr>
              <a:t>: Donner les nombres de centaines et de centièmes contenus dans les nombres suivants</a:t>
            </a:r>
            <a:r>
              <a:rPr lang="fr-FR" sz="2400" dirty="0">
                <a:solidFill>
                  <a:srgbClr val="000000"/>
                </a:solidFill>
              </a:rPr>
              <a:t> </a:t>
            </a:r>
            <a:r>
              <a:rPr lang="fr-FR" sz="2400" dirty="0" smtClean="0">
                <a:solidFill>
                  <a:srgbClr val="000000"/>
                </a:solidFill>
              </a:rPr>
              <a:t>: 567,89 ; 1254,7 ; 34,942.</a:t>
            </a:r>
            <a:endParaRPr lang="fr-FR" sz="2400" dirty="0">
              <a:solidFill>
                <a:srgbClr val="000000"/>
              </a:solidFill>
            </a:endParaRPr>
          </a:p>
        </p:txBody>
      </p:sp>
      <p:sp>
        <p:nvSpPr>
          <p:cNvPr id="9" name="Titre 4"/>
          <p:cNvSpPr txBox="1">
            <a:spLocks/>
          </p:cNvSpPr>
          <p:nvPr/>
        </p:nvSpPr>
        <p:spPr>
          <a:xfrm>
            <a:off x="1224076" y="285820"/>
            <a:ext cx="662305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Partie </a:t>
            </a:r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Cours (jour 2) </a:t>
            </a:r>
            <a:endParaRPr lang="fr-FR" sz="4000" b="1" dirty="0">
              <a:solidFill>
                <a:srgbClr val="660066"/>
              </a:solidFill>
              <a:latin typeface="Lucida Calligraphy"/>
              <a:cs typeface="Lucida Calligraphy"/>
            </a:endParaRPr>
          </a:p>
        </p:txBody>
      </p:sp>
    </p:spTree>
    <p:extLst>
      <p:ext uri="{BB962C8B-B14F-4D97-AF65-F5344CB8AC3E}">
        <p14:creationId xmlns:p14="http://schemas.microsoft.com/office/powerpoint/2010/main" val="1722799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3600" dirty="0"/>
              <a:t> </a:t>
            </a:r>
            <a:r>
              <a:rPr lang="fr-FR" sz="3600" b="1" dirty="0" smtClean="0"/>
              <a:t>Exercice </a:t>
            </a:r>
            <a:r>
              <a:rPr lang="fr-FR" sz="3600" b="1" dirty="0"/>
              <a:t>3</a:t>
            </a:r>
            <a:r>
              <a:rPr lang="fr-FR" sz="3600" dirty="0"/>
              <a:t> : On considère le nombre </a:t>
            </a:r>
            <a:endParaRPr lang="fr-FR" sz="3600" dirty="0" smtClean="0"/>
          </a:p>
          <a:p>
            <a:pPr marL="0" indent="0">
              <a:buNone/>
            </a:pPr>
            <a:r>
              <a:rPr lang="fr-FR" sz="3600" dirty="0" smtClean="0"/>
              <a:t>A </a:t>
            </a:r>
            <a:r>
              <a:rPr lang="fr-FR" sz="3600" dirty="0"/>
              <a:t>= 2 567,09. </a:t>
            </a:r>
            <a:r>
              <a:rPr lang="fr-FR" sz="3600" u="sng" dirty="0"/>
              <a:t>Répondre dans le cahier</a:t>
            </a:r>
            <a:r>
              <a:rPr lang="fr-FR" sz="3600" dirty="0"/>
              <a:t>.</a:t>
            </a:r>
          </a:p>
          <a:p>
            <a:pPr marL="0" indent="0">
              <a:buNone/>
            </a:pPr>
            <a:r>
              <a:rPr lang="fr-FR" sz="3600" dirty="0"/>
              <a:t>a) Quel est le chiffre des centièmes de A ?</a:t>
            </a:r>
          </a:p>
          <a:p>
            <a:pPr marL="0" indent="0">
              <a:buNone/>
            </a:pPr>
            <a:r>
              <a:rPr lang="fr-FR" sz="3600" dirty="0"/>
              <a:t>b) Quel est le chiffre des dizaines de A ? </a:t>
            </a:r>
          </a:p>
          <a:p>
            <a:pPr marL="0" indent="0">
              <a:buNone/>
            </a:pPr>
            <a:r>
              <a:rPr lang="fr-FR" sz="3600" dirty="0"/>
              <a:t>c) Quel est le rang du chiffre 2 ?</a:t>
            </a:r>
          </a:p>
          <a:p>
            <a:pPr marL="0" indent="0">
              <a:buNone/>
            </a:pPr>
            <a:r>
              <a:rPr lang="fr-FR" sz="3600" dirty="0"/>
              <a:t>d) Quel est le rang du chiffre 7 ?</a:t>
            </a:r>
          </a:p>
          <a:p>
            <a:pPr marL="0" indent="0">
              <a:buNone/>
            </a:pPr>
            <a:r>
              <a:rPr lang="fr-FR" sz="3600" dirty="0"/>
              <a:t>e) Quel est le nombre de dizaines contenu dans A ?</a:t>
            </a:r>
          </a:p>
          <a:p>
            <a:pPr marL="0" indent="0" algn="ctr">
              <a:buNone/>
            </a:pPr>
            <a:endParaRPr lang="fr-FR" sz="3600" b="1" dirty="0"/>
          </a:p>
        </p:txBody>
      </p:sp>
      <p:sp>
        <p:nvSpPr>
          <p:cNvPr id="4" name="Titre 4"/>
          <p:cNvSpPr txBox="1">
            <a:spLocks/>
          </p:cNvSpPr>
          <p:nvPr/>
        </p:nvSpPr>
        <p:spPr>
          <a:xfrm>
            <a:off x="1224075" y="285820"/>
            <a:ext cx="6785175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Partie </a:t>
            </a:r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Exercices (jour 2) </a:t>
            </a:r>
            <a:endParaRPr lang="fr-FR" sz="4000" b="1" dirty="0">
              <a:solidFill>
                <a:srgbClr val="660066"/>
              </a:solidFill>
              <a:latin typeface="Lucida Calligraphy"/>
              <a:cs typeface="Lucida Calligraphy"/>
            </a:endParaRPr>
          </a:p>
        </p:txBody>
      </p:sp>
    </p:spTree>
    <p:extLst>
      <p:ext uri="{BB962C8B-B14F-4D97-AF65-F5344CB8AC3E}">
        <p14:creationId xmlns:p14="http://schemas.microsoft.com/office/powerpoint/2010/main" val="1340646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9099" y="1642265"/>
            <a:ext cx="5844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>
                <a:solidFill>
                  <a:srgbClr val="FF0000"/>
                </a:solidFill>
              </a:rPr>
              <a:t>III. Les zéros inutiles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endParaRPr lang="fr-FR" sz="2800" b="1" u="sng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8735" y="2378686"/>
            <a:ext cx="9048095" cy="151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fr-FR" sz="2400" dirty="0">
                <a:solidFill>
                  <a:srgbClr val="000090"/>
                </a:solidFill>
              </a:rPr>
              <a:t>On ne change pas un nombre décimal si on enlève ou si on ajoute :</a:t>
            </a:r>
          </a:p>
          <a:p>
            <a:pPr marL="285750" lvl="0" indent="-285750" algn="just">
              <a:lnSpc>
                <a:spcPct val="130000"/>
              </a:lnSpc>
              <a:buFont typeface="Arial"/>
              <a:buChar char="•"/>
            </a:pPr>
            <a:r>
              <a:rPr lang="fr-FR" sz="2400" dirty="0">
                <a:solidFill>
                  <a:srgbClr val="000090"/>
                </a:solidFill>
              </a:rPr>
              <a:t>des chiffres 0 avant le premier chiffre de sa partie entière ;</a:t>
            </a:r>
          </a:p>
          <a:p>
            <a:pPr marL="285750" lvl="0" indent="-285750" algn="just">
              <a:lnSpc>
                <a:spcPct val="130000"/>
              </a:lnSpc>
              <a:buFont typeface="Arial"/>
              <a:buChar char="•"/>
            </a:pPr>
            <a:r>
              <a:rPr lang="fr-FR" sz="2400" dirty="0">
                <a:solidFill>
                  <a:srgbClr val="000090"/>
                </a:solidFill>
              </a:rPr>
              <a:t>des chiffres 0 après le dernier chiffre de sa partie décimale.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10364" y="4052672"/>
            <a:ext cx="60324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b="1" u="sng" dirty="0" smtClean="0">
                <a:solidFill>
                  <a:srgbClr val="000000"/>
                </a:solidFill>
              </a:rPr>
              <a:t>Exemple 3</a:t>
            </a:r>
            <a:r>
              <a:rPr lang="fr-FR" sz="2400" b="1" dirty="0" smtClean="0">
                <a:solidFill>
                  <a:srgbClr val="000000"/>
                </a:solidFill>
              </a:rPr>
              <a:t> </a:t>
            </a:r>
            <a:r>
              <a:rPr lang="fr-FR" sz="2400" dirty="0" smtClean="0">
                <a:solidFill>
                  <a:srgbClr val="000000"/>
                </a:solidFill>
              </a:rPr>
              <a:t>: Supprimer </a:t>
            </a:r>
            <a:r>
              <a:rPr lang="fr-FR" sz="2400" dirty="0">
                <a:solidFill>
                  <a:srgbClr val="000000"/>
                </a:solidFill>
              </a:rPr>
              <a:t>les « 0 » inutiles :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</a:rPr>
              <a:t>45,60        089         900,450        5,080        45,00</a:t>
            </a:r>
          </a:p>
          <a:p>
            <a:pPr>
              <a:lnSpc>
                <a:spcPct val="150000"/>
              </a:lnSpc>
            </a:pPr>
            <a:endParaRPr lang="fr-FR" sz="2400" dirty="0">
              <a:solidFill>
                <a:srgbClr val="000090"/>
              </a:solidFill>
            </a:endParaRPr>
          </a:p>
        </p:txBody>
      </p:sp>
      <p:sp>
        <p:nvSpPr>
          <p:cNvPr id="7" name="Titre 4"/>
          <p:cNvSpPr txBox="1">
            <a:spLocks/>
          </p:cNvSpPr>
          <p:nvPr/>
        </p:nvSpPr>
        <p:spPr>
          <a:xfrm>
            <a:off x="1224076" y="285820"/>
            <a:ext cx="662305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Partie </a:t>
            </a:r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Cours (jour 3) </a:t>
            </a:r>
            <a:endParaRPr lang="fr-FR" sz="4000" b="1" dirty="0">
              <a:solidFill>
                <a:srgbClr val="660066"/>
              </a:solidFill>
              <a:latin typeface="Lucida Calligraphy"/>
              <a:cs typeface="Lucida Calligraphy"/>
            </a:endParaRPr>
          </a:p>
        </p:txBody>
      </p:sp>
    </p:spTree>
    <p:extLst>
      <p:ext uri="{BB962C8B-B14F-4D97-AF65-F5344CB8AC3E}">
        <p14:creationId xmlns:p14="http://schemas.microsoft.com/office/powerpoint/2010/main" val="861441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 smtClean="0"/>
              <a:t>Exercice </a:t>
            </a:r>
            <a:r>
              <a:rPr lang="fr-FR" b="1" dirty="0"/>
              <a:t>4</a:t>
            </a:r>
            <a:r>
              <a:rPr lang="fr-FR" dirty="0"/>
              <a:t> : Écrire les nombres suivants en utilisant le moins de zéros possible. </a:t>
            </a:r>
          </a:p>
          <a:p>
            <a:pPr marL="0" indent="0">
              <a:buNone/>
            </a:pPr>
            <a:r>
              <a:rPr lang="fr-FR" dirty="0"/>
              <a:t>0408 ; 600,070 ; 008,400 ; 900 ; 067,090 ; 67,00 ; 1005 </a:t>
            </a:r>
          </a:p>
        </p:txBody>
      </p:sp>
      <p:sp>
        <p:nvSpPr>
          <p:cNvPr id="4" name="Titre 4"/>
          <p:cNvSpPr txBox="1">
            <a:spLocks/>
          </p:cNvSpPr>
          <p:nvPr/>
        </p:nvSpPr>
        <p:spPr>
          <a:xfrm>
            <a:off x="1224075" y="285820"/>
            <a:ext cx="6835469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Partie </a:t>
            </a:r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Exercices (jour 3) </a:t>
            </a:r>
            <a:endParaRPr lang="fr-FR" sz="4000" b="1" dirty="0">
              <a:solidFill>
                <a:srgbClr val="660066"/>
              </a:solidFill>
              <a:latin typeface="Lucida Calligraphy"/>
              <a:cs typeface="Lucida Calligraphy"/>
            </a:endParaRPr>
          </a:p>
        </p:txBody>
      </p:sp>
    </p:spTree>
    <p:extLst>
      <p:ext uri="{BB962C8B-B14F-4D97-AF65-F5344CB8AC3E}">
        <p14:creationId xmlns:p14="http://schemas.microsoft.com/office/powerpoint/2010/main" val="2881653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 txBox="1">
            <a:spLocks noGrp="1"/>
          </p:cNvSpPr>
          <p:nvPr>
            <p:ph type="title"/>
          </p:nvPr>
        </p:nvSpPr>
        <p:spPr>
          <a:xfrm>
            <a:off x="1370607" y="285820"/>
            <a:ext cx="6852391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Partie </a:t>
            </a:r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Exercices (jou</a:t>
            </a:r>
            <a:r>
              <a:rPr lang="fr-FR" sz="4000" b="1" dirty="0" smtClean="0">
                <a:solidFill>
                  <a:srgbClr val="660066"/>
                </a:solidFill>
                <a:latin typeface="Lucida Calligraphy"/>
                <a:cs typeface="Lucida Calligraphy"/>
              </a:rPr>
              <a:t>r 4)</a:t>
            </a:r>
            <a:endParaRPr lang="fr-FR" sz="4000" b="1" dirty="0">
              <a:solidFill>
                <a:srgbClr val="660066"/>
              </a:solidFill>
              <a:latin typeface="Lucida Calligraphy"/>
              <a:cs typeface="Lucida Calligraphy"/>
            </a:endParaRPr>
          </a:p>
        </p:txBody>
      </p:sp>
      <p:pic>
        <p:nvPicPr>
          <p:cNvPr id="3" name="Image 2" descr="Capture d’écran 2021-03-08 à 09.28.3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08" y="1380285"/>
            <a:ext cx="8442902" cy="391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21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434</Words>
  <Application>Microsoft Macintosh PowerPoint</Application>
  <PresentationFormat>Présentation à l'écran (4:3)</PresentationFormat>
  <Paragraphs>89</Paragraphs>
  <Slides>11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Ch.3 : Les nombres décimaux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Partie Exercices (jour 4)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Ch.3 : Les nombres décimaux </dc:title>
  <dc:creator>SÉBASTIEN NGUYEN</dc:creator>
  <cp:lastModifiedBy>SÉBASTIEN NGUYEN</cp:lastModifiedBy>
  <cp:revision>12</cp:revision>
  <dcterms:created xsi:type="dcterms:W3CDTF">2021-02-14T04:35:25Z</dcterms:created>
  <dcterms:modified xsi:type="dcterms:W3CDTF">2021-03-07T22:36:24Z</dcterms:modified>
</cp:coreProperties>
</file>