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01" r:id="rId1"/>
  </p:sldMasterIdLst>
  <p:notesMasterIdLst>
    <p:notesMasterId r:id="rId30"/>
  </p:notesMasterIdLst>
  <p:handoutMasterIdLst>
    <p:handoutMasterId r:id="rId31"/>
  </p:handoutMasterIdLst>
  <p:sldIdLst>
    <p:sldId id="427" r:id="rId2"/>
    <p:sldId id="286" r:id="rId3"/>
    <p:sldId id="391" r:id="rId4"/>
    <p:sldId id="393" r:id="rId5"/>
    <p:sldId id="403" r:id="rId6"/>
    <p:sldId id="395" r:id="rId7"/>
    <p:sldId id="390" r:id="rId8"/>
    <p:sldId id="401" r:id="rId9"/>
    <p:sldId id="417" r:id="rId10"/>
    <p:sldId id="420" r:id="rId11"/>
    <p:sldId id="426" r:id="rId12"/>
    <p:sldId id="399" r:id="rId13"/>
    <p:sldId id="409" r:id="rId14"/>
    <p:sldId id="428" r:id="rId15"/>
    <p:sldId id="429" r:id="rId16"/>
    <p:sldId id="430" r:id="rId17"/>
    <p:sldId id="402" r:id="rId18"/>
    <p:sldId id="370" r:id="rId19"/>
    <p:sldId id="368" r:id="rId20"/>
    <p:sldId id="411" r:id="rId21"/>
    <p:sldId id="410" r:id="rId22"/>
    <p:sldId id="416" r:id="rId23"/>
    <p:sldId id="369" r:id="rId24"/>
    <p:sldId id="264" r:id="rId25"/>
    <p:sldId id="415" r:id="rId26"/>
    <p:sldId id="414" r:id="rId27"/>
    <p:sldId id="419" r:id="rId28"/>
    <p:sldId id="413" r:id="rId29"/>
  </p:sldIdLst>
  <p:sldSz cx="9144000" cy="6858000" type="screen4x3"/>
  <p:notesSz cx="6669088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41">
          <p15:clr>
            <a:srgbClr val="A4A3A4"/>
          </p15:clr>
        </p15:guide>
        <p15:guide id="2" pos="2137">
          <p15:clr>
            <a:srgbClr val="A4A3A4"/>
          </p15:clr>
        </p15:guide>
        <p15:guide id="3" pos="209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FFCC66"/>
    <a:srgbClr val="FFFFFF"/>
    <a:srgbClr val="E9FA06"/>
    <a:srgbClr val="DA2A69"/>
    <a:srgbClr val="F12F0F"/>
    <a:srgbClr val="CCEC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909" autoAdjust="0"/>
  </p:normalViewPr>
  <p:slideViewPr>
    <p:cSldViewPr>
      <p:cViewPr varScale="1">
        <p:scale>
          <a:sx n="62" d="100"/>
          <a:sy n="62" d="100"/>
        </p:scale>
        <p:origin x="-96" y="-87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-780" y="-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notesViewPr>
    <p:cSldViewPr>
      <p:cViewPr varScale="1">
        <p:scale>
          <a:sx n="57" d="100"/>
          <a:sy n="57" d="100"/>
        </p:scale>
        <p:origin x="-2472" y="-96"/>
      </p:cViewPr>
      <p:guideLst>
        <p:guide orient="horz" pos="2841"/>
        <p:guide pos="2137"/>
        <p:guide pos="209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8BA31-BDFF-41DC-86EE-C180B4105736}" type="datetimeFigureOut">
              <a:rPr lang="fr-FR" smtClean="0"/>
              <a:t>04/11/2019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6866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EFB69-1190-425C-B95B-D905F7DFAC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9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06" tIns="45153" rIns="90306" bIns="45153" anchor="ctr"/>
          <a:lstStyle/>
          <a:p>
            <a:endParaRPr lang="fr-FR" altLang="fr-F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889108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439" tIns="46220" rIns="92439" bIns="4622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03061" algn="l"/>
                <a:tab pos="1806123" algn="l"/>
                <a:tab pos="2709184" algn="l"/>
                <a:tab pos="3612246" algn="l"/>
                <a:tab pos="4515307" algn="l"/>
                <a:tab pos="5418369" algn="l"/>
                <a:tab pos="6321430" algn="l"/>
                <a:tab pos="7224492" algn="l"/>
                <a:tab pos="8127553" algn="l"/>
                <a:tab pos="9030614" algn="l"/>
                <a:tab pos="993367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779981" y="0"/>
            <a:ext cx="2889107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439" tIns="46220" rIns="92439" bIns="4622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03061" algn="l"/>
                <a:tab pos="1806123" algn="l"/>
                <a:tab pos="2709184" algn="l"/>
                <a:tab pos="3612246" algn="l"/>
                <a:tab pos="4515307" algn="l"/>
                <a:tab pos="5418369" algn="l"/>
                <a:tab pos="6321430" algn="l"/>
                <a:tab pos="7224492" algn="l"/>
                <a:tab pos="8127553" algn="l"/>
                <a:tab pos="9030614" algn="l"/>
                <a:tab pos="993367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5663" y="744538"/>
            <a:ext cx="495935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889316" y="4716463"/>
            <a:ext cx="4890457" cy="446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439" tIns="46220" rIns="92439" bIns="462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29750"/>
            <a:ext cx="2889108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439" tIns="46220" rIns="92439" bIns="4622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03061" algn="l"/>
                <a:tab pos="1806123" algn="l"/>
                <a:tab pos="2709184" algn="l"/>
                <a:tab pos="3612246" algn="l"/>
                <a:tab pos="4515307" algn="l"/>
                <a:tab pos="5418369" algn="l"/>
                <a:tab pos="6321430" algn="l"/>
                <a:tab pos="7224492" algn="l"/>
                <a:tab pos="8127553" algn="l"/>
                <a:tab pos="9030614" algn="l"/>
                <a:tab pos="993367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779981" y="9429750"/>
            <a:ext cx="2889107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439" tIns="46220" rIns="92439" bIns="4622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03061" algn="l"/>
                <a:tab pos="1806123" algn="l"/>
                <a:tab pos="2709184" algn="l"/>
                <a:tab pos="3612246" algn="l"/>
                <a:tab pos="4515307" algn="l"/>
                <a:tab pos="5418369" algn="l"/>
                <a:tab pos="6321430" algn="l"/>
                <a:tab pos="7224492" algn="l"/>
                <a:tab pos="8127553" algn="l"/>
                <a:tab pos="9030614" algn="l"/>
                <a:tab pos="993367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3D47C95-5B3E-4D47-A255-BA8FF4B677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133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19A17B-A8B4-49B8-B98B-1D3E22CE8FD0}" type="slidenum">
              <a:rPr lang="fr-FR" altLang="fr-FR" smtClean="0"/>
              <a:pPr eaLnBrk="1" hangingPunct="1">
                <a:spcBef>
                  <a:spcPct val="0"/>
                </a:spcBef>
              </a:pPr>
              <a:t>2</a:t>
            </a:fld>
            <a:endParaRPr lang="fr-FR" altLang="fr-FR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316" y="4716463"/>
            <a:ext cx="4892014" cy="4559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354D1D-7712-45BF-8FF4-27331A95D22A}" type="slidenum">
              <a:rPr lang="fr-FR" altLang="fr-FR" smtClean="0"/>
              <a:pPr eaLnBrk="1" hangingPunct="1">
                <a:spcBef>
                  <a:spcPct val="0"/>
                </a:spcBef>
              </a:pPr>
              <a:t>18</a:t>
            </a:fld>
            <a:endParaRPr lang="fr-FR" altLang="fr-FR" smtClean="0"/>
          </a:p>
        </p:txBody>
      </p:sp>
      <p:sp>
        <p:nvSpPr>
          <p:cNvPr id="4301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5663" y="746125"/>
            <a:ext cx="4959350" cy="3721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66598" y="4714875"/>
            <a:ext cx="5335893" cy="446563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560" tIns="47780" rIns="95560" bIns="47780"/>
          <a:lstStyle/>
          <a:p>
            <a:pPr defTabSz="901700"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43013" name="Espace réservé du numéro de diapositive 3"/>
          <p:cNvSpPr txBox="1">
            <a:spLocks noGrp="1"/>
          </p:cNvSpPr>
          <p:nvPr/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0" tIns="47780" rIns="95560" bIns="47780" anchor="b"/>
          <a:lstStyle>
            <a:lvl1pPr defTabSz="968375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968375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968375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968375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968375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B9E3F52-10E2-4E4D-AA25-FF8F05D20D63}" type="slidenum">
              <a:rPr lang="fr-FR" altLang="fr-FR" sz="1300">
                <a:solidFill>
                  <a:schemeClr val="tx1"/>
                </a:solidFill>
                <a:latin typeface="Calibri" pitchFamily="34" charset="0"/>
                <a:cs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fr-FR" altLang="fr-FR" sz="130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FB1624-BF71-4A4B-840E-31418F38AFC4}" type="slidenum">
              <a:rPr lang="fr-FR" altLang="fr-FR" smtClean="0"/>
              <a:pPr eaLnBrk="1" hangingPunct="1">
                <a:spcBef>
                  <a:spcPct val="0"/>
                </a:spcBef>
              </a:pPr>
              <a:t>19</a:t>
            </a:fld>
            <a:endParaRPr lang="fr-FR" altLang="fr-FR" smtClean="0"/>
          </a:p>
        </p:txBody>
      </p:sp>
      <p:sp>
        <p:nvSpPr>
          <p:cNvPr id="4403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5663" y="746125"/>
            <a:ext cx="4959350" cy="3721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66598" y="4714875"/>
            <a:ext cx="5335893" cy="446563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560" tIns="47780" rIns="95560" bIns="47780"/>
          <a:lstStyle/>
          <a:p>
            <a:pPr defTabSz="901700"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44037" name="Espace réservé du numéro de diapositive 3"/>
          <p:cNvSpPr txBox="1">
            <a:spLocks noGrp="1"/>
          </p:cNvSpPr>
          <p:nvPr/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0" tIns="47780" rIns="95560" bIns="47780" anchor="b"/>
          <a:lstStyle>
            <a:lvl1pPr defTabSz="968375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968375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968375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968375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968375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71746FE-9890-442B-BF65-EADFF3C84531}" type="slidenum">
              <a:rPr lang="fr-FR" altLang="fr-FR" sz="1300">
                <a:solidFill>
                  <a:schemeClr val="tx1"/>
                </a:solidFill>
                <a:latin typeface="Calibri" pitchFamily="34" charset="0"/>
                <a:cs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fr-FR" altLang="fr-FR" sz="130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6BAF6B-1CC4-4133-AD42-ACE36F0AF06D}" type="slidenum">
              <a:rPr lang="fr-FR" altLang="fr-FR" smtClean="0"/>
              <a:pPr eaLnBrk="1" hangingPunct="1">
                <a:spcBef>
                  <a:spcPct val="0"/>
                </a:spcBef>
              </a:pPr>
              <a:t>23</a:t>
            </a:fld>
            <a:endParaRPr lang="fr-FR" altLang="fr-FR" smtClean="0"/>
          </a:p>
        </p:txBody>
      </p:sp>
      <p:sp>
        <p:nvSpPr>
          <p:cNvPr id="4505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5663" y="746125"/>
            <a:ext cx="4959350" cy="3721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66598" y="4714875"/>
            <a:ext cx="5335893" cy="446563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560" tIns="47780" rIns="95560" bIns="47780"/>
          <a:lstStyle/>
          <a:p>
            <a:pPr defTabSz="901700"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45061" name="Espace réservé du numéro de diapositive 3"/>
          <p:cNvSpPr txBox="1">
            <a:spLocks noGrp="1"/>
          </p:cNvSpPr>
          <p:nvPr/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0" tIns="47780" rIns="95560" bIns="47780" anchor="b"/>
          <a:lstStyle>
            <a:lvl1pPr defTabSz="968375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968375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968375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968375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968375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6E0C7DB-3AE9-4B72-A4C1-8ED96F2B1B67}" type="slidenum">
              <a:rPr lang="fr-FR" altLang="fr-FR" sz="1300">
                <a:solidFill>
                  <a:schemeClr val="tx1"/>
                </a:solidFill>
                <a:latin typeface="Calibri" pitchFamily="34" charset="0"/>
                <a:cs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fr-FR" altLang="fr-FR" sz="130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1700" algn="l"/>
                <a:tab pos="1804988" algn="l"/>
                <a:tab pos="2708275" algn="l"/>
                <a:tab pos="3611563" algn="l"/>
                <a:tab pos="4514850" algn="l"/>
                <a:tab pos="5418138" algn="l"/>
                <a:tab pos="6321425" algn="l"/>
                <a:tab pos="7223125" algn="l"/>
                <a:tab pos="8126413" algn="l"/>
                <a:tab pos="9029700" algn="l"/>
                <a:tab pos="99329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BC0B97-AEED-46A2-B17F-366CB4B9403A}" type="slidenum">
              <a:rPr lang="fr-FR" altLang="fr-FR" smtClean="0"/>
              <a:pPr eaLnBrk="1" hangingPunct="1">
                <a:spcBef>
                  <a:spcPct val="0"/>
                </a:spcBef>
              </a:pPr>
              <a:t>24</a:t>
            </a:fld>
            <a:endParaRPr lang="fr-FR" altLang="fr-FR" smtClean="0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895546" y="744539"/>
            <a:ext cx="4881112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306" tIns="45153" rIns="90306" bIns="45153" anchor="ctr"/>
          <a:lstStyle/>
          <a:p>
            <a:endParaRPr lang="fr-FR" altLang="fr-FR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body"/>
          </p:nvPr>
        </p:nvSpPr>
        <p:spPr>
          <a:xfrm>
            <a:off x="889316" y="4716463"/>
            <a:ext cx="4892014" cy="4559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4C8CD-2784-4D7D-945D-D018595489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53193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62D30-D554-4967-A747-B9B8DB496C8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5587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DB32E-4AFB-4C94-91D2-ADB0529DACF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81799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7E011-2192-422F-B3F2-C477F9B8E58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53657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10FC0-D39B-425F-984C-61F22A16D1B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95401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38C8C-0C4E-473C-8646-69874CA2544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44104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5B170-FE8D-44BF-831D-7A94107EF7F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54486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61726-D030-4BFE-8442-925C915729E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97919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6F259-55BF-488E-8306-5698D145E98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25855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FB905-6D46-4E7B-BAC8-F2AFC24B5CF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3143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55866-EFEA-462F-A45D-3FDD98649AD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67853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7977A8-9790-4329-9EB9-C54CBB0F253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75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ransition spd="med"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ac-noumea.nc/spip.php?rubrique17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hyperlink" Target="http://www.onisep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cio@ac-noumea.n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8003231" cy="3672407"/>
          </a:xfrm>
          <a:solidFill>
            <a:srgbClr val="FFCC66"/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Permanences de la psychologue de l’éducation nationale Conseil en orientation scolaire et professionnelle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b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Anne - Marie GOBILLOT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collège</a:t>
            </a:r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CIO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>	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undi 8h-11h30 		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undi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12h30-16h </a:t>
            </a:r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V</a:t>
            </a:r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endredi 8h-11h30 </a:t>
            </a:r>
            <a:r>
              <a:rPr lang="fr-F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des jours précis</a:t>
            </a:r>
            <a:br>
              <a:rPr lang="fr-F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Cahier de RDV à la vie scolaire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fr-F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4C8CD-2784-4D7D-945D-D0185954899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426" y="91968"/>
            <a:ext cx="3119776" cy="117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77059" y="1235388"/>
            <a:ext cx="1826294" cy="3441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fr-FR" sz="1100" b="1" dirty="0" smtClean="0"/>
              <a:t>Nouméa </a:t>
            </a:r>
            <a:endParaRPr lang="fr-FR" sz="11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32" y="92967"/>
            <a:ext cx="2541136" cy="24719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45202" y="476672"/>
            <a:ext cx="3004230" cy="10081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Info Parents 3</a:t>
            </a:r>
            <a:r>
              <a:rPr lang="fr-FR" b="1" baseline="30000" dirty="0" smtClean="0">
                <a:solidFill>
                  <a:schemeClr val="tx1"/>
                </a:solidFill>
              </a:rPr>
              <a:t>ème</a:t>
            </a:r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Collège Baudoux 2019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Étoile à 5 branches 2"/>
          <p:cNvSpPr/>
          <p:nvPr/>
        </p:nvSpPr>
        <p:spPr>
          <a:xfrm>
            <a:off x="4847317" y="5157192"/>
            <a:ext cx="360040" cy="36004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95022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664079"/>
              </p:ext>
            </p:extLst>
          </p:nvPr>
        </p:nvGraphicFramePr>
        <p:xfrm>
          <a:off x="7694" y="1268760"/>
          <a:ext cx="9136307" cy="12555672"/>
        </p:xfrm>
        <a:graphic>
          <a:graphicData uri="http://schemas.openxmlformats.org/drawingml/2006/table">
            <a:tbl>
              <a:tblPr/>
              <a:tblGrid>
                <a:gridCol w="4270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654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69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indent="0"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FF6600"/>
                        </a:buClr>
                        <a:buSzPct val="93000"/>
                        <a:buFont typeface="Wingdings" charset="2"/>
                        <a:buNone/>
                      </a:pPr>
                      <a:r>
                        <a:rPr lang="fr-FR" sz="2400" b="1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Enseignements communs</a:t>
                      </a:r>
                      <a:endParaRPr lang="fr-FR" sz="2400" b="1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Français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►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4 h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Histoire-géo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►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 h 30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LVA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et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LVB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►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6 h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Sciences économiques et sociales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►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 h 30</a:t>
                      </a:r>
                      <a:endParaRPr lang="fr-FR" sz="14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Maths 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►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 h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Physique-chimie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►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 h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SVT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mr-IN" sz="14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</a:t>
                      </a:r>
                      <a:r>
                        <a:rPr lang="fr-FR" sz="14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Sciences de la vie et de la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terre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►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 h 30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EPS </a:t>
                      </a:r>
                      <a:r>
                        <a:rPr lang="mr-IN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Éducation physique et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sportive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►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 h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EMC </a:t>
                      </a:r>
                      <a:r>
                        <a:rPr lang="mr-IN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Enseignement moral et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civique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►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18 h/an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Sciences numériques et technologie ►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 h 30</a:t>
                      </a:r>
                      <a:endParaRPr lang="fr-FR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Eléments fondamentaux de la cult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kanak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►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0h 30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None/>
                      </a:pPr>
                      <a:endParaRPr lang="fr-FR" sz="14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Accompagnement personnalisé ►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h</a:t>
                      </a:r>
                      <a:endParaRPr lang="fr-FR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Accompagnement au choix de l’orientation ►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h30</a:t>
                      </a:r>
                      <a:endParaRPr lang="fr-FR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Heures de vie de classe</a:t>
                      </a:r>
                      <a:endParaRPr lang="fr-F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indent="0">
                        <a:spcBef>
                          <a:spcPts val="600"/>
                        </a:spcBef>
                        <a:buClr>
                          <a:srgbClr val="C00000"/>
                        </a:buClr>
                        <a:buFont typeface="Calibri" pitchFamily="34" charset="0"/>
                        <a:buNone/>
                      </a:pPr>
                      <a:r>
                        <a:rPr lang="fr-FR" sz="2400" b="1" dirty="0" smtClean="0">
                          <a:solidFill>
                            <a:schemeClr val="accent4"/>
                          </a:solidFill>
                          <a:latin typeface="+mn-lt"/>
                        </a:rPr>
                        <a:t>Enseignements</a:t>
                      </a:r>
                      <a:r>
                        <a:rPr lang="fr-FR" sz="2400" b="1" baseline="0" dirty="0" smtClean="0">
                          <a:solidFill>
                            <a:schemeClr val="accent4"/>
                          </a:solidFill>
                          <a:latin typeface="+mn-lt"/>
                        </a:rPr>
                        <a:t> </a:t>
                      </a:r>
                      <a:r>
                        <a:rPr lang="fr-FR" sz="2400" b="1" dirty="0" smtClean="0">
                          <a:solidFill>
                            <a:schemeClr val="accent4"/>
                          </a:solidFill>
                          <a:latin typeface="+mn-lt"/>
                        </a:rPr>
                        <a:t>optionnels EO</a:t>
                      </a:r>
                      <a:endParaRPr lang="fr-FR" sz="2400" b="1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Font typeface="Wingdings" panose="05000000000000000000" pitchFamily="2" charset="2"/>
                        <a:buChar char="î"/>
                      </a:pPr>
                      <a:r>
                        <a:rPr lang="fr-FR" sz="1400" b="1" dirty="0" smtClean="0">
                          <a:solidFill>
                            <a:srgbClr val="A9C000"/>
                          </a:solidFill>
                          <a:latin typeface="Comic Sans MS" panose="030F0702030302020204" pitchFamily="66" charset="0"/>
                        </a:rPr>
                        <a:t>général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Arts : arts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plastiques ou cinéma-audiovisuel, danse, histoire des arts, 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musique, </a:t>
                      </a:r>
                      <a:r>
                        <a:rPr lang="fr-FR" sz="1400" b="0" kern="12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théâtre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►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 h</a:t>
                      </a:r>
                      <a:endParaRPr lang="fr-FR" sz="1400" b="0" kern="120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LVC étrangère ou régionale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►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 h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kern="1200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Langues et cultures de l’Antiquité (LCA) latin </a:t>
                      </a:r>
                      <a:r>
                        <a:rPr lang="fr-FR" sz="14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►</a:t>
                      </a:r>
                      <a:r>
                        <a:rPr lang="fr-FR" sz="1400" b="0" kern="12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 h</a:t>
                      </a:r>
                      <a:endParaRPr lang="fr-FR" sz="1400" b="0" kern="1200" baseline="0" dirty="0" smtClean="0">
                        <a:solidFill>
                          <a:srgbClr val="C00000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Langues et cultures de l’Antiquité (LCA) grec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►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 h</a:t>
                      </a:r>
                      <a:endParaRPr lang="fr-FR" sz="1400" b="0" kern="120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Éducation physique et sportive </a:t>
                      </a:r>
                      <a:r>
                        <a:rPr lang="fr-FR" sz="14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►</a:t>
                      </a:r>
                      <a:r>
                        <a:rPr lang="fr-FR" sz="1400" b="0" kern="12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 h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Écologie, agronomie, territoires-développement durable (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EATDD*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►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 h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lang="fr-FR" sz="14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buNone/>
                      </a:pPr>
                      <a:endParaRPr lang="fr-FR" sz="1400" b="0" baseline="0" dirty="0" smtClean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î"/>
                      </a:pPr>
                      <a:r>
                        <a:rPr lang="fr-FR" sz="1400" b="1" dirty="0" smtClean="0">
                          <a:solidFill>
                            <a:srgbClr val="A9C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technologique</a:t>
                      </a:r>
                      <a:endParaRPr lang="fr-FR" sz="1400" b="1" dirty="0">
                        <a:solidFill>
                          <a:srgbClr val="A9C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Management et gestion </a:t>
                      </a:r>
                      <a:r>
                        <a:rPr lang="fr-FR" sz="14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►</a:t>
                      </a:r>
                      <a:r>
                        <a:rPr lang="fr-FR" sz="1400" b="0" kern="12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 h 30</a:t>
                      </a:r>
                      <a:r>
                        <a:rPr lang="fr-FR" sz="1400" b="0" kern="1200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endParaRPr lang="fr-FR" sz="1400" b="0" dirty="0" smtClean="0">
                        <a:solidFill>
                          <a:srgbClr val="C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Biotechnologies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►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 h 30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Santé et social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►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 h 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Biotechnologie ► 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1h30</a:t>
                      </a:r>
                      <a:endParaRPr lang="fr-FR" sz="1400" b="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Sciences et laboratoire </a:t>
                      </a:r>
                      <a:r>
                        <a:rPr lang="fr-F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►</a:t>
                      </a:r>
                      <a:r>
                        <a:rPr lang="fr-FR" sz="1400" b="0" kern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 h 30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Sciences de l’ingénieur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►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 h 30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Création et innovation technologique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► 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1h30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Création </a:t>
                      </a:r>
                      <a:r>
                        <a:rPr lang="fr-FR" sz="14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et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culture - design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►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6h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Atelier artistique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►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72h/an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Pratiques sociales et culturelles * ► 3h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Pratiques professionnelles * ►  3h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40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40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* En lycée Agricole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40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40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40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40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400" b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69084">
                <a:tc>
                  <a:txBody>
                    <a:bodyPr/>
                    <a:lstStyle/>
                    <a:p>
                      <a:pPr marL="0" indent="0">
                        <a:buClr>
                          <a:srgbClr val="C00000"/>
                        </a:buClr>
                        <a:buSzPct val="93000"/>
                        <a:buFont typeface="Arial" panose="020B0604020202020204" pitchFamily="34" charset="0"/>
                        <a:buNone/>
                      </a:pPr>
                      <a:endParaRPr lang="fr-F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400" b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22219" y="261610"/>
            <a:ext cx="8021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dirty="0" smtClean="0">
                <a:solidFill>
                  <a:schemeClr val="bg1"/>
                </a:solidFill>
              </a:rPr>
              <a:t>►</a:t>
            </a:r>
            <a:r>
              <a:rPr lang="fr-F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générale et </a:t>
            </a:r>
            <a:r>
              <a:rPr 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technologique 2019-2020</a:t>
            </a:r>
            <a:endParaRPr lang="fr-FR" sz="2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179512" y="5445224"/>
            <a:ext cx="3928654" cy="2078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51520" y="217488"/>
            <a:ext cx="8640960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chemeClr val="accent2"/>
                </a:solidFill>
                <a:latin typeface="Calibri" pitchFamily="34" charset="0"/>
              </a:rPr>
              <a:t>Classe de seconde générale </a:t>
            </a:r>
            <a:r>
              <a:rPr lang="fr-FR" sz="3200" b="1" dirty="0" smtClean="0">
                <a:solidFill>
                  <a:schemeClr val="accent2"/>
                </a:solidFill>
                <a:latin typeface="Calibri" pitchFamily="34" charset="0"/>
              </a:rPr>
              <a:t>et technologique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accent2"/>
                </a:solidFill>
                <a:latin typeface="Calibri" pitchFamily="34" charset="0"/>
              </a:rPr>
              <a:t>Réforme 2019 : vers un nouveau bac 2021</a:t>
            </a:r>
            <a:endParaRPr lang="fr-FR" sz="2000" b="1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84014" y="7843800"/>
            <a:ext cx="3024336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Total heure Elève 35h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6084168" y="7029400"/>
            <a:ext cx="2664296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rgbClr val="C00000"/>
                </a:solidFill>
              </a:rPr>
              <a:t>En rouge EO disponibles au Lycée </a:t>
            </a:r>
            <a:r>
              <a:rPr lang="fr-FR" sz="1100" dirty="0" smtClean="0">
                <a:solidFill>
                  <a:srgbClr val="C00000"/>
                </a:solidFill>
              </a:rPr>
              <a:t>Laperouse, voire Brochure du Vice rectorat NOUVEAU LYCEE 2020 « le lycée général et technologique change »</a:t>
            </a:r>
            <a:endParaRPr lang="fr-FR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9921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A la rentrée 2020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1 seul bac général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3232" cy="2044824"/>
          </a:xfrm>
        </p:spPr>
        <p:txBody>
          <a:bodyPr/>
          <a:lstStyle/>
          <a:p>
            <a:r>
              <a:rPr lang="fr-FR" b="1" dirty="0" smtClean="0"/>
              <a:t>En 1</a:t>
            </a:r>
            <a:r>
              <a:rPr lang="fr-FR" b="1" baseline="30000" dirty="0" smtClean="0"/>
              <a:t>ère</a:t>
            </a:r>
            <a:r>
              <a:rPr lang="fr-FR" b="1" dirty="0" smtClean="0"/>
              <a:t> générale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38C8C-0C4E-473C-8646-69874CA2544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/>
          </p:nvPr>
        </p:nvSpPr>
        <p:spPr>
          <a:xfrm>
            <a:off x="539552" y="4105671"/>
            <a:ext cx="8003232" cy="2044824"/>
          </a:xfrm>
        </p:spPr>
        <p:txBody>
          <a:bodyPr/>
          <a:lstStyle/>
          <a:p>
            <a:r>
              <a:rPr lang="fr-FR" b="1" dirty="0"/>
              <a:t>En </a:t>
            </a:r>
            <a:r>
              <a:rPr lang="fr-FR" b="1" dirty="0" smtClean="0"/>
              <a:t>Terminale générale</a:t>
            </a:r>
            <a:r>
              <a:rPr lang="fr-FR" b="1" dirty="0"/>
              <a:t>: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539552" y="2276872"/>
            <a:ext cx="3960440" cy="11521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UN TRONC COMMUN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Français 4h, HG 3h30, </a:t>
            </a:r>
            <a:r>
              <a:rPr lang="fr-FR" sz="1400" dirty="0" smtClean="0">
                <a:solidFill>
                  <a:schemeClr val="tx1"/>
                </a:solidFill>
              </a:rPr>
              <a:t>EMC 18h/an, </a:t>
            </a:r>
            <a:r>
              <a:rPr lang="fr-FR" sz="1400" dirty="0" smtClean="0">
                <a:solidFill>
                  <a:schemeClr val="tx1"/>
                </a:solidFill>
              </a:rPr>
              <a:t>LVA et LVB 5h, EPS 2h, Ens Scientifique 2h30,  Eléments fondamentaux culture kanak </a:t>
            </a:r>
            <a:r>
              <a:rPr lang="fr-FR" sz="1400" dirty="0" smtClean="0">
                <a:solidFill>
                  <a:schemeClr val="tx1"/>
                </a:solidFill>
              </a:rPr>
              <a:t>18h/an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Plus 7"/>
          <p:cNvSpPr/>
          <p:nvPr/>
        </p:nvSpPr>
        <p:spPr>
          <a:xfrm>
            <a:off x="4788024" y="2708920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436096" y="2276872"/>
            <a:ext cx="3555540" cy="11521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3 Enseignements de spécialités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43899" y="4797152"/>
            <a:ext cx="3960440" cy="11521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UN TRONC COMMUN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Philo 4h, HG 3h30, EMC </a:t>
            </a:r>
            <a:r>
              <a:rPr lang="fr-FR" sz="1400" dirty="0" smtClean="0">
                <a:solidFill>
                  <a:schemeClr val="tx1"/>
                </a:solidFill>
              </a:rPr>
              <a:t>18h/an</a:t>
            </a:r>
            <a:r>
              <a:rPr lang="fr-FR" sz="1400" dirty="0" smtClean="0">
                <a:solidFill>
                  <a:schemeClr val="tx1"/>
                </a:solidFill>
              </a:rPr>
              <a:t>, </a:t>
            </a:r>
            <a:r>
              <a:rPr lang="fr-FR" sz="1400" dirty="0" smtClean="0">
                <a:solidFill>
                  <a:schemeClr val="tx1"/>
                </a:solidFill>
              </a:rPr>
              <a:t>LVA et LVB 4h30, EPS 2h, Ens Scientifique 2h30,  Eléments fondamentaux culture kanak </a:t>
            </a:r>
            <a:r>
              <a:rPr lang="fr-FR" sz="1400" dirty="0" smtClean="0">
                <a:solidFill>
                  <a:schemeClr val="tx1"/>
                </a:solidFill>
              </a:rPr>
              <a:t>18h/an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1" name="Plus 10"/>
          <p:cNvSpPr/>
          <p:nvPr/>
        </p:nvSpPr>
        <p:spPr>
          <a:xfrm>
            <a:off x="4788024" y="5346159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403757" y="4770095"/>
            <a:ext cx="3555540" cy="11521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2</a:t>
            </a:r>
            <a:r>
              <a:rPr lang="fr-FR" b="1" dirty="0" smtClean="0">
                <a:solidFill>
                  <a:schemeClr val="tx1"/>
                </a:solidFill>
              </a:rPr>
              <a:t> Enseignements de spécialités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67192"/>
      </p:ext>
    </p:extLst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388" y="1412875"/>
            <a:ext cx="8686800" cy="50673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800"/>
              </a:spcBef>
              <a:defRPr/>
            </a:pPr>
            <a:endParaRPr lang="fr-FR" sz="3600" kern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723" name="AutoShape 5"/>
          <p:cNvSpPr>
            <a:spLocks noChangeArrowheads="1"/>
          </p:cNvSpPr>
          <p:nvPr/>
        </p:nvSpPr>
        <p:spPr bwMode="auto">
          <a:xfrm>
            <a:off x="323850" y="1427428"/>
            <a:ext cx="4680198" cy="1281113"/>
          </a:xfrm>
          <a:prstGeom prst="roundRect">
            <a:avLst>
              <a:gd name="adj" fmla="val 9509"/>
            </a:avLst>
          </a:prstGeom>
          <a:solidFill>
            <a:srgbClr val="FFC000"/>
          </a:solidFill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Calibri" pitchFamily="34" charset="0"/>
            </a:endParaRPr>
          </a:p>
        </p:txBody>
      </p:sp>
      <p:sp>
        <p:nvSpPr>
          <p:cNvPr id="30724" name="AutoShape 7"/>
          <p:cNvSpPr>
            <a:spLocks noChangeArrowheads="1"/>
          </p:cNvSpPr>
          <p:nvPr/>
        </p:nvSpPr>
        <p:spPr bwMode="auto">
          <a:xfrm>
            <a:off x="4211960" y="4887531"/>
            <a:ext cx="4581773" cy="1343025"/>
          </a:xfrm>
          <a:prstGeom prst="roundRect">
            <a:avLst>
              <a:gd name="adj" fmla="val 9509"/>
            </a:avLst>
          </a:prstGeom>
          <a:solidFill>
            <a:srgbClr val="FFC000"/>
          </a:solidFill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Calibri" pitchFamily="34" charset="0"/>
            </a:endParaRPr>
          </a:p>
        </p:txBody>
      </p:sp>
      <p:sp>
        <p:nvSpPr>
          <p:cNvPr id="30725" name="AutoShape 8"/>
          <p:cNvSpPr>
            <a:spLocks noChangeArrowheads="1"/>
          </p:cNvSpPr>
          <p:nvPr/>
        </p:nvSpPr>
        <p:spPr bwMode="auto">
          <a:xfrm>
            <a:off x="2733005" y="3106069"/>
            <a:ext cx="4542085" cy="1289050"/>
          </a:xfrm>
          <a:prstGeom prst="roundRect">
            <a:avLst>
              <a:gd name="adj" fmla="val 9509"/>
            </a:avLst>
          </a:prstGeom>
          <a:solidFill>
            <a:srgbClr val="FFC000"/>
          </a:solidFill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Calibri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11560" y="188640"/>
            <a:ext cx="8352804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chemeClr val="accent6"/>
                </a:solidFill>
                <a:latin typeface="Calibri" pitchFamily="34" charset="0"/>
              </a:rPr>
              <a:t>3 bacs </a:t>
            </a:r>
            <a:r>
              <a:rPr lang="fr-FR" sz="3600" b="1" dirty="0" smtClean="0">
                <a:solidFill>
                  <a:schemeClr val="accent6"/>
                </a:solidFill>
                <a:latin typeface="Calibri" pitchFamily="34" charset="0"/>
              </a:rPr>
              <a:t>généraux disparaissent</a:t>
            </a:r>
            <a:r>
              <a:rPr lang="fr-FR" sz="6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Calibri" panose="020F0502020204030204" pitchFamily="34" charset="0"/>
                <a:ea typeface="HG Mincho Light J" charset="0"/>
                <a:cs typeface="HG Mincho Light J" charset="0"/>
              </a:rPr>
              <a:t>	</a:t>
            </a:r>
            <a:endParaRPr lang="fr-FR" sz="6600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735" name="ZoneTexte 23"/>
          <p:cNvSpPr txBox="1">
            <a:spLocks noChangeArrowheads="1"/>
          </p:cNvSpPr>
          <p:nvPr/>
        </p:nvSpPr>
        <p:spPr bwMode="auto">
          <a:xfrm>
            <a:off x="2843808" y="3181208"/>
            <a:ext cx="432048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altLang="fr-FR" sz="4800" dirty="0">
                <a:latin typeface="Calibri" pitchFamily="34" charset="0"/>
              </a:rPr>
              <a:t>Série </a:t>
            </a:r>
            <a:r>
              <a:rPr lang="fr-FR" altLang="fr-FR" sz="4800" dirty="0" smtClean="0">
                <a:latin typeface="Calibri" pitchFamily="34" charset="0"/>
              </a:rPr>
              <a:t>L</a:t>
            </a:r>
          </a:p>
          <a:p>
            <a:pPr algn="ctr"/>
            <a:r>
              <a:rPr lang="fr-FR" altLang="fr-FR" sz="2000" dirty="0" smtClean="0">
                <a:latin typeface="Calibri" pitchFamily="34" charset="0"/>
              </a:rPr>
              <a:t>Littéraire</a:t>
            </a:r>
            <a:endParaRPr lang="fr-FR" altLang="fr-FR" sz="2000" dirty="0">
              <a:latin typeface="Calibri" pitchFamily="34" charset="0"/>
            </a:endParaRPr>
          </a:p>
        </p:txBody>
      </p:sp>
      <p:sp>
        <p:nvSpPr>
          <p:cNvPr id="30736" name="ZoneTexte 24"/>
          <p:cNvSpPr txBox="1">
            <a:spLocks noChangeArrowheads="1"/>
          </p:cNvSpPr>
          <p:nvPr/>
        </p:nvSpPr>
        <p:spPr bwMode="auto">
          <a:xfrm>
            <a:off x="4283968" y="4998047"/>
            <a:ext cx="439248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altLang="fr-FR" sz="4800" dirty="0">
                <a:latin typeface="Calibri" pitchFamily="34" charset="0"/>
              </a:rPr>
              <a:t>Série </a:t>
            </a:r>
            <a:r>
              <a:rPr lang="fr-FR" altLang="fr-FR" sz="4800" dirty="0" smtClean="0">
                <a:latin typeface="Calibri" pitchFamily="34" charset="0"/>
              </a:rPr>
              <a:t>S</a:t>
            </a:r>
          </a:p>
          <a:p>
            <a:pPr algn="ctr"/>
            <a:r>
              <a:rPr lang="fr-FR" altLang="fr-FR" sz="2000" dirty="0" smtClean="0">
                <a:latin typeface="Calibri" pitchFamily="34" charset="0"/>
              </a:rPr>
              <a:t>Scientifique</a:t>
            </a:r>
            <a:endParaRPr lang="fr-FR" altLang="fr-FR" sz="2000" dirty="0">
              <a:latin typeface="Calibri" pitchFamily="34" charset="0"/>
            </a:endParaRPr>
          </a:p>
        </p:txBody>
      </p:sp>
      <p:sp>
        <p:nvSpPr>
          <p:cNvPr id="3073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2D043EC-CD47-4075-9511-87FC071F1F7F}" type="slidenum">
              <a:rPr lang="fr-FR" altLang="fr-FR" sz="1400" smtClean="0"/>
              <a:pPr eaLnBrk="1" hangingPunct="1">
                <a:spcBef>
                  <a:spcPct val="0"/>
                </a:spcBef>
              </a:pPr>
              <a:t>12</a:t>
            </a:fld>
            <a:endParaRPr lang="fr-FR" altLang="fr-FR" sz="1400" smtClean="0"/>
          </a:p>
        </p:txBody>
      </p:sp>
      <p:sp>
        <p:nvSpPr>
          <p:cNvPr id="24" name="ZoneTexte 1"/>
          <p:cNvSpPr txBox="1">
            <a:spLocks noChangeArrowheads="1"/>
          </p:cNvSpPr>
          <p:nvPr/>
        </p:nvSpPr>
        <p:spPr bwMode="auto">
          <a:xfrm>
            <a:off x="395536" y="1503735"/>
            <a:ext cx="454329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altLang="fr-FR" sz="4800" dirty="0">
                <a:latin typeface="Calibri" pitchFamily="34" charset="0"/>
              </a:rPr>
              <a:t>Série </a:t>
            </a:r>
            <a:r>
              <a:rPr lang="fr-FR" altLang="fr-FR" sz="4800" dirty="0" smtClean="0">
                <a:latin typeface="Calibri" pitchFamily="34" charset="0"/>
              </a:rPr>
              <a:t>ES</a:t>
            </a:r>
          </a:p>
          <a:p>
            <a:pPr algn="ctr"/>
            <a:r>
              <a:rPr lang="fr-FR" altLang="fr-FR" sz="2000" dirty="0" smtClean="0">
                <a:latin typeface="Calibri" pitchFamily="34" charset="0"/>
              </a:rPr>
              <a:t>Economique et Social</a:t>
            </a:r>
            <a:endParaRPr lang="fr-FR" altLang="fr-FR" sz="2000" dirty="0"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28650" y="479715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0000"/>
                </a:solidFill>
              </a:rPr>
              <a:t>Ceci devrait changer au profit d’un enseignement « modulaire » en vue du bac 2021 </a:t>
            </a:r>
            <a:endParaRPr lang="fr-FR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5" grpId="0"/>
      <p:bldP spid="30736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388" y="1412875"/>
            <a:ext cx="8686800" cy="50673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800"/>
              </a:spcBef>
              <a:defRPr/>
            </a:pPr>
            <a:endParaRPr lang="fr-FR" sz="3600" kern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723" name="AutoShape 5"/>
          <p:cNvSpPr>
            <a:spLocks noChangeArrowheads="1"/>
          </p:cNvSpPr>
          <p:nvPr/>
        </p:nvSpPr>
        <p:spPr bwMode="auto">
          <a:xfrm>
            <a:off x="755576" y="756999"/>
            <a:ext cx="3503612" cy="1281113"/>
          </a:xfrm>
          <a:prstGeom prst="roundRect">
            <a:avLst>
              <a:gd name="adj" fmla="val 9509"/>
            </a:avLst>
          </a:prstGeom>
          <a:solidFill>
            <a:srgbClr val="FFC000"/>
          </a:solidFill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Calibri" pitchFamily="34" charset="0"/>
            </a:endParaRPr>
          </a:p>
        </p:txBody>
      </p:sp>
      <p:sp>
        <p:nvSpPr>
          <p:cNvPr id="30724" name="AutoShape 7"/>
          <p:cNvSpPr>
            <a:spLocks noChangeArrowheads="1"/>
          </p:cNvSpPr>
          <p:nvPr/>
        </p:nvSpPr>
        <p:spPr bwMode="auto">
          <a:xfrm>
            <a:off x="749451" y="3661658"/>
            <a:ext cx="3503613" cy="1343025"/>
          </a:xfrm>
          <a:prstGeom prst="roundRect">
            <a:avLst>
              <a:gd name="adj" fmla="val 9509"/>
            </a:avLst>
          </a:prstGeom>
          <a:solidFill>
            <a:srgbClr val="FFC000"/>
          </a:solidFill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Calibri" pitchFamily="34" charset="0"/>
            </a:endParaRPr>
          </a:p>
        </p:txBody>
      </p:sp>
      <p:sp>
        <p:nvSpPr>
          <p:cNvPr id="30725" name="AutoShape 8"/>
          <p:cNvSpPr>
            <a:spLocks noChangeArrowheads="1"/>
          </p:cNvSpPr>
          <p:nvPr/>
        </p:nvSpPr>
        <p:spPr bwMode="auto">
          <a:xfrm>
            <a:off x="811138" y="2219417"/>
            <a:ext cx="3448050" cy="1289050"/>
          </a:xfrm>
          <a:prstGeom prst="roundRect">
            <a:avLst>
              <a:gd name="adj" fmla="val 9509"/>
            </a:avLst>
          </a:prstGeom>
          <a:solidFill>
            <a:srgbClr val="FFC000"/>
          </a:solidFill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Calibri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06315" y="-299063"/>
            <a:ext cx="878497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 smtClean="0">
                <a:solidFill>
                  <a:schemeClr val="accent2"/>
                </a:solidFill>
                <a:latin typeface="Calibri" pitchFamily="34" charset="0"/>
              </a:rPr>
              <a:t>7 bacs technologiques en N.C.</a:t>
            </a:r>
            <a:r>
              <a:rPr lang="fr-FR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fr-FR" sz="6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Calibri" panose="020F0502020204030204" pitchFamily="34" charset="0"/>
                <a:ea typeface="HG Mincho Light J" charset="0"/>
                <a:cs typeface="HG Mincho Light J" charset="0"/>
              </a:rPr>
              <a:t>	</a:t>
            </a:r>
            <a:endParaRPr lang="fr-FR" sz="6600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735" name="ZoneTexte 23"/>
          <p:cNvSpPr txBox="1">
            <a:spLocks noChangeArrowheads="1"/>
          </p:cNvSpPr>
          <p:nvPr/>
        </p:nvSpPr>
        <p:spPr bwMode="auto">
          <a:xfrm>
            <a:off x="720455" y="560785"/>
            <a:ext cx="348127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altLang="fr-FR" sz="4000" dirty="0" smtClean="0">
                <a:solidFill>
                  <a:srgbClr val="C00000"/>
                </a:solidFill>
                <a:latin typeface="Calibri" pitchFamily="34" charset="0"/>
              </a:rPr>
              <a:t>STI2D</a:t>
            </a:r>
          </a:p>
          <a:p>
            <a:pPr algn="r"/>
            <a:r>
              <a:rPr lang="fr-FR" altLang="fr-FR" sz="1600" b="1" dirty="0" smtClean="0">
                <a:latin typeface="Calibri" pitchFamily="34" charset="0"/>
              </a:rPr>
              <a:t>Sciences et Technologies de l’Industrie </a:t>
            </a:r>
            <a:br>
              <a:rPr lang="fr-FR" altLang="fr-FR" sz="1600" b="1" dirty="0" smtClean="0">
                <a:latin typeface="Calibri" pitchFamily="34" charset="0"/>
              </a:rPr>
            </a:br>
            <a:r>
              <a:rPr lang="fr-FR" altLang="fr-FR" sz="1600" b="1" dirty="0" smtClean="0">
                <a:latin typeface="Calibri" pitchFamily="34" charset="0"/>
              </a:rPr>
              <a:t>et du Développement Durable</a:t>
            </a:r>
          </a:p>
          <a:p>
            <a:pPr algn="r"/>
            <a:r>
              <a:rPr lang="fr-FR" sz="1200" b="1" dirty="0">
                <a:solidFill>
                  <a:srgbClr val="C00000"/>
                </a:solidFill>
              </a:rPr>
              <a:t>(Garnier + Mont Dore)</a:t>
            </a:r>
            <a:endParaRPr lang="fr-FR" sz="1200" dirty="0">
              <a:solidFill>
                <a:srgbClr val="C00000"/>
              </a:solidFill>
            </a:endParaRPr>
          </a:p>
          <a:p>
            <a:pPr algn="ctr"/>
            <a:endParaRPr lang="fr-FR" altLang="fr-FR" sz="1600" b="1" dirty="0">
              <a:latin typeface="Calibri" pitchFamily="34" charset="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34147" y="5094222"/>
            <a:ext cx="3503613" cy="1343025"/>
          </a:xfrm>
          <a:prstGeom prst="roundRect">
            <a:avLst>
              <a:gd name="adj" fmla="val 9509"/>
            </a:avLst>
          </a:prstGeom>
          <a:solidFill>
            <a:srgbClr val="FFC000"/>
          </a:solidFill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Calibri" pitchFamily="34" charset="0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5344879" y="756999"/>
            <a:ext cx="3503612" cy="1281113"/>
          </a:xfrm>
          <a:prstGeom prst="roundRect">
            <a:avLst>
              <a:gd name="adj" fmla="val 9509"/>
            </a:avLst>
          </a:prstGeom>
          <a:solidFill>
            <a:srgbClr val="FFC000"/>
          </a:solidFill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Calibri" pitchFamily="34" charset="0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5359279" y="3628749"/>
            <a:ext cx="3503613" cy="1343025"/>
          </a:xfrm>
          <a:prstGeom prst="roundRect">
            <a:avLst>
              <a:gd name="adj" fmla="val 9509"/>
            </a:avLst>
          </a:prstGeom>
          <a:solidFill>
            <a:srgbClr val="FFC000"/>
          </a:solidFill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Calibri" pitchFamily="34" charset="0"/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5408825" y="2219417"/>
            <a:ext cx="3448050" cy="1289050"/>
          </a:xfrm>
          <a:prstGeom prst="roundRect">
            <a:avLst>
              <a:gd name="adj" fmla="val 9509"/>
            </a:avLst>
          </a:prstGeom>
          <a:solidFill>
            <a:srgbClr val="FFC000"/>
          </a:solidFill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>
              <a:latin typeface="Calibri" pitchFamily="34" charset="0"/>
            </a:endParaRPr>
          </a:p>
        </p:txBody>
      </p:sp>
      <p:sp>
        <p:nvSpPr>
          <p:cNvPr id="32" name="ZoneTexte 23"/>
          <p:cNvSpPr txBox="1">
            <a:spLocks noChangeArrowheads="1"/>
          </p:cNvSpPr>
          <p:nvPr/>
        </p:nvSpPr>
        <p:spPr bwMode="auto">
          <a:xfrm>
            <a:off x="766743" y="2202223"/>
            <a:ext cx="34812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altLang="fr-FR" sz="4800" dirty="0" smtClean="0">
                <a:solidFill>
                  <a:srgbClr val="C00000"/>
                </a:solidFill>
                <a:latin typeface="Calibri" pitchFamily="34" charset="0"/>
              </a:rPr>
              <a:t>STL</a:t>
            </a:r>
          </a:p>
          <a:p>
            <a:pPr algn="ctr"/>
            <a:r>
              <a:rPr lang="fr-FR" altLang="fr-FR" sz="1600" b="1" dirty="0" smtClean="0">
                <a:latin typeface="Calibri" pitchFamily="34" charset="0"/>
              </a:rPr>
              <a:t>Sciences et Technologies </a:t>
            </a:r>
            <a:br>
              <a:rPr lang="fr-FR" altLang="fr-FR" sz="1600" b="1" dirty="0" smtClean="0">
                <a:latin typeface="Calibri" pitchFamily="34" charset="0"/>
              </a:rPr>
            </a:br>
            <a:r>
              <a:rPr lang="fr-FR" altLang="fr-FR" sz="1600" b="1" dirty="0" smtClean="0">
                <a:latin typeface="Calibri" pitchFamily="34" charset="0"/>
              </a:rPr>
              <a:t>de Laboratoire </a:t>
            </a:r>
            <a:r>
              <a:rPr lang="fr-FR" altLang="fr-FR" sz="1600" b="1" dirty="0" smtClean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fr-FR" altLang="fr-FR" sz="1600" b="1" dirty="0">
                <a:solidFill>
                  <a:srgbClr val="C00000"/>
                </a:solidFill>
                <a:latin typeface="Calibri" pitchFamily="34" charset="0"/>
              </a:rPr>
              <a:t>P</a:t>
            </a:r>
            <a:r>
              <a:rPr lang="fr-FR" altLang="fr-FR" sz="1600" b="1" dirty="0" smtClean="0">
                <a:solidFill>
                  <a:srgbClr val="C00000"/>
                </a:solidFill>
                <a:latin typeface="Calibri" pitchFamily="34" charset="0"/>
              </a:rPr>
              <a:t>ouembout)</a:t>
            </a:r>
            <a:endParaRPr lang="fr-FR" altLang="fr-FR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3" name="ZoneTexte 23"/>
          <p:cNvSpPr txBox="1">
            <a:spLocks noChangeArrowheads="1"/>
          </p:cNvSpPr>
          <p:nvPr/>
        </p:nvSpPr>
        <p:spPr bwMode="auto">
          <a:xfrm>
            <a:off x="5353263" y="751154"/>
            <a:ext cx="34812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altLang="fr-FR" sz="4800" dirty="0" smtClean="0">
                <a:solidFill>
                  <a:srgbClr val="C00000"/>
                </a:solidFill>
                <a:latin typeface="Calibri" pitchFamily="34" charset="0"/>
              </a:rPr>
              <a:t>STD2A</a:t>
            </a:r>
          </a:p>
          <a:p>
            <a:pPr algn="ctr"/>
            <a:r>
              <a:rPr lang="fr-FR" altLang="fr-FR" sz="1600" b="1" dirty="0" smtClean="0">
                <a:latin typeface="Calibri" pitchFamily="34" charset="0"/>
              </a:rPr>
              <a:t>Sciences et Technologies du Design </a:t>
            </a:r>
            <a:br>
              <a:rPr lang="fr-FR" altLang="fr-FR" sz="1600" b="1" dirty="0" smtClean="0">
                <a:latin typeface="Calibri" pitchFamily="34" charset="0"/>
              </a:rPr>
            </a:br>
            <a:r>
              <a:rPr lang="fr-FR" altLang="fr-FR" sz="1600" b="1" dirty="0" smtClean="0">
                <a:latin typeface="Calibri" pitchFamily="34" charset="0"/>
              </a:rPr>
              <a:t>et des Arts Appliqués </a:t>
            </a:r>
            <a:r>
              <a:rPr lang="fr-FR" altLang="fr-FR" sz="1600" b="1" dirty="0" smtClean="0">
                <a:solidFill>
                  <a:srgbClr val="C00000"/>
                </a:solidFill>
                <a:latin typeface="Calibri" pitchFamily="34" charset="0"/>
              </a:rPr>
              <a:t>(LJG)</a:t>
            </a:r>
            <a:endParaRPr lang="fr-FR" altLang="fr-FR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4" name="ZoneTexte 23"/>
          <p:cNvSpPr txBox="1">
            <a:spLocks noChangeArrowheads="1"/>
          </p:cNvSpPr>
          <p:nvPr/>
        </p:nvSpPr>
        <p:spPr bwMode="auto">
          <a:xfrm>
            <a:off x="770885" y="3531707"/>
            <a:ext cx="34812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altLang="fr-FR" sz="4800" dirty="0" smtClean="0">
                <a:solidFill>
                  <a:srgbClr val="C00000"/>
                </a:solidFill>
                <a:latin typeface="Calibri" pitchFamily="34" charset="0"/>
              </a:rPr>
              <a:t>STMG</a:t>
            </a:r>
          </a:p>
          <a:p>
            <a:pPr algn="ctr"/>
            <a:r>
              <a:rPr lang="fr-FR" altLang="fr-FR" sz="1600" b="1" dirty="0" smtClean="0">
                <a:latin typeface="Calibri" pitchFamily="34" charset="0"/>
              </a:rPr>
              <a:t>Sciences et Technologies </a:t>
            </a:r>
            <a:br>
              <a:rPr lang="fr-FR" altLang="fr-FR" sz="1600" b="1" dirty="0" smtClean="0">
                <a:latin typeface="Calibri" pitchFamily="34" charset="0"/>
              </a:rPr>
            </a:br>
            <a:r>
              <a:rPr lang="fr-FR" altLang="fr-FR" sz="1600" b="1" dirty="0" smtClean="0">
                <a:latin typeface="Calibri" pitchFamily="34" charset="0"/>
              </a:rPr>
              <a:t>du Management  et de la Gestion </a:t>
            </a:r>
            <a:r>
              <a:rPr lang="fr-FR" altLang="fr-FR" sz="1600" b="1" dirty="0" smtClean="0">
                <a:solidFill>
                  <a:srgbClr val="C00000"/>
                </a:solidFill>
                <a:latin typeface="Calibri" pitchFamily="34" charset="0"/>
              </a:rPr>
              <a:t>(Laperouse)</a:t>
            </a:r>
            <a:endParaRPr lang="fr-FR" altLang="fr-FR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5" name="ZoneTexte 23"/>
          <p:cNvSpPr txBox="1">
            <a:spLocks noChangeArrowheads="1"/>
          </p:cNvSpPr>
          <p:nvPr/>
        </p:nvSpPr>
        <p:spPr bwMode="auto">
          <a:xfrm>
            <a:off x="794524" y="5135548"/>
            <a:ext cx="34812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altLang="fr-FR" sz="4800" dirty="0" smtClean="0">
                <a:solidFill>
                  <a:srgbClr val="C00000"/>
                </a:solidFill>
                <a:latin typeface="Calibri" pitchFamily="34" charset="0"/>
              </a:rPr>
              <a:t>ST2S</a:t>
            </a:r>
          </a:p>
          <a:p>
            <a:pPr algn="ctr"/>
            <a:r>
              <a:rPr lang="fr-FR" altLang="fr-FR" sz="1600" b="1" dirty="0" smtClean="0">
                <a:latin typeface="Calibri" pitchFamily="34" charset="0"/>
              </a:rPr>
              <a:t>Sciences et Technologies </a:t>
            </a:r>
            <a:br>
              <a:rPr lang="fr-FR" altLang="fr-FR" sz="1600" b="1" dirty="0" smtClean="0">
                <a:latin typeface="Calibri" pitchFamily="34" charset="0"/>
              </a:rPr>
            </a:br>
            <a:r>
              <a:rPr lang="fr-FR" altLang="fr-FR" sz="1600" b="1" dirty="0" smtClean="0">
                <a:latin typeface="Calibri" pitchFamily="34" charset="0"/>
              </a:rPr>
              <a:t>de la Santé et du Social </a:t>
            </a:r>
            <a:r>
              <a:rPr lang="fr-FR" altLang="fr-FR" sz="1600" b="1" dirty="0" smtClean="0">
                <a:solidFill>
                  <a:srgbClr val="C00000"/>
                </a:solidFill>
                <a:latin typeface="Calibri" pitchFamily="34" charset="0"/>
              </a:rPr>
              <a:t>(LGN)</a:t>
            </a:r>
            <a:endParaRPr lang="fr-FR" altLang="fr-FR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6" name="ZoneTexte 23"/>
          <p:cNvSpPr txBox="1">
            <a:spLocks noChangeArrowheads="1"/>
          </p:cNvSpPr>
          <p:nvPr/>
        </p:nvSpPr>
        <p:spPr bwMode="auto">
          <a:xfrm>
            <a:off x="5326034" y="2063248"/>
            <a:ext cx="34812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altLang="fr-FR" sz="4800" dirty="0" smtClean="0">
                <a:solidFill>
                  <a:srgbClr val="C00000"/>
                </a:solidFill>
                <a:latin typeface="Calibri" pitchFamily="34" charset="0"/>
              </a:rPr>
              <a:t>STAV</a:t>
            </a:r>
          </a:p>
          <a:p>
            <a:pPr algn="ctr"/>
            <a:r>
              <a:rPr lang="fr-FR" altLang="fr-FR" sz="1600" b="1" dirty="0" smtClean="0">
                <a:latin typeface="Calibri" pitchFamily="34" charset="0"/>
              </a:rPr>
              <a:t>Sciences et Technologies </a:t>
            </a:r>
            <a:br>
              <a:rPr lang="fr-FR" altLang="fr-FR" sz="1600" b="1" dirty="0" smtClean="0">
                <a:latin typeface="Calibri" pitchFamily="34" charset="0"/>
              </a:rPr>
            </a:br>
            <a:r>
              <a:rPr lang="fr-FR" altLang="fr-FR" sz="1600" b="1" dirty="0" smtClean="0">
                <a:latin typeface="Calibri" pitchFamily="34" charset="0"/>
              </a:rPr>
              <a:t>de l’agronomie et du Vivant </a:t>
            </a:r>
            <a:r>
              <a:rPr lang="fr-FR" altLang="fr-FR" sz="1600" b="1" dirty="0" smtClean="0">
                <a:solidFill>
                  <a:srgbClr val="C00000"/>
                </a:solidFill>
                <a:latin typeface="Calibri" pitchFamily="34" charset="0"/>
              </a:rPr>
              <a:t>(Pouembout)</a:t>
            </a:r>
            <a:endParaRPr lang="fr-FR" altLang="fr-FR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" name="ZoneTexte 23"/>
          <p:cNvSpPr txBox="1">
            <a:spLocks noChangeArrowheads="1"/>
          </p:cNvSpPr>
          <p:nvPr/>
        </p:nvSpPr>
        <p:spPr bwMode="auto">
          <a:xfrm>
            <a:off x="5370446" y="3550998"/>
            <a:ext cx="348127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altLang="fr-FR" sz="4400" dirty="0" smtClean="0">
                <a:solidFill>
                  <a:srgbClr val="C00000"/>
                </a:solidFill>
                <a:latin typeface="Calibri" pitchFamily="34" charset="0"/>
              </a:rPr>
              <a:t>STHR</a:t>
            </a:r>
          </a:p>
          <a:p>
            <a:pPr algn="ctr"/>
            <a:r>
              <a:rPr lang="fr-FR" altLang="fr-FR" sz="1600" b="1" dirty="0" smtClean="0">
                <a:latin typeface="Calibri" pitchFamily="34" charset="0"/>
              </a:rPr>
              <a:t>Sciences et Technologies de </a:t>
            </a:r>
            <a:br>
              <a:rPr lang="fr-FR" altLang="fr-FR" sz="1600" b="1" dirty="0" smtClean="0">
                <a:latin typeface="Calibri" pitchFamily="34" charset="0"/>
              </a:rPr>
            </a:br>
            <a:r>
              <a:rPr lang="fr-FR" altLang="fr-FR" sz="1600" b="1" dirty="0" smtClean="0">
                <a:latin typeface="Calibri" pitchFamily="34" charset="0"/>
              </a:rPr>
              <a:t>l’Hôtellerie et de la Restauration </a:t>
            </a:r>
            <a:r>
              <a:rPr lang="fr-FR" altLang="fr-FR" sz="1600" b="1" dirty="0" smtClean="0">
                <a:solidFill>
                  <a:srgbClr val="C00000"/>
                </a:solidFill>
                <a:latin typeface="Calibri" pitchFamily="34" charset="0"/>
              </a:rPr>
              <a:t>(LPCH)</a:t>
            </a:r>
            <a:endParaRPr lang="fr-FR" altLang="fr-FR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39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90" y="808933"/>
            <a:ext cx="546027" cy="71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54796"/>
            <a:ext cx="548522" cy="73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67542"/>
            <a:ext cx="453985" cy="5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04839"/>
            <a:ext cx="504057" cy="6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71" y="5166325"/>
            <a:ext cx="505478" cy="71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756491"/>
            <a:ext cx="504057" cy="71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33" y="781934"/>
            <a:ext cx="482928" cy="66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09018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5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935163" y="60325"/>
            <a:ext cx="7208837" cy="99377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Les épreuves du baccalauréat</a:t>
            </a:r>
            <a:endParaRPr lang="fr-FR" dirty="0"/>
          </a:p>
        </p:txBody>
      </p:sp>
      <p:sp>
        <p:nvSpPr>
          <p:cNvPr id="70659" name="Espace réservé du contenu 6"/>
          <p:cNvSpPr>
            <a:spLocks noGrp="1"/>
          </p:cNvSpPr>
          <p:nvPr>
            <p:ph idx="1"/>
          </p:nvPr>
        </p:nvSpPr>
        <p:spPr>
          <a:xfrm>
            <a:off x="804863" y="1476375"/>
            <a:ext cx="7881937" cy="4525963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endParaRPr lang="fr-FR" altLang="fr-FR" smtClean="0"/>
          </a:p>
        </p:txBody>
      </p:sp>
      <p:sp>
        <p:nvSpPr>
          <p:cNvPr id="70660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3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4E32AD-C27D-46C6-AE72-A72C334AA53C}" type="slidenum">
              <a:rPr lang="fr-FR" altLang="fr-FR" smtClean="0">
                <a:solidFill>
                  <a:srgbClr val="40404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pic>
        <p:nvPicPr>
          <p:cNvPr id="66565" name="Picture 2" descr="M:\str-delcom\BAC 2021\PPT\PPT POUR PARENTS 3E\Visuels\épreuves\epreuves_grap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054100"/>
            <a:ext cx="8250237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06493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3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E07824F-19B3-4E7A-9571-2DE11B61493A}" type="slidenum">
              <a:rPr lang="fr-FR" altLang="fr-FR" smtClean="0">
                <a:solidFill>
                  <a:srgbClr val="40404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pic>
        <p:nvPicPr>
          <p:cNvPr id="5" name="Image 4" descr="https://i1.wp.com/quandjepasselebac.education.fr/wp-content/uploads/2019/01/Bac2021_epreuves_general.jpg?resize=1024%2C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47713"/>
            <a:ext cx="71437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78093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3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F02AC98-B3A4-48BC-B59D-F6550D9776A1}" type="slidenum">
              <a:rPr lang="fr-FR" altLang="fr-FR" smtClean="0">
                <a:solidFill>
                  <a:srgbClr val="40404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pic>
        <p:nvPicPr>
          <p:cNvPr id="5" name="Image 4" descr="https://i1.wp.com/quandjepasselebac.education.fr/wp-content/uploads/2019/01/Bac2021_epreuves_techno.jpg?resize=1024%2C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47713"/>
            <a:ext cx="71437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89039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388" y="2060575"/>
            <a:ext cx="8686800" cy="2808288"/>
          </a:xfrm>
          <a:prstGeom prst="rect">
            <a:avLst/>
          </a:prstGeom>
          <a:solidFill>
            <a:srgbClr val="FFC000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8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La </a:t>
            </a:r>
            <a:r>
              <a:rPr lang="fr-FR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voie </a:t>
            </a:r>
            <a:r>
              <a:rPr lang="fr-FR" sz="8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professionnelle</a:t>
            </a:r>
          </a:p>
        </p:txBody>
      </p:sp>
      <p:sp>
        <p:nvSpPr>
          <p:cNvPr id="32772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8011BCD-E62F-4208-8669-F70783CF7774}" type="slidenum">
              <a:rPr lang="fr-FR" altLang="fr-FR" sz="1400" smtClean="0"/>
              <a:pPr eaLnBrk="1" hangingPunct="1">
                <a:spcBef>
                  <a:spcPct val="0"/>
                </a:spcBef>
              </a:pPr>
              <a:t>17</a:t>
            </a:fld>
            <a:endParaRPr lang="fr-FR" altLang="fr-FR" sz="1400" smtClean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8424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b="1" dirty="0" smtClean="0">
                <a:solidFill>
                  <a:schemeClr val="accent2"/>
                </a:solidFill>
                <a:latin typeface="Calibri" pitchFamily="34" charset="0"/>
              </a:rPr>
              <a:t>Deux diplômes</a:t>
            </a:r>
            <a:endParaRPr lang="fr-FR" altLang="fr-FR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grpSp>
        <p:nvGrpSpPr>
          <p:cNvPr id="33795" name="Group 44"/>
          <p:cNvGrpSpPr>
            <a:grpSpLocks/>
          </p:cNvGrpSpPr>
          <p:nvPr/>
        </p:nvGrpSpPr>
        <p:grpSpPr bwMode="auto">
          <a:xfrm>
            <a:off x="-12700" y="590550"/>
            <a:ext cx="936625" cy="244475"/>
            <a:chOff x="1156" y="300"/>
            <a:chExt cx="590" cy="154"/>
          </a:xfrm>
        </p:grpSpPr>
        <p:sp>
          <p:nvSpPr>
            <p:cNvPr id="33812" name="AutoShape 45"/>
            <p:cNvSpPr>
              <a:spLocks noChangeArrowheads="1"/>
            </p:cNvSpPr>
            <p:nvPr/>
          </p:nvSpPr>
          <p:spPr bwMode="auto">
            <a:xfrm rot="-5400000">
              <a:off x="1641" y="346"/>
              <a:ext cx="87" cy="7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3813" name="Text Box 46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156" y="300"/>
              <a:ext cx="59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000">
              <a:spAutoFit/>
            </a:bodyPr>
            <a:lstStyle>
              <a:lvl1pPr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100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Sommaire</a:t>
              </a:r>
            </a:p>
          </p:txBody>
        </p:sp>
      </p:grpSp>
      <p:sp>
        <p:nvSpPr>
          <p:cNvPr id="33796" name="ZoneTexte 20"/>
          <p:cNvSpPr txBox="1">
            <a:spLocks noChangeArrowheads="1"/>
          </p:cNvSpPr>
          <p:nvPr/>
        </p:nvSpPr>
        <p:spPr bwMode="auto">
          <a:xfrm>
            <a:off x="5006975" y="968375"/>
            <a:ext cx="3167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3600" b="1" dirty="0">
                <a:solidFill>
                  <a:srgbClr val="002060"/>
                </a:solidFill>
                <a:latin typeface="Calibri" pitchFamily="34" charset="0"/>
              </a:rPr>
              <a:t>Bac Pro </a:t>
            </a:r>
            <a:r>
              <a:rPr lang="fr-FR" altLang="fr-FR" sz="2000" b="1" dirty="0">
                <a:solidFill>
                  <a:srgbClr val="002060"/>
                </a:solidFill>
                <a:latin typeface="Calibri" pitchFamily="34" charset="0"/>
              </a:rPr>
              <a:t>en 3 ans</a:t>
            </a:r>
          </a:p>
        </p:txBody>
      </p:sp>
      <p:sp>
        <p:nvSpPr>
          <p:cNvPr id="33797" name="ZoneTexte 21"/>
          <p:cNvSpPr txBox="1">
            <a:spLocks noChangeArrowheads="1"/>
          </p:cNvSpPr>
          <p:nvPr/>
        </p:nvSpPr>
        <p:spPr bwMode="auto">
          <a:xfrm>
            <a:off x="1460500" y="1989138"/>
            <a:ext cx="2087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3600" b="1" dirty="0">
                <a:solidFill>
                  <a:srgbClr val="002060"/>
                </a:solidFill>
                <a:latin typeface="Calibri" pitchFamily="34" charset="0"/>
              </a:rPr>
              <a:t>CAP </a:t>
            </a:r>
            <a:r>
              <a:rPr lang="fr-FR" altLang="fr-FR" sz="2000" b="1" dirty="0">
                <a:solidFill>
                  <a:srgbClr val="002060"/>
                </a:solidFill>
                <a:latin typeface="Calibri" pitchFamily="34" charset="0"/>
              </a:rPr>
              <a:t>en 2 ans</a:t>
            </a:r>
          </a:p>
        </p:txBody>
      </p:sp>
      <p:sp>
        <p:nvSpPr>
          <p:cNvPr id="33" name="Rectangle à coins arrondis 32"/>
          <p:cNvSpPr/>
          <p:nvPr/>
        </p:nvSpPr>
        <p:spPr bwMode="auto">
          <a:xfrm>
            <a:off x="1219200" y="3844925"/>
            <a:ext cx="2601913" cy="7778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203325" y="2822575"/>
            <a:ext cx="2601913" cy="7778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1219200" y="2906713"/>
            <a:ext cx="2449513" cy="6111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24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2</a:t>
            </a:r>
            <a:r>
              <a:rPr lang="fr-FR" altLang="fr-FR" sz="2400" baseline="300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e</a:t>
            </a:r>
            <a:r>
              <a:rPr lang="fr-FR" altLang="fr-FR" sz="24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année</a:t>
            </a:r>
          </a:p>
        </p:txBody>
      </p:sp>
      <p:sp>
        <p:nvSpPr>
          <p:cNvPr id="33804" name="Oval 4"/>
          <p:cNvSpPr>
            <a:spLocks noChangeArrowheads="1"/>
          </p:cNvSpPr>
          <p:nvPr/>
        </p:nvSpPr>
        <p:spPr bwMode="auto">
          <a:xfrm>
            <a:off x="873125" y="3933825"/>
            <a:ext cx="3292475" cy="647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1</a:t>
            </a:r>
            <a:r>
              <a:rPr lang="fr-FR" altLang="fr-FR" sz="2400" baseline="30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re</a:t>
            </a:r>
            <a:r>
              <a:rPr lang="fr-FR" altLang="fr-FR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année </a:t>
            </a:r>
          </a:p>
        </p:txBody>
      </p:sp>
      <p:sp>
        <p:nvSpPr>
          <p:cNvPr id="37" name="Rectangle à coins arrondis 36"/>
          <p:cNvSpPr/>
          <p:nvPr/>
        </p:nvSpPr>
        <p:spPr bwMode="auto">
          <a:xfrm>
            <a:off x="4805363" y="1730375"/>
            <a:ext cx="3840162" cy="7778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4835525" y="2822575"/>
            <a:ext cx="3840163" cy="7778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 bwMode="auto">
          <a:xfrm>
            <a:off x="4805363" y="3849688"/>
            <a:ext cx="3840162" cy="7778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33808" name="Oval 9"/>
          <p:cNvSpPr>
            <a:spLocks noChangeArrowheads="1"/>
          </p:cNvSpPr>
          <p:nvPr/>
        </p:nvSpPr>
        <p:spPr bwMode="auto">
          <a:xfrm>
            <a:off x="4894263" y="1811338"/>
            <a:ext cx="3717925" cy="6159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Terminale Professionnelle</a:t>
            </a:r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4897438" y="2894013"/>
            <a:ext cx="3717925" cy="63658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24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1</a:t>
            </a:r>
            <a:r>
              <a:rPr lang="fr-FR" altLang="fr-FR" sz="2400" baseline="300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re</a:t>
            </a:r>
            <a:r>
              <a:rPr lang="fr-FR" altLang="fr-FR" sz="24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Professionnelle</a:t>
            </a:r>
          </a:p>
        </p:txBody>
      </p:sp>
      <p:sp>
        <p:nvSpPr>
          <p:cNvPr id="33810" name="Oval 5"/>
          <p:cNvSpPr>
            <a:spLocks noChangeArrowheads="1"/>
          </p:cNvSpPr>
          <p:nvPr/>
        </p:nvSpPr>
        <p:spPr bwMode="auto">
          <a:xfrm>
            <a:off x="4889500" y="3914775"/>
            <a:ext cx="3671888" cy="6492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2</a:t>
            </a:r>
            <a:r>
              <a:rPr lang="fr-FR" altLang="fr-FR" sz="2400" baseline="30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de</a:t>
            </a:r>
            <a:r>
              <a:rPr lang="fr-FR" altLang="fr-FR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Professionnelle</a:t>
            </a:r>
          </a:p>
        </p:txBody>
      </p:sp>
      <p:sp>
        <p:nvSpPr>
          <p:cNvPr id="3381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AA4C56B-77C9-4D14-BAF6-D736A87C1881}" type="slidenum">
              <a:rPr lang="fr-FR" altLang="fr-FR" sz="1400" smtClean="0"/>
              <a:pPr eaLnBrk="1" hangingPunct="1">
                <a:spcBef>
                  <a:spcPct val="0"/>
                </a:spcBef>
              </a:pPr>
              <a:t>18</a:t>
            </a:fld>
            <a:endParaRPr lang="fr-FR" altLang="fr-FR" sz="14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6393"/>
            <a:ext cx="2039937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6" y="5373216"/>
            <a:ext cx="7442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33" grpId="0" animBg="1"/>
      <p:bldP spid="34" grpId="0" animBg="1"/>
      <p:bldP spid="35" grpId="0" animBg="1"/>
      <p:bldP spid="33804" grpId="0"/>
      <p:bldP spid="37" grpId="0" animBg="1"/>
      <p:bldP spid="38" grpId="0" animBg="1"/>
      <p:bldP spid="39" grpId="0" animBg="1"/>
      <p:bldP spid="33808" grpId="0"/>
      <p:bldP spid="41" grpId="0" animBg="1"/>
      <p:bldP spid="338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72E2097-6891-46B7-AFC7-0026BB97AEFF}" type="slidenum">
              <a:rPr lang="fr-FR" altLang="fr-FR" sz="1400" smtClean="0"/>
              <a:pPr eaLnBrk="1" hangingPunct="1">
                <a:spcBef>
                  <a:spcPct val="0"/>
                </a:spcBef>
              </a:pPr>
              <a:t>19</a:t>
            </a:fld>
            <a:endParaRPr lang="fr-FR" altLang="fr-FR" sz="1400" smtClean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608028"/>
            <a:ext cx="3833813" cy="4748322"/>
          </a:xfrm>
          <a:solidFill>
            <a:schemeClr val="bg1">
              <a:lumMod val="75000"/>
            </a:schemeClr>
          </a:solidFill>
        </p:spPr>
        <p:txBody>
          <a:bodyPr lIns="91440" tIns="45720" rIns="91440" bIns="45720">
            <a:noAutofit/>
          </a:bodyPr>
          <a:lstStyle/>
          <a:p>
            <a:pPr eaLnBrk="1" hangingPunct="1">
              <a:lnSpc>
                <a:spcPct val="75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fr-FR" sz="28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Enseignement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professionnel 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67 %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du temps) , acquisition de </a:t>
            </a:r>
            <a:r>
              <a:rPr lang="fr-FR" sz="2800" u="sng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connaissances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et </a:t>
            </a:r>
            <a:r>
              <a:rPr lang="fr-FR" sz="2800" u="sng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savoir-faire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spcAft>
                <a:spcPts val="800"/>
              </a:spcAft>
              <a:buFont typeface="Wingdings" pitchFamily="2" charset="2"/>
              <a:buNone/>
              <a:defRPr/>
            </a:pPr>
            <a:endParaRPr lang="fr-FR" sz="2800" u="sng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Enseignement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général 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33 % 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du temps)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mis en rapport avec l’enseignement professionnel  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2588" y="188913"/>
            <a:ext cx="8424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4000" b="1" dirty="0">
                <a:solidFill>
                  <a:schemeClr val="accent6"/>
                </a:solidFill>
                <a:latin typeface="Calibri" pitchFamily="34" charset="0"/>
              </a:rPr>
              <a:t>Les </a:t>
            </a:r>
            <a:r>
              <a:rPr lang="fr-FR" altLang="fr-FR" sz="4000" b="1" dirty="0" smtClean="0">
                <a:solidFill>
                  <a:schemeClr val="accent6"/>
                </a:solidFill>
                <a:latin typeface="Calibri" pitchFamily="34" charset="0"/>
              </a:rPr>
              <a:t>enseignements en BAC PRO. </a:t>
            </a:r>
            <a:endParaRPr lang="fr-FR" altLang="fr-FR" sz="4000" b="1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451276" y="3068960"/>
            <a:ext cx="3311525" cy="35599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  <a:defRPr/>
            </a:pPr>
            <a:endParaRPr lang="fr-FR" sz="1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75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Accompagnement personnalisé 2h 30</a:t>
            </a:r>
            <a:endParaRPr lang="fr-FR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342900" indent="-342900">
              <a:lnSpc>
                <a:spcPct val="75000"/>
              </a:lnSpc>
              <a:spcAft>
                <a:spcPts val="800"/>
              </a:spcAft>
              <a:defRPr/>
            </a:pPr>
            <a:endParaRPr lang="fr-FR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342900" indent="-342900">
              <a:lnSpc>
                <a:spcPct val="75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Stages en entreprise  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        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(+/- 22 semaines sur 3 ans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>
              <a:lnSpc>
                <a:spcPct val="75000"/>
              </a:lnSpc>
              <a:spcAft>
                <a:spcPts val="800"/>
              </a:spcAft>
              <a:defRPr/>
            </a:pPr>
            <a:endParaRPr lang="fr-FR" sz="16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>
              <a:defRPr/>
            </a:pP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46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46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 animBg="1"/>
      <p:bldP spid="3" grpId="0" build="p" animBg="1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8438" y="1628800"/>
            <a:ext cx="8686800" cy="4032447"/>
          </a:xfrm>
          <a:prstGeom prst="rect">
            <a:avLst/>
          </a:prstGeom>
          <a:solidFill>
            <a:srgbClr val="FFC000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8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Les procédures </a:t>
            </a:r>
            <a:r>
              <a:rPr lang="fr-FR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d’orientation et d’affectation </a:t>
            </a:r>
            <a:r>
              <a:rPr lang="fr-FR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en N.C.</a:t>
            </a:r>
            <a:endParaRPr lang="fr-FR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8435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426" y="91969"/>
            <a:ext cx="1691680" cy="63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D1D68C-711A-4EDF-A135-198D4DC60EF6}" type="slidenum">
              <a:rPr lang="fr-FR" altLang="fr-FR" sz="1400" smtClean="0"/>
              <a:pPr eaLnBrk="1" hangingPunct="1">
                <a:spcBef>
                  <a:spcPct val="0"/>
                </a:spcBef>
              </a:pPr>
              <a:t>2</a:t>
            </a:fld>
            <a:endParaRPr lang="fr-FR" altLang="fr-FR" sz="1400" smtClean="0"/>
          </a:p>
        </p:txBody>
      </p:sp>
      <p:sp>
        <p:nvSpPr>
          <p:cNvPr id="4" name="ZoneTexte 3"/>
          <p:cNvSpPr txBox="1"/>
          <p:nvPr/>
        </p:nvSpPr>
        <p:spPr>
          <a:xfrm>
            <a:off x="395536" y="11967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5426" y="764704"/>
            <a:ext cx="1826294" cy="3441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fr-FR" sz="1100" dirty="0" smtClean="0"/>
              <a:t>Nouméa </a:t>
            </a:r>
            <a:endParaRPr lang="fr-FR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388" y="2060575"/>
            <a:ext cx="8686800" cy="2808288"/>
          </a:xfrm>
          <a:prstGeom prst="rect">
            <a:avLst/>
          </a:prstGeom>
          <a:solidFill>
            <a:srgbClr val="FFC000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En fin de seconde pro: choix d’une 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spécialité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En terminale, deux options: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Préparation à l’insertion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Préparation à la poursuite d’études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2772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8011BCD-E62F-4208-8669-F70783CF7774}" type="slidenum">
              <a:rPr lang="fr-FR" altLang="fr-FR" sz="1400" smtClean="0"/>
              <a:pPr eaLnBrk="1" hangingPunct="1">
                <a:spcBef>
                  <a:spcPct val="0"/>
                </a:spcBef>
              </a:pPr>
              <a:t>20</a:t>
            </a:fld>
            <a:endParaRPr lang="fr-FR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28958759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6F259-55BF-488E-8306-5698D145E98B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86312" y="620688"/>
            <a:ext cx="7802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4000" b="1" dirty="0" smtClean="0">
                <a:solidFill>
                  <a:schemeClr val="accent6"/>
                </a:solidFill>
                <a:latin typeface="Calibri" pitchFamily="34" charset="0"/>
              </a:rPr>
              <a:t>Les enseignements en CAP /CAPA. </a:t>
            </a:r>
            <a:endParaRPr lang="fr-FR" altLang="fr-FR" sz="4000" b="1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99592" y="1844823"/>
            <a:ext cx="3511550" cy="424847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Enseignement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professionnel 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(17 à 18 heures), acquisition de </a:t>
            </a:r>
            <a:r>
              <a:rPr kumimoji="0" lang="fr-FR" b="0" i="0" u="sng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connaissances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et </a:t>
            </a:r>
            <a:r>
              <a:rPr kumimoji="0" lang="fr-FR" b="0" i="0" u="sng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savoir-faire</a:t>
            </a:r>
          </a:p>
          <a:p>
            <a:pPr marL="342900" marR="0" lvl="0" indent="-342900" algn="l" defTabSz="449263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fr-FR" sz="2000" b="0" i="0" u="sng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Enseignement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général 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(14 à 16 heure) parfois appliqués à des activités professionnelles.  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49056" y="2756827"/>
            <a:ext cx="3311525" cy="271869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  <a:defRPr/>
            </a:pPr>
            <a:endParaRPr lang="fr-FR" sz="1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75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Aide individualisée 1h</a:t>
            </a:r>
            <a:endParaRPr lang="fr-FR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342900" indent="-342900">
              <a:lnSpc>
                <a:spcPct val="75000"/>
              </a:lnSpc>
              <a:spcAft>
                <a:spcPts val="800"/>
              </a:spcAft>
              <a:defRPr/>
            </a:pPr>
            <a:endParaRPr lang="fr-FR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342900" indent="-342900">
              <a:lnSpc>
                <a:spcPct val="75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Stages en entreprise           </a:t>
            </a: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(12 à 16 semaines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sur </a:t>
            </a: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2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ans)</a:t>
            </a:r>
          </a:p>
          <a:p>
            <a:pPr>
              <a:defRPr/>
            </a:pP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827584" y="5661248"/>
            <a:ext cx="7704856" cy="64807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6F259-55BF-488E-8306-5698D145E98B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18842"/>
            <a:ext cx="8289925" cy="641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49105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4048" y="1139031"/>
            <a:ext cx="3635375" cy="4161632"/>
          </a:xfrm>
          <a:solidFill>
            <a:schemeClr val="accent1">
              <a:lumMod val="20000"/>
              <a:lumOff val="80000"/>
            </a:schemeClr>
          </a:solidFill>
        </p:spPr>
        <p:txBody>
          <a:bodyPr lIns="91440" tIns="45720" rIns="91440" bIns="45720"/>
          <a:lstStyle/>
          <a:p>
            <a:pPr marL="0" indent="0" algn="ctr" defTabSz="9144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3600" b="1" kern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Alternance</a:t>
            </a:r>
          </a:p>
          <a:p>
            <a:pPr marL="0" indent="0" algn="ctr" defTabSz="9144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r-FR" sz="1400" b="1" kern="12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800100" lvl="1" indent="-342900" defTabSz="9144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latin typeface="Calibri" panose="020F0502020204030204" pitchFamily="34" charset="0"/>
              </a:rPr>
              <a:t>Formation en entreprise et en centre de formation pour apprentis </a:t>
            </a:r>
          </a:p>
          <a:p>
            <a:pPr marL="800100" lvl="1" indent="-342900" defTabSz="9144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latin typeface="Calibri" panose="020F0502020204030204" pitchFamily="34" charset="0"/>
              </a:rPr>
              <a:t>1/3 temps en cours et 2/3 formation en entreprise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7929" y="1108076"/>
            <a:ext cx="3743325" cy="4032250"/>
          </a:xfrm>
          <a:solidFill>
            <a:srgbClr val="FFC000"/>
          </a:solidFill>
        </p:spPr>
        <p:txBody>
          <a:bodyPr lIns="91440" tIns="45720" rIns="91440" bIns="45720"/>
          <a:lstStyle/>
          <a:p>
            <a:pPr marL="0" indent="0" algn="ctr" defTabSz="9144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3600" b="1" kern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Statut </a:t>
            </a:r>
            <a:r>
              <a:rPr lang="fr-FR" sz="3600" b="1" kern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scolaire</a:t>
            </a:r>
          </a:p>
          <a:p>
            <a:pPr marL="0" indent="0" algn="ctr" defTabSz="914400" eaLnBrk="1" hangingPunct="1">
              <a:lnSpc>
                <a:spcPct val="90000"/>
              </a:lnSpc>
              <a:spcBef>
                <a:spcPct val="20000"/>
              </a:spcBef>
              <a:buNone/>
              <a:defRPr/>
            </a:pPr>
            <a:endParaRPr lang="fr-FR" sz="1400" b="1" kern="12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800100" lvl="1" indent="-342900" defTabSz="9144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latin typeface="Calibri" panose="020F0502020204030204" pitchFamily="34" charset="0"/>
              </a:rPr>
              <a:t>Formation en lycée professionnel</a:t>
            </a:r>
          </a:p>
          <a:p>
            <a:pPr marL="800100" lvl="1" indent="-342900" defTabSz="9144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latin typeface="Calibri" panose="020F0502020204030204" pitchFamily="34" charset="0"/>
              </a:rPr>
              <a:t>Stages en entreprise </a:t>
            </a:r>
          </a:p>
          <a:p>
            <a:pPr marL="457200" lvl="1" indent="0" defTabSz="914400" eaLnBrk="1" hangingPunct="1">
              <a:lnSpc>
                <a:spcPct val="90000"/>
              </a:lnSpc>
              <a:spcBef>
                <a:spcPct val="20000"/>
              </a:spcBef>
              <a:buNone/>
              <a:defRPr/>
            </a:pPr>
            <a:r>
              <a:rPr lang="fr-FR" sz="2400" dirty="0">
                <a:latin typeface="Calibri" panose="020F0502020204030204" pitchFamily="34" charset="0"/>
              </a:rPr>
              <a:t>	</a:t>
            </a:r>
            <a:r>
              <a:rPr lang="fr-FR" sz="2400" dirty="0" smtClean="0">
                <a:latin typeface="Calibri" panose="020F0502020204030204" pitchFamily="34" charset="0"/>
              </a:rPr>
              <a:t>16 à 22 semaines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5273922" y="4388645"/>
            <a:ext cx="3095625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008080"/>
                </a:solidFill>
                <a:latin typeface="Calibri" pitchFamily="34" charset="0"/>
                <a:cs typeface="Arial" charset="0"/>
              </a:rPr>
              <a:t>Contrat de travail </a:t>
            </a:r>
          </a:p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008080"/>
                </a:solidFill>
                <a:latin typeface="Calibri" pitchFamily="34" charset="0"/>
                <a:cs typeface="Arial" charset="0"/>
              </a:rPr>
              <a:t>avec un employeur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323850" y="5300663"/>
            <a:ext cx="85328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fr-FR" sz="3200" b="1" spc="300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Pour des diplômes identiques :</a:t>
            </a:r>
          </a:p>
          <a:p>
            <a:pPr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fr-FR" sz="32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fr-FR" sz="32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CAP, Bac Pro, BTS, DUT, Diplômes d’ingénieur…</a:t>
            </a:r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647700" y="4149725"/>
            <a:ext cx="3335338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8080"/>
                </a:solidFill>
                <a:latin typeface="Calibri" pitchFamily="34" charset="0"/>
                <a:cs typeface="Arial" charset="0"/>
              </a:rPr>
              <a:t>Convention de stage avec une entreprise</a:t>
            </a:r>
          </a:p>
        </p:txBody>
      </p:sp>
      <p:sp>
        <p:nvSpPr>
          <p:cNvPr id="35847" name="Text Box 3"/>
          <p:cNvSpPr txBox="1">
            <a:spLocks noChangeArrowheads="1"/>
          </p:cNvSpPr>
          <p:nvPr/>
        </p:nvSpPr>
        <p:spPr bwMode="auto">
          <a:xfrm>
            <a:off x="34925" y="333375"/>
            <a:ext cx="91090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3800" b="1" dirty="0">
                <a:solidFill>
                  <a:schemeClr val="accent6"/>
                </a:solidFill>
                <a:latin typeface="Calibri" pitchFamily="34" charset="0"/>
              </a:rPr>
              <a:t>Se former sous statut scolaire ou apprenti ?</a:t>
            </a:r>
            <a:r>
              <a:rPr lang="fr-FR" altLang="fr-FR" sz="3600" b="1" dirty="0">
                <a:solidFill>
                  <a:schemeClr val="accent6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679450" y="333375"/>
            <a:ext cx="7772400" cy="838200"/>
          </a:xfrm>
          <a:solidFill>
            <a:srgbClr val="FFC000"/>
          </a:solidFill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4000" b="1" kern="1200" dirty="0">
                <a:solidFill>
                  <a:schemeClr val="accent6"/>
                </a:solidFill>
                <a:latin typeface="Calibri" pitchFamily="34" charset="0"/>
              </a:rPr>
              <a:t>L’apprentissage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924425" y="1373008"/>
            <a:ext cx="3527425" cy="3505201"/>
          </a:xfrm>
          <a:solidFill>
            <a:srgbClr val="FFFFFF">
              <a:alpha val="50000"/>
            </a:srgbClr>
          </a:solidFill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400" b="1" kern="1200" dirty="0" smtClean="0">
                <a:solidFill>
                  <a:schemeClr val="accent6"/>
                </a:solidFill>
                <a:latin typeface="Calibri" pitchFamily="34" charset="0"/>
              </a:rPr>
              <a:t>Salaire</a:t>
            </a:r>
            <a:r>
              <a:rPr lang="fr-FR" sz="2400" b="1" kern="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fr-FR" sz="2400" b="1" kern="1200" dirty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dirty="0" smtClean="0">
                <a:solidFill>
                  <a:srgbClr val="000066"/>
                </a:solidFill>
                <a:latin typeface="Calibri" panose="020F0502020204030204" pitchFamily="34" charset="0"/>
                <a:cs typeface="Times New Roman" pitchFamily="18" charset="0"/>
              </a:rPr>
              <a:t>% du SMG selon l’âge l’ancienneté notamment</a:t>
            </a:r>
            <a:endParaRPr lang="fr-FR" sz="2000" dirty="0">
              <a:solidFill>
                <a:srgbClr val="000066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dirty="0" smtClean="0">
                <a:solidFill>
                  <a:srgbClr val="000066"/>
                </a:solidFill>
                <a:latin typeface="Calibri" panose="020F0502020204030204" pitchFamily="34" charset="0"/>
                <a:cs typeface="Times New Roman" pitchFamily="18" charset="0"/>
              </a:rPr>
              <a:t>Statut </a:t>
            </a:r>
            <a:r>
              <a:rPr lang="fr-FR" sz="2000" dirty="0">
                <a:solidFill>
                  <a:srgbClr val="000066"/>
                </a:solidFill>
                <a:latin typeface="Calibri" panose="020F0502020204030204" pitchFamily="34" charset="0"/>
                <a:cs typeface="Times New Roman" pitchFamily="18" charset="0"/>
              </a:rPr>
              <a:t>de salarié, </a:t>
            </a:r>
            <a:r>
              <a:rPr lang="fr-FR" sz="2000" dirty="0" smtClean="0">
                <a:solidFill>
                  <a:srgbClr val="000066"/>
                </a:solidFill>
                <a:latin typeface="Calibri" panose="020F0502020204030204" pitchFamily="34" charset="0"/>
                <a:cs typeface="Times New Roman" pitchFamily="18" charset="0"/>
              </a:rPr>
              <a:t>travail 39h par semaine </a:t>
            </a:r>
            <a:endParaRPr lang="fr-FR" sz="2000" dirty="0">
              <a:solidFill>
                <a:srgbClr val="000066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dirty="0" smtClean="0">
                <a:solidFill>
                  <a:srgbClr val="000066"/>
                </a:solidFill>
                <a:latin typeface="Calibri" panose="020F0502020204030204" pitchFamily="34" charset="0"/>
                <a:cs typeface="Times New Roman" pitchFamily="18" charset="0"/>
              </a:rPr>
              <a:t>Cinq </a:t>
            </a:r>
            <a:r>
              <a:rPr lang="fr-FR" sz="2000" dirty="0">
                <a:solidFill>
                  <a:srgbClr val="000066"/>
                </a:solidFill>
                <a:latin typeface="Calibri" panose="020F0502020204030204" pitchFamily="34" charset="0"/>
                <a:cs typeface="Times New Roman" pitchFamily="18" charset="0"/>
              </a:rPr>
              <a:t>semaines de </a:t>
            </a:r>
            <a:r>
              <a:rPr lang="fr-FR" sz="2000" dirty="0" smtClean="0">
                <a:solidFill>
                  <a:srgbClr val="000066"/>
                </a:solidFill>
                <a:latin typeface="Calibri" panose="020F0502020204030204" pitchFamily="34" charset="0"/>
                <a:cs typeface="Times New Roman" pitchFamily="18" charset="0"/>
              </a:rPr>
              <a:t>vacances</a:t>
            </a:r>
            <a:endParaRPr lang="fr-FR" sz="2000" dirty="0">
              <a:solidFill>
                <a:srgbClr val="000066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1200" b="1" dirty="0" smtClean="0">
              <a:solidFill>
                <a:srgbClr val="0066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400" b="1" kern="1200" dirty="0">
                <a:solidFill>
                  <a:schemeClr val="accent6"/>
                </a:solidFill>
                <a:latin typeface="Calibri" pitchFamily="34" charset="0"/>
              </a:rPr>
              <a:t>Objectif </a:t>
            </a:r>
            <a:r>
              <a:rPr lang="fr-FR" sz="2400" b="1" kern="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fr-FR" sz="2400" b="1" kern="1200" dirty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1800" dirty="0" smtClean="0">
                <a:solidFill>
                  <a:srgbClr val="000066"/>
                </a:solidFill>
                <a:latin typeface="Calibri" panose="020F0502020204030204" pitchFamily="34" charset="0"/>
                <a:cs typeface="Times New Roman" pitchFamily="18" charset="0"/>
              </a:rPr>
              <a:t>Du CAP au BTS et DUT… et au-delà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79450" y="1700808"/>
            <a:ext cx="3311525" cy="3792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b="1" dirty="0">
                <a:solidFill>
                  <a:schemeClr val="accent6"/>
                </a:solidFill>
                <a:latin typeface="Calibri" pitchFamily="34" charset="0"/>
              </a:rPr>
              <a:t>Conditions  </a:t>
            </a: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lang="fr-FR" sz="2000" dirty="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rPr>
              <a:t>Avoir entre 16 et 25 ans </a:t>
            </a:r>
            <a:endParaRPr lang="fr-FR" sz="2000" dirty="0" smtClean="0">
              <a:solidFill>
                <a:srgbClr val="000066"/>
              </a:solidFill>
              <a:latin typeface="Calibri" panose="020F0502020204030204" pitchFamily="34" charset="0"/>
              <a:ea typeface="+mn-ea"/>
              <a:cs typeface="Times New Roman" pitchFamily="18" charset="0"/>
            </a:endParaRP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dirty="0" smtClean="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rPr>
              <a:t>Trouver </a:t>
            </a:r>
            <a:r>
              <a:rPr lang="fr-FR" sz="2000" dirty="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rPr>
              <a:t>un employeur </a:t>
            </a: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dirty="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rPr>
              <a:t> Signer un contrat</a:t>
            </a:r>
            <a:r>
              <a:rPr lang="fr-FR" sz="2000" dirty="0">
                <a:solidFill>
                  <a:srgbClr val="000066"/>
                </a:solidFill>
                <a:latin typeface="Calibri" panose="020F0502020204030204" pitchFamily="34" charset="0"/>
                <a:cs typeface="Times New Roman" pitchFamily="18" charset="0"/>
              </a:rPr>
              <a:t> </a:t>
            </a:r>
            <a:endParaRPr lang="fr-FR" sz="2000" dirty="0">
              <a:solidFill>
                <a:srgbClr val="3333C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b="1" dirty="0">
                <a:solidFill>
                  <a:schemeClr val="accent6"/>
                </a:solidFill>
                <a:latin typeface="Calibri" pitchFamily="34" charset="0"/>
              </a:rPr>
              <a:t>Lieu  </a:t>
            </a:r>
          </a:p>
          <a:p>
            <a:pPr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dirty="0">
                <a:solidFill>
                  <a:srgbClr val="000066"/>
                </a:solidFill>
                <a:latin typeface="Calibri" panose="020F0502020204030204" pitchFamily="34" charset="0"/>
                <a:cs typeface="Times New Roman" pitchFamily="18" charset="0"/>
              </a:rPr>
              <a:t>Alternance entre l’entreprise et le Centre de Formation d’Apprentis (CFA)</a:t>
            </a:r>
          </a:p>
          <a:p>
            <a:pPr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b="1" dirty="0">
                <a:solidFill>
                  <a:schemeClr val="accent6"/>
                </a:solidFill>
                <a:latin typeface="Calibri" pitchFamily="34" charset="0"/>
              </a:rPr>
              <a:t>Durée</a:t>
            </a:r>
            <a:r>
              <a:rPr lang="fr-FR" b="1" dirty="0">
                <a:solidFill>
                  <a:srgbClr val="FF0000"/>
                </a:solidFill>
                <a:latin typeface="Calibri" pitchFamily="34" charset="0"/>
              </a:rPr>
              <a:t>  </a:t>
            </a:r>
          </a:p>
          <a:p>
            <a:pPr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dirty="0">
                <a:solidFill>
                  <a:srgbClr val="000066"/>
                </a:solidFill>
                <a:latin typeface="Calibri" panose="020F0502020204030204" pitchFamily="34" charset="0"/>
                <a:cs typeface="Times New Roman" pitchFamily="18" charset="0"/>
              </a:rPr>
              <a:t>2 ans ou 3 ans</a:t>
            </a:r>
          </a:p>
        </p:txBody>
      </p:sp>
      <p:pic>
        <p:nvPicPr>
          <p:cNvPr id="36871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60950"/>
            <a:ext cx="20399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7E011-2192-422F-B3F2-C477F9B8E581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2" name="Carré corné 1"/>
          <p:cNvSpPr/>
          <p:nvPr/>
        </p:nvSpPr>
        <p:spPr>
          <a:xfrm>
            <a:off x="5076056" y="1700808"/>
            <a:ext cx="3923928" cy="2448272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En téléchargement sur le site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du Vice Rectorat la Nouvelle Calédonie</a:t>
            </a:r>
          </a:p>
          <a:p>
            <a:pPr algn="ctr"/>
            <a:endParaRPr lang="fr-FR" sz="1800" dirty="0" smtClean="0">
              <a:solidFill>
                <a:schemeClr val="tx1"/>
              </a:solidFill>
            </a:endParaRPr>
          </a:p>
          <a:p>
            <a:pPr algn="ctr"/>
            <a:r>
              <a:rPr lang="fr-FR" sz="18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fr-FR" sz="1800" dirty="0" smtClean="0">
                <a:solidFill>
                  <a:schemeClr val="tx1"/>
                </a:solidFill>
                <a:hlinkClick r:id="rId2"/>
              </a:rPr>
              <a:t>www.ac-noumea.nc/spip.php?rubrique174</a:t>
            </a:r>
            <a:endParaRPr lang="fr-FR" sz="1800" dirty="0" smtClean="0">
              <a:solidFill>
                <a:schemeClr val="tx1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4464496" cy="5184576"/>
          </a:xfrm>
        </p:spPr>
      </p:pic>
    </p:spTree>
    <p:extLst>
      <p:ext uri="{BB962C8B-B14F-4D97-AF65-F5344CB8AC3E}">
        <p14:creationId xmlns:p14="http://schemas.microsoft.com/office/powerpoint/2010/main" val="202842909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7E011-2192-422F-B3F2-C477F9B8E581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331640" y="1916832"/>
            <a:ext cx="6480721" cy="2329870"/>
          </a:xfrm>
        </p:spPr>
        <p:txBody>
          <a:bodyPr>
            <a:normAutofit fontScale="92500"/>
          </a:bodyPr>
          <a:lstStyle/>
          <a:p>
            <a:r>
              <a:rPr lang="fr-FR" i="1" dirty="0">
                <a:solidFill>
                  <a:srgbClr val="353535">
                    <a:lumMod val="75000"/>
                  </a:srgbClr>
                </a:solidFill>
                <a:cs typeface="Calibri" pitchFamily="34" charset="0"/>
              </a:rPr>
              <a:t>Pour plus d’information </a:t>
            </a:r>
            <a:r>
              <a:rPr lang="fr-FR" i="1" dirty="0" smtClean="0">
                <a:solidFill>
                  <a:srgbClr val="353535">
                    <a:lumMod val="75000"/>
                  </a:srgbClr>
                </a:solidFill>
                <a:cs typeface="Calibri" pitchFamily="34" charset="0"/>
              </a:rPr>
              <a:t>		</a:t>
            </a:r>
            <a:r>
              <a:rPr lang="fr-FR" sz="4400" b="1" i="1" dirty="0" smtClean="0">
                <a:solidFill>
                  <a:srgbClr val="002060"/>
                </a:solidFill>
                <a:cs typeface="Calibri" pitchFamily="34" charset="0"/>
                <a:hlinkClick r:id="rId2"/>
              </a:rPr>
              <a:t>www.onisep.fr</a:t>
            </a:r>
            <a:endParaRPr lang="fr-FR" sz="4400" b="1" i="1" dirty="0">
              <a:solidFill>
                <a:srgbClr val="002060"/>
              </a:solidFill>
              <a:cs typeface="Calibri" pitchFamily="34" charset="0"/>
            </a:endParaRPr>
          </a:p>
          <a:p>
            <a:pPr marL="0" indent="0">
              <a:buNone/>
            </a:pPr>
            <a:r>
              <a:rPr lang="fr-FR" sz="4400" b="1" i="1" dirty="0" smtClean="0">
                <a:solidFill>
                  <a:srgbClr val="002060"/>
                </a:solidFill>
                <a:cs typeface="Calibri" pitchFamily="34" charset="0"/>
              </a:rPr>
              <a:t>	</a:t>
            </a:r>
            <a:r>
              <a:rPr lang="fr-FR" sz="4400" b="1" i="1" u="sng" dirty="0">
                <a:solidFill>
                  <a:srgbClr val="002060"/>
                </a:solidFill>
                <a:cs typeface="Calibri" pitchFamily="34" charset="0"/>
              </a:rPr>
              <a:t>https://</a:t>
            </a:r>
            <a:r>
              <a:rPr lang="fr-FR" sz="4400" b="1" i="1" u="sng" dirty="0" smtClean="0">
                <a:solidFill>
                  <a:srgbClr val="002060"/>
                </a:solidFill>
                <a:cs typeface="Calibri" pitchFamily="34" charset="0"/>
              </a:rPr>
              <a:t>www.oriane.info</a:t>
            </a:r>
            <a:endParaRPr lang="fr-FR" sz="2800" b="1" i="1" u="sng" dirty="0">
              <a:solidFill>
                <a:srgbClr val="002060"/>
              </a:solidFill>
              <a:cs typeface="Calibri" pitchFamily="34" charset="0"/>
            </a:endParaRPr>
          </a:p>
          <a:p>
            <a:endParaRPr lang="fr-FR" dirty="0"/>
          </a:p>
        </p:txBody>
      </p:sp>
      <p:pic>
        <p:nvPicPr>
          <p:cNvPr id="1026" name="Picture 2" descr="http://cio.ac-noumea.nc/local/cache-vignettes/L72xH100/arton503-bcf9d.png?15305903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4" y="4021741"/>
            <a:ext cx="1378496" cy="181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978227300164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55888"/>
            <a:ext cx="1071562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Apres Bac Nat 2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4057106"/>
            <a:ext cx="14922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9782273002455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14271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entre d'information et d'orientation - Vice-rectorat de la Nouvelle-CalÃ©don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02" y="332656"/>
            <a:ext cx="7097613" cy="127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8674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8003231" cy="3672407"/>
          </a:xfrm>
          <a:solidFill>
            <a:srgbClr val="FFCC66"/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Permanences de la psychologue de l’éducation nationale Conseil en orientation scolaire et professionnelle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b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Anne - Marie GOBILLOT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collège			Au CIO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>	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undi 8h-11h30 		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undi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12h30-16h </a:t>
            </a:r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V</a:t>
            </a:r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endredi 8h-11h30 </a:t>
            </a:r>
            <a:r>
              <a:rPr lang="fr-F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des jours précis</a:t>
            </a:r>
            <a:br>
              <a:rPr lang="fr-F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Cahier de RDV à la vie scolaire</a:t>
            </a:r>
            <a:endParaRPr lang="fr-F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4C8CD-2784-4D7D-945D-D01859548997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426" y="91968"/>
            <a:ext cx="3119776" cy="117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77059" y="1235388"/>
            <a:ext cx="1826294" cy="3441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fr-FR" sz="1100" dirty="0" smtClean="0"/>
              <a:t>Nouméa </a:t>
            </a:r>
            <a:endParaRPr lang="fr-FR" sz="11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32" y="92967"/>
            <a:ext cx="2541136" cy="247193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348" y="5461873"/>
            <a:ext cx="432854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75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7E011-2192-422F-B3F2-C477F9B8E581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3528" y="1910437"/>
            <a:ext cx="8694291" cy="41549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</a:t>
            </a: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Contactez nous pour toutes vos questions: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</a:b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932500"/>
                </a:solidFill>
                <a:effectLst/>
                <a:latin typeface="+mj-lt"/>
                <a:hlinkClick r:id="rId2"/>
              </a:rPr>
              <a:t>cio@ac-noumea.nc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932500"/>
                </a:solidFill>
                <a:effectLst/>
                <a:latin typeface="+mj-lt"/>
              </a:rPr>
              <a:t> ou 26.61.66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defTabSz="914400">
              <a:buClrTx/>
              <a:buSzTx/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L’accueil au C.I.O. de 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Nouméa (</a:t>
            </a:r>
            <a:r>
              <a:rPr lang="fr-FR" sz="1800" dirty="0" smtClean="0">
                <a:solidFill>
                  <a:srgbClr val="333333"/>
                </a:solidFill>
                <a:latin typeface="+mn-lt"/>
              </a:rPr>
              <a:t>10</a:t>
            </a:r>
            <a:r>
              <a:rPr lang="fr-FR" sz="1800" dirty="0">
                <a:solidFill>
                  <a:srgbClr val="333333"/>
                </a:solidFill>
                <a:latin typeface="+mn-lt"/>
              </a:rPr>
              <a:t>, rue Georges </a:t>
            </a:r>
            <a:r>
              <a:rPr lang="fr-FR" sz="1800" dirty="0" smtClean="0">
                <a:solidFill>
                  <a:srgbClr val="333333"/>
                </a:solidFill>
                <a:latin typeface="+mn-lt"/>
              </a:rPr>
              <a:t>Baudoux, face au lycée Laperouse)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a lieu SANS RENDEZ-VOUS du </a:t>
            </a:r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lundi au jeudi de 8h à 11h30 et de 12h30 à 16 h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, et le </a:t>
            </a:r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vendredi après-midi de 12h30 à 16h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A NOTER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 : le C.I.O. est ouvert pendant les vacances scolaires de </a:t>
            </a:r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8h à 11h et de 12h à 15h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.</a:t>
            </a:r>
          </a:p>
        </p:txBody>
      </p:sp>
      <p:pic>
        <p:nvPicPr>
          <p:cNvPr id="1030" name="Picture 6" descr="centre d'information et d'orientation - Vice-rectorat de la Nouvelle-CalÃ©do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5958"/>
            <a:ext cx="7097613" cy="127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3695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lèche droite 7"/>
          <p:cNvSpPr>
            <a:spLocks noChangeArrowheads="1"/>
          </p:cNvSpPr>
          <p:nvPr/>
        </p:nvSpPr>
        <p:spPr bwMode="auto">
          <a:xfrm>
            <a:off x="179388" y="1439863"/>
            <a:ext cx="8858250" cy="2303462"/>
          </a:xfrm>
          <a:prstGeom prst="rightArrow">
            <a:avLst>
              <a:gd name="adj1" fmla="val 50000"/>
              <a:gd name="adj2" fmla="val 50029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468313" y="332656"/>
            <a:ext cx="82804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fr-FR" altLang="fr-FR" sz="4000" b="1" dirty="0">
                <a:solidFill>
                  <a:schemeClr val="accent6"/>
                </a:solidFill>
                <a:latin typeface="Calibri" pitchFamily="34" charset="0"/>
              </a:rPr>
              <a:t>L</a:t>
            </a:r>
            <a:r>
              <a:rPr lang="fr-FR" altLang="fr-FR" sz="4000" b="1" dirty="0" smtClean="0">
                <a:solidFill>
                  <a:schemeClr val="accent6"/>
                </a:solidFill>
                <a:latin typeface="Calibri" pitchFamily="34" charset="0"/>
              </a:rPr>
              <a:t>es vœux </a:t>
            </a:r>
            <a:r>
              <a:rPr lang="fr-FR" altLang="fr-FR" sz="4000" b="1" dirty="0">
                <a:solidFill>
                  <a:schemeClr val="accent6"/>
                </a:solidFill>
                <a:latin typeface="Calibri" pitchFamily="34" charset="0"/>
              </a:rPr>
              <a:t>d’orientation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323850" y="1989138"/>
            <a:ext cx="35941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4000" b="1" dirty="0">
                <a:solidFill>
                  <a:srgbClr val="0070C0"/>
                </a:solidFill>
                <a:latin typeface="Calibri" pitchFamily="34" charset="0"/>
              </a:rPr>
              <a:t>Au 2</a:t>
            </a:r>
            <a:r>
              <a:rPr lang="fr-FR" altLang="fr-FR" sz="4000" b="1" baseline="30000" dirty="0">
                <a:solidFill>
                  <a:srgbClr val="0070C0"/>
                </a:solidFill>
                <a:latin typeface="Calibri" pitchFamily="34" charset="0"/>
              </a:rPr>
              <a:t>e</a:t>
            </a:r>
            <a:r>
              <a:rPr lang="fr-FR" altLang="fr-FR" sz="4000" b="1" dirty="0">
                <a:solidFill>
                  <a:srgbClr val="0070C0"/>
                </a:solidFill>
                <a:latin typeface="Calibri" pitchFamily="34" charset="0"/>
              </a:rPr>
              <a:t> trimestre </a:t>
            </a:r>
          </a:p>
          <a:p>
            <a:pPr algn="ctr"/>
            <a:r>
              <a:rPr lang="fr-FR" altLang="fr-FR" sz="2800" b="1" dirty="0">
                <a:solidFill>
                  <a:schemeClr val="accent6"/>
                </a:solidFill>
                <a:latin typeface="Calibri" pitchFamily="34" charset="0"/>
              </a:rPr>
              <a:t>Phase provisoire</a:t>
            </a:r>
          </a:p>
          <a:p>
            <a:pPr algn="ctr"/>
            <a:endParaRPr lang="fr-FR" altLang="fr-FR" sz="2800" b="1" dirty="0">
              <a:solidFill>
                <a:srgbClr val="FF9933"/>
              </a:solidFill>
              <a:latin typeface="Calibri" pitchFamily="34" charset="0"/>
            </a:endParaRPr>
          </a:p>
          <a:p>
            <a:pPr algn="ctr"/>
            <a:endParaRPr lang="fr-FR" altLang="fr-FR" sz="1200" b="1" dirty="0">
              <a:solidFill>
                <a:srgbClr val="FF9933"/>
              </a:solidFill>
              <a:latin typeface="Calibri" pitchFamily="34" charset="0"/>
            </a:endParaRPr>
          </a:p>
          <a:p>
            <a:r>
              <a:rPr lang="fr-FR" altLang="fr-FR" sz="2000" b="1" dirty="0">
                <a:solidFill>
                  <a:schemeClr val="accent6"/>
                </a:solidFill>
                <a:latin typeface="Calibri" pitchFamily="34" charset="0"/>
              </a:rPr>
              <a:t>La famille </a:t>
            </a:r>
            <a:r>
              <a:rPr lang="fr-FR" altLang="fr-FR" sz="2000" b="1" dirty="0">
                <a:solidFill>
                  <a:srgbClr val="0070C0"/>
                </a:solidFill>
                <a:latin typeface="Calibri" pitchFamily="34" charset="0"/>
              </a:rPr>
              <a:t>exprime des intentions d’orientation</a:t>
            </a:r>
          </a:p>
          <a:p>
            <a:pPr algn="ctr"/>
            <a:endParaRPr lang="fr-FR" altLang="fr-FR" sz="2000" b="1" dirty="0">
              <a:solidFill>
                <a:srgbClr val="FF9933"/>
              </a:solidFill>
              <a:latin typeface="Calibri" pitchFamily="34" charset="0"/>
            </a:endParaRPr>
          </a:p>
          <a:p>
            <a:r>
              <a:rPr lang="fr-FR" altLang="fr-FR" sz="2000" b="1" dirty="0">
                <a:solidFill>
                  <a:schemeClr val="accent6"/>
                </a:solidFill>
                <a:latin typeface="Calibri" pitchFamily="34" charset="0"/>
              </a:rPr>
              <a:t>Le chef d’établissement </a:t>
            </a:r>
          </a:p>
          <a:p>
            <a:r>
              <a:rPr lang="fr-FR" altLang="fr-FR" sz="2000" b="1" dirty="0">
                <a:solidFill>
                  <a:srgbClr val="0070C0"/>
                </a:solidFill>
                <a:latin typeface="Calibri" pitchFamily="34" charset="0"/>
              </a:rPr>
              <a:t>donne un avis et des </a:t>
            </a:r>
            <a:r>
              <a:rPr lang="fr-FR" altLang="fr-FR" sz="2000" b="1" dirty="0" smtClean="0">
                <a:solidFill>
                  <a:srgbClr val="0070C0"/>
                </a:solidFill>
                <a:latin typeface="Calibri" pitchFamily="34" charset="0"/>
              </a:rPr>
              <a:t>conseils</a:t>
            </a:r>
          </a:p>
          <a:p>
            <a:endParaRPr lang="fr-FR" altLang="fr-FR" sz="20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altLang="fr-FR" sz="1400" b="1" i="1" dirty="0" smtClean="0">
                <a:solidFill>
                  <a:srgbClr val="FF0000"/>
                </a:solidFill>
                <a:latin typeface="Calibri" pitchFamily="34" charset="0"/>
              </a:rPr>
              <a:t>Se signaler à son/ sa professeur-e principal-e si vœu prévu en CAP ou bac pro « sécurité » ou bien en Artisanat et Métiers d’Art « communication visuelle » : sélection tôt dans l ’année.</a:t>
            </a:r>
            <a:endParaRPr lang="fr-FR" altLang="fr-FR" sz="1400" b="1" i="1" dirty="0">
              <a:solidFill>
                <a:srgbClr val="FF0000"/>
              </a:solidFill>
              <a:latin typeface="Calibri" pitchFamily="34" charset="0"/>
            </a:endParaRPr>
          </a:p>
          <a:p>
            <a:endParaRPr lang="fr-FR" altLang="fr-FR" dirty="0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4140200" y="1989138"/>
            <a:ext cx="3538538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4000" b="1" dirty="0">
                <a:solidFill>
                  <a:srgbClr val="0070C0"/>
                </a:solidFill>
                <a:latin typeface="Calibri" pitchFamily="34" charset="0"/>
              </a:rPr>
              <a:t>Au 3</a:t>
            </a:r>
            <a:r>
              <a:rPr lang="fr-FR" altLang="fr-FR" sz="4000" b="1" baseline="30000" dirty="0">
                <a:solidFill>
                  <a:srgbClr val="0070C0"/>
                </a:solidFill>
                <a:latin typeface="Calibri" pitchFamily="34" charset="0"/>
              </a:rPr>
              <a:t>e</a:t>
            </a:r>
            <a:r>
              <a:rPr lang="fr-FR" altLang="fr-FR" sz="4000" b="1" dirty="0">
                <a:solidFill>
                  <a:srgbClr val="0070C0"/>
                </a:solidFill>
                <a:latin typeface="Calibri" pitchFamily="34" charset="0"/>
              </a:rPr>
              <a:t> trimestre </a:t>
            </a:r>
          </a:p>
          <a:p>
            <a:pPr algn="ctr"/>
            <a:r>
              <a:rPr lang="fr-FR" altLang="fr-FR" sz="2800" b="1" dirty="0">
                <a:solidFill>
                  <a:schemeClr val="accent6"/>
                </a:solidFill>
                <a:latin typeface="Calibri" pitchFamily="34" charset="0"/>
              </a:rPr>
              <a:t>Phase définitive</a:t>
            </a:r>
          </a:p>
          <a:p>
            <a:endParaRPr lang="fr-FR" altLang="fr-FR" sz="1600" b="1" dirty="0">
              <a:solidFill>
                <a:srgbClr val="FF9933"/>
              </a:solidFill>
              <a:latin typeface="Calibri" pitchFamily="34" charset="0"/>
            </a:endParaRPr>
          </a:p>
          <a:p>
            <a:endParaRPr lang="fr-FR" altLang="fr-FR" sz="1200" b="1" dirty="0">
              <a:solidFill>
                <a:srgbClr val="FF9933"/>
              </a:solidFill>
              <a:latin typeface="Calibri" pitchFamily="34" charset="0"/>
            </a:endParaRPr>
          </a:p>
          <a:p>
            <a:endParaRPr lang="fr-FR" altLang="fr-FR" sz="1200" b="1" dirty="0">
              <a:solidFill>
                <a:srgbClr val="FF9933"/>
              </a:solidFill>
              <a:latin typeface="Calibri" pitchFamily="34" charset="0"/>
            </a:endParaRPr>
          </a:p>
          <a:p>
            <a:r>
              <a:rPr lang="fr-FR" altLang="fr-FR" sz="2000" b="1" dirty="0">
                <a:solidFill>
                  <a:schemeClr val="accent6"/>
                </a:solidFill>
                <a:latin typeface="Calibri" pitchFamily="34" charset="0"/>
              </a:rPr>
              <a:t>La famille </a:t>
            </a:r>
            <a:r>
              <a:rPr lang="fr-FR" altLang="fr-FR" sz="2000" b="1" dirty="0">
                <a:solidFill>
                  <a:srgbClr val="0070C0"/>
                </a:solidFill>
                <a:latin typeface="Calibri" pitchFamily="34" charset="0"/>
              </a:rPr>
              <a:t>exprime ses demandes d’orientation</a:t>
            </a:r>
          </a:p>
          <a:p>
            <a:endParaRPr lang="fr-FR" altLang="fr-FR" sz="20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fr-FR" altLang="fr-FR" sz="2000" b="1" dirty="0">
                <a:solidFill>
                  <a:schemeClr val="accent6"/>
                </a:solidFill>
                <a:latin typeface="Calibri" pitchFamily="34" charset="0"/>
              </a:rPr>
              <a:t>Le chef d’établissement </a:t>
            </a:r>
          </a:p>
          <a:p>
            <a:r>
              <a:rPr lang="fr-FR" altLang="fr-FR" sz="2000" b="1" dirty="0">
                <a:solidFill>
                  <a:srgbClr val="0070C0"/>
                </a:solidFill>
                <a:latin typeface="Calibri" pitchFamily="34" charset="0"/>
              </a:rPr>
              <a:t>prend sa décision sur propositions du conseil de classe</a:t>
            </a:r>
          </a:p>
        </p:txBody>
      </p:sp>
      <p:cxnSp>
        <p:nvCxnSpPr>
          <p:cNvPr id="19463" name="Connecteur droit 5"/>
          <p:cNvCxnSpPr>
            <a:cxnSpLocks noChangeShapeType="1"/>
          </p:cNvCxnSpPr>
          <p:nvPr/>
        </p:nvCxnSpPr>
        <p:spPr bwMode="auto">
          <a:xfrm>
            <a:off x="3917950" y="1989138"/>
            <a:ext cx="0" cy="4319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313F044-A5C8-4C88-8511-14B4245E1683}" type="slidenum">
              <a:rPr lang="fr-FR" altLang="fr-FR" sz="1400" smtClean="0"/>
              <a:pPr eaLnBrk="1" hangingPunct="1">
                <a:spcBef>
                  <a:spcPct val="0"/>
                </a:spcBef>
              </a:pPr>
              <a:t>3</a:t>
            </a:fld>
            <a:endParaRPr lang="fr-FR" altLang="fr-FR" sz="1400" smtClean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2" grpId="0" build="allAtOnce" animBg="1"/>
      <p:bldP spid="3" grpId="0" build="allAtOnce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oneTexte 1"/>
          <p:cNvSpPr txBox="1">
            <a:spLocks noChangeArrowheads="1"/>
          </p:cNvSpPr>
          <p:nvPr/>
        </p:nvSpPr>
        <p:spPr bwMode="auto">
          <a:xfrm>
            <a:off x="460375" y="177800"/>
            <a:ext cx="8280400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fr-FR" altLang="fr-FR" sz="4000" b="1" dirty="0">
                <a:solidFill>
                  <a:schemeClr val="accent6"/>
                </a:solidFill>
                <a:latin typeface="Calibri" pitchFamily="34" charset="0"/>
              </a:rPr>
              <a:t>Orientation puis affectation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-73025" y="836613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Clr>
                <a:srgbClr val="009999"/>
              </a:buClr>
              <a:buFont typeface="Arial" charset="0"/>
              <a:buNone/>
            </a:pPr>
            <a:r>
              <a:rPr lang="en-GB" altLang="fr-FR" sz="20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Procédure informatisée pour tous </a:t>
            </a:r>
            <a:r>
              <a:rPr lang="en-GB" altLang="fr-FR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(AFFELNET)</a:t>
            </a:r>
            <a:r>
              <a:rPr lang="en-GB" altLang="fr-FR" sz="20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Clr>
                <a:srgbClr val="009999"/>
              </a:buClr>
              <a:buFont typeface="Arial" charset="0"/>
              <a:buNone/>
            </a:pPr>
            <a:endParaRPr lang="en-GB" altLang="fr-FR" sz="300" b="1">
              <a:solidFill>
                <a:srgbClr val="003366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146175" y="3573463"/>
            <a:ext cx="6985000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388"/>
              </a:spcBef>
              <a:buClr>
                <a:srgbClr val="FFCC00"/>
              </a:buClr>
              <a:buSzPct val="68000"/>
            </a:pPr>
            <a:r>
              <a:rPr lang="en-GB" altLang="fr-FR" sz="2000" dirty="0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</a:rPr>
              <a:t>ATTENTION  !</a:t>
            </a:r>
            <a:r>
              <a:rPr lang="en-GB" altLang="fr-FR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  Le nombre de places est </a:t>
            </a:r>
            <a:r>
              <a:rPr lang="en-GB" altLang="fr-FR" sz="2000" b="1" dirty="0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limité </a:t>
            </a:r>
          </a:p>
          <a:p>
            <a:pPr algn="ctr">
              <a:lnSpc>
                <a:spcPct val="70000"/>
              </a:lnSpc>
              <a:spcBef>
                <a:spcPts val="400"/>
              </a:spcBef>
              <a:buClr>
                <a:srgbClr val="FFCC00"/>
              </a:buClr>
              <a:buSzPct val="68000"/>
            </a:pPr>
            <a:r>
              <a:rPr lang="en-GB" altLang="fr-FR" sz="2000" b="1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pour</a:t>
            </a:r>
            <a:r>
              <a:rPr lang="en-GB" altLang="fr-FR" sz="20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fr-FR" sz="2000" b="1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les demandes </a:t>
            </a:r>
            <a:r>
              <a:rPr lang="en-GB" altLang="fr-FR" sz="2000" b="1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en</a:t>
            </a:r>
            <a:r>
              <a:rPr lang="en-GB" altLang="fr-FR" sz="2000" b="1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 </a:t>
            </a:r>
            <a:r>
              <a:rPr lang="en-GB" altLang="fr-FR" sz="20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LP</a:t>
            </a:r>
            <a:endParaRPr lang="fr-FR" altLang="fr-FR" sz="2000" b="1" u="sng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641350" y="5220686"/>
            <a:ext cx="7993063" cy="110927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93000"/>
              </a:lnSpc>
              <a:spcBef>
                <a:spcPct val="50000"/>
              </a:spcBef>
              <a:buClr>
                <a:srgbClr val="660066"/>
              </a:buClr>
            </a:pPr>
            <a:r>
              <a:rPr lang="en-GB" altLang="fr-FR" b="1" dirty="0" smtClean="0">
                <a:solidFill>
                  <a:srgbClr val="0000AC"/>
                </a:solidFill>
                <a:latin typeface="Verdana" pitchFamily="34" charset="0"/>
                <a:ea typeface="ＭＳ Ｐゴシック" pitchFamily="34" charset="-128"/>
              </a:rPr>
              <a:t>3 </a:t>
            </a:r>
            <a:r>
              <a:rPr lang="en-GB" altLang="fr-FR" sz="2800" b="1" dirty="0" smtClean="0">
                <a:solidFill>
                  <a:srgbClr val="0000AC"/>
                </a:solidFill>
                <a:latin typeface="Calibri" pitchFamily="34" charset="0"/>
                <a:ea typeface="ＭＳ Ｐゴシック" pitchFamily="34" charset="-128"/>
              </a:rPr>
              <a:t>voeux </a:t>
            </a:r>
            <a:r>
              <a:rPr lang="en-GB" altLang="fr-FR" sz="2800" b="1" dirty="0">
                <a:solidFill>
                  <a:srgbClr val="0000AC"/>
                </a:solidFill>
                <a:latin typeface="Calibri" pitchFamily="34" charset="0"/>
                <a:ea typeface="ＭＳ Ｐゴシック" pitchFamily="34" charset="-128"/>
              </a:rPr>
              <a:t>maximum </a:t>
            </a:r>
            <a:endParaRPr lang="en-GB" altLang="fr-FR" sz="2800" dirty="0">
              <a:solidFill>
                <a:srgbClr val="0000AC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ctr">
              <a:lnSpc>
                <a:spcPct val="93000"/>
              </a:lnSpc>
              <a:spcBef>
                <a:spcPct val="50000"/>
              </a:spcBef>
              <a:buClr>
                <a:srgbClr val="660066"/>
              </a:buClr>
            </a:pPr>
            <a:r>
              <a:rPr lang="en-GB" altLang="fr-FR" sz="2800" b="1" dirty="0">
                <a:solidFill>
                  <a:srgbClr val="0000AC"/>
                </a:solidFill>
                <a:latin typeface="Calibri" pitchFamily="34" charset="0"/>
                <a:ea typeface="ＭＳ Ｐゴシック" pitchFamily="34" charset="-128"/>
                <a:sym typeface="Wingdings 3" pitchFamily="18" charset="2"/>
              </a:rPr>
              <a:t>En </a:t>
            </a:r>
            <a:r>
              <a:rPr lang="en-GB" altLang="fr-FR" sz="2800" b="1" dirty="0" smtClean="0">
                <a:solidFill>
                  <a:srgbClr val="0000AC"/>
                </a:solidFill>
                <a:latin typeface="Calibri" pitchFamily="34" charset="0"/>
                <a:ea typeface="ＭＳ Ｐゴシック" pitchFamily="34" charset="-128"/>
                <a:sym typeface="Wingdings 3" pitchFamily="18" charset="2"/>
              </a:rPr>
              <a:t>décembre:</a:t>
            </a:r>
            <a:r>
              <a:rPr lang="en-GB" altLang="fr-FR" sz="2800" dirty="0" smtClean="0">
                <a:solidFill>
                  <a:srgbClr val="0000AC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fr-FR" sz="2800" dirty="0">
                <a:solidFill>
                  <a:srgbClr val="0000AC"/>
                </a:solidFill>
                <a:latin typeface="Calibri" pitchFamily="34" charset="0"/>
                <a:ea typeface="ＭＳ Ｐゴシック" pitchFamily="34" charset="-128"/>
              </a:rPr>
              <a:t>classement </a:t>
            </a:r>
            <a:r>
              <a:rPr lang="en-GB" altLang="fr-FR" sz="2800" dirty="0" smtClean="0">
                <a:solidFill>
                  <a:srgbClr val="0000AC"/>
                </a:solidFill>
                <a:latin typeface="Calibri" pitchFamily="34" charset="0"/>
                <a:ea typeface="ＭＳ Ｐゴシック" pitchFamily="34" charset="-128"/>
              </a:rPr>
              <a:t>informatisé </a:t>
            </a:r>
            <a:r>
              <a:rPr lang="en-GB" altLang="fr-FR" sz="2800" dirty="0">
                <a:solidFill>
                  <a:srgbClr val="0000AC"/>
                </a:solidFill>
                <a:latin typeface="Calibri" pitchFamily="34" charset="0"/>
                <a:ea typeface="ＭＳ Ｐゴシック" pitchFamily="34" charset="-128"/>
              </a:rPr>
              <a:t>des candidats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125538"/>
            <a:ext cx="3821112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8D2B2B6-833F-48A0-B17D-9DA334ED806E}" type="slidenum">
              <a:rPr lang="fr-FR" altLang="fr-FR" sz="1400" smtClean="0"/>
              <a:pPr eaLnBrk="1" hangingPunct="1">
                <a:spcBef>
                  <a:spcPct val="0"/>
                </a:spcBef>
              </a:pPr>
              <a:t>4</a:t>
            </a:fld>
            <a:endParaRPr lang="fr-FR" altLang="fr-FR" sz="1400" smtClean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oneTexte 2"/>
          <p:cNvSpPr txBox="1">
            <a:spLocks noChangeArrowheads="1"/>
          </p:cNvSpPr>
          <p:nvPr/>
        </p:nvSpPr>
        <p:spPr bwMode="auto">
          <a:xfrm>
            <a:off x="701674" y="18703"/>
            <a:ext cx="759618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fr-FR" altLang="fr-FR" sz="3600" b="1" dirty="0">
                <a:solidFill>
                  <a:schemeClr val="accent6"/>
                </a:solidFill>
                <a:latin typeface="Calibri" pitchFamily="34" charset="0"/>
              </a:rPr>
              <a:t>Affectation </a:t>
            </a:r>
          </a:p>
          <a:p>
            <a:pPr algn="ctr"/>
            <a:r>
              <a:rPr lang="fr-FR" altLang="fr-FR" sz="3600" b="1" dirty="0">
                <a:solidFill>
                  <a:schemeClr val="accent6"/>
                </a:solidFill>
                <a:latin typeface="Calibri" pitchFamily="34" charset="0"/>
              </a:rPr>
              <a:t>en 2nde Professionnelle </a:t>
            </a:r>
          </a:p>
          <a:p>
            <a:pPr algn="ctr"/>
            <a:r>
              <a:rPr lang="fr-FR" altLang="fr-FR" sz="1800" b="1" dirty="0">
                <a:solidFill>
                  <a:schemeClr val="accent6"/>
                </a:solidFill>
                <a:latin typeface="Calibri" pitchFamily="34" charset="0"/>
              </a:rPr>
              <a:t>Les </a:t>
            </a:r>
            <a:r>
              <a:rPr lang="fr-FR" altLang="fr-FR" sz="1800" b="1" dirty="0" smtClean="0">
                <a:solidFill>
                  <a:schemeClr val="accent6"/>
                </a:solidFill>
                <a:latin typeface="Calibri" pitchFamily="34" charset="0"/>
              </a:rPr>
              <a:t>notes / compétences </a:t>
            </a:r>
            <a:r>
              <a:rPr lang="fr-FR" altLang="fr-FR" sz="1800" b="1" dirty="0">
                <a:solidFill>
                  <a:schemeClr val="accent6"/>
                </a:solidFill>
                <a:latin typeface="Calibri" pitchFamily="34" charset="0"/>
              </a:rPr>
              <a:t>de 3</a:t>
            </a:r>
            <a:r>
              <a:rPr lang="fr-FR" altLang="fr-FR" sz="1800" b="1" baseline="30000" dirty="0">
                <a:solidFill>
                  <a:schemeClr val="accent6"/>
                </a:solidFill>
                <a:latin typeface="Calibri" pitchFamily="34" charset="0"/>
              </a:rPr>
              <a:t>e</a:t>
            </a:r>
            <a:r>
              <a:rPr lang="fr-FR" altLang="fr-FR" sz="1800" b="1" dirty="0">
                <a:solidFill>
                  <a:schemeClr val="accent6"/>
                </a:solidFill>
                <a:latin typeface="Calibri" pitchFamily="34" charset="0"/>
              </a:rPr>
              <a:t> comptent pour l’entrée au </a:t>
            </a:r>
            <a:r>
              <a:rPr lang="fr-FR" altLang="fr-FR" sz="1800" b="1" dirty="0" smtClean="0">
                <a:solidFill>
                  <a:schemeClr val="accent6"/>
                </a:solidFill>
                <a:latin typeface="Calibri" pitchFamily="34" charset="0"/>
              </a:rPr>
              <a:t>lycée professionnel</a:t>
            </a:r>
            <a:endParaRPr lang="fr-FR" altLang="fr-FR" sz="1800" b="1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23555" name="ZoneTexte 4"/>
          <p:cNvSpPr txBox="1">
            <a:spLocks noChangeArrowheads="1"/>
          </p:cNvSpPr>
          <p:nvPr/>
        </p:nvSpPr>
        <p:spPr bwMode="auto">
          <a:xfrm>
            <a:off x="685006" y="1744663"/>
            <a:ext cx="7596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fr-FR" altLang="fr-FR" sz="2000" dirty="0">
                <a:solidFill>
                  <a:schemeClr val="tx1"/>
                </a:solidFill>
                <a:latin typeface="Calibri" pitchFamily="34" charset="0"/>
              </a:rPr>
              <a:t>Pour entrer en lycée </a:t>
            </a:r>
            <a:r>
              <a:rPr lang="fr-FR" altLang="fr-FR" sz="2000" dirty="0" smtClean="0">
                <a:solidFill>
                  <a:schemeClr val="tx1"/>
                </a:solidFill>
                <a:latin typeface="Calibri" pitchFamily="34" charset="0"/>
              </a:rPr>
              <a:t>professionnel, de </a:t>
            </a:r>
            <a:r>
              <a:rPr lang="fr-FR" altLang="fr-FR" sz="2000" b="1" dirty="0">
                <a:solidFill>
                  <a:schemeClr val="tx1"/>
                </a:solidFill>
                <a:latin typeface="Calibri" pitchFamily="34" charset="0"/>
              </a:rPr>
              <a:t>bons résultats </a:t>
            </a:r>
            <a:r>
              <a:rPr lang="fr-FR" altLang="fr-FR" sz="2000" dirty="0">
                <a:solidFill>
                  <a:schemeClr val="tx1"/>
                </a:solidFill>
                <a:latin typeface="Calibri" pitchFamily="34" charset="0"/>
              </a:rPr>
              <a:t>donnent plus de chance </a:t>
            </a:r>
            <a:r>
              <a:rPr lang="fr-FR" altLang="fr-FR" sz="2000" b="1" dirty="0">
                <a:solidFill>
                  <a:schemeClr val="tx1"/>
                </a:solidFill>
                <a:latin typeface="Calibri" pitchFamily="34" charset="0"/>
              </a:rPr>
              <a:t>d’obtenir la spécialité demandée.</a:t>
            </a:r>
          </a:p>
        </p:txBody>
      </p:sp>
      <p:sp>
        <p:nvSpPr>
          <p:cNvPr id="23556" name="ZoneTexte 7"/>
          <p:cNvSpPr txBox="1">
            <a:spLocks noChangeArrowheads="1"/>
          </p:cNvSpPr>
          <p:nvPr/>
        </p:nvSpPr>
        <p:spPr bwMode="auto">
          <a:xfrm>
            <a:off x="4483100" y="2586038"/>
            <a:ext cx="381476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fr-FR" altLang="fr-FR" sz="2000" dirty="0">
                <a:solidFill>
                  <a:schemeClr val="tx1"/>
                </a:solidFill>
                <a:latin typeface="Calibri" pitchFamily="34" charset="0"/>
              </a:rPr>
              <a:t>Des coefficients sont appliqués aux notes </a:t>
            </a:r>
            <a:r>
              <a:rPr lang="fr-FR" altLang="fr-FR" sz="2000" dirty="0" smtClean="0">
                <a:solidFill>
                  <a:schemeClr val="tx1"/>
                </a:solidFill>
                <a:latin typeface="Calibri" pitchFamily="34" charset="0"/>
              </a:rPr>
              <a:t>et aux compétences acquises différemment selon la </a:t>
            </a:r>
            <a:r>
              <a:rPr lang="fr-FR" altLang="fr-FR" sz="2000" dirty="0">
                <a:solidFill>
                  <a:schemeClr val="tx1"/>
                </a:solidFill>
                <a:latin typeface="Calibri" pitchFamily="34" charset="0"/>
              </a:rPr>
              <a:t>spécialité.</a:t>
            </a:r>
          </a:p>
          <a:p>
            <a:pPr algn="just"/>
            <a:r>
              <a:rPr lang="fr-FR" altLang="fr-FR" sz="2000" dirty="0">
                <a:solidFill>
                  <a:schemeClr val="tx1"/>
                </a:solidFill>
                <a:latin typeface="Calibri" pitchFamily="34" charset="0"/>
              </a:rPr>
              <a:t>Certains CAP et Bac pro sont plus demandés que d’autres. Les places étant limitées, cela explique la </a:t>
            </a:r>
            <a:r>
              <a:rPr lang="fr-FR" altLang="fr-FR" sz="2000" b="1" dirty="0">
                <a:solidFill>
                  <a:schemeClr val="tx1"/>
                </a:solidFill>
                <a:latin typeface="Calibri" pitchFamily="34" charset="0"/>
              </a:rPr>
              <a:t>difficulté  à obtenir satisfaction </a:t>
            </a:r>
            <a:r>
              <a:rPr lang="fr-FR" altLang="fr-FR" sz="2000" dirty="0">
                <a:solidFill>
                  <a:schemeClr val="tx1"/>
                </a:solidFill>
                <a:latin typeface="Calibri" pitchFamily="34" charset="0"/>
              </a:rPr>
              <a:t>sur ces formations. </a:t>
            </a:r>
          </a:p>
        </p:txBody>
      </p:sp>
      <p:sp>
        <p:nvSpPr>
          <p:cNvPr id="23558" name="ZoneTexte 1"/>
          <p:cNvSpPr txBox="1">
            <a:spLocks noChangeArrowheads="1"/>
          </p:cNvSpPr>
          <p:nvPr/>
        </p:nvSpPr>
        <p:spPr bwMode="auto">
          <a:xfrm>
            <a:off x="323850" y="5464175"/>
            <a:ext cx="8280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dirty="0">
                <a:solidFill>
                  <a:schemeClr val="tx1"/>
                </a:solidFill>
                <a:latin typeface="Calibri" pitchFamily="34" charset="0"/>
              </a:rPr>
              <a:t>Il est donc </a:t>
            </a:r>
            <a:r>
              <a:rPr lang="fr-FR" altLang="fr-FR" b="1" dirty="0">
                <a:solidFill>
                  <a:schemeClr val="accent6"/>
                </a:solidFill>
                <a:latin typeface="Calibri" pitchFamily="34" charset="0"/>
              </a:rPr>
              <a:t>fortement conseillé de se porter candidat dans plusieurs établissements pour une même formation</a:t>
            </a:r>
          </a:p>
          <a:p>
            <a:pPr algn="ctr"/>
            <a:r>
              <a:rPr lang="fr-FR" altLang="fr-FR" sz="2000" dirty="0">
                <a:solidFill>
                  <a:schemeClr val="tx1"/>
                </a:solidFill>
                <a:latin typeface="Calibri" pitchFamily="34" charset="0"/>
              </a:rPr>
              <a:t>(nécessité de transport, d’internat…).</a:t>
            </a:r>
          </a:p>
        </p:txBody>
      </p:sp>
      <p:pic>
        <p:nvPicPr>
          <p:cNvPr id="23559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36838"/>
            <a:ext cx="25209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BB1B25-852E-4CB3-8D56-3B7E4E3A552E}" type="slidenum">
              <a:rPr lang="fr-FR" altLang="fr-FR" sz="1400" smtClean="0"/>
              <a:pPr eaLnBrk="1" hangingPunct="1">
                <a:spcBef>
                  <a:spcPct val="0"/>
                </a:spcBef>
              </a:pPr>
              <a:t>5</a:t>
            </a:fld>
            <a:endParaRPr lang="fr-FR" altLang="fr-FR" sz="1400" smtClean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35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4"/>
          <p:cNvSpPr>
            <a:spLocks noChangeArrowheads="1"/>
          </p:cNvSpPr>
          <p:nvPr/>
        </p:nvSpPr>
        <p:spPr bwMode="auto">
          <a:xfrm>
            <a:off x="450850" y="6118225"/>
            <a:ext cx="8116888" cy="739775"/>
          </a:xfrm>
          <a:prstGeom prst="roundRect">
            <a:avLst>
              <a:gd name="adj" fmla="val 12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24579" name="ZoneTexte 10"/>
          <p:cNvSpPr txBox="1">
            <a:spLocks noChangeArrowheads="1"/>
          </p:cNvSpPr>
          <p:nvPr/>
        </p:nvSpPr>
        <p:spPr bwMode="auto">
          <a:xfrm>
            <a:off x="250825" y="227013"/>
            <a:ext cx="8677275" cy="984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fr-FR" altLang="fr-FR" sz="4000" b="1" dirty="0" smtClean="0">
                <a:solidFill>
                  <a:schemeClr val="accent6"/>
                </a:solidFill>
                <a:latin typeface="Calibri" pitchFamily="34" charset="0"/>
              </a:rPr>
              <a:t>décembre </a:t>
            </a:r>
            <a:r>
              <a:rPr lang="fr-FR" altLang="fr-FR" sz="4000" b="1" dirty="0">
                <a:solidFill>
                  <a:schemeClr val="accent6"/>
                </a:solidFill>
                <a:latin typeface="Calibri" pitchFamily="34" charset="0"/>
              </a:rPr>
              <a:t>: </a:t>
            </a:r>
            <a:r>
              <a:rPr lang="fr-FR" altLang="fr-FR" sz="4000" dirty="0">
                <a:solidFill>
                  <a:schemeClr val="accent6"/>
                </a:solidFill>
                <a:latin typeface="Calibri" pitchFamily="34" charset="0"/>
              </a:rPr>
              <a:t>notification d’affectation</a:t>
            </a:r>
          </a:p>
          <a:p>
            <a:endParaRPr lang="fr-FR" altLang="fr-FR" sz="1800" dirty="0">
              <a:solidFill>
                <a:srgbClr val="DA2A69"/>
              </a:solidFill>
              <a:latin typeface="Calibri" pitchFamily="34" charset="0"/>
            </a:endParaRP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23850" y="1211263"/>
            <a:ext cx="835183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A l’issue du 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 er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tour,  deux situations peuvent se présenter  :</a:t>
            </a: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485900" lvl="2" indent="-342900"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schemeClr val="accent6"/>
                </a:solidFill>
                <a:latin typeface="Calibri" panose="020F0502020204030204" pitchFamily="34" charset="0"/>
              </a:rPr>
              <a:t>L’élève est affecté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sur l’un de ses vœux 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 </a:t>
            </a:r>
            <a:r>
              <a:rPr lang="fr-F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10 décembre</a:t>
            </a:r>
            <a:endParaRPr lang="fr-FR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fr-FR" sz="2000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sz="2000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		</a:t>
            </a:r>
            <a:r>
              <a:rPr lang="fr-FR" sz="2000" b="1" spc="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 famille doit l’inscrire </a:t>
            </a:r>
            <a:r>
              <a:rPr lang="fr-FR" sz="2000" b="1" spc="300" dirty="0">
                <a:solidFill>
                  <a:srgbClr val="002060"/>
                </a:solidFill>
                <a:latin typeface="Calibri" panose="020F0502020204030204" pitchFamily="34" charset="0"/>
              </a:rPr>
              <a:t>dans le lycée d’accueil</a:t>
            </a:r>
          </a:p>
          <a:p>
            <a:pPr>
              <a:defRPr/>
            </a:pPr>
            <a:endParaRPr lang="fr-FR" sz="1200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485900" lvl="2" indent="-34290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accent6"/>
                </a:solidFill>
                <a:latin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chemeClr val="accent6"/>
                </a:solidFill>
                <a:latin typeface="Calibri" panose="020F0502020204030204" pitchFamily="34" charset="0"/>
              </a:rPr>
              <a:t>L’élève n’a obtenu aucun de ses vœux </a:t>
            </a:r>
            <a:r>
              <a:rPr lang="fr-FR" sz="20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où </a:t>
            </a:r>
            <a:r>
              <a:rPr lang="fr-FR" sz="2000" b="1" dirty="0">
                <a:solidFill>
                  <a:schemeClr val="accent6"/>
                </a:solidFill>
                <a:latin typeface="Calibri" panose="020F0502020204030204" pitchFamily="34" charset="0"/>
              </a:rPr>
              <a:t>il est classé en liste supplémentaire </a:t>
            </a:r>
          </a:p>
          <a:p>
            <a:pPr>
              <a:defRPr/>
            </a:pPr>
            <a:r>
              <a:rPr lang="fr-FR" sz="2000" b="1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sz="20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		</a:t>
            </a:r>
            <a:r>
              <a:rPr lang="fr-FR" sz="2000" b="1" spc="300" dirty="0">
                <a:solidFill>
                  <a:srgbClr val="002060"/>
                </a:solidFill>
                <a:latin typeface="Calibri" panose="020F0502020204030204" pitchFamily="34" charset="0"/>
              </a:rPr>
              <a:t>P</a:t>
            </a:r>
            <a:r>
              <a:rPr lang="fr-FR" sz="2000" b="1" spc="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rendre </a:t>
            </a:r>
            <a:r>
              <a:rPr lang="fr-FR" sz="2000" b="1" spc="300" dirty="0">
                <a:solidFill>
                  <a:srgbClr val="002060"/>
                </a:solidFill>
                <a:latin typeface="Calibri" panose="020F0502020204030204" pitchFamily="34" charset="0"/>
              </a:rPr>
              <a:t>contact avec </a:t>
            </a:r>
            <a:r>
              <a:rPr lang="fr-FR" sz="2000" b="1" spc="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 collège: </a:t>
            </a:r>
          </a:p>
          <a:p>
            <a:pPr>
              <a:defRPr/>
            </a:pPr>
            <a:r>
              <a:rPr lang="fr-FR" sz="2000" b="1" spc="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			Directeur – professeur(e) principal(e)</a:t>
            </a:r>
            <a:endParaRPr lang="fr-FR" sz="2000" b="1" spc="3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4582" name="ZoneTexte 2"/>
          <p:cNvSpPr txBox="1">
            <a:spLocks noChangeArrowheads="1"/>
          </p:cNvSpPr>
          <p:nvPr/>
        </p:nvSpPr>
        <p:spPr bwMode="auto">
          <a:xfrm>
            <a:off x="971600" y="4486275"/>
            <a:ext cx="69849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-FR" altLang="fr-FR" sz="2000" dirty="0">
                <a:solidFill>
                  <a:schemeClr val="tx1"/>
                </a:solidFill>
                <a:latin typeface="Calibri" pitchFamily="34" charset="0"/>
              </a:rPr>
              <a:t>Pour la voie professionnelle, l’élève peut participer au deuxième tour d’affectation.</a:t>
            </a:r>
          </a:p>
          <a:p>
            <a:pPr algn="just"/>
            <a:r>
              <a:rPr lang="fr-FR" altLang="fr-FR" sz="2000" dirty="0" smtClean="0">
                <a:solidFill>
                  <a:schemeClr val="tx1"/>
                </a:solidFill>
                <a:latin typeface="Calibri" pitchFamily="34" charset="0"/>
              </a:rPr>
              <a:t>Formulation de </a:t>
            </a:r>
            <a:r>
              <a:rPr lang="fr-FR" altLang="fr-FR" sz="2000" dirty="0">
                <a:solidFill>
                  <a:schemeClr val="tx1"/>
                </a:solidFill>
                <a:latin typeface="Calibri" pitchFamily="34" charset="0"/>
              </a:rPr>
              <a:t>nouveaux vœux </a:t>
            </a:r>
            <a:r>
              <a:rPr lang="fr-FR" altLang="fr-FR" sz="2000" dirty="0" smtClean="0">
                <a:solidFill>
                  <a:schemeClr val="tx1"/>
                </a:solidFill>
                <a:latin typeface="Calibri" pitchFamily="34" charset="0"/>
              </a:rPr>
              <a:t>sur </a:t>
            </a:r>
            <a:r>
              <a:rPr lang="fr-FR" altLang="fr-FR" sz="2000" dirty="0">
                <a:solidFill>
                  <a:schemeClr val="tx1"/>
                </a:solidFill>
                <a:latin typeface="Calibri" pitchFamily="34" charset="0"/>
              </a:rPr>
              <a:t>les places restant disponibles </a:t>
            </a:r>
            <a:r>
              <a:rPr lang="fr-FR" altLang="fr-FR" sz="2000" dirty="0" smtClean="0">
                <a:solidFill>
                  <a:schemeClr val="tx1"/>
                </a:solidFill>
                <a:latin typeface="Calibri" pitchFamily="34" charset="0"/>
              </a:rPr>
              <a:t>dans </a:t>
            </a:r>
            <a:r>
              <a:rPr lang="fr-FR" altLang="fr-FR" sz="2000" dirty="0">
                <a:solidFill>
                  <a:schemeClr val="tx1"/>
                </a:solidFill>
                <a:latin typeface="Calibri" pitchFamily="34" charset="0"/>
              </a:rPr>
              <a:t>tous les établissements de </a:t>
            </a:r>
            <a:r>
              <a:rPr lang="fr-FR" altLang="fr-FR" sz="2000" dirty="0" smtClean="0">
                <a:solidFill>
                  <a:schemeClr val="tx1"/>
                </a:solidFill>
                <a:latin typeface="Calibri" pitchFamily="34" charset="0"/>
              </a:rPr>
              <a:t>Nouvelle Calédonie.</a:t>
            </a:r>
            <a:endParaRPr lang="fr-FR" altLang="fr-F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58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C9AEC44-F066-43D5-83E3-11036DBBEAF4}" type="slidenum">
              <a:rPr lang="fr-FR" altLang="fr-FR" sz="1400" smtClean="0"/>
              <a:pPr eaLnBrk="1" hangingPunct="1">
                <a:spcBef>
                  <a:spcPct val="0"/>
                </a:spcBef>
              </a:pPr>
              <a:t>6</a:t>
            </a:fld>
            <a:endParaRPr lang="fr-FR" altLang="fr-FR" sz="1400" smtClean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5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ChangeArrowheads="1"/>
          </p:cNvSpPr>
          <p:nvPr/>
        </p:nvSpPr>
        <p:spPr bwMode="auto">
          <a:xfrm>
            <a:off x="595313" y="1557338"/>
            <a:ext cx="3716337" cy="914400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 smtClean="0">
                <a:latin typeface="Calibri" pitchFamily="34" charset="0"/>
              </a:rPr>
              <a:t>1 Voie générale et technologique</a:t>
            </a:r>
          </a:p>
          <a:p>
            <a:pPr algn="ctr"/>
            <a:r>
              <a:rPr lang="fr-FR" altLang="fr-FR" sz="2000" dirty="0" smtClean="0">
                <a:latin typeface="Calibri" pitchFamily="34" charset="0"/>
              </a:rPr>
              <a:t>(</a:t>
            </a:r>
            <a:r>
              <a:rPr lang="fr-FR" altLang="fr-FR" sz="2000" dirty="0" smtClean="0">
                <a:solidFill>
                  <a:schemeClr val="accent2"/>
                </a:solidFill>
                <a:latin typeface="Calibri" pitchFamily="34" charset="0"/>
              </a:rPr>
              <a:t>2</a:t>
            </a:r>
            <a:r>
              <a:rPr lang="fr-FR" altLang="fr-FR" sz="1400" dirty="0" smtClean="0">
                <a:solidFill>
                  <a:schemeClr val="accent2"/>
                </a:solidFill>
                <a:latin typeface="Calibri" pitchFamily="34" charset="0"/>
              </a:rPr>
              <a:t>de</a:t>
            </a:r>
            <a:r>
              <a:rPr lang="fr-FR" altLang="fr-FR" sz="2000" dirty="0" smtClean="0">
                <a:solidFill>
                  <a:schemeClr val="accent2"/>
                </a:solidFill>
                <a:latin typeface="Calibri" pitchFamily="34" charset="0"/>
              </a:rPr>
              <a:t> G et T ou spécifique</a:t>
            </a:r>
            <a:r>
              <a:rPr lang="fr-FR" altLang="fr-FR" sz="2000" dirty="0" smtClean="0">
                <a:latin typeface="Calibri" pitchFamily="34" charset="0"/>
              </a:rPr>
              <a:t>) </a:t>
            </a:r>
            <a:endParaRPr lang="fr-FR" altLang="fr-FR" sz="2000" dirty="0">
              <a:latin typeface="Calibri" pitchFamily="34" charset="0"/>
            </a:endParaRPr>
          </a:p>
        </p:txBody>
      </p:sp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5291138" y="1557338"/>
            <a:ext cx="3025775" cy="914400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000" dirty="0" smtClean="0">
                <a:latin typeface="Calibri" pitchFamily="34" charset="0"/>
              </a:rPr>
              <a:t>2 Voies professionnelles</a:t>
            </a:r>
          </a:p>
          <a:p>
            <a:pPr algn="ctr"/>
            <a:r>
              <a:rPr lang="fr-FR" altLang="fr-FR" sz="1800" dirty="0" smtClean="0">
                <a:latin typeface="Calibri" pitchFamily="34" charset="0"/>
              </a:rPr>
              <a:t>(</a:t>
            </a:r>
            <a:r>
              <a:rPr lang="fr-FR" altLang="fr-FR" sz="1800" dirty="0" smtClean="0">
                <a:solidFill>
                  <a:schemeClr val="accent2"/>
                </a:solidFill>
                <a:latin typeface="Calibri" pitchFamily="34" charset="0"/>
              </a:rPr>
              <a:t>1</a:t>
            </a:r>
            <a:r>
              <a:rPr lang="fr-FR" altLang="fr-FR" sz="1800" baseline="30000" dirty="0" smtClean="0">
                <a:solidFill>
                  <a:schemeClr val="accent2"/>
                </a:solidFill>
                <a:latin typeface="Calibri" pitchFamily="34" charset="0"/>
              </a:rPr>
              <a:t>ère</a:t>
            </a:r>
            <a:r>
              <a:rPr lang="fr-FR" altLang="fr-FR" sz="18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fr-FR" altLang="fr-FR" sz="1800" dirty="0" smtClean="0">
                <a:solidFill>
                  <a:schemeClr val="accent2"/>
                </a:solidFill>
                <a:latin typeface="Calibri" pitchFamily="34" charset="0"/>
              </a:rPr>
              <a:t>année CAP / 2</a:t>
            </a:r>
            <a:r>
              <a:rPr lang="fr-FR" altLang="fr-FR" sz="1400" dirty="0" smtClean="0">
                <a:solidFill>
                  <a:schemeClr val="accent2"/>
                </a:solidFill>
                <a:latin typeface="Calibri" pitchFamily="34" charset="0"/>
              </a:rPr>
              <a:t>de</a:t>
            </a:r>
            <a:r>
              <a:rPr lang="fr-FR" altLang="fr-FR" sz="1800" dirty="0" smtClean="0">
                <a:solidFill>
                  <a:schemeClr val="accent2"/>
                </a:solidFill>
                <a:latin typeface="Calibri" pitchFamily="34" charset="0"/>
              </a:rPr>
              <a:t> Pro</a:t>
            </a:r>
            <a:r>
              <a:rPr lang="fr-FR" altLang="fr-FR" sz="1800" dirty="0" smtClean="0">
                <a:latin typeface="Calibri" pitchFamily="34" charset="0"/>
              </a:rPr>
              <a:t>)</a:t>
            </a:r>
            <a:endParaRPr lang="fr-FR" altLang="fr-FR" sz="1800" dirty="0">
              <a:latin typeface="Calibri" pitchFamily="34" charset="0"/>
            </a:endParaRPr>
          </a:p>
        </p:txBody>
      </p:sp>
      <p:sp>
        <p:nvSpPr>
          <p:cNvPr id="25604" name="ZoneTexte 18"/>
          <p:cNvSpPr txBox="1">
            <a:spLocks noChangeArrowheads="1"/>
          </p:cNvSpPr>
          <p:nvPr/>
        </p:nvSpPr>
        <p:spPr bwMode="auto">
          <a:xfrm>
            <a:off x="251520" y="115888"/>
            <a:ext cx="864165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fr-FR" altLang="fr-FR" b="1" dirty="0" smtClean="0">
                <a:solidFill>
                  <a:schemeClr val="accent2"/>
                </a:solidFill>
                <a:latin typeface="Calibri" pitchFamily="34" charset="0"/>
              </a:rPr>
              <a:t>3 voies d’orientation = 3 décisions d’orientation possibles,</a:t>
            </a:r>
            <a:r>
              <a:rPr lang="fr-FR" altLang="fr-FR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fr-FR" altLang="fr-FR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fr-FR" altLang="fr-FR" b="1" dirty="0" smtClean="0">
                <a:solidFill>
                  <a:schemeClr val="accent2"/>
                </a:solidFill>
                <a:latin typeface="Calibri" pitchFamily="34" charset="0"/>
              </a:rPr>
              <a:t>4 diplômes </a:t>
            </a:r>
            <a:r>
              <a:rPr lang="fr-FR" altLang="fr-FR" b="1" dirty="0">
                <a:solidFill>
                  <a:schemeClr val="accent2"/>
                </a:solidFill>
                <a:latin typeface="Calibri" pitchFamily="34" charset="0"/>
              </a:rPr>
              <a:t>différents</a:t>
            </a:r>
          </a:p>
        </p:txBody>
      </p:sp>
      <p:sp>
        <p:nvSpPr>
          <p:cNvPr id="25605" name="Text Box 1030"/>
          <p:cNvSpPr txBox="1">
            <a:spLocks noChangeArrowheads="1"/>
          </p:cNvSpPr>
          <p:nvPr/>
        </p:nvSpPr>
        <p:spPr bwMode="auto">
          <a:xfrm>
            <a:off x="1295400" y="2586038"/>
            <a:ext cx="18335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726" tIns="41363" rIns="82726" bIns="41363">
            <a:spAutoFit/>
          </a:bodyPr>
          <a:lstStyle>
            <a:lvl1pPr defTabSz="1058863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1058863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1058863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1058863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1058863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Parcours en 3 ans</a:t>
            </a:r>
          </a:p>
        </p:txBody>
      </p:sp>
      <p:sp>
        <p:nvSpPr>
          <p:cNvPr id="25606" name="Text Box 1033"/>
          <p:cNvSpPr txBox="1">
            <a:spLocks noChangeArrowheads="1"/>
          </p:cNvSpPr>
          <p:nvPr/>
        </p:nvSpPr>
        <p:spPr bwMode="auto">
          <a:xfrm>
            <a:off x="7054850" y="2860675"/>
            <a:ext cx="18383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26" tIns="41363" rIns="82726" bIns="41363">
            <a:spAutoFit/>
          </a:bodyPr>
          <a:lstStyle>
            <a:lvl1pPr defTabSz="1058863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1058863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1058863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1058863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1058863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Parcours en 2 ans</a:t>
            </a:r>
          </a:p>
        </p:txBody>
      </p:sp>
      <p:sp>
        <p:nvSpPr>
          <p:cNvPr id="25607" name="AutoShape 1035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5869" tIns="52935" rIns="105869" bIns="52935" anchor="ctr"/>
          <a:lstStyle>
            <a:lvl1pPr defTabSz="1058863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1058863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1058863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1058863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1058863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</a:pPr>
            <a:r>
              <a:rPr lang="fr-FR" altLang="fr-FR" sz="2600">
                <a:solidFill>
                  <a:schemeClr val="bg1"/>
                </a:solidFill>
                <a:latin typeface="Calibri" pitchFamily="34" charset="0"/>
              </a:rPr>
              <a:t>Classe de troisième</a:t>
            </a:r>
          </a:p>
        </p:txBody>
      </p:sp>
      <p:grpSp>
        <p:nvGrpSpPr>
          <p:cNvPr id="25608" name="Groupe 4"/>
          <p:cNvGrpSpPr>
            <a:grpSpLocks/>
          </p:cNvGrpSpPr>
          <p:nvPr/>
        </p:nvGrpSpPr>
        <p:grpSpPr bwMode="auto">
          <a:xfrm>
            <a:off x="727075" y="4056063"/>
            <a:ext cx="984250" cy="536575"/>
            <a:chOff x="727075" y="3992563"/>
            <a:chExt cx="984250" cy="536575"/>
          </a:xfrm>
        </p:grpSpPr>
        <p:pic>
          <p:nvPicPr>
            <p:cNvPr id="25629" name="Picture 103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950912" y="3768726"/>
              <a:ext cx="536575" cy="98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0" name="Text Box 1037"/>
            <p:cNvSpPr txBox="1">
              <a:spLocks noChangeArrowheads="1"/>
            </p:cNvSpPr>
            <p:nvPr/>
          </p:nvSpPr>
          <p:spPr bwMode="auto">
            <a:xfrm>
              <a:off x="1049338" y="4014788"/>
              <a:ext cx="33972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726" tIns="41363" rIns="82726" bIns="41363">
              <a:spAutoFit/>
            </a:bodyPr>
            <a:lstStyle>
              <a:lvl1pPr defTabSz="1058863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1pPr>
              <a:lvl2pPr defTabSz="1058863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2pPr>
              <a:lvl3pPr defTabSz="1058863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3pPr>
              <a:lvl4pPr defTabSz="1058863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4pPr>
              <a:lvl5pPr defTabSz="1058863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10588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10588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10588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10588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</a:pPr>
              <a:r>
                <a:rPr lang="fr-FR" altLang="fr-FR" sz="280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25609" name="Groupe 3"/>
          <p:cNvGrpSpPr>
            <a:grpSpLocks/>
          </p:cNvGrpSpPr>
          <p:nvPr/>
        </p:nvGrpSpPr>
        <p:grpSpPr bwMode="auto">
          <a:xfrm>
            <a:off x="2790825" y="4038600"/>
            <a:ext cx="984250" cy="536575"/>
            <a:chOff x="2771775" y="3989388"/>
            <a:chExt cx="984250" cy="536575"/>
          </a:xfrm>
        </p:grpSpPr>
        <p:pic>
          <p:nvPicPr>
            <p:cNvPr id="25627" name="Picture 1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995612" y="3765551"/>
              <a:ext cx="536575" cy="98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8" name="Text Box 1041"/>
            <p:cNvSpPr txBox="1">
              <a:spLocks noChangeArrowheads="1"/>
            </p:cNvSpPr>
            <p:nvPr/>
          </p:nvSpPr>
          <p:spPr bwMode="auto">
            <a:xfrm>
              <a:off x="3074988" y="4016375"/>
              <a:ext cx="381000" cy="50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726" tIns="41363" rIns="82726" bIns="41363">
              <a:spAutoFit/>
            </a:bodyPr>
            <a:lstStyle>
              <a:lvl1pPr defTabSz="1058863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1pPr>
              <a:lvl2pPr defTabSz="1058863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2pPr>
              <a:lvl3pPr defTabSz="1058863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3pPr>
              <a:lvl4pPr defTabSz="1058863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4pPr>
              <a:lvl5pPr defTabSz="1058863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10588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10588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10588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10588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</a:pPr>
              <a:r>
                <a:rPr lang="fr-FR" altLang="fr-FR" sz="280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25610" name="Groupe 2"/>
          <p:cNvGrpSpPr>
            <a:grpSpLocks/>
          </p:cNvGrpSpPr>
          <p:nvPr/>
        </p:nvGrpSpPr>
        <p:grpSpPr bwMode="auto">
          <a:xfrm>
            <a:off x="5424488" y="4087813"/>
            <a:ext cx="984250" cy="566737"/>
            <a:chOff x="5424488" y="4060825"/>
            <a:chExt cx="984250" cy="566738"/>
          </a:xfrm>
        </p:grpSpPr>
        <p:pic>
          <p:nvPicPr>
            <p:cNvPr id="25625" name="Picture 103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648325" y="3836988"/>
              <a:ext cx="536575" cy="98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6" name="Text Box 1042"/>
            <p:cNvSpPr txBox="1">
              <a:spLocks noChangeArrowheads="1"/>
            </p:cNvSpPr>
            <p:nvPr/>
          </p:nvSpPr>
          <p:spPr bwMode="auto">
            <a:xfrm>
              <a:off x="5741988" y="4113213"/>
              <a:ext cx="3492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726" tIns="41363" rIns="82726" bIns="41363">
              <a:spAutoFit/>
            </a:bodyPr>
            <a:lstStyle>
              <a:lvl1pPr defTabSz="1058863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1pPr>
              <a:lvl2pPr defTabSz="1058863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2pPr>
              <a:lvl3pPr defTabSz="1058863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3pPr>
              <a:lvl4pPr defTabSz="1058863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4pPr>
              <a:lvl5pPr defTabSz="1058863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10588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10588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10588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10588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</a:pPr>
              <a:r>
                <a:rPr lang="fr-FR" altLang="fr-FR" sz="280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25611" name="AutoShape 1043"/>
          <p:cNvSpPr>
            <a:spLocks noChangeArrowheads="1"/>
          </p:cNvSpPr>
          <p:nvPr/>
        </p:nvSpPr>
        <p:spPr bwMode="auto">
          <a:xfrm>
            <a:off x="627063" y="5003800"/>
            <a:ext cx="3462337" cy="8731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5869" tIns="52935" rIns="105869" bIns="52935" anchor="ctr"/>
          <a:lstStyle>
            <a:lvl1pPr defTabSz="1058863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1058863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1058863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1058863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1058863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fr-FR" altLang="fr-FR" sz="2400" dirty="0">
                <a:solidFill>
                  <a:schemeClr val="bg1"/>
                </a:solidFill>
                <a:latin typeface="Calibri" pitchFamily="34" charset="0"/>
              </a:rPr>
              <a:t>Seconde  GT</a:t>
            </a:r>
            <a:r>
              <a:rPr lang="fr-FR" altLang="fr-FR" dirty="0">
                <a:solidFill>
                  <a:schemeClr val="bg1"/>
                </a:solidFill>
                <a:latin typeface="Calibri" pitchFamily="34" charset="0"/>
              </a:rPr>
              <a:t>  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fr-FR" altLang="fr-FR" sz="1800" dirty="0">
                <a:solidFill>
                  <a:schemeClr val="bg1"/>
                </a:solidFill>
                <a:latin typeface="Calibri" pitchFamily="34" charset="0"/>
              </a:rPr>
              <a:t>Seconde générale et </a:t>
            </a:r>
            <a:r>
              <a:rPr lang="fr-FR" altLang="fr-FR" sz="1800" dirty="0" smtClean="0">
                <a:solidFill>
                  <a:schemeClr val="bg1"/>
                </a:solidFill>
                <a:latin typeface="Calibri" pitchFamily="34" charset="0"/>
              </a:rPr>
              <a:t>technologique </a:t>
            </a:r>
            <a:endParaRPr lang="fr-FR" alt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</a:pPr>
            <a:endParaRPr lang="fr-FR" altLang="fr-FR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12" name="AutoShape 1044"/>
          <p:cNvSpPr>
            <a:spLocks noChangeArrowheads="1"/>
          </p:cNvSpPr>
          <p:nvPr/>
        </p:nvSpPr>
        <p:spPr bwMode="auto">
          <a:xfrm>
            <a:off x="4659313" y="5019675"/>
            <a:ext cx="2516187" cy="815975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5869" tIns="52935" rIns="105869" bIns="52935" anchor="ctr"/>
          <a:lstStyle>
            <a:lvl1pPr defTabSz="1058863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1058863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1058863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1058863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1058863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fr-FR" altLang="fr-FR" sz="2400">
                <a:solidFill>
                  <a:schemeClr val="bg1"/>
                </a:solidFill>
                <a:latin typeface="Calibri" pitchFamily="34" charset="0"/>
              </a:rPr>
              <a:t>Seconde Pro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fr-FR" altLang="fr-FR" sz="1800">
                <a:solidFill>
                  <a:schemeClr val="bg1"/>
                </a:solidFill>
                <a:latin typeface="Calibri" pitchFamily="34" charset="0"/>
              </a:rPr>
              <a:t>Seconde professionnelle</a:t>
            </a:r>
          </a:p>
          <a:p>
            <a:pPr algn="ctr">
              <a:spcBef>
                <a:spcPct val="0"/>
              </a:spcBef>
              <a:buClrTx/>
              <a:buSzTx/>
            </a:pPr>
            <a:endParaRPr lang="fr-FR" altLang="fr-FR" sz="11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92" name="AutoShape 1045"/>
          <p:cNvSpPr>
            <a:spLocks noChangeArrowheads="1"/>
          </p:cNvSpPr>
          <p:nvPr/>
        </p:nvSpPr>
        <p:spPr bwMode="auto">
          <a:xfrm>
            <a:off x="7369175" y="5019675"/>
            <a:ext cx="1524000" cy="815975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76200">
            <a:noFill/>
            <a:round/>
            <a:headEnd/>
            <a:tailEnd/>
          </a:ln>
        </p:spPr>
        <p:txBody>
          <a:bodyPr wrap="none" lIns="105869" tIns="52935" rIns="105869" bIns="52935" anchor="ctr"/>
          <a:lstStyle>
            <a:lvl1pPr defTabSz="1058863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1058863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1058863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1058863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1058863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defRPr/>
            </a:pPr>
            <a:r>
              <a:rPr lang="fr-FR" altLang="fr-FR" sz="2400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fr-FR" altLang="fr-FR" sz="2400" baseline="30000" dirty="0" smtClean="0">
                <a:solidFill>
                  <a:schemeClr val="bg1"/>
                </a:solidFill>
                <a:latin typeface="Calibri" pitchFamily="34" charset="0"/>
              </a:rPr>
              <a:t>re</a:t>
            </a:r>
            <a:r>
              <a:rPr lang="fr-FR" altLang="fr-FR" sz="2400" dirty="0" smtClean="0">
                <a:solidFill>
                  <a:schemeClr val="bg1"/>
                </a:solidFill>
                <a:latin typeface="Calibri" pitchFamily="34" charset="0"/>
              </a:rPr>
              <a:t> année</a:t>
            </a:r>
          </a:p>
          <a:p>
            <a:pPr algn="ctr">
              <a:spcBef>
                <a:spcPct val="0"/>
              </a:spcBef>
              <a:buClrTx/>
              <a:buSzTx/>
              <a:defRPr/>
            </a:pPr>
            <a:r>
              <a:rPr lang="fr-FR" altLang="fr-FR" sz="2400" dirty="0" smtClean="0">
                <a:solidFill>
                  <a:schemeClr val="bg1"/>
                </a:solidFill>
                <a:latin typeface="Calibri" pitchFamily="34" charset="0"/>
              </a:rPr>
              <a:t>CAP</a:t>
            </a:r>
          </a:p>
        </p:txBody>
      </p:sp>
      <p:sp>
        <p:nvSpPr>
          <p:cNvPr id="25614" name="Text Box 1046"/>
          <p:cNvSpPr txBox="1">
            <a:spLocks noChangeArrowheads="1"/>
          </p:cNvSpPr>
          <p:nvPr/>
        </p:nvSpPr>
        <p:spPr bwMode="auto">
          <a:xfrm>
            <a:off x="152400" y="3271838"/>
            <a:ext cx="21336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26" tIns="41363" rIns="82726" bIns="41363">
            <a:spAutoFit/>
          </a:bodyPr>
          <a:lstStyle>
            <a:lvl1pPr defTabSz="1058863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1058863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1058863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1058863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1058863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fr-FR" altLang="fr-FR" sz="2000">
                <a:solidFill>
                  <a:srgbClr val="000066"/>
                </a:solidFill>
                <a:latin typeface="Calibri" pitchFamily="34" charset="0"/>
              </a:rPr>
              <a:t>Baccalauréat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</a:pPr>
            <a:r>
              <a:rPr lang="fr-FR" altLang="fr-FR" sz="2000">
                <a:solidFill>
                  <a:srgbClr val="000066"/>
                </a:solidFill>
                <a:latin typeface="Calibri" pitchFamily="34" charset="0"/>
              </a:rPr>
              <a:t>général</a:t>
            </a:r>
            <a:endParaRPr lang="fr-FR" altLang="fr-FR" sz="200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25615" name="Text Box 1047"/>
          <p:cNvSpPr txBox="1">
            <a:spLocks noChangeArrowheads="1"/>
          </p:cNvSpPr>
          <p:nvPr/>
        </p:nvSpPr>
        <p:spPr bwMode="auto">
          <a:xfrm>
            <a:off x="4800600" y="3271838"/>
            <a:ext cx="22098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26" tIns="41363" rIns="82726" bIns="41363">
            <a:spAutoFit/>
          </a:bodyPr>
          <a:lstStyle>
            <a:lvl1pPr defTabSz="1058863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1058863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1058863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1058863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1058863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fr-FR" altLang="fr-FR" sz="2000">
                <a:solidFill>
                  <a:srgbClr val="008000"/>
                </a:solidFill>
                <a:latin typeface="Calibri" pitchFamily="34" charset="0"/>
              </a:rPr>
              <a:t>Baccalauréat professionnel</a:t>
            </a:r>
          </a:p>
        </p:txBody>
      </p:sp>
      <p:sp>
        <p:nvSpPr>
          <p:cNvPr id="25616" name="Text Box 1048"/>
          <p:cNvSpPr txBox="1">
            <a:spLocks noChangeArrowheads="1"/>
          </p:cNvSpPr>
          <p:nvPr/>
        </p:nvSpPr>
        <p:spPr bwMode="auto">
          <a:xfrm>
            <a:off x="7054850" y="3146425"/>
            <a:ext cx="1838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26" tIns="41363" rIns="82726" bIns="41363">
            <a:spAutoFit/>
          </a:bodyPr>
          <a:lstStyle>
            <a:lvl1pPr defTabSz="1058863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1058863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1058863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1058863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1058863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fr-FR" altLang="fr-FR" sz="2400">
                <a:solidFill>
                  <a:srgbClr val="008000"/>
                </a:solidFill>
                <a:latin typeface="Calibri" pitchFamily="34" charset="0"/>
              </a:rPr>
              <a:t>CAP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</a:pPr>
            <a:r>
              <a:rPr lang="fr-FR" altLang="fr-FR" sz="1200">
                <a:solidFill>
                  <a:schemeClr val="tx1"/>
                </a:solidFill>
                <a:latin typeface="Calibri" pitchFamily="34" charset="0"/>
              </a:rPr>
              <a:t>Certificat d’Aptitude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fr-FR" altLang="fr-FR" sz="1200">
                <a:solidFill>
                  <a:schemeClr val="tx1"/>
                </a:solidFill>
                <a:latin typeface="Calibri" pitchFamily="34" charset="0"/>
              </a:rPr>
              <a:t>Professionnel</a:t>
            </a:r>
          </a:p>
        </p:txBody>
      </p:sp>
      <p:sp>
        <p:nvSpPr>
          <p:cNvPr id="25617" name="Text Box 1050"/>
          <p:cNvSpPr txBox="1">
            <a:spLocks noChangeArrowheads="1"/>
          </p:cNvSpPr>
          <p:nvPr/>
        </p:nvSpPr>
        <p:spPr bwMode="auto">
          <a:xfrm>
            <a:off x="2057400" y="3271838"/>
            <a:ext cx="25717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26" tIns="41363" rIns="82726" bIns="41363">
            <a:spAutoFit/>
          </a:bodyPr>
          <a:lstStyle>
            <a:lvl1pPr defTabSz="1058863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1058863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1058863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1058863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1058863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fr-FR" altLang="fr-FR" sz="2000">
                <a:solidFill>
                  <a:srgbClr val="000066"/>
                </a:solidFill>
                <a:latin typeface="Calibri" pitchFamily="34" charset="0"/>
              </a:rPr>
              <a:t>Baccalauréat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</a:pPr>
            <a:r>
              <a:rPr lang="fr-FR" altLang="fr-FR" sz="2000">
                <a:solidFill>
                  <a:srgbClr val="000066"/>
                </a:solidFill>
                <a:latin typeface="Calibri" pitchFamily="34" charset="0"/>
              </a:rPr>
              <a:t>technologique</a:t>
            </a:r>
          </a:p>
        </p:txBody>
      </p:sp>
      <p:sp>
        <p:nvSpPr>
          <p:cNvPr id="25618" name="Text Box 1051"/>
          <p:cNvSpPr txBox="1">
            <a:spLocks noChangeArrowheads="1"/>
          </p:cNvSpPr>
          <p:nvPr/>
        </p:nvSpPr>
        <p:spPr bwMode="auto">
          <a:xfrm>
            <a:off x="4908550" y="2662238"/>
            <a:ext cx="18335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726" tIns="41363" rIns="82726" bIns="41363">
            <a:spAutoFit/>
          </a:bodyPr>
          <a:lstStyle>
            <a:lvl1pPr defTabSz="1058863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1058863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1058863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1058863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1058863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588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Parcours en 3 ans</a:t>
            </a:r>
          </a:p>
        </p:txBody>
      </p:sp>
      <p:grpSp>
        <p:nvGrpSpPr>
          <p:cNvPr id="25619" name="Groupe 1"/>
          <p:cNvGrpSpPr>
            <a:grpSpLocks/>
          </p:cNvGrpSpPr>
          <p:nvPr/>
        </p:nvGrpSpPr>
        <p:grpSpPr bwMode="auto">
          <a:xfrm>
            <a:off x="7548563" y="4078288"/>
            <a:ext cx="984250" cy="546100"/>
            <a:chOff x="7548563" y="4056063"/>
            <a:chExt cx="984250" cy="546100"/>
          </a:xfrm>
        </p:grpSpPr>
        <p:pic>
          <p:nvPicPr>
            <p:cNvPr id="25623" name="Picture 105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772400" y="3832226"/>
              <a:ext cx="536575" cy="98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4" name="Text Box 1053"/>
            <p:cNvSpPr txBox="1">
              <a:spLocks noChangeArrowheads="1"/>
            </p:cNvSpPr>
            <p:nvPr/>
          </p:nvSpPr>
          <p:spPr bwMode="auto">
            <a:xfrm>
              <a:off x="7866063" y="4087813"/>
              <a:ext cx="3492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726" tIns="41363" rIns="82726" bIns="41363">
              <a:spAutoFit/>
            </a:bodyPr>
            <a:lstStyle>
              <a:lvl1pPr defTabSz="1058863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1pPr>
              <a:lvl2pPr defTabSz="1058863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2pPr>
              <a:lvl3pPr defTabSz="1058863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3pPr>
              <a:lvl4pPr defTabSz="1058863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4pPr>
              <a:lvl5pPr defTabSz="1058863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10588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10588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10588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10588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</a:pPr>
              <a:r>
                <a:rPr lang="fr-FR" altLang="fr-FR" sz="280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25620" name="Line 1054"/>
          <p:cNvSpPr>
            <a:spLocks noChangeShapeType="1"/>
          </p:cNvSpPr>
          <p:nvPr/>
        </p:nvSpPr>
        <p:spPr bwMode="auto">
          <a:xfrm>
            <a:off x="4343400" y="2662238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5622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5BF50AB-B7EB-4C59-9D1F-E0A214F70443}" type="slidenum">
              <a:rPr lang="fr-FR" altLang="fr-FR" sz="1400" smtClean="0"/>
              <a:pPr eaLnBrk="1" hangingPunct="1">
                <a:spcBef>
                  <a:spcPct val="0"/>
                </a:spcBef>
              </a:pPr>
              <a:t>7</a:t>
            </a:fld>
            <a:endParaRPr lang="fr-FR" altLang="fr-FR" sz="14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5" grpId="0"/>
      <p:bldP spid="25606" grpId="0"/>
      <p:bldP spid="25611" grpId="0" animBg="1"/>
      <p:bldP spid="25612" grpId="0" animBg="1"/>
      <p:bldP spid="24592" grpId="0" animBg="1"/>
      <p:bldP spid="25614" grpId="0"/>
      <p:bldP spid="25615" grpId="0"/>
      <p:bldP spid="25616" grpId="0"/>
      <p:bldP spid="25617" grpId="0"/>
      <p:bldP spid="256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0825" y="1557338"/>
            <a:ext cx="8686800" cy="4607966"/>
          </a:xfrm>
          <a:prstGeom prst="rect">
            <a:avLst/>
          </a:prstGeom>
          <a:solidFill>
            <a:srgbClr val="FFC000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REFORME DU BAC 2021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La </a:t>
            </a:r>
            <a:r>
              <a:rPr lang="fr-FR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seconde générale et technologique</a:t>
            </a:r>
          </a:p>
        </p:txBody>
      </p:sp>
      <p:sp>
        <p:nvSpPr>
          <p:cNvPr id="26628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8FDB6FA-3C3B-4EF8-86C7-92D64D7A4548}" type="slidenum">
              <a:rPr lang="fr-FR" altLang="fr-FR" sz="1400" smtClean="0"/>
              <a:pPr eaLnBrk="1" hangingPunct="1">
                <a:spcBef>
                  <a:spcPct val="0"/>
                </a:spcBef>
              </a:pPr>
              <a:t>8</a:t>
            </a:fld>
            <a:endParaRPr lang="fr-FR" altLang="fr-FR" sz="1400" smtClean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217488"/>
            <a:ext cx="8640960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chemeClr val="accent2"/>
                </a:solidFill>
                <a:latin typeface="Calibri" pitchFamily="34" charset="0"/>
              </a:rPr>
              <a:t>Classe de seconde générale </a:t>
            </a:r>
          </a:p>
          <a:p>
            <a:pPr algn="ctr">
              <a:defRPr/>
            </a:pPr>
            <a:r>
              <a:rPr lang="fr-FR" sz="3600" b="1" dirty="0">
                <a:solidFill>
                  <a:schemeClr val="accent2"/>
                </a:solidFill>
                <a:latin typeface="Calibri" pitchFamily="34" charset="0"/>
              </a:rPr>
              <a:t>et </a:t>
            </a:r>
            <a:r>
              <a:rPr lang="fr-FR" sz="3600" b="1" dirty="0" smtClean="0">
                <a:solidFill>
                  <a:schemeClr val="accent2"/>
                </a:solidFill>
                <a:latin typeface="Calibri" pitchFamily="34" charset="0"/>
              </a:rPr>
              <a:t>technologique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accent2"/>
                </a:solidFill>
                <a:latin typeface="Calibri" pitchFamily="34" charset="0"/>
              </a:rPr>
              <a:t>Réforme 2019 : vers un nouveau bac 2021</a:t>
            </a:r>
            <a:endParaRPr lang="fr-FR" sz="2000" b="1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7651" name="ZoneTexte 6"/>
          <p:cNvSpPr txBox="1">
            <a:spLocks noChangeArrowheads="1"/>
          </p:cNvSpPr>
          <p:nvPr/>
        </p:nvSpPr>
        <p:spPr bwMode="auto">
          <a:xfrm>
            <a:off x="251519" y="1887637"/>
            <a:ext cx="8569325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800" b="1" dirty="0" smtClean="0">
                <a:solidFill>
                  <a:srgbClr val="000000"/>
                </a:solidFill>
                <a:latin typeface="Calibri"/>
              </a:rPr>
              <a:t>Un </a:t>
            </a:r>
            <a:r>
              <a:rPr lang="fr-FR" sz="2800" b="1" dirty="0">
                <a:solidFill>
                  <a:srgbClr val="000000"/>
                </a:solidFill>
                <a:latin typeface="Calibri"/>
              </a:rPr>
              <a:t>tronc commun </a:t>
            </a:r>
            <a:r>
              <a:rPr lang="fr-FR" sz="1800" dirty="0" smtClean="0">
                <a:solidFill>
                  <a:srgbClr val="000000"/>
                </a:solidFill>
                <a:latin typeface="Calibri"/>
              </a:rPr>
              <a:t>: </a:t>
            </a:r>
            <a:r>
              <a:rPr lang="fr-FR" sz="1800" dirty="0">
                <a:solidFill>
                  <a:srgbClr val="000000"/>
                </a:solidFill>
                <a:latin typeface="Calibri"/>
              </a:rPr>
              <a:t>Français (4h), Histoire/Géographie </a:t>
            </a:r>
            <a:r>
              <a:rPr lang="fr-FR" sz="1800" dirty="0">
                <a:solidFill>
                  <a:srgbClr val="C00000"/>
                </a:solidFill>
                <a:latin typeface="Calibri"/>
              </a:rPr>
              <a:t>(</a:t>
            </a:r>
            <a:r>
              <a:rPr lang="fr-FR" sz="1800" dirty="0" smtClean="0">
                <a:solidFill>
                  <a:srgbClr val="C00000"/>
                </a:solidFill>
                <a:latin typeface="Calibri"/>
              </a:rPr>
              <a:t>3h30)</a:t>
            </a:r>
            <a:r>
              <a:rPr lang="fr-FR" sz="1800" dirty="0" smtClean="0">
                <a:solidFill>
                  <a:schemeClr val="tx1"/>
                </a:solidFill>
                <a:latin typeface="Calibri"/>
              </a:rPr>
              <a:t>, </a:t>
            </a:r>
            <a:r>
              <a:rPr lang="fr-FR" sz="1800" dirty="0" smtClean="0">
                <a:solidFill>
                  <a:srgbClr val="000000"/>
                </a:solidFill>
                <a:latin typeface="Calibri"/>
              </a:rPr>
              <a:t>LVA </a:t>
            </a:r>
            <a:r>
              <a:rPr lang="fr-FR" sz="1800" dirty="0">
                <a:solidFill>
                  <a:srgbClr val="000000"/>
                </a:solidFill>
                <a:latin typeface="Calibri"/>
              </a:rPr>
              <a:t>et </a:t>
            </a:r>
            <a:r>
              <a:rPr lang="fr-FR" sz="1800" dirty="0" smtClean="0">
                <a:solidFill>
                  <a:srgbClr val="000000"/>
                </a:solidFill>
                <a:latin typeface="Calibri"/>
              </a:rPr>
              <a:t>LVB </a:t>
            </a:r>
            <a:r>
              <a:rPr lang="fr-FR" sz="1800" dirty="0" smtClean="0">
                <a:solidFill>
                  <a:srgbClr val="C00000"/>
                </a:solidFill>
                <a:latin typeface="Calibri"/>
              </a:rPr>
              <a:t>(6h)</a:t>
            </a:r>
            <a:r>
              <a:rPr lang="fr-FR" sz="1800" dirty="0" smtClean="0">
                <a:solidFill>
                  <a:schemeClr val="tx1"/>
                </a:solidFill>
                <a:latin typeface="Calibri"/>
              </a:rPr>
              <a:t>, </a:t>
            </a:r>
            <a:r>
              <a:rPr lang="fr-FR" sz="1800" dirty="0" smtClean="0">
                <a:solidFill>
                  <a:srgbClr val="000000"/>
                </a:solidFill>
                <a:latin typeface="Calibri"/>
              </a:rPr>
              <a:t>Mathématiques </a:t>
            </a:r>
            <a:r>
              <a:rPr lang="fr-FR" sz="1800" dirty="0">
                <a:solidFill>
                  <a:srgbClr val="000000"/>
                </a:solidFill>
                <a:latin typeface="Calibri"/>
              </a:rPr>
              <a:t>(4h), </a:t>
            </a:r>
            <a:r>
              <a:rPr lang="fr-FR" sz="1800" dirty="0" smtClean="0">
                <a:solidFill>
                  <a:srgbClr val="000000"/>
                </a:solidFill>
                <a:latin typeface="Calibri"/>
              </a:rPr>
              <a:t>Physique/Chimie </a:t>
            </a:r>
            <a:r>
              <a:rPr lang="fr-FR" sz="1800" dirty="0">
                <a:solidFill>
                  <a:srgbClr val="000000"/>
                </a:solidFill>
                <a:latin typeface="Calibri"/>
              </a:rPr>
              <a:t>(3h), SVT (1h30), EPS (2h), Education morale et Civique (30mn</a:t>
            </a:r>
            <a:r>
              <a:rPr lang="fr-FR" sz="1800" dirty="0" smtClean="0">
                <a:solidFill>
                  <a:srgbClr val="000000"/>
                </a:solidFill>
                <a:latin typeface="Calibri"/>
              </a:rPr>
              <a:t>), </a:t>
            </a:r>
            <a:r>
              <a:rPr lang="fr-FR" sz="1800" dirty="0" smtClean="0">
                <a:solidFill>
                  <a:srgbClr val="C00000"/>
                </a:solidFill>
                <a:latin typeface="Calibri"/>
              </a:rPr>
              <a:t>SES (1h30), Sciences numériques et technologique (1h30), Eléments fondamentaux de la culture kanak (0h30).</a:t>
            </a:r>
          </a:p>
          <a:p>
            <a:endParaRPr lang="fr-FR" sz="1800" dirty="0">
              <a:solidFill>
                <a:srgbClr val="FFFFFF"/>
              </a:solidFill>
              <a:latin typeface="Lucida Sans"/>
            </a:endParaRPr>
          </a:p>
          <a:p>
            <a:r>
              <a:rPr lang="fr-FR" sz="1800" b="1" dirty="0" smtClean="0"/>
              <a:t>n </a:t>
            </a:r>
            <a:r>
              <a:rPr lang="fr-FR" sz="1800" b="1" dirty="0"/>
              <a:t>tronc commun de 23h30 </a:t>
            </a:r>
            <a:r>
              <a:rPr lang="fr-FR" sz="1800" dirty="0"/>
              <a:t>par semaine : Français (4h), Mathématiques (4h), Histoire/Géographie (3h), LV1 et LV2 (5h30), Physique/Chimie (3h), SVT (1h30), EPS (2h), Education morale et Civique (30mn).</a:t>
            </a:r>
          </a:p>
          <a:p>
            <a:endParaRPr lang="fr-FR" altLang="fr-FR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652" name="ZoneTexte 7"/>
          <p:cNvSpPr txBox="1">
            <a:spLocks noChangeArrowheads="1"/>
          </p:cNvSpPr>
          <p:nvPr/>
        </p:nvSpPr>
        <p:spPr bwMode="auto">
          <a:xfrm>
            <a:off x="467544" y="4941168"/>
            <a:ext cx="806489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  <a:t>Accompagnement personnalisé </a:t>
            </a:r>
            <a:r>
              <a:rPr lang="fr-FR" altLang="fr-FR" b="1" dirty="0">
                <a:solidFill>
                  <a:schemeClr val="tx1"/>
                </a:solidFill>
                <a:latin typeface="Calibri" pitchFamily="34" charset="0"/>
              </a:rPr>
              <a:t> 72h/an</a:t>
            </a:r>
            <a:endParaRPr lang="fr-FR" altLang="fr-FR" b="1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Test </a:t>
            </a:r>
            <a:r>
              <a:rPr lang="fr-FR" sz="2000" dirty="0">
                <a:solidFill>
                  <a:srgbClr val="000000"/>
                </a:solidFill>
                <a:latin typeface="Calibri"/>
              </a:rPr>
              <a:t>de positionnement en français /maths en début </a:t>
            </a: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d'année</a:t>
            </a:r>
          </a:p>
          <a:p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+ AP  individualisé en fonction des besoins + AP consacré à l’orientation (54h)</a:t>
            </a:r>
            <a:endParaRPr lang="fr-FR" sz="2000" dirty="0">
              <a:solidFill>
                <a:srgbClr val="FFFFFF"/>
              </a:solidFill>
              <a:latin typeface="Lucida Sans"/>
            </a:endParaRPr>
          </a:p>
          <a:p>
            <a:endParaRPr lang="fr-FR" altLang="fr-FR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653" name="ZoneTexte 8"/>
          <p:cNvSpPr txBox="1">
            <a:spLocks noChangeArrowheads="1"/>
          </p:cNvSpPr>
          <p:nvPr/>
        </p:nvSpPr>
        <p:spPr bwMode="auto">
          <a:xfrm>
            <a:off x="971600" y="3394863"/>
            <a:ext cx="70567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  <a:t>Des enseignements optionnels (0 ou </a:t>
            </a:r>
            <a: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  <a:t>1 ou 2 si Langues et Cultures de l’Antiquité latin et grec choisi):</a:t>
            </a:r>
            <a:endParaRPr lang="fr-FR" altLang="fr-FR" b="1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fr-FR" altLang="fr-FR" b="1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fr-FR" altLang="fr-FR" b="1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endParaRPr lang="fr-FR" altLang="fr-FR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654" name="ZoneTexte 9"/>
          <p:cNvSpPr txBox="1">
            <a:spLocks noChangeArrowheads="1"/>
          </p:cNvSpPr>
          <p:nvPr/>
        </p:nvSpPr>
        <p:spPr bwMode="auto">
          <a:xfrm>
            <a:off x="2411760" y="4110171"/>
            <a:ext cx="5987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dirty="0" smtClean="0">
                <a:solidFill>
                  <a:schemeClr val="tx1"/>
                </a:solidFill>
                <a:latin typeface="Calibri" pitchFamily="34" charset="0"/>
              </a:rPr>
              <a:t>Technologiques </a:t>
            </a:r>
            <a:r>
              <a:rPr lang="fr-FR" altLang="fr-FR" b="1" dirty="0" smtClean="0">
                <a:solidFill>
                  <a:schemeClr val="tx1"/>
                </a:solidFill>
                <a:latin typeface="Calibri" pitchFamily="34" charset="0"/>
              </a:rPr>
              <a:t>1h30</a:t>
            </a:r>
            <a:r>
              <a:rPr lang="fr-FR" altLang="fr-FR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dirty="0" smtClean="0">
                <a:solidFill>
                  <a:schemeClr val="tx1"/>
                </a:solidFill>
                <a:latin typeface="Calibri" pitchFamily="34" charset="0"/>
              </a:rPr>
              <a:t>Généraux </a:t>
            </a:r>
            <a:r>
              <a:rPr lang="fr-FR" altLang="fr-FR" b="1" dirty="0">
                <a:solidFill>
                  <a:schemeClr val="tx1"/>
                </a:solidFill>
                <a:latin typeface="Calibri" pitchFamily="34" charset="0"/>
              </a:rPr>
              <a:t>3h </a:t>
            </a:r>
            <a:endParaRPr lang="fr-FR" altLang="fr-FR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657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69C4DDF-E165-4EC9-B521-677843F3B781}" type="slidenum">
              <a:rPr lang="fr-FR" altLang="fr-FR" sz="1400" smtClean="0"/>
              <a:pPr eaLnBrk="1" hangingPunct="1">
                <a:spcBef>
                  <a:spcPct val="0"/>
                </a:spcBef>
              </a:pPr>
              <a:t>9</a:t>
            </a:fld>
            <a:endParaRPr lang="fr-FR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327749913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  <p:bldP spid="27653" grpId="0"/>
      <p:bldP spid="2765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10695</TotalTime>
  <Words>1242</Words>
  <Application>Microsoft Office PowerPoint</Application>
  <PresentationFormat>Affichage à l'écran (4:3)</PresentationFormat>
  <Paragraphs>286</Paragraphs>
  <Slides>28</Slides>
  <Notes>5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Permanences de la psychologue de l’éducation nationale Conseil en orientation scolaire et professionnelle:  Anne - Marie GOBILLOT   Au collège   Au CIO  Lundi 8h-11h30   Lundi 12h30-16h   Vendredi 8h-11h30 à des jours précis       Cahier de RDV à la vie scolaire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 la rentrée 2020 1 seul bac général</vt:lpstr>
      <vt:lpstr>Présentation PowerPoint</vt:lpstr>
      <vt:lpstr>Présentation PowerPoint</vt:lpstr>
      <vt:lpstr>Les épreuves du baccalauréat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L’apprentissage</vt:lpstr>
      <vt:lpstr>Présentation PowerPoint</vt:lpstr>
      <vt:lpstr>Présentation PowerPoint</vt:lpstr>
      <vt:lpstr>Permanences de la psychologue de l’éducation nationale Conseil en orientation scolaire et professionnelle: Anne - Marie GOBILLOT   Au collège   Au CIO  Lundi 8h-11h30   Lundi 12h30-16h   Vendredi 8h-11h30 à des jours précis     Cahier de RDV à la vie scolaire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après la 3e</dc:title>
  <dc:creator>Katia BALD</dc:creator>
  <cp:lastModifiedBy>charlotte kiepe</cp:lastModifiedBy>
  <cp:revision>1017</cp:revision>
  <cp:lastPrinted>2019-07-01T05:09:26Z</cp:lastPrinted>
  <dcterms:created xsi:type="dcterms:W3CDTF">1999-12-24T08:22:10Z</dcterms:created>
  <dcterms:modified xsi:type="dcterms:W3CDTF">2019-11-04T04:25:59Z</dcterms:modified>
</cp:coreProperties>
</file>