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155323d9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155323d9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155323d9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155323d9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155323d9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155323d9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155323d92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155323d9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155323d92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155323d92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7300ed5b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7300ed5b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155323d92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155323d92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7300ed5b7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7300ed5b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8.png"/><Relationship Id="rId5" Type="http://schemas.openxmlformats.org/officeDocument/2006/relationships/hyperlink" Target="https://en.wikipedia.org/wiki/Monarchy_of_Spain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5" Type="http://schemas.openxmlformats.org/officeDocument/2006/relationships/hyperlink" Target="https://en.wikipedia.org/wiki/Monarchy_of_Spain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24000"/>
          </a:blip>
          <a:srcRect b="6303" l="19216" r="19253" t="5652"/>
          <a:stretch/>
        </p:blipFill>
        <p:spPr>
          <a:xfrm>
            <a:off x="5264875" y="-61275"/>
            <a:ext cx="3680325" cy="52660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2271325" y="450488"/>
            <a:ext cx="3882300" cy="12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swald"/>
                <a:ea typeface="Oswald"/>
                <a:cs typeface="Oswald"/>
                <a:sym typeface="Oswald"/>
              </a:rPr>
              <a:t>ITALY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654500" y="1955625"/>
            <a:ext cx="4489500" cy="24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The Vatican, Tower of Pisa, The Coliseum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Pizza, Tiramisu, Risotto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Julius Caesar, Leonardo da Vinci, Monicca Belluci, Giorgio Armani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275" y="-138137"/>
            <a:ext cx="2806250" cy="2628428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85725" y="2261150"/>
            <a:ext cx="4155000" cy="24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CAPITAL: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Rome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Italian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60 500 00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300 000 km²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HEAD OF STATE: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President Sergio Mattarella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336725" y="1578450"/>
            <a:ext cx="4226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1957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4450900" y="2230350"/>
            <a:ext cx="10200" cy="2974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13"/>
          <p:cNvCxnSpPr/>
          <p:nvPr/>
        </p:nvCxnSpPr>
        <p:spPr>
          <a:xfrm flipH="1">
            <a:off x="4440725" y="-41325"/>
            <a:ext cx="5700" cy="78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5280493" y="2"/>
            <a:ext cx="363713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ctrTitle"/>
          </p:nvPr>
        </p:nvSpPr>
        <p:spPr>
          <a:xfrm>
            <a:off x="2514850" y="331013"/>
            <a:ext cx="3882300" cy="12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swald"/>
                <a:ea typeface="Oswald"/>
                <a:cs typeface="Oswald"/>
                <a:sym typeface="Oswald"/>
              </a:rPr>
              <a:t>GREECE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4654625" y="2087700"/>
            <a:ext cx="4395900" cy="24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Acropolis of Athens, Ancient Delphi, Minoan Palace of Knossos 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Moussaka, Tzatziki, Blakava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Pericles, Socrate, Maria Callas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b="3175" l="0" r="0" t="3165"/>
          <a:stretch/>
        </p:blipFill>
        <p:spPr>
          <a:xfrm>
            <a:off x="234275" y="-102725"/>
            <a:ext cx="2806250" cy="262842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222600" y="2424150"/>
            <a:ext cx="4349400" cy="27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CAPITAL: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Athens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Greek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11 000 000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132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000 km²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HEAD OF STATE: 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President Prokopis Pavlopoulos</a:t>
            </a:r>
            <a:endParaRPr sz="1700">
              <a:solidFill>
                <a:schemeClr val="dk2"/>
              </a:solidFill>
              <a:uFill>
                <a:noFill/>
              </a:uFill>
              <a:latin typeface="Oswald"/>
              <a:ea typeface="Oswald"/>
              <a:cs typeface="Oswald"/>
              <a:sym typeface="Oswald"/>
              <a:hlinkClick r:id="rId5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295975" y="1435800"/>
            <a:ext cx="4226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1981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72" name="Google Shape;72;p14"/>
          <p:cNvCxnSpPr/>
          <p:nvPr/>
        </p:nvCxnSpPr>
        <p:spPr>
          <a:xfrm>
            <a:off x="4450900" y="2230350"/>
            <a:ext cx="10200" cy="2943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" name="Google Shape;73;p14"/>
          <p:cNvCxnSpPr/>
          <p:nvPr/>
        </p:nvCxnSpPr>
        <p:spPr>
          <a:xfrm>
            <a:off x="4446425" y="-41325"/>
            <a:ext cx="14700" cy="632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 amt="15000"/>
          </a:blip>
          <a:stretch>
            <a:fillRect/>
          </a:stretch>
        </p:blipFill>
        <p:spPr>
          <a:xfrm>
            <a:off x="5302363" y="0"/>
            <a:ext cx="36371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>
            <p:ph type="ctrTitle"/>
          </p:nvPr>
        </p:nvSpPr>
        <p:spPr>
          <a:xfrm>
            <a:off x="2271325" y="310638"/>
            <a:ext cx="3882300" cy="12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swald"/>
                <a:ea typeface="Oswald"/>
                <a:cs typeface="Oswald"/>
                <a:sym typeface="Oswald"/>
              </a:rPr>
              <a:t>SPAIN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4654625" y="1884325"/>
            <a:ext cx="4395900" cy="24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Sagrada Família, Barcelona Cathedral, The Alhambra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Gazpacho, Paella, Manchego cheese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Francisco Pizzaro, Pablo Picasso, Salvador Dali, Enrique Iglesias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b="3175" l="0" r="0" t="3165"/>
          <a:stretch/>
        </p:blipFill>
        <p:spPr>
          <a:xfrm>
            <a:off x="234275" y="-229825"/>
            <a:ext cx="2806250" cy="262842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173150" y="2230350"/>
            <a:ext cx="4349400" cy="27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CAPITAL: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Madrid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Spanish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46 500 000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506 000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km²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HEAD OF STATE: 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Monarch Felipe VI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                            Prime Minister Pedro Sanchez</a:t>
            </a:r>
            <a:endParaRPr sz="1700">
              <a:solidFill>
                <a:schemeClr val="dk2"/>
              </a:solidFill>
              <a:uFill>
                <a:noFill/>
              </a:uFill>
              <a:latin typeface="Oswald"/>
              <a:ea typeface="Oswald"/>
              <a:cs typeface="Oswald"/>
              <a:sym typeface="Oswald"/>
              <a:hlinkClick r:id="rId5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316325" y="1476600"/>
            <a:ext cx="4226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1986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84" name="Google Shape;84;p15"/>
          <p:cNvCxnSpPr/>
          <p:nvPr/>
        </p:nvCxnSpPr>
        <p:spPr>
          <a:xfrm>
            <a:off x="4450900" y="2230350"/>
            <a:ext cx="10200" cy="2943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5"/>
          <p:cNvCxnSpPr/>
          <p:nvPr/>
        </p:nvCxnSpPr>
        <p:spPr>
          <a:xfrm>
            <a:off x="4446425" y="-41325"/>
            <a:ext cx="14700" cy="632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ctrTitle"/>
          </p:nvPr>
        </p:nvSpPr>
        <p:spPr>
          <a:xfrm>
            <a:off x="2980200" y="542188"/>
            <a:ext cx="3882300" cy="12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swald"/>
                <a:ea typeface="Oswald"/>
                <a:cs typeface="Oswald"/>
                <a:sym typeface="Oswald"/>
              </a:rPr>
              <a:t>PORTUGAL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4654500" y="2021775"/>
            <a:ext cx="4489500" cy="21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Belém Tower, Hieronymites Monastery, Pena National Palace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Cataplana, Cozido, Porco Preto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Vasco da Gama, Amalia Rodrigues, 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Cristiano Ronaldo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3175" l="0" r="0" t="3165"/>
          <a:stretch/>
        </p:blipFill>
        <p:spPr>
          <a:xfrm>
            <a:off x="234275" y="-138137"/>
            <a:ext cx="2806250" cy="262842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173200" y="2342625"/>
            <a:ext cx="4287900" cy="24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CAPITAL: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Lisbon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Portuguese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10 500 000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92 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000 km²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HEAD OF STATE: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President Marcelo Rebelo de Sousa 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3438525" y="1609250"/>
            <a:ext cx="4226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1986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95" name="Google Shape;95;p16"/>
          <p:cNvCxnSpPr/>
          <p:nvPr/>
        </p:nvCxnSpPr>
        <p:spPr>
          <a:xfrm>
            <a:off x="4450900" y="2230350"/>
            <a:ext cx="10200" cy="2974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6"/>
          <p:cNvCxnSpPr/>
          <p:nvPr/>
        </p:nvCxnSpPr>
        <p:spPr>
          <a:xfrm flipH="1">
            <a:off x="4440725" y="-41325"/>
            <a:ext cx="5700" cy="78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97" name="Google Shape;97;p16"/>
          <p:cNvPicPr preferRelativeResize="0"/>
          <p:nvPr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5302838" y="0"/>
            <a:ext cx="36371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 amt="51000"/>
          </a:blip>
          <a:srcRect b="13262" l="13141" r="0" t="0"/>
          <a:stretch/>
        </p:blipFill>
        <p:spPr>
          <a:xfrm>
            <a:off x="5197253" y="0"/>
            <a:ext cx="364207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>
            <p:ph type="ctrTitle"/>
          </p:nvPr>
        </p:nvSpPr>
        <p:spPr>
          <a:xfrm>
            <a:off x="2705200" y="542175"/>
            <a:ext cx="3882300" cy="12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swald"/>
                <a:ea typeface="Oswald"/>
                <a:cs typeface="Oswald"/>
                <a:sym typeface="Oswald"/>
              </a:rPr>
              <a:t>CYPRUS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4654500" y="2179425"/>
            <a:ext cx="4489500" cy="21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Tombs of the Kings, Kourion, Kolossi Castle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Börek, Gappar, Molehiya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Makarios III, Mike Brant, Diam’s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4">
            <a:alphaModFix/>
          </a:blip>
          <a:srcRect b="3175" l="0" r="0" t="3165"/>
          <a:stretch/>
        </p:blipFill>
        <p:spPr>
          <a:xfrm>
            <a:off x="234275" y="-138137"/>
            <a:ext cx="2806250" cy="262842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112050" y="2472000"/>
            <a:ext cx="4287900" cy="24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CAPITAL: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Nicosia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OFFICIAL LANGUAGES: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Greek, Turkish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1 250 000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9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250 km²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HEAD OF STATE: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President Nicos Anastasiades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3418150" y="1609250"/>
            <a:ext cx="4226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2004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08" name="Google Shape;108;p17"/>
          <p:cNvCxnSpPr/>
          <p:nvPr/>
        </p:nvCxnSpPr>
        <p:spPr>
          <a:xfrm>
            <a:off x="4450900" y="2230350"/>
            <a:ext cx="10200" cy="2974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" name="Google Shape;109;p17"/>
          <p:cNvCxnSpPr/>
          <p:nvPr/>
        </p:nvCxnSpPr>
        <p:spPr>
          <a:xfrm flipH="1">
            <a:off x="4440725" y="-41325"/>
            <a:ext cx="5700" cy="78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 amt="27000"/>
          </a:blip>
          <a:srcRect b="0" l="0" r="0" t="0"/>
          <a:stretch/>
        </p:blipFill>
        <p:spPr>
          <a:xfrm>
            <a:off x="5280493" y="2"/>
            <a:ext cx="363713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 txBox="1"/>
          <p:nvPr>
            <p:ph type="ctrTitle"/>
          </p:nvPr>
        </p:nvSpPr>
        <p:spPr>
          <a:xfrm>
            <a:off x="2760850" y="331013"/>
            <a:ext cx="3882300" cy="12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swald"/>
                <a:ea typeface="Oswald"/>
                <a:cs typeface="Oswald"/>
                <a:sym typeface="Oswald"/>
              </a:rPr>
              <a:t>SLOVENIA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6" name="Google Shape;116;p18"/>
          <p:cNvSpPr txBox="1"/>
          <p:nvPr>
            <p:ph idx="1" type="subTitle"/>
          </p:nvPr>
        </p:nvSpPr>
        <p:spPr>
          <a:xfrm>
            <a:off x="4643450" y="1987075"/>
            <a:ext cx="4395900" cy="24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HISTORICAL SITES: </a:t>
            </a:r>
            <a:r>
              <a:rPr lang="fr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Almadén and Idrija, Skocjan Caves, Ljubljana Castle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Belokranjska povitica, Bujta repa, Potica, Kranjska Klobosa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Herman Potočnik Noordung, Barbara of Celje, Ita Rina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4">
            <a:alphaModFix/>
          </a:blip>
          <a:srcRect b="3175" l="0" r="0" t="3165"/>
          <a:stretch/>
        </p:blipFill>
        <p:spPr>
          <a:xfrm>
            <a:off x="234275" y="-102725"/>
            <a:ext cx="2806250" cy="262842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234275" y="2424150"/>
            <a:ext cx="4349400" cy="27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CAPITAL: </a:t>
            </a:r>
            <a:r>
              <a:rPr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Ljubljana</a:t>
            </a:r>
            <a:endParaRPr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Slovene</a:t>
            </a:r>
            <a:endParaRPr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2 066 000</a:t>
            </a:r>
            <a:endParaRPr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AREA:</a:t>
            </a:r>
            <a:r>
              <a:rPr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20 273 km²</a:t>
            </a:r>
            <a:endParaRPr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HEAD OF STATE: </a:t>
            </a:r>
            <a:r>
              <a:rPr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President Borut Pahor</a:t>
            </a:r>
            <a:endParaRPr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3251250" y="1435800"/>
            <a:ext cx="4226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2004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20" name="Google Shape;120;p18"/>
          <p:cNvCxnSpPr/>
          <p:nvPr/>
        </p:nvCxnSpPr>
        <p:spPr>
          <a:xfrm>
            <a:off x="4450900" y="2230350"/>
            <a:ext cx="10200" cy="2943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1" name="Google Shape;121;p18"/>
          <p:cNvCxnSpPr/>
          <p:nvPr/>
        </p:nvCxnSpPr>
        <p:spPr>
          <a:xfrm>
            <a:off x="4446425" y="-41325"/>
            <a:ext cx="14700" cy="632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ctrTitle"/>
          </p:nvPr>
        </p:nvSpPr>
        <p:spPr>
          <a:xfrm>
            <a:off x="2514850" y="542188"/>
            <a:ext cx="3882300" cy="12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swald"/>
                <a:ea typeface="Oswald"/>
                <a:cs typeface="Oswald"/>
                <a:sym typeface="Oswald"/>
              </a:rPr>
              <a:t>MALTA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7" name="Google Shape;127;p19"/>
          <p:cNvSpPr txBox="1"/>
          <p:nvPr>
            <p:ph idx="1" type="subTitle"/>
          </p:nvPr>
        </p:nvSpPr>
        <p:spPr>
          <a:xfrm>
            <a:off x="4654500" y="1996100"/>
            <a:ext cx="4489500" cy="21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Ggantija Temples, Grandmasters Palace, Fort Rinella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Bragioli, Pastizzi, Ġ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bejniet</a:t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Mattia Preti, George Abela, Ira Losco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3175" l="0" r="0" t="3165"/>
          <a:stretch/>
        </p:blipFill>
        <p:spPr>
          <a:xfrm>
            <a:off x="264825" y="-138137"/>
            <a:ext cx="2806250" cy="2628428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112050" y="2472000"/>
            <a:ext cx="4287900" cy="24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CAPITAL: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Valletta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OFFICIAL LANGUAGES: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Maltese, English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475 750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316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km²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HEAD OF STATE:</a:t>
            </a:r>
            <a:r>
              <a:rPr lang="fr" sz="17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President George Vella</a:t>
            </a:r>
            <a:endParaRPr sz="17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3438525" y="1639800"/>
            <a:ext cx="4226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2004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31" name="Google Shape;131;p19"/>
          <p:cNvCxnSpPr/>
          <p:nvPr/>
        </p:nvCxnSpPr>
        <p:spPr>
          <a:xfrm>
            <a:off x="4450900" y="2230350"/>
            <a:ext cx="10200" cy="29742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9"/>
          <p:cNvCxnSpPr/>
          <p:nvPr/>
        </p:nvCxnSpPr>
        <p:spPr>
          <a:xfrm flipH="1">
            <a:off x="4440725" y="-41325"/>
            <a:ext cx="5700" cy="784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3" name="Google Shape;133;p19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5313988" y="0"/>
            <a:ext cx="36371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D966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 amt="32000"/>
          </a:blip>
          <a:srcRect b="0" l="0" r="0" t="0"/>
          <a:stretch/>
        </p:blipFill>
        <p:spPr>
          <a:xfrm>
            <a:off x="5280493" y="2"/>
            <a:ext cx="363713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>
            <p:ph type="ctrTitle"/>
          </p:nvPr>
        </p:nvSpPr>
        <p:spPr>
          <a:xfrm>
            <a:off x="2630850" y="353363"/>
            <a:ext cx="3882300" cy="126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swald"/>
                <a:ea typeface="Oswald"/>
                <a:cs typeface="Oswald"/>
                <a:sym typeface="Oswald"/>
              </a:rPr>
              <a:t>CROATIA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0" name="Google Shape;140;p20"/>
          <p:cNvSpPr txBox="1"/>
          <p:nvPr>
            <p:ph idx="1" type="subTitle"/>
          </p:nvPr>
        </p:nvSpPr>
        <p:spPr>
          <a:xfrm>
            <a:off x="4643450" y="1987075"/>
            <a:ext cx="4395900" cy="242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Diocletian’s Palace, Dubrovnik City Walls, Pula Amphitheatre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Strukli, Pasticada, Istardi fuzi, Soparnik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R.J. Boscovich, Ivan Mestrovic, Nikola Tesla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1" name="Google Shape;141;p20"/>
          <p:cNvPicPr preferRelativeResize="0"/>
          <p:nvPr/>
        </p:nvPicPr>
        <p:blipFill rotWithShape="1">
          <a:blip r:embed="rId4">
            <a:alphaModFix/>
          </a:blip>
          <a:srcRect b="3175" l="0" r="0" t="3165"/>
          <a:stretch/>
        </p:blipFill>
        <p:spPr>
          <a:xfrm>
            <a:off x="234275" y="-102725"/>
            <a:ext cx="2806250" cy="262842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/>
        </p:nvSpPr>
        <p:spPr>
          <a:xfrm>
            <a:off x="234275" y="2230350"/>
            <a:ext cx="4349400" cy="27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CAPITAL: </a:t>
            </a:r>
            <a:r>
              <a:rPr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Zagreb</a:t>
            </a:r>
            <a:endParaRPr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Croatian</a:t>
            </a:r>
            <a:endParaRPr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4 154 000</a:t>
            </a:r>
            <a:endParaRPr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AREA:</a:t>
            </a:r>
            <a:r>
              <a:rPr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56 600</a:t>
            </a:r>
            <a:r>
              <a:rPr b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 km²</a:t>
            </a:r>
            <a:endParaRPr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HEAD OF STATE: </a:t>
            </a:r>
            <a:r>
              <a:rPr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President Kolinda Grabar-</a:t>
            </a:r>
            <a:endParaRPr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Kitarovic</a:t>
            </a:r>
            <a:endParaRPr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3" name="Google Shape;143;p20"/>
          <p:cNvSpPr txBox="1"/>
          <p:nvPr/>
        </p:nvSpPr>
        <p:spPr>
          <a:xfrm>
            <a:off x="3251250" y="1435800"/>
            <a:ext cx="42267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2013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44" name="Google Shape;144;p20"/>
          <p:cNvCxnSpPr/>
          <p:nvPr/>
        </p:nvCxnSpPr>
        <p:spPr>
          <a:xfrm>
            <a:off x="4450900" y="2230350"/>
            <a:ext cx="10200" cy="2943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0"/>
          <p:cNvCxnSpPr/>
          <p:nvPr/>
        </p:nvCxnSpPr>
        <p:spPr>
          <a:xfrm>
            <a:off x="4446425" y="-41325"/>
            <a:ext cx="14700" cy="632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