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  <p:sldId id="264" r:id="rId7"/>
    <p:sldId id="265" r:id="rId8"/>
    <p:sldId id="269" r:id="rId9"/>
    <p:sldId id="270" r:id="rId10"/>
    <p:sldId id="271" r:id="rId11"/>
    <p:sldId id="266" r:id="rId12"/>
    <p:sldId id="279" r:id="rId13"/>
    <p:sldId id="280" r:id="rId14"/>
    <p:sldId id="273" r:id="rId15"/>
    <p:sldId id="287" r:id="rId16"/>
    <p:sldId id="281" r:id="rId17"/>
    <p:sldId id="274" r:id="rId18"/>
    <p:sldId id="288" r:id="rId19"/>
    <p:sldId id="282" r:id="rId20"/>
    <p:sldId id="275" r:id="rId21"/>
    <p:sldId id="289" r:id="rId22"/>
    <p:sldId id="283" r:id="rId23"/>
    <p:sldId id="276" r:id="rId24"/>
    <p:sldId id="290" r:id="rId25"/>
    <p:sldId id="284" r:id="rId26"/>
    <p:sldId id="277" r:id="rId27"/>
    <p:sldId id="291" r:id="rId28"/>
    <p:sldId id="285" r:id="rId29"/>
    <p:sldId id="278" r:id="rId30"/>
    <p:sldId id="292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9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4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4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9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4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9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04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1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3FB-BEB8-4DD1-A646-09EA62372031}" type="datetimeFigureOut">
              <a:rPr lang="fr-FR" smtClean="0"/>
              <a:pPr/>
              <a:t>29/04/15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5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Centre and eastern countries</a:t>
            </a:r>
            <a:endParaRPr lang="fr-FR" sz="4800" b="1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5744" t="5179"/>
          <a:stretch/>
        </p:blipFill>
        <p:spPr>
          <a:xfrm>
            <a:off x="2195736" y="2230072"/>
            <a:ext cx="4359470" cy="45955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48264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Bulgarie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948264" y="35010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Estonia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5301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Hungary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35730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Latvia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948264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Lithuania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71600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Poland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7544" y="443711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</a:p>
          <a:p>
            <a:r>
              <a:rPr lang="fr-FR" dirty="0" err="1"/>
              <a:t>Czech</a:t>
            </a:r>
            <a:r>
              <a:rPr lang="fr-FR" dirty="0"/>
              <a:t> </a:t>
            </a:r>
            <a:r>
              <a:rPr lang="fr-FR" dirty="0" err="1"/>
              <a:t>Republic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948264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omania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020272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Slovakia</a:t>
            </a:r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827584" y="58052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Slovenia</a:t>
            </a:r>
            <a:endParaRPr lang="fr-FR" dirty="0" smtClean="0"/>
          </a:p>
        </p:txBody>
      </p:sp>
      <p:cxnSp>
        <p:nvCxnSpPr>
          <p:cNvPr id="8" name="Connecteur droit avec flèche 7"/>
          <p:cNvCxnSpPr>
            <a:stCxn id="11" idx="1"/>
          </p:cNvCxnSpPr>
          <p:nvPr/>
        </p:nvCxnSpPr>
        <p:spPr>
          <a:xfrm flipH="1" flipV="1">
            <a:off x="4788024" y="3789040"/>
            <a:ext cx="2160240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691680" y="3861048"/>
            <a:ext cx="30243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4716016" y="4221088"/>
            <a:ext cx="22322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3" idx="1"/>
          </p:cNvCxnSpPr>
          <p:nvPr/>
        </p:nvCxnSpPr>
        <p:spPr>
          <a:xfrm flipH="1">
            <a:off x="4499992" y="4981818"/>
            <a:ext cx="2520280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979712" y="4869160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835696" y="4509120"/>
            <a:ext cx="24482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2" idx="1"/>
          </p:cNvCxnSpPr>
          <p:nvPr/>
        </p:nvCxnSpPr>
        <p:spPr>
          <a:xfrm flipH="1" flipV="1">
            <a:off x="4932040" y="5445224"/>
            <a:ext cx="2016224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763688" y="5445224"/>
            <a:ext cx="22322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" idx="1"/>
          </p:cNvCxnSpPr>
          <p:nvPr/>
        </p:nvCxnSpPr>
        <p:spPr>
          <a:xfrm flipH="1" flipV="1">
            <a:off x="4860032" y="5805264"/>
            <a:ext cx="2088232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3" idx="3"/>
          </p:cNvCxnSpPr>
          <p:nvPr/>
        </p:nvCxnSpPr>
        <p:spPr>
          <a:xfrm flipV="1">
            <a:off x="1835696" y="5229200"/>
            <a:ext cx="2520280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61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Latvia holds the revolving presidency of the Council of the EU for the first time in 2015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1800" y="-171400"/>
            <a:ext cx="3417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Hungary</a:t>
            </a:r>
            <a:endParaRPr lang="fr-FR" sz="7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93 023,7km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Budapest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1,9%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27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9 879 000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18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Hungarian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Hungarian Forint HUF</a:t>
            </a:r>
            <a:endParaRPr lang="fr-FR" dirty="0"/>
          </a:p>
        </p:txBody>
      </p:sp>
      <p:pic>
        <p:nvPicPr>
          <p:cNvPr id="2" name="Image 1" descr="Flag_of_Hungary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728192" cy="864096"/>
          </a:xfrm>
          <a:prstGeom prst="rect">
            <a:avLst/>
          </a:prstGeom>
        </p:spPr>
      </p:pic>
      <p:pic>
        <p:nvPicPr>
          <p:cNvPr id="17" name="Image 16" descr="Flag_of_Hungary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1728192" cy="864096"/>
          </a:xfrm>
          <a:prstGeom prst="rect">
            <a:avLst/>
          </a:prstGeom>
        </p:spPr>
      </p:pic>
      <p:pic>
        <p:nvPicPr>
          <p:cNvPr id="3" name="Image 2" descr="map-hung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506588" cy="2506588"/>
          </a:xfrm>
          <a:prstGeom prst="rect">
            <a:avLst/>
          </a:prstGeom>
        </p:spPr>
      </p:pic>
      <p:pic>
        <p:nvPicPr>
          <p:cNvPr id="4" name="Image 3" descr="article-0-18C2B2F7000005DC-628_634x3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493858" cy="2160240"/>
          </a:xfrm>
          <a:prstGeom prst="rect">
            <a:avLst/>
          </a:prstGeom>
        </p:spPr>
      </p:pic>
      <p:pic>
        <p:nvPicPr>
          <p:cNvPr id="5" name="Image 4" descr="35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231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 : János </a:t>
            </a:r>
            <a:r>
              <a:rPr lang="fr-FR" dirty="0" err="1" smtClean="0"/>
              <a:t>Áder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34290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Viktor </a:t>
            </a:r>
            <a:r>
              <a:rPr lang="fr-FR" dirty="0" err="1" smtClean="0"/>
              <a:t>Orbán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578" name="AutoShape 2" descr="Résultat de recherche d'images pour &quot;mariano raj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 descr="hungaryPremierviktorOrb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3419872" cy="1930358"/>
          </a:xfrm>
          <a:prstGeom prst="rect">
            <a:avLst/>
          </a:prstGeom>
        </p:spPr>
      </p:pic>
      <p:pic>
        <p:nvPicPr>
          <p:cNvPr id="12" name="Image 11" descr="téléchargem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2088232" cy="2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21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</a:t>
            </a:r>
            <a:r>
              <a:rPr lang="en-US" b="1" dirty="0" smtClean="0"/>
              <a:t>Council: </a:t>
            </a:r>
            <a:r>
              <a:rPr lang="en-US" dirty="0" smtClean="0"/>
              <a:t>Hungary has held the revolving presidency of the Council of the EU once in 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1800" y="-171400"/>
            <a:ext cx="3746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Lithuania</a:t>
            </a:r>
            <a:endParaRPr lang="fr-FR" sz="7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/>
              <a:t> </a:t>
            </a:r>
            <a:r>
              <a:rPr lang="en-US" dirty="0" smtClean="0"/>
              <a:t>65 300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Lisbon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/>
              <a:t> </a:t>
            </a:r>
            <a:r>
              <a:rPr lang="fr-FR" dirty="0" smtClean="0"/>
              <a:t>0,6 %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27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2 943 472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19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Lithuanian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Member of the </a:t>
            </a:r>
            <a:r>
              <a:rPr lang="en-US" dirty="0" err="1" smtClean="0"/>
              <a:t>eurozone</a:t>
            </a:r>
            <a:r>
              <a:rPr lang="en-US" dirty="0" smtClean="0"/>
              <a:t> since 2015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Drapeau-lituan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883544" cy="859036"/>
          </a:xfrm>
          <a:prstGeom prst="rect">
            <a:avLst/>
          </a:prstGeom>
        </p:spPr>
      </p:pic>
      <p:pic>
        <p:nvPicPr>
          <p:cNvPr id="17" name="Image 16" descr="Drapeau-lituan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1883544" cy="859036"/>
          </a:xfrm>
          <a:prstGeom prst="rect">
            <a:avLst/>
          </a:prstGeom>
        </p:spPr>
      </p:pic>
      <p:pic>
        <p:nvPicPr>
          <p:cNvPr id="4" name="Image 3" descr="lithua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578886" cy="2808312"/>
          </a:xfrm>
          <a:prstGeom prst="rect">
            <a:avLst/>
          </a:prstGeom>
        </p:spPr>
      </p:pic>
      <p:pic>
        <p:nvPicPr>
          <p:cNvPr id="5" name="Image 4" descr="article-0-034F3119000005DC-606_468x3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2520280" cy="1992529"/>
          </a:xfrm>
          <a:prstGeom prst="rect">
            <a:avLst/>
          </a:prstGeom>
        </p:spPr>
      </p:pic>
      <p:pic>
        <p:nvPicPr>
          <p:cNvPr id="19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09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</a:t>
            </a:r>
            <a:r>
              <a:rPr lang="fr-FR" dirty="0" err="1" smtClean="0"/>
              <a:t>Dalia</a:t>
            </a:r>
            <a:r>
              <a:rPr lang="fr-FR" dirty="0" smtClean="0"/>
              <a:t> </a:t>
            </a:r>
            <a:r>
              <a:rPr lang="fr-FR" dirty="0" err="1" smtClean="0"/>
              <a:t>Grybausjaitè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Algiradas</a:t>
            </a:r>
            <a:r>
              <a:rPr lang="fr-FR" dirty="0" smtClean="0"/>
              <a:t> </a:t>
            </a:r>
            <a:r>
              <a:rPr lang="fr-FR" dirty="0" err="1" smtClean="0"/>
              <a:t>Butkevičius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393340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393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Dalia Grybauskaite_President of Lithua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548112" cy="2350624"/>
          </a:xfrm>
          <a:prstGeom prst="rect">
            <a:avLst/>
          </a:prstGeom>
        </p:spPr>
      </p:pic>
      <p:pic>
        <p:nvPicPr>
          <p:cNvPr id="3" name="Image 2" descr="téléchargem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11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Lithuania has held the revolving presidency of the Council of the EU once in 2013.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2846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Poland</a:t>
            </a:r>
            <a:endParaRPr lang="fr-FR" sz="7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 312 679km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7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Warsaw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7,6%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38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38 495 659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70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Polish</a:t>
            </a:r>
            <a:r>
              <a:rPr lang="fr-FR" dirty="0" smtClean="0"/>
              <a:t> Zloty PLN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Eurozone member since 2015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1280px-Flag_of_Polan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195736" cy="913284"/>
          </a:xfrm>
          <a:prstGeom prst="rect">
            <a:avLst/>
          </a:prstGeom>
        </p:spPr>
      </p:pic>
      <p:pic>
        <p:nvPicPr>
          <p:cNvPr id="17" name="Image 16" descr="1280px-Flag_of_Polan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195736" cy="913284"/>
          </a:xfrm>
          <a:prstGeom prst="rect">
            <a:avLst/>
          </a:prstGeom>
        </p:spPr>
      </p:pic>
      <p:pic>
        <p:nvPicPr>
          <p:cNvPr id="4" name="Image 3" descr="téléchargemen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2592288" cy="1941714"/>
          </a:xfrm>
          <a:prstGeom prst="rect">
            <a:avLst/>
          </a:prstGeom>
        </p:spPr>
      </p:pic>
      <p:pic>
        <p:nvPicPr>
          <p:cNvPr id="5" name="Image 4" descr="map-pola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Bronislaw </a:t>
            </a:r>
            <a:r>
              <a:rPr lang="fr-FR" dirty="0" err="1" smtClean="0"/>
              <a:t>Komorowski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20072" y="335699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Ewa</a:t>
            </a:r>
            <a:r>
              <a:rPr lang="fr-FR" dirty="0" smtClean="0"/>
              <a:t> </a:t>
            </a:r>
            <a:r>
              <a:rPr lang="fr-FR" dirty="0" err="1" smtClean="0"/>
              <a:t>Kopacz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392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628x4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763664" cy="2041943"/>
          </a:xfrm>
          <a:prstGeom prst="rect">
            <a:avLst/>
          </a:prstGeom>
        </p:spPr>
      </p:pic>
      <p:pic>
        <p:nvPicPr>
          <p:cNvPr id="3" name="Image 2" descr="kopacz-zaborc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2699792" cy="19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51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</a:t>
            </a:r>
            <a:r>
              <a:rPr lang="en-US" b="1" dirty="0" smtClean="0"/>
              <a:t>Council: </a:t>
            </a:r>
            <a:r>
              <a:rPr lang="en-US" dirty="0" smtClean="0"/>
              <a:t>Poland has held the revolving presidency of the Council of the EU once in 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99792" y="-219601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 smtClean="0"/>
              <a:t>Bulgaria</a:t>
            </a:r>
            <a:endParaRPr lang="fr-FR" sz="7200" dirty="0"/>
          </a:p>
        </p:txBody>
      </p:sp>
      <p:sp>
        <p:nvSpPr>
          <p:cNvPr id="12" name="Rectangle 11"/>
          <p:cNvSpPr/>
          <p:nvPr/>
        </p:nvSpPr>
        <p:spPr>
          <a:xfrm>
            <a:off x="5076056" y="328498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US" b="1" dirty="0" smtClean="0"/>
              <a:t>Currency</a:t>
            </a:r>
            <a:r>
              <a:rPr lang="en-US" dirty="0" smtClean="0"/>
              <a:t>: Bulgarian </a:t>
            </a:r>
            <a:r>
              <a:rPr lang="en-US" dirty="0" err="1" smtClean="0"/>
              <a:t>lev</a:t>
            </a:r>
            <a:r>
              <a:rPr lang="en-US" dirty="0" smtClean="0"/>
              <a:t> BGN</a:t>
            </a:r>
            <a:endParaRPr lang="en-GB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012160" y="908720"/>
            <a:ext cx="142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Capital:</a:t>
            </a:r>
            <a:r>
              <a:rPr lang="en-GB" dirty="0" smtClean="0"/>
              <a:t> Sofia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4859868"/>
            <a:ext cx="227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Population: </a:t>
            </a:r>
            <a:r>
              <a:rPr lang="en-GB" dirty="0" smtClean="0"/>
              <a:t>7 245 677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5723964"/>
            <a:ext cx="309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Official EU language: </a:t>
            </a:r>
            <a:r>
              <a:rPr lang="en-GB" dirty="0" smtClean="0"/>
              <a:t>Bulgarian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908720"/>
            <a:ext cx="332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110 899,7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3528" y="52919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</a:t>
            </a:r>
            <a:r>
              <a:rPr lang="fr-FR" dirty="0" smtClean="0"/>
              <a:t>: 1,4% </a:t>
            </a:r>
            <a:endParaRPr lang="fr-FR" i="1" dirty="0" smtClean="0"/>
          </a:p>
          <a:p>
            <a:endParaRPr lang="fr-FR" dirty="0"/>
          </a:p>
        </p:txBody>
      </p:sp>
      <p:pic>
        <p:nvPicPr>
          <p:cNvPr id="2" name="Image 1" descr="téléchargement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35619" r="25016" b="34539"/>
          <a:stretch/>
        </p:blipFill>
        <p:spPr>
          <a:xfrm>
            <a:off x="1043608" y="116632"/>
            <a:ext cx="1433285" cy="852715"/>
          </a:xfrm>
          <a:prstGeom prst="rect">
            <a:avLst/>
          </a:prstGeom>
        </p:spPr>
      </p:pic>
      <p:pic>
        <p:nvPicPr>
          <p:cNvPr id="15" name="Image 14" descr="téléchargement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35619" r="25016" b="34539"/>
          <a:stretch/>
        </p:blipFill>
        <p:spPr>
          <a:xfrm>
            <a:off x="6300192" y="116632"/>
            <a:ext cx="1433285" cy="852715"/>
          </a:xfrm>
          <a:prstGeom prst="rect">
            <a:avLst/>
          </a:prstGeom>
        </p:spPr>
      </p:pic>
      <p:pic>
        <p:nvPicPr>
          <p:cNvPr id="3" name="Image 2" descr="bulgaria-political-map-capital-sofia-national-borders-most-important-cities-rivers-lakes-vector-illustration-331481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62400" cy="2859024"/>
          </a:xfrm>
          <a:prstGeom prst="rect">
            <a:avLst/>
          </a:prstGeom>
        </p:spPr>
      </p:pic>
      <p:pic>
        <p:nvPicPr>
          <p:cNvPr id="4" name="Image 3" descr="sofia-kairostrav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491880" cy="2329057"/>
          </a:xfrm>
          <a:prstGeom prst="rect">
            <a:avLst/>
          </a:prstGeom>
        </p:spPr>
      </p:pic>
      <p:pic>
        <p:nvPicPr>
          <p:cNvPr id="5" name="Image 4" descr="Bulgarian-Currency-Old-Le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353172" cy="22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0"/>
            <a:ext cx="569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  </a:t>
            </a:r>
            <a:r>
              <a:rPr lang="fr-FR" sz="6000" b="1" dirty="0" err="1" smtClean="0"/>
              <a:t>Czech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Republic</a:t>
            </a:r>
            <a:endParaRPr lang="fr-FR" sz="6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78 866,2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62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Prague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2,1 %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38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10 512 419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2757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/>
              <a:t> </a:t>
            </a:r>
            <a:r>
              <a:rPr lang="fr-FR" dirty="0" err="1" smtClean="0"/>
              <a:t>Czech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 Czech koruna (CZK)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télécharg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728192" cy="952376"/>
          </a:xfrm>
          <a:prstGeom prst="rect">
            <a:avLst/>
          </a:prstGeom>
        </p:spPr>
      </p:pic>
      <p:pic>
        <p:nvPicPr>
          <p:cNvPr id="17" name="Image 16" descr="télécharg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28192" cy="952376"/>
          </a:xfrm>
          <a:prstGeom prst="rect">
            <a:avLst/>
          </a:prstGeom>
        </p:spPr>
      </p:pic>
      <p:pic>
        <p:nvPicPr>
          <p:cNvPr id="4" name="Image 3" descr="Chek-Republ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69414" cy="2520280"/>
          </a:xfrm>
          <a:prstGeom prst="rect">
            <a:avLst/>
          </a:prstGeom>
        </p:spPr>
      </p:pic>
      <p:pic>
        <p:nvPicPr>
          <p:cNvPr id="5" name="Image 4" descr="Prague-(Czech-Republic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35829" cy="2276872"/>
          </a:xfrm>
          <a:prstGeom prst="rect">
            <a:avLst/>
          </a:prstGeom>
        </p:spPr>
      </p:pic>
      <p:pic>
        <p:nvPicPr>
          <p:cNvPr id="8" name="Image 7" descr="depositphotos_8195327-Banknotes-and-coins-from-the-czech-republi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118104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Milos Zeman 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356372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Bohuslav</a:t>
            </a:r>
            <a:r>
              <a:rPr lang="fr-FR" dirty="0" smtClean="0"/>
              <a:t> </a:t>
            </a:r>
            <a:r>
              <a:rPr lang="fr-FR" dirty="0" err="1" smtClean="0"/>
              <a:t>Sobotka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396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paliamanetary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male-bohuslav_sobot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26" y="4221088"/>
            <a:ext cx="3573642" cy="2025417"/>
          </a:xfrm>
          <a:prstGeom prst="rect">
            <a:avLst/>
          </a:prstGeom>
        </p:spPr>
      </p:pic>
      <p:pic>
        <p:nvPicPr>
          <p:cNvPr id="3" name="Image 2" descr="tcheque_270549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44824"/>
            <a:ext cx="346085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21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The Czech Republic has held the revolving presidency once in 2009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1800" y="-171400"/>
            <a:ext cx="358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smtClean="0"/>
              <a:t>Romania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238 390,7 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907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/>
              <a:t> </a:t>
            </a:r>
            <a:r>
              <a:rPr lang="en-US" dirty="0" smtClean="0"/>
              <a:t>Bucharest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32 %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38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19 942 642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15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/>
              <a:t> </a:t>
            </a:r>
            <a:r>
              <a:rPr lang="fr-FR" dirty="0" err="1" smtClean="0"/>
              <a:t>Romanian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 Romanian </a:t>
            </a:r>
            <a:r>
              <a:rPr lang="en-US" dirty="0" err="1" smtClean="0"/>
              <a:t>Leu</a:t>
            </a:r>
            <a:r>
              <a:rPr lang="en-US" dirty="0" smtClean="0"/>
              <a:t> RON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rouman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3651129" cy="2736304"/>
          </a:xfrm>
          <a:prstGeom prst="rect">
            <a:avLst/>
          </a:prstGeom>
        </p:spPr>
      </p:pic>
      <p:pic>
        <p:nvPicPr>
          <p:cNvPr id="4" name="Image 3" descr="romanian-curenc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193776" cy="1645332"/>
          </a:xfrm>
          <a:prstGeom prst="rect">
            <a:avLst/>
          </a:prstGeom>
        </p:spPr>
      </p:pic>
      <p:pic>
        <p:nvPicPr>
          <p:cNvPr id="5" name="Image 4" descr="bucarest-panora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2810068" cy="2016224"/>
          </a:xfrm>
          <a:prstGeom prst="rect">
            <a:avLst/>
          </a:prstGeom>
        </p:spPr>
      </p:pic>
      <p:pic>
        <p:nvPicPr>
          <p:cNvPr id="8" name="Image 7" descr="600px-Flag_of_Romani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162843" cy="936104"/>
          </a:xfrm>
          <a:prstGeom prst="rect">
            <a:avLst/>
          </a:prstGeom>
        </p:spPr>
      </p:pic>
      <p:pic>
        <p:nvPicPr>
          <p:cNvPr id="19" name="Image 18" descr="600px-Flag_of_Romani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16284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Klaus </a:t>
            </a:r>
            <a:r>
              <a:rPr lang="fr-FR" dirty="0" err="1" smtClean="0"/>
              <a:t>Iohannis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31409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Victor Ponta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42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semi-presidential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492500" cy="2324100"/>
          </a:xfrm>
          <a:prstGeom prst="rect">
            <a:avLst/>
          </a:prstGeom>
        </p:spPr>
      </p:pic>
      <p:pic>
        <p:nvPicPr>
          <p:cNvPr id="3" name="Image 2" descr="alegeri-Iohann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4003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</a:t>
            </a:r>
            <a:r>
              <a:rPr lang="en-US" b="1" dirty="0" smtClean="0"/>
              <a:t>:</a:t>
            </a:r>
            <a:r>
              <a:rPr lang="en-US" dirty="0"/>
              <a:t> </a:t>
            </a:r>
            <a:r>
              <a:rPr lang="en-US" dirty="0" smtClean="0"/>
              <a:t>32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417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January 2007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Romania will hold the revolving presidency of the Council of the EU for the first time in 2019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</a:t>
            </a:r>
            <a:r>
              <a:rPr lang="en-US" dirty="0" smtClean="0"/>
              <a:t>No, Romania is not a member of the</a:t>
            </a:r>
            <a:r>
              <a:rPr lang="en-US" dirty="0"/>
              <a:t> </a:t>
            </a:r>
            <a:r>
              <a:rPr lang="en-US" dirty="0" smtClean="0"/>
              <a:t>Schengen Area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3423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Slovenia</a:t>
            </a:r>
            <a:endParaRPr lang="fr-FR" sz="7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 20 273</a:t>
            </a:r>
            <a:r>
              <a:rPr lang="en-US" dirty="0" smtClean="0"/>
              <a:t>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81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Ljubljana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0,4%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27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2 061 085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19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 : </a:t>
            </a:r>
            <a:r>
              <a:rPr lang="fr-FR" b="1" dirty="0" err="1" smtClean="0"/>
              <a:t>Slovenian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Eurozone member since 1 January 2007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1714500" cy="1003548"/>
          </a:xfrm>
          <a:prstGeom prst="rect">
            <a:avLst/>
          </a:prstGeom>
        </p:spPr>
      </p:pic>
      <p:pic>
        <p:nvPicPr>
          <p:cNvPr id="17" name="Image 16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1714500" cy="1003548"/>
          </a:xfrm>
          <a:prstGeom prst="rect">
            <a:avLst/>
          </a:prstGeom>
        </p:spPr>
      </p:pic>
      <p:pic>
        <p:nvPicPr>
          <p:cNvPr id="4" name="Image 3" descr="sloven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213844" cy="2521868"/>
          </a:xfrm>
          <a:prstGeom prst="rect">
            <a:avLst/>
          </a:prstGeom>
        </p:spPr>
      </p:pic>
      <p:pic>
        <p:nvPicPr>
          <p:cNvPr id="5" name="Image 4" descr="téléchargemen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312368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</a:t>
            </a:r>
            <a:r>
              <a:rPr lang="fr-FR" dirty="0" err="1" smtClean="0"/>
              <a:t>Borut</a:t>
            </a:r>
            <a:r>
              <a:rPr lang="fr-FR" dirty="0" smtClean="0"/>
              <a:t> </a:t>
            </a:r>
            <a:r>
              <a:rPr lang="fr-FR" dirty="0" err="1" smtClean="0"/>
              <a:t>Pahor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6" y="306896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Miro </a:t>
            </a:r>
            <a:r>
              <a:rPr lang="fr-FR" dirty="0" err="1" smtClean="0"/>
              <a:t>Cerar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42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semi-presidential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E-fWpi4_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2603128" cy="2603128"/>
          </a:xfrm>
          <a:prstGeom prst="rect">
            <a:avLst/>
          </a:prstGeom>
        </p:spPr>
      </p:pic>
      <p:pic>
        <p:nvPicPr>
          <p:cNvPr id="3" name="Image 2" descr="Borut-PAHOR-DR_900x9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" y="1916832"/>
            <a:ext cx="4211960" cy="26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61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Slovenia has held the revolving presidency of the Council of the EU once in 2008.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3362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Slovakia</a:t>
            </a:r>
            <a:endParaRPr lang="fr-FR" sz="7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49 036km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88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Bratislava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1,1 %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27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5 415 949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Slovak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Eurozone member since 1 January 2009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3" name="Image 2" descr="slovak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822192" cy="2999232"/>
          </a:xfrm>
          <a:prstGeom prst="rect">
            <a:avLst/>
          </a:prstGeom>
        </p:spPr>
      </p:pic>
      <p:pic>
        <p:nvPicPr>
          <p:cNvPr id="4" name="Image 3" descr="m.3543_slovak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168352" cy="2306723"/>
          </a:xfrm>
          <a:prstGeom prst="rect">
            <a:avLst/>
          </a:prstGeom>
        </p:spPr>
      </p:pic>
      <p:pic>
        <p:nvPicPr>
          <p:cNvPr id="5" name="Image 4" descr="1009593-Drapeau_de_la_Slovaqui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3"/>
            <a:ext cx="1944216" cy="962546"/>
          </a:xfrm>
          <a:prstGeom prst="rect">
            <a:avLst/>
          </a:prstGeom>
        </p:spPr>
      </p:pic>
      <p:pic>
        <p:nvPicPr>
          <p:cNvPr id="18" name="Image 17" descr="1009593-Drapeau_de_la_Slovaqui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1944216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Political system: </a:t>
            </a:r>
            <a:r>
              <a:rPr lang="en-GB" dirty="0" smtClean="0"/>
              <a:t>parliamentary republic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President: </a:t>
            </a:r>
            <a:r>
              <a:rPr lang="en-GB" dirty="0" err="1" smtClean="0"/>
              <a:t>Rossen</a:t>
            </a:r>
            <a:r>
              <a:rPr lang="en-GB" dirty="0" smtClean="0"/>
              <a:t> </a:t>
            </a:r>
            <a:r>
              <a:rPr lang="en-GB" dirty="0" err="1" smtClean="0"/>
              <a:t>Plevneliev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26" name="AutoShape 2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99992" y="98072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Prime minister: </a:t>
            </a:r>
            <a:r>
              <a:rPr lang="en-GB" dirty="0" err="1" smtClean="0"/>
              <a:t>Boïco</a:t>
            </a:r>
            <a:r>
              <a:rPr lang="en-GB" dirty="0" smtClean="0"/>
              <a:t> </a:t>
            </a:r>
            <a:r>
              <a:rPr lang="en-GB" dirty="0" err="1" smtClean="0"/>
              <a:t>Borissov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364088" y="4005064"/>
            <a:ext cx="148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err="1" smtClean="0">
                <a:solidFill>
                  <a:prstClr val="black"/>
                </a:solidFill>
              </a:rPr>
              <a:t>Governement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4148882"/>
            <a:ext cx="19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National Assembly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Image 2" descr="Boiko-Borissov-l-homme-fort-de-la-Bulgarie2_article_po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3" y="1484784"/>
            <a:ext cx="3093818" cy="2232248"/>
          </a:xfrm>
          <a:prstGeom prst="rect">
            <a:avLst/>
          </a:prstGeom>
        </p:spPr>
      </p:pic>
      <p:pic>
        <p:nvPicPr>
          <p:cNvPr id="4" name="Image 3" descr="Bulgarie-les-conservateurs-a-la-tete-de-l-Etat-et-du-gouvernement_article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7"/>
            <a:ext cx="3527266" cy="2376263"/>
          </a:xfrm>
          <a:prstGeom prst="rect">
            <a:avLst/>
          </a:prstGeom>
        </p:spPr>
      </p:pic>
      <p:pic>
        <p:nvPicPr>
          <p:cNvPr id="5" name="Image 4" descr="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535906"/>
            <a:ext cx="2880320" cy="2157040"/>
          </a:xfrm>
          <a:prstGeom prst="rect">
            <a:avLst/>
          </a:prstGeom>
        </p:spPr>
      </p:pic>
      <p:pic>
        <p:nvPicPr>
          <p:cNvPr id="8" name="Image 7" descr="2011-01-21-019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345764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</a:t>
            </a:r>
            <a:r>
              <a:rPr lang="fr-FR" dirty="0" err="1" smtClean="0"/>
              <a:t>Andrej</a:t>
            </a:r>
            <a:r>
              <a:rPr lang="fr-FR" dirty="0" smtClean="0"/>
              <a:t> </a:t>
            </a:r>
            <a:r>
              <a:rPr lang="fr-FR" dirty="0" err="1"/>
              <a:t>K</a:t>
            </a:r>
            <a:r>
              <a:rPr lang="fr-FR" dirty="0" err="1" smtClean="0"/>
              <a:t>iska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Robert </a:t>
            </a:r>
            <a:r>
              <a:rPr lang="fr-FR" dirty="0" err="1" smtClean="0"/>
              <a:t>Fico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393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2" name="Image 1" descr="ccd22b175caddf26697b8cff2a6e12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697121" cy="2150492"/>
          </a:xfrm>
          <a:prstGeom prst="rect">
            <a:avLst/>
          </a:prstGeom>
        </p:spPr>
      </p:pic>
      <p:pic>
        <p:nvPicPr>
          <p:cNvPr id="3" name="Image 2" descr="Andrejkis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540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13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38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</a:t>
            </a:r>
            <a:r>
              <a:rPr lang="en-US" dirty="0" smtClean="0"/>
              <a:t>1 May 2004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Slovakia will holds the revolving presidency of the Council of the EU for the first time in 2016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21 December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33462"/>
            <a:ext cx="4167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country since</a:t>
            </a:r>
            <a:r>
              <a:rPr lang="en-US" dirty="0" smtClean="0"/>
              <a:t>: 1 January 2007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814" y="1102646"/>
            <a:ext cx="3727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17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Schengen area member? </a:t>
            </a:r>
            <a:r>
              <a:rPr lang="en-US" dirty="0" smtClean="0"/>
              <a:t>No, Bulgaria is  not a member of Schengen.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 </a:t>
            </a:r>
            <a:r>
              <a:rPr lang="en-US" dirty="0" smtClean="0"/>
              <a:t>: Bulgaria will hold the revolving Presidency of the Council of the EU for the first time in 2018.</a:t>
            </a:r>
            <a:endParaRPr lang="en-US" dirty="0"/>
          </a:p>
        </p:txBody>
      </p:sp>
      <p:pic>
        <p:nvPicPr>
          <p:cNvPr id="10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1840" y="0"/>
            <a:ext cx="314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 smtClean="0"/>
              <a:t>Estonia</a:t>
            </a:r>
            <a:endParaRPr lang="fr-FR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5940152" y="105273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Capital</a:t>
            </a:r>
            <a:r>
              <a:rPr lang="en-US" dirty="0" smtClean="0"/>
              <a:t>: Tallinn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45 227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013176"/>
            <a:ext cx="227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Population</a:t>
            </a:r>
            <a:r>
              <a:rPr lang="en-US" dirty="0" smtClean="0"/>
              <a:t>: 1 315 819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Population as % of total EU population</a:t>
            </a:r>
            <a:r>
              <a:rPr lang="en-US" dirty="0" smtClean="0"/>
              <a:t>: 0,3%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877272"/>
            <a:ext cx="3015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Official EU language</a:t>
            </a:r>
            <a:r>
              <a:rPr lang="en-US" dirty="0" smtClean="0"/>
              <a:t>: Estonian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0072" y="400680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</a:t>
            </a:r>
            <a:r>
              <a:rPr lang="en-US" dirty="0" smtClean="0"/>
              <a:t>: Eurozone member since 1 January 2011</a:t>
            </a:r>
          </a:p>
          <a:p>
            <a:endParaRPr lang="en-US" dirty="0" smtClean="0"/>
          </a:p>
        </p:txBody>
      </p:sp>
      <p:pic>
        <p:nvPicPr>
          <p:cNvPr id="1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550" y="4767770"/>
            <a:ext cx="2609395" cy="1799109"/>
          </a:xfrm>
          <a:prstGeom prst="rect">
            <a:avLst/>
          </a:prstGeom>
          <a:noFill/>
        </p:spPr>
      </p:pic>
      <p:pic>
        <p:nvPicPr>
          <p:cNvPr id="2" name="Image 1" descr="map-eston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880320" cy="2880320"/>
          </a:xfrm>
          <a:prstGeom prst="rect">
            <a:avLst/>
          </a:prstGeom>
        </p:spPr>
      </p:pic>
      <p:pic>
        <p:nvPicPr>
          <p:cNvPr id="3" name="Image 2" descr="tallinn_old_tow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121152" cy="2340864"/>
          </a:xfrm>
          <a:prstGeom prst="rect">
            <a:avLst/>
          </a:prstGeom>
        </p:spPr>
      </p:pic>
      <p:pic>
        <p:nvPicPr>
          <p:cNvPr id="6" name="Image 5" descr="e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1944216" cy="1015436"/>
          </a:xfrm>
          <a:prstGeom prst="rect">
            <a:avLst/>
          </a:prstGeom>
        </p:spPr>
      </p:pic>
      <p:pic>
        <p:nvPicPr>
          <p:cNvPr id="20" name="Image 19" descr="e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1944216" cy="101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98072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</a:t>
            </a:r>
            <a:r>
              <a:rPr lang="fr-FR" dirty="0" err="1" smtClean="0"/>
              <a:t>Toomas</a:t>
            </a:r>
            <a:r>
              <a:rPr lang="fr-FR" dirty="0" smtClean="0"/>
              <a:t> Hendrik </a:t>
            </a:r>
            <a:r>
              <a:rPr lang="fr-FR" dirty="0" err="1" smtClean="0"/>
              <a:t>Ilves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98072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Taavi</a:t>
            </a:r>
            <a:r>
              <a:rPr lang="fr-FR" dirty="0" smtClean="0"/>
              <a:t> </a:t>
            </a:r>
            <a:r>
              <a:rPr lang="fr-FR" dirty="0" err="1" smtClean="0"/>
              <a:t>Rõivas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404664"/>
            <a:ext cx="390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Political system</a:t>
            </a:r>
            <a:r>
              <a:rPr lang="en-US" dirty="0" smtClean="0"/>
              <a:t>: parliamentary republic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9552" y="3717032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dirty="0" smtClean="0"/>
              <a:t>: </a:t>
            </a:r>
            <a:r>
              <a:rPr lang="fr-FR" dirty="0" err="1" smtClean="0"/>
              <a:t>Parliament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42930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Government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92080" y="4293096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National </a:t>
            </a:r>
            <a:r>
              <a:rPr lang="fr-FR" dirty="0" err="1" smtClean="0"/>
              <a:t>Assembly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" name="Image 1" descr="Toomas-Hendrik-Ilv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56792"/>
            <a:ext cx="2776905" cy="2088232"/>
          </a:xfrm>
          <a:prstGeom prst="rect">
            <a:avLst/>
          </a:prstGeom>
        </p:spPr>
      </p:pic>
      <p:pic>
        <p:nvPicPr>
          <p:cNvPr id="3" name="Image 2" descr="taavi_roiv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209032" cy="2141680"/>
          </a:xfrm>
          <a:prstGeom prst="rect">
            <a:avLst/>
          </a:prstGeom>
        </p:spPr>
      </p:pic>
      <p:pic>
        <p:nvPicPr>
          <p:cNvPr id="4" name="Image 3" descr="image-160-tal-04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2952328" cy="1923231"/>
          </a:xfrm>
          <a:prstGeom prst="rect">
            <a:avLst/>
          </a:prstGeom>
        </p:spPr>
      </p:pic>
      <p:pic>
        <p:nvPicPr>
          <p:cNvPr id="8" name="Image 7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3136"/>
            <a:ext cx="3096344" cy="206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</a:t>
            </a:r>
            <a:r>
              <a:rPr lang="en-US" dirty="0" smtClean="0"/>
              <a:t>:  Estonia will hold the revolving presidency of the Council of the EU for the first time in </a:t>
            </a:r>
            <a:r>
              <a:rPr lang="en-US" dirty="0" err="1" smtClean="0"/>
              <a:t>th</a:t>
            </a:r>
            <a:r>
              <a:rPr lang="en-US" dirty="0" smtClean="0"/>
              <a:t> first half of 2018.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21 </a:t>
            </a:r>
            <a:r>
              <a:rPr lang="en-US" dirty="0"/>
              <a:t>D</a:t>
            </a:r>
            <a:r>
              <a:rPr lang="en-US" dirty="0" smtClean="0"/>
              <a:t>ecember 2007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48680"/>
            <a:ext cx="3601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state since</a:t>
            </a:r>
            <a:r>
              <a:rPr lang="en-US" dirty="0" smtClean="0"/>
              <a:t>: 1 May 2004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052736"/>
            <a:ext cx="361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</a:t>
            </a:r>
            <a:r>
              <a:rPr lang="en-US" dirty="0"/>
              <a:t>6</a:t>
            </a:r>
            <a:endParaRPr lang="en-US" dirty="0" smtClean="0"/>
          </a:p>
        </p:txBody>
      </p:sp>
      <p:pic>
        <p:nvPicPr>
          <p:cNvPr id="8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9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026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7864" y="-171400"/>
            <a:ext cx="2470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Latvia</a:t>
            </a:r>
            <a:endParaRPr lang="fr-FR" sz="7200" b="1" dirty="0"/>
          </a:p>
        </p:txBody>
      </p:sp>
      <p:pic>
        <p:nvPicPr>
          <p:cNvPr id="7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124744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Geographical size:</a:t>
            </a:r>
            <a:r>
              <a:rPr lang="en-US" dirty="0" smtClean="0"/>
              <a:t> 64 562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712" y="4996800"/>
            <a:ext cx="45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2 001 468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4" y="5735531"/>
            <a:ext cx="293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 :</a:t>
            </a:r>
            <a:r>
              <a:rPr lang="fr-FR" dirty="0" smtClean="0"/>
              <a:t> </a:t>
            </a:r>
            <a:r>
              <a:rPr lang="fr-FR" dirty="0" err="1" smtClean="0"/>
              <a:t>Latvian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196752"/>
            <a:ext cx="136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Capital:</a:t>
            </a:r>
            <a:r>
              <a:rPr lang="fr-FR" dirty="0"/>
              <a:t> </a:t>
            </a:r>
            <a:r>
              <a:rPr lang="fr-FR" dirty="0" smtClean="0"/>
              <a:t>Riga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148064" y="378904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Eurozone member since                     1 May 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288" y="536613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Population as % of total EU population:</a:t>
            </a:r>
            <a:r>
              <a:rPr lang="fr-FR" dirty="0"/>
              <a:t> 8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 descr="l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2105472" cy="1052736"/>
          </a:xfrm>
          <a:prstGeom prst="rect">
            <a:avLst/>
          </a:prstGeom>
        </p:spPr>
      </p:pic>
      <p:pic>
        <p:nvPicPr>
          <p:cNvPr id="15" name="Image 14" descr="l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107739" cy="1053869"/>
          </a:xfrm>
          <a:prstGeom prst="rect">
            <a:avLst/>
          </a:prstGeom>
        </p:spPr>
      </p:pic>
      <p:pic>
        <p:nvPicPr>
          <p:cNvPr id="5" name="Image 4" descr="latv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213844" cy="2521868"/>
          </a:xfrm>
          <a:prstGeom prst="rect">
            <a:avLst/>
          </a:prstGeom>
        </p:spPr>
      </p:pic>
      <p:pic>
        <p:nvPicPr>
          <p:cNvPr id="6" name="Image 5" descr="téléchargemen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489176" cy="195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 </a:t>
            </a:r>
            <a:r>
              <a:rPr lang="fr-FR" dirty="0" err="1" smtClean="0"/>
              <a:t>republic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271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 : </a:t>
            </a:r>
            <a:r>
              <a:rPr lang="fr-FR" dirty="0" err="1" smtClean="0"/>
              <a:t>Andris</a:t>
            </a:r>
            <a:r>
              <a:rPr lang="fr-FR" dirty="0" smtClean="0"/>
              <a:t> </a:t>
            </a:r>
            <a:r>
              <a:rPr lang="fr-FR" dirty="0" err="1" smtClean="0"/>
              <a:t>Bērzins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44008" y="306896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Laimdota</a:t>
            </a:r>
            <a:r>
              <a:rPr lang="fr-FR" dirty="0" smtClean="0"/>
              <a:t> </a:t>
            </a:r>
            <a:r>
              <a:rPr lang="fr-FR" dirty="0" err="1" smtClean="0"/>
              <a:t>Staujuma</a:t>
            </a:r>
            <a:endParaRPr lang="fr-FR" dirty="0"/>
          </a:p>
        </p:txBody>
      </p:sp>
      <p:sp>
        <p:nvSpPr>
          <p:cNvPr id="24578" name="AutoShape 2" descr="Résultat de recherche d'images pour &quot;mariano raj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 descr="648x415_valdis-dombrovskis-ministre-president-letton-decide-demissionner-apres-effondrement-supermarche-a-ri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952328" cy="1890766"/>
          </a:xfrm>
          <a:prstGeom prst="rect">
            <a:avLst/>
          </a:prstGeom>
        </p:spPr>
      </p:pic>
      <p:pic>
        <p:nvPicPr>
          <p:cNvPr id="3" name="Image 2" descr="000_DV1603634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952073" cy="223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735</Words>
  <Application>Microsoft Macintosh PowerPoint</Application>
  <PresentationFormat>Présentation à l'écran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Dabout</dc:creator>
  <cp:lastModifiedBy>Francoise ROUAM-SIM</cp:lastModifiedBy>
  <cp:revision>90</cp:revision>
  <dcterms:created xsi:type="dcterms:W3CDTF">2015-04-08T08:00:17Z</dcterms:created>
  <dcterms:modified xsi:type="dcterms:W3CDTF">2015-04-28T20:47:40Z</dcterms:modified>
</cp:coreProperties>
</file>