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8" r:id="rId3"/>
    <p:sldId id="261" r:id="rId4"/>
    <p:sldId id="263" r:id="rId5"/>
    <p:sldId id="262" r:id="rId6"/>
    <p:sldId id="264" r:id="rId7"/>
    <p:sldId id="265" r:id="rId8"/>
    <p:sldId id="269" r:id="rId9"/>
    <p:sldId id="270" r:id="rId10"/>
    <p:sldId id="271" r:id="rId11"/>
    <p:sldId id="266" r:id="rId12"/>
    <p:sldId id="267" r:id="rId13"/>
    <p:sldId id="268" r:id="rId14"/>
    <p:sldId id="281" r:id="rId15"/>
    <p:sldId id="280" r:id="rId16"/>
    <p:sldId id="279" r:id="rId17"/>
    <p:sldId id="282" r:id="rId18"/>
    <p:sldId id="283" r:id="rId19"/>
    <p:sldId id="284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>
      <p:cViewPr>
        <p:scale>
          <a:sx n="70" d="100"/>
          <a:sy n="70" d="100"/>
        </p:scale>
        <p:origin x="-2128" y="-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53FB-BEB8-4DD1-A646-09EA62372031}" type="datetimeFigureOut">
              <a:rPr lang="fr-FR" smtClean="0"/>
              <a:pPr/>
              <a:t>27/04/15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556C-FAEE-4B39-835C-ADAE45F69F0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5965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53FB-BEB8-4DD1-A646-09EA62372031}" type="datetimeFigureOut">
              <a:rPr lang="fr-FR" smtClean="0"/>
              <a:pPr/>
              <a:t>27/04/15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556C-FAEE-4B39-835C-ADAE45F69F0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1454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53FB-BEB8-4DD1-A646-09EA62372031}" type="datetimeFigureOut">
              <a:rPr lang="fr-FR" smtClean="0"/>
              <a:pPr/>
              <a:t>27/04/15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556C-FAEE-4B39-835C-ADAE45F69F0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7441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53FB-BEB8-4DD1-A646-09EA62372031}" type="datetimeFigureOut">
              <a:rPr lang="fr-FR" smtClean="0"/>
              <a:pPr/>
              <a:t>27/04/15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556C-FAEE-4B39-835C-ADAE45F69F0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0960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53FB-BEB8-4DD1-A646-09EA62372031}" type="datetimeFigureOut">
              <a:rPr lang="fr-FR" smtClean="0"/>
              <a:pPr/>
              <a:t>27/04/15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556C-FAEE-4B39-835C-ADAE45F69F0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55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53FB-BEB8-4DD1-A646-09EA62372031}" type="datetimeFigureOut">
              <a:rPr lang="fr-FR" smtClean="0"/>
              <a:pPr/>
              <a:t>27/04/15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556C-FAEE-4B39-835C-ADAE45F69F0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972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53FB-BEB8-4DD1-A646-09EA62372031}" type="datetimeFigureOut">
              <a:rPr lang="fr-FR" smtClean="0"/>
              <a:pPr/>
              <a:t>27/04/15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556C-FAEE-4B39-835C-ADAE45F69F0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6413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53FB-BEB8-4DD1-A646-09EA62372031}" type="datetimeFigureOut">
              <a:rPr lang="fr-FR" smtClean="0"/>
              <a:pPr/>
              <a:t>27/04/15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556C-FAEE-4B39-835C-ADAE45F69F0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8995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53FB-BEB8-4DD1-A646-09EA62372031}" type="datetimeFigureOut">
              <a:rPr lang="fr-FR" smtClean="0"/>
              <a:pPr/>
              <a:t>27/04/15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556C-FAEE-4B39-835C-ADAE45F69F0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844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53FB-BEB8-4DD1-A646-09EA62372031}" type="datetimeFigureOut">
              <a:rPr lang="fr-FR" smtClean="0"/>
              <a:pPr/>
              <a:t>27/04/15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556C-FAEE-4B39-835C-ADAE45F69F0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2041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53FB-BEB8-4DD1-A646-09EA62372031}" type="datetimeFigureOut">
              <a:rPr lang="fr-FR" smtClean="0"/>
              <a:pPr/>
              <a:t>27/04/15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556C-FAEE-4B39-835C-ADAE45F69F0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2192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F53FB-BEB8-4DD1-A646-09EA62372031}" type="datetimeFigureOut">
              <a:rPr lang="fr-FR" smtClean="0"/>
              <a:pPr/>
              <a:t>27/04/15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8556C-FAEE-4B39-835C-ADAE45F69F0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455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gif"/><Relationship Id="rId6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gif"/><Relationship Id="rId5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4" Type="http://schemas.openxmlformats.org/officeDocument/2006/relationships/image" Target="../media/image43.gif"/><Relationship Id="rId5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gif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080119"/>
          </a:xfrm>
        </p:spPr>
        <p:txBody>
          <a:bodyPr/>
          <a:lstStyle/>
          <a:p>
            <a:r>
              <a:rPr lang="fr-FR" b="1" i="1" u="sng" dirty="0" smtClean="0">
                <a:solidFill>
                  <a:srgbClr val="FF0000"/>
                </a:solidFill>
              </a:rPr>
              <a:t>Country of </a:t>
            </a:r>
            <a:r>
              <a:rPr lang="fr-FR" b="1" i="1" u="sng" dirty="0" err="1" smtClean="0">
                <a:solidFill>
                  <a:srgbClr val="FF0000"/>
                </a:solidFill>
              </a:rPr>
              <a:t>North</a:t>
            </a:r>
            <a:r>
              <a:rPr lang="fr-FR" b="1" i="1" u="sng" dirty="0" smtClean="0">
                <a:solidFill>
                  <a:srgbClr val="FF0000"/>
                </a:solidFill>
              </a:rPr>
              <a:t> Europa:</a:t>
            </a:r>
            <a:endParaRPr lang="fr-FR" b="1" i="1" u="sng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1052736"/>
            <a:ext cx="8640960" cy="5805264"/>
          </a:xfrm>
        </p:spPr>
        <p:txBody>
          <a:bodyPr>
            <a:noAutofit/>
          </a:bodyPr>
          <a:lstStyle/>
          <a:p>
            <a:r>
              <a:rPr lang="fr-FR" sz="5400" dirty="0" smtClean="0">
                <a:solidFill>
                  <a:schemeClr val="tx1"/>
                </a:solidFill>
              </a:rPr>
              <a:t>-</a:t>
            </a:r>
            <a:r>
              <a:rPr lang="fr-FR" sz="5400" dirty="0" err="1" smtClean="0">
                <a:solidFill>
                  <a:schemeClr val="tx1"/>
                </a:solidFill>
              </a:rPr>
              <a:t>Netherlands</a:t>
            </a:r>
            <a:endParaRPr lang="fr-FR" sz="5400" dirty="0" smtClean="0">
              <a:solidFill>
                <a:schemeClr val="tx1"/>
              </a:solidFill>
            </a:endParaRPr>
          </a:p>
          <a:p>
            <a:r>
              <a:rPr lang="fr-FR" sz="5400" dirty="0" smtClean="0">
                <a:solidFill>
                  <a:schemeClr val="tx1"/>
                </a:solidFill>
              </a:rPr>
              <a:t>-</a:t>
            </a:r>
            <a:r>
              <a:rPr lang="fr-FR" sz="5400" dirty="0" err="1" smtClean="0">
                <a:solidFill>
                  <a:schemeClr val="tx1"/>
                </a:solidFill>
              </a:rPr>
              <a:t>Belgium</a:t>
            </a:r>
            <a:endParaRPr lang="fr-FR" sz="5400" dirty="0" smtClean="0">
              <a:solidFill>
                <a:schemeClr val="tx1"/>
              </a:solidFill>
            </a:endParaRPr>
          </a:p>
          <a:p>
            <a:r>
              <a:rPr lang="fr-FR" sz="5400" dirty="0" smtClean="0">
                <a:solidFill>
                  <a:schemeClr val="tx1"/>
                </a:solidFill>
              </a:rPr>
              <a:t>-</a:t>
            </a:r>
            <a:r>
              <a:rPr lang="fr-FR" sz="5400" dirty="0" err="1" smtClean="0">
                <a:solidFill>
                  <a:schemeClr val="tx1"/>
                </a:solidFill>
              </a:rPr>
              <a:t>Sweden</a:t>
            </a:r>
            <a:endParaRPr lang="fr-FR" sz="5400" dirty="0" smtClean="0">
              <a:solidFill>
                <a:schemeClr val="tx1"/>
              </a:solidFill>
            </a:endParaRPr>
          </a:p>
          <a:p>
            <a:r>
              <a:rPr lang="fr-FR" sz="5400" dirty="0" smtClean="0">
                <a:solidFill>
                  <a:schemeClr val="tx1"/>
                </a:solidFill>
              </a:rPr>
              <a:t>-Luxemburg</a:t>
            </a:r>
          </a:p>
          <a:p>
            <a:r>
              <a:rPr lang="fr-FR" sz="5400" dirty="0" smtClean="0">
                <a:solidFill>
                  <a:schemeClr val="tx1"/>
                </a:solidFill>
              </a:rPr>
              <a:t>-</a:t>
            </a:r>
            <a:r>
              <a:rPr lang="fr-FR" sz="5400" dirty="0" err="1" smtClean="0">
                <a:solidFill>
                  <a:schemeClr val="tx1"/>
                </a:solidFill>
              </a:rPr>
              <a:t>Finland</a:t>
            </a:r>
            <a:endParaRPr lang="fr-FR" sz="5400" dirty="0" smtClean="0">
              <a:solidFill>
                <a:schemeClr val="tx1"/>
              </a:solidFill>
            </a:endParaRPr>
          </a:p>
          <a:p>
            <a:r>
              <a:rPr lang="fr-FR" sz="5400" dirty="0" smtClean="0">
                <a:solidFill>
                  <a:schemeClr val="tx1"/>
                </a:solidFill>
              </a:rPr>
              <a:t>-</a:t>
            </a:r>
            <a:r>
              <a:rPr lang="fr-FR" sz="5400" dirty="0" err="1" smtClean="0">
                <a:solidFill>
                  <a:schemeClr val="tx1"/>
                </a:solidFill>
              </a:rPr>
              <a:t>Denmark</a:t>
            </a:r>
            <a:endParaRPr lang="fr-FR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1228110"/>
            <a:ext cx="3712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Seats in the European Parliament:</a:t>
            </a:r>
            <a:r>
              <a:rPr lang="en-US" dirty="0"/>
              <a:t> </a:t>
            </a:r>
            <a:r>
              <a:rPr lang="en-US" dirty="0" smtClean="0"/>
              <a:t>20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79512" y="674112"/>
            <a:ext cx="4167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EU member country since:</a:t>
            </a:r>
            <a:r>
              <a:rPr lang="en-US" dirty="0"/>
              <a:t> 1 January </a:t>
            </a:r>
            <a:r>
              <a:rPr lang="en-US" dirty="0" smtClean="0"/>
              <a:t>1995</a:t>
            </a:r>
            <a:endParaRPr lang="fr-FR" dirty="0"/>
          </a:p>
        </p:txBody>
      </p:sp>
      <p:pic>
        <p:nvPicPr>
          <p:cNvPr id="6" name="Picture 6" descr="http://www.cpme.eu/wp-content/uploads/2014/03/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04664"/>
            <a:ext cx="2052736" cy="1365017"/>
          </a:xfrm>
          <a:prstGeom prst="rect">
            <a:avLst/>
          </a:prstGeom>
          <a:noFill/>
        </p:spPr>
      </p:pic>
      <p:pic>
        <p:nvPicPr>
          <p:cNvPr id="7" name="Picture 16" descr="http://media.strasbourg.eu/alfresco/d/d/workspace/SpacesStore/e4f15a6b-cac8-4f74-b986-bd96828ed265/parvis_parlement_eur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2656"/>
            <a:ext cx="2268538" cy="1511077"/>
          </a:xfrm>
          <a:prstGeom prst="rect">
            <a:avLst/>
          </a:prstGeom>
          <a:noFill/>
        </p:spPr>
      </p:pic>
      <p:pic>
        <p:nvPicPr>
          <p:cNvPr id="8" name="Picture 2" descr="labelled map of Europe showing Schengen Ar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636912"/>
            <a:ext cx="2016224" cy="2157361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9672" y="561656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Presidency </a:t>
            </a:r>
            <a:r>
              <a:rPr lang="en-US" b="1" dirty="0"/>
              <a:t>of the Council:</a:t>
            </a:r>
            <a:r>
              <a:rPr lang="en-US" dirty="0"/>
              <a:t> </a:t>
            </a:r>
            <a:r>
              <a:rPr lang="en-US" dirty="0" smtClean="0"/>
              <a:t>Sweden </a:t>
            </a:r>
            <a:r>
              <a:rPr lang="en-US" dirty="0"/>
              <a:t>has held the revolving </a:t>
            </a:r>
            <a:r>
              <a:rPr lang="en-US" dirty="0" smtClean="0"/>
              <a:t>presidency of the Council of the EU</a:t>
            </a:r>
            <a:r>
              <a:rPr lang="en-US" dirty="0"/>
              <a:t> </a:t>
            </a:r>
            <a:r>
              <a:rPr lang="en-US" dirty="0" smtClean="0"/>
              <a:t>2 </a:t>
            </a:r>
            <a:r>
              <a:rPr lang="en-US" dirty="0"/>
              <a:t>times between </a:t>
            </a:r>
            <a:r>
              <a:rPr lang="en-US" dirty="0" smtClean="0"/>
              <a:t>2001 </a:t>
            </a:r>
            <a:r>
              <a:rPr lang="en-US" dirty="0"/>
              <a:t>and </a:t>
            </a:r>
            <a:r>
              <a:rPr lang="en-US" dirty="0" smtClean="0"/>
              <a:t>2009.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03920" y="34320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Schengen area member?</a:t>
            </a:r>
            <a:r>
              <a:rPr lang="en-US" dirty="0"/>
              <a:t> Yes, </a:t>
            </a:r>
            <a:r>
              <a:rPr lang="en-US" dirty="0" smtClean="0"/>
              <a:t>Schengen Area</a:t>
            </a:r>
            <a:r>
              <a:rPr lang="en-US" dirty="0"/>
              <a:t> member since </a:t>
            </a:r>
            <a:r>
              <a:rPr lang="en-US" dirty="0" smtClean="0"/>
              <a:t>25 </a:t>
            </a:r>
            <a:r>
              <a:rPr lang="en-US" dirty="0"/>
              <a:t>March </a:t>
            </a:r>
            <a:r>
              <a:rPr lang="en-US" dirty="0" smtClean="0"/>
              <a:t>2001.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lecafedelapageblanche.files.wordpress.com/2012/12/billets-eu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653136"/>
            <a:ext cx="2609395" cy="1799109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2771800" y="-171400"/>
            <a:ext cx="32560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 err="1" smtClean="0"/>
              <a:t>Finland</a:t>
            </a:r>
            <a:r>
              <a:rPr lang="fr-FR" sz="7200" b="1" dirty="0" smtClean="0"/>
              <a:t>:</a:t>
            </a:r>
            <a:endParaRPr lang="fr-FR" sz="7200" b="1" dirty="0"/>
          </a:p>
        </p:txBody>
      </p:sp>
      <p:sp>
        <p:nvSpPr>
          <p:cNvPr id="9" name="Rectangle 8"/>
          <p:cNvSpPr/>
          <p:nvPr/>
        </p:nvSpPr>
        <p:spPr>
          <a:xfrm>
            <a:off x="179512" y="12687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Geographical size:</a:t>
            </a:r>
            <a:r>
              <a:rPr lang="en-US" dirty="0" smtClean="0"/>
              <a:t> 338 434.7km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940152" y="1268760"/>
            <a:ext cx="1698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Capital:</a:t>
            </a:r>
            <a:r>
              <a:rPr lang="en-US" dirty="0" smtClean="0"/>
              <a:t> Helsinki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3528" y="52919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/>
              <a:t>Population as % of total EU population:</a:t>
            </a:r>
            <a:r>
              <a:rPr lang="fr-FR" dirty="0" smtClean="0"/>
              <a:t> 1.1 % 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23528" y="4931876"/>
            <a:ext cx="2416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Population:</a:t>
            </a:r>
            <a:r>
              <a:rPr lang="fr-FR" dirty="0" smtClean="0"/>
              <a:t> 5.5 millions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3528" y="5651956"/>
            <a:ext cx="2875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Official EU </a:t>
            </a:r>
            <a:r>
              <a:rPr lang="fr-FR" b="1" dirty="0" err="1" smtClean="0"/>
              <a:t>language</a:t>
            </a:r>
            <a:r>
              <a:rPr lang="fr-FR" b="1" dirty="0" smtClean="0"/>
              <a:t>:</a:t>
            </a:r>
            <a:r>
              <a:rPr lang="fr-FR" dirty="0" smtClean="0"/>
              <a:t> </a:t>
            </a:r>
            <a:r>
              <a:rPr lang="fr-FR" smtClean="0"/>
              <a:t>Finnish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5120613" y="393305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Currency:</a:t>
            </a:r>
            <a:r>
              <a:rPr lang="en-US" dirty="0" smtClean="0"/>
              <a:t> </a:t>
            </a:r>
            <a:r>
              <a:rPr lang="en-US" dirty="0" err="1" smtClean="0"/>
              <a:t>Eurozone</a:t>
            </a:r>
            <a:r>
              <a:rPr lang="en-US" dirty="0" smtClean="0"/>
              <a:t> member since 1 January 1999</a:t>
            </a:r>
            <a:endParaRPr lang="fr-FR" dirty="0"/>
          </a:p>
        </p:txBody>
      </p:sp>
      <p:pic>
        <p:nvPicPr>
          <p:cNvPr id="2" name="Picture 2" descr="C:\Users\julien\Desktop\1009492-Drapeau_de_la_Finlan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0"/>
            <a:ext cx="1547664" cy="941496"/>
          </a:xfrm>
          <a:prstGeom prst="rect">
            <a:avLst/>
          </a:prstGeom>
          <a:noFill/>
        </p:spPr>
      </p:pic>
      <p:pic>
        <p:nvPicPr>
          <p:cNvPr id="1027" name="Picture 3" descr="C:\Users\julien\Desktop\1009492-Drapeau_de_la_Finlan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0"/>
            <a:ext cx="1575048" cy="958154"/>
          </a:xfrm>
          <a:prstGeom prst="rect">
            <a:avLst/>
          </a:prstGeom>
          <a:noFill/>
        </p:spPr>
      </p:pic>
      <p:pic>
        <p:nvPicPr>
          <p:cNvPr id="1029" name="Picture 5" descr="C:\Users\julien\Desktop\carte-finland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628800"/>
            <a:ext cx="3779912" cy="3335217"/>
          </a:xfrm>
          <a:prstGeom prst="rect">
            <a:avLst/>
          </a:prstGeom>
          <a:noFill/>
        </p:spPr>
      </p:pic>
      <p:pic>
        <p:nvPicPr>
          <p:cNvPr id="3" name="Picture 6" descr="C:\Users\julien\Desktop\v0oaa7ke_201411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628800"/>
            <a:ext cx="3960440" cy="2341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79512" y="1269107"/>
            <a:ext cx="2478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err="1" smtClean="0"/>
              <a:t>President</a:t>
            </a:r>
            <a:r>
              <a:rPr lang="fr-FR" dirty="0" smtClean="0"/>
              <a:t>: </a:t>
            </a:r>
            <a:r>
              <a:rPr lang="fr-FR" dirty="0" err="1" smtClean="0"/>
              <a:t>Sauli</a:t>
            </a:r>
            <a:r>
              <a:rPr lang="fr-FR" dirty="0" smtClean="0"/>
              <a:t> </a:t>
            </a:r>
            <a:r>
              <a:rPr lang="fr-FR" dirty="0" err="1" smtClean="0"/>
              <a:t>Niinistö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076056" y="1269107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Prime </a:t>
            </a:r>
            <a:r>
              <a:rPr lang="fr-FR" dirty="0" err="1" smtClean="0"/>
              <a:t>Minister:Alexander</a:t>
            </a:r>
            <a:r>
              <a:rPr lang="fr-FR" dirty="0" smtClean="0"/>
              <a:t> </a:t>
            </a:r>
            <a:r>
              <a:rPr lang="fr-FR" dirty="0" err="1" smtClean="0"/>
              <a:t>Stubb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187624" y="508518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err="1" smtClean="0"/>
              <a:t>Parliament</a:t>
            </a:r>
            <a:r>
              <a:rPr lang="fr-FR" dirty="0" smtClean="0"/>
              <a:t>: </a:t>
            </a:r>
            <a:r>
              <a:rPr lang="fr-FR" b="1" dirty="0" err="1" smtClean="0"/>
              <a:t>Eduskunta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79512" y="404664"/>
            <a:ext cx="3900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/>
              <a:t>Political</a:t>
            </a:r>
            <a:r>
              <a:rPr lang="fr-FR" b="1" dirty="0" smtClean="0"/>
              <a:t> system:</a:t>
            </a:r>
            <a:r>
              <a:rPr lang="fr-FR" dirty="0" smtClean="0"/>
              <a:t> </a:t>
            </a:r>
            <a:r>
              <a:rPr lang="fr-FR" dirty="0" err="1" smtClean="0"/>
              <a:t>Parliamentary</a:t>
            </a:r>
            <a:r>
              <a:rPr lang="fr-FR" dirty="0" smtClean="0"/>
              <a:t> </a:t>
            </a:r>
            <a:r>
              <a:rPr lang="fr-FR" dirty="0" err="1" smtClean="0"/>
              <a:t>republic</a:t>
            </a:r>
            <a:endParaRPr lang="fr-FR" dirty="0"/>
          </a:p>
        </p:txBody>
      </p:sp>
      <p:pic>
        <p:nvPicPr>
          <p:cNvPr id="9217" name="Picture 1" descr="C:\Users\julien\Desktop\Finlande_Sauli-Niinist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4253195" cy="2408436"/>
          </a:xfrm>
          <a:prstGeom prst="rect">
            <a:avLst/>
          </a:prstGeom>
          <a:noFill/>
        </p:spPr>
      </p:pic>
      <p:pic>
        <p:nvPicPr>
          <p:cNvPr id="9218" name="Picture 2" descr="C:\Users\julien\Desktop\1769229_3_1ab0_le-premier-ministre-finlandais-jyrki-katainen_3c9b1904f922a8f7b87770992d12f4e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7456" y="1628800"/>
            <a:ext cx="4896544" cy="2448272"/>
          </a:xfrm>
          <a:prstGeom prst="rect">
            <a:avLst/>
          </a:prstGeom>
          <a:noFill/>
        </p:spPr>
      </p:pic>
      <p:pic>
        <p:nvPicPr>
          <p:cNvPr id="9219" name="Picture 3" descr="C:\Users\julien\Desktop\40509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198483"/>
            <a:ext cx="4211960" cy="2659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6206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EU member country since:  1 </a:t>
            </a:r>
            <a:r>
              <a:rPr lang="en-US" b="1" dirty="0" err="1" smtClean="0"/>
              <a:t>january</a:t>
            </a:r>
            <a:r>
              <a:rPr lang="en-US" b="1" dirty="0" smtClean="0"/>
              <a:t> 1999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Seats in the European Parliament:</a:t>
            </a:r>
            <a:r>
              <a:rPr lang="en-US" dirty="0" smtClean="0"/>
              <a:t> 13</a:t>
            </a:r>
            <a:endParaRPr lang="en-US" dirty="0"/>
          </a:p>
        </p:txBody>
      </p:sp>
      <p:pic>
        <p:nvPicPr>
          <p:cNvPr id="5" name="Picture 6" descr="http://www.cpme.eu/wp-content/uploads/2014/03/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04664"/>
            <a:ext cx="2052736" cy="1365017"/>
          </a:xfrm>
          <a:prstGeom prst="rect">
            <a:avLst/>
          </a:prstGeom>
          <a:noFill/>
        </p:spPr>
      </p:pic>
      <p:pic>
        <p:nvPicPr>
          <p:cNvPr id="6" name="Picture 16" descr="http://media.strasbourg.eu/alfresco/d/d/workspace/SpacesStore/e4f15a6b-cac8-4f74-b986-bd96828ed265/parvis_parlement_eur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2656"/>
            <a:ext cx="2268538" cy="151107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95536" y="54452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Presidency of the Council:</a:t>
            </a:r>
            <a:r>
              <a:rPr lang="en-US" dirty="0" smtClean="0"/>
              <a:t>  Finland has held the revolving presidency of the Council of the 2 times between 1999 and 2006.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5536" y="33569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 smtClean="0"/>
              <a:t>Schengen</a:t>
            </a:r>
            <a:r>
              <a:rPr lang="en-US" b="1" dirty="0" smtClean="0"/>
              <a:t> area member?</a:t>
            </a:r>
            <a:r>
              <a:rPr lang="en-US" dirty="0" smtClean="0"/>
              <a:t> Yes, Schengen Area member since 25 March 2001.</a:t>
            </a:r>
          </a:p>
        </p:txBody>
      </p:sp>
      <p:pic>
        <p:nvPicPr>
          <p:cNvPr id="9" name="Picture 2" descr="labelled map of Europe showing Schengen Ar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636912"/>
            <a:ext cx="2016224" cy="2157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lecafedelapageblanche.files.wordpress.com/2012/12/billets-eu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653136"/>
            <a:ext cx="2609395" cy="1799109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2771800" y="-171400"/>
            <a:ext cx="39419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 smtClean="0"/>
              <a:t>Luxemburg:</a:t>
            </a:r>
            <a:endParaRPr lang="fr-FR" sz="6000" b="1" dirty="0"/>
          </a:p>
        </p:txBody>
      </p:sp>
      <p:sp>
        <p:nvSpPr>
          <p:cNvPr id="9" name="Rectangle 8"/>
          <p:cNvSpPr/>
          <p:nvPr/>
        </p:nvSpPr>
        <p:spPr>
          <a:xfrm>
            <a:off x="179512" y="12687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Geographical size:</a:t>
            </a:r>
            <a:r>
              <a:rPr lang="en-US" dirty="0" smtClean="0"/>
              <a:t> 2586 km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940152" y="1268760"/>
            <a:ext cx="2007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Capital:</a:t>
            </a:r>
            <a:r>
              <a:rPr lang="en-US" dirty="0" smtClean="0"/>
              <a:t> Luxemburg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3528" y="52919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/>
              <a:t>Population as % of total EU population:</a:t>
            </a:r>
            <a:r>
              <a:rPr lang="fr-FR" dirty="0" smtClean="0"/>
              <a:t> 0.1 % 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23528" y="4931876"/>
            <a:ext cx="2416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Population:</a:t>
            </a:r>
            <a:r>
              <a:rPr lang="fr-FR" dirty="0" smtClean="0"/>
              <a:t> 0.5 millions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3528" y="5651956"/>
            <a:ext cx="3729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Official EU </a:t>
            </a:r>
            <a:r>
              <a:rPr lang="fr-FR" b="1" dirty="0" err="1" smtClean="0"/>
              <a:t>language</a:t>
            </a:r>
            <a:r>
              <a:rPr lang="fr-FR" b="1" dirty="0" smtClean="0"/>
              <a:t>:</a:t>
            </a:r>
            <a:r>
              <a:rPr lang="fr-FR" dirty="0" smtClean="0"/>
              <a:t> French, Deutsch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5120613" y="393305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Currency:</a:t>
            </a:r>
            <a:r>
              <a:rPr lang="en-US" dirty="0" smtClean="0"/>
              <a:t> </a:t>
            </a:r>
            <a:r>
              <a:rPr lang="en-US" dirty="0" err="1" smtClean="0"/>
              <a:t>Eurozone</a:t>
            </a:r>
            <a:r>
              <a:rPr lang="en-US" dirty="0" smtClean="0"/>
              <a:t> member since 1 January 1999</a:t>
            </a:r>
            <a:endParaRPr lang="fr-FR" dirty="0"/>
          </a:p>
        </p:txBody>
      </p:sp>
      <p:pic>
        <p:nvPicPr>
          <p:cNvPr id="32770" name="Picture 2" descr="C:\Users\julien\Desktop\Flag_of_Luxembourg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0"/>
            <a:ext cx="1351037" cy="810622"/>
          </a:xfrm>
          <a:prstGeom prst="rect">
            <a:avLst/>
          </a:prstGeom>
          <a:noFill/>
        </p:spPr>
      </p:pic>
      <p:pic>
        <p:nvPicPr>
          <p:cNvPr id="32771" name="Picture 3" descr="C:\Users\julien\Desktop\Flag_of_Luxembourg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4821" y="1"/>
            <a:ext cx="1394520" cy="836712"/>
          </a:xfrm>
          <a:prstGeom prst="rect">
            <a:avLst/>
          </a:prstGeom>
          <a:noFill/>
        </p:spPr>
      </p:pic>
      <p:pic>
        <p:nvPicPr>
          <p:cNvPr id="32773" name="Picture 5" descr="C:\Users\julien\Desktop\www.memrise.co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628800"/>
            <a:ext cx="2756235" cy="3384376"/>
          </a:xfrm>
          <a:prstGeom prst="rect">
            <a:avLst/>
          </a:prstGeom>
          <a:noFill/>
        </p:spPr>
      </p:pic>
      <p:pic>
        <p:nvPicPr>
          <p:cNvPr id="32774" name="Picture 6" descr="C:\Users\julien\Desktop\LU_Luxemburg_Reiseziel_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628800"/>
            <a:ext cx="3528392" cy="2381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79512" y="1269107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err="1" smtClean="0"/>
              <a:t>Monarch</a:t>
            </a:r>
            <a:r>
              <a:rPr lang="fr-FR" dirty="0" smtClean="0"/>
              <a:t>: Henri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076056" y="1269107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Prime </a:t>
            </a:r>
            <a:r>
              <a:rPr lang="fr-FR" dirty="0" err="1" smtClean="0"/>
              <a:t>Minister</a:t>
            </a:r>
            <a:r>
              <a:rPr lang="fr-FR" dirty="0" smtClean="0"/>
              <a:t>: Xavier </a:t>
            </a:r>
            <a:r>
              <a:rPr lang="fr-FR" dirty="0" err="1" smtClean="0"/>
              <a:t>Bettel</a:t>
            </a: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4941168"/>
            <a:ext cx="334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fr-FR" dirty="0" err="1" smtClean="0"/>
              <a:t>Parliament</a:t>
            </a:r>
            <a:r>
              <a:rPr lang="fr-FR" dirty="0" smtClean="0"/>
              <a:t>: </a:t>
            </a:r>
            <a:r>
              <a:rPr lang="fr-FR" dirty="0" err="1" smtClean="0"/>
              <a:t>Chamber</a:t>
            </a:r>
            <a:r>
              <a:rPr lang="fr-FR" dirty="0" smtClean="0"/>
              <a:t>                         of  </a:t>
            </a:r>
            <a:r>
              <a:rPr lang="fr-FR" dirty="0" err="1" smtClean="0"/>
              <a:t>Deputies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79512" y="404664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 smtClean="0"/>
              <a:t>Political</a:t>
            </a:r>
            <a:r>
              <a:rPr lang="fr-FR" b="1" dirty="0" smtClean="0"/>
              <a:t> system:</a:t>
            </a:r>
            <a:r>
              <a:rPr lang="fr-FR" dirty="0" smtClean="0"/>
              <a:t> </a:t>
            </a:r>
            <a:r>
              <a:rPr lang="fr-FR" dirty="0" err="1" smtClean="0"/>
              <a:t>Unitary</a:t>
            </a:r>
            <a:r>
              <a:rPr lang="fr-FR" dirty="0" smtClean="0"/>
              <a:t> </a:t>
            </a:r>
            <a:r>
              <a:rPr lang="fr-FR" dirty="0" err="1" smtClean="0"/>
              <a:t>parliamentary</a:t>
            </a:r>
            <a:r>
              <a:rPr lang="fr-FR" dirty="0" smtClean="0"/>
              <a:t> </a:t>
            </a:r>
            <a:r>
              <a:rPr lang="fr-FR" dirty="0" err="1" smtClean="0"/>
              <a:t>constitutional</a:t>
            </a:r>
            <a:r>
              <a:rPr lang="fr-FR" dirty="0" smtClean="0"/>
              <a:t> </a:t>
            </a:r>
            <a:r>
              <a:rPr lang="fr-FR" dirty="0" err="1" smtClean="0"/>
              <a:t>monarchy</a:t>
            </a:r>
            <a:r>
              <a:rPr lang="fr-FR" dirty="0" smtClean="0"/>
              <a:t>  </a:t>
            </a:r>
            <a:endParaRPr lang="fr-FR" dirty="0"/>
          </a:p>
        </p:txBody>
      </p:sp>
      <p:pic>
        <p:nvPicPr>
          <p:cNvPr id="33795" name="Picture 3" descr="C:\Users\julien\Desktop\Livestream_illust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610437"/>
            <a:ext cx="4140540" cy="2334229"/>
          </a:xfrm>
          <a:prstGeom prst="rect">
            <a:avLst/>
          </a:prstGeom>
          <a:noFill/>
        </p:spPr>
      </p:pic>
      <p:pic>
        <p:nvPicPr>
          <p:cNvPr id="33796" name="Picture 4" descr="C:\Users\julien\Desktop\luxemburg_paleis_parlement_tj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49688"/>
            <a:ext cx="3744416" cy="2808312"/>
          </a:xfrm>
          <a:prstGeom prst="rect">
            <a:avLst/>
          </a:prstGeom>
          <a:noFill/>
        </p:spPr>
      </p:pic>
      <p:pic>
        <p:nvPicPr>
          <p:cNvPr id="33797" name="Picture 5" descr="C:\Users\julien\Desktop\Grand-Duke-Grand-Duchess-Luxembourg-Visit-R0NxoH4WWYz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90839"/>
            <a:ext cx="3491880" cy="2322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6206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EU member country since:  1 </a:t>
            </a:r>
            <a:r>
              <a:rPr lang="en-US" b="1" dirty="0" err="1" smtClean="0"/>
              <a:t>january</a:t>
            </a:r>
            <a:r>
              <a:rPr lang="en-US" b="1" dirty="0" smtClean="0"/>
              <a:t> 1999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Seats in the European Parliament:</a:t>
            </a:r>
            <a:r>
              <a:rPr lang="en-US" dirty="0" smtClean="0"/>
              <a:t> 6</a:t>
            </a:r>
            <a:endParaRPr lang="en-US" dirty="0"/>
          </a:p>
        </p:txBody>
      </p:sp>
      <p:pic>
        <p:nvPicPr>
          <p:cNvPr id="5" name="Picture 6" descr="http://www.cpme.eu/wp-content/uploads/2014/03/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04664"/>
            <a:ext cx="2052736" cy="1365017"/>
          </a:xfrm>
          <a:prstGeom prst="rect">
            <a:avLst/>
          </a:prstGeom>
          <a:noFill/>
        </p:spPr>
      </p:pic>
      <p:pic>
        <p:nvPicPr>
          <p:cNvPr id="6" name="Picture 16" descr="http://media.strasbourg.eu/alfresco/d/d/workspace/SpacesStore/e4f15a6b-cac8-4f74-b986-bd96828ed265/parvis_parlement_eur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2656"/>
            <a:ext cx="2268538" cy="151107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95536" y="54452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Presidency of the Council:</a:t>
            </a:r>
            <a:r>
              <a:rPr lang="en-US" dirty="0" smtClean="0"/>
              <a:t>  Luxemburg has held the revolving presidency of the Council of the 11 times between 1960 and 2005.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5536" y="33569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 smtClean="0"/>
              <a:t>Schengen</a:t>
            </a:r>
            <a:r>
              <a:rPr lang="en-US" b="1" dirty="0" smtClean="0"/>
              <a:t> area member?</a:t>
            </a:r>
            <a:r>
              <a:rPr lang="en-US" dirty="0" smtClean="0"/>
              <a:t> Yes, Schengen Area member since 26 March 1995.</a:t>
            </a:r>
          </a:p>
        </p:txBody>
      </p:sp>
      <p:pic>
        <p:nvPicPr>
          <p:cNvPr id="9" name="Picture 2" descr="labelled map of Europe showing Schengen Ar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636912"/>
            <a:ext cx="2016224" cy="2157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771800" y="-171400"/>
            <a:ext cx="3331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 err="1" smtClean="0"/>
              <a:t>Denmark</a:t>
            </a:r>
            <a:r>
              <a:rPr lang="fr-FR" sz="6000" b="1" dirty="0" smtClean="0"/>
              <a:t>:</a:t>
            </a:r>
            <a:endParaRPr lang="fr-FR" sz="6000" b="1" dirty="0"/>
          </a:p>
        </p:txBody>
      </p:sp>
      <p:sp>
        <p:nvSpPr>
          <p:cNvPr id="9" name="Rectangle 8"/>
          <p:cNvSpPr/>
          <p:nvPr/>
        </p:nvSpPr>
        <p:spPr>
          <a:xfrm>
            <a:off x="179512" y="12687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Geographical size:</a:t>
            </a:r>
            <a:r>
              <a:rPr lang="en-US" dirty="0" smtClean="0"/>
              <a:t> 42 915 km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940152" y="1268760"/>
            <a:ext cx="2269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Capital:</a:t>
            </a:r>
            <a:r>
              <a:rPr lang="en-US" dirty="0" smtClean="0"/>
              <a:t> </a:t>
            </a:r>
            <a:r>
              <a:rPr lang="en-US" dirty="0" err="1" smtClean="0"/>
              <a:t>Copenhaguen</a:t>
            </a:r>
            <a:endParaRPr lang="en-US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23528" y="52919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/>
              <a:t>Population as % of total EU population:</a:t>
            </a:r>
            <a:r>
              <a:rPr lang="fr-FR" dirty="0" smtClean="0"/>
              <a:t> 1.1 % 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23528" y="4931876"/>
            <a:ext cx="2416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Population:</a:t>
            </a:r>
            <a:r>
              <a:rPr lang="fr-FR" dirty="0" smtClean="0"/>
              <a:t> 5.6 millions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3528" y="5651956"/>
            <a:ext cx="2852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Official EU </a:t>
            </a:r>
            <a:r>
              <a:rPr lang="fr-FR" b="1" dirty="0" err="1" smtClean="0"/>
              <a:t>language</a:t>
            </a:r>
            <a:r>
              <a:rPr lang="fr-FR" b="1" dirty="0" smtClean="0"/>
              <a:t>:</a:t>
            </a:r>
            <a:r>
              <a:rPr lang="fr-FR" dirty="0" smtClean="0"/>
              <a:t> </a:t>
            </a:r>
            <a:r>
              <a:rPr lang="fr-FR" dirty="0" err="1" smtClean="0"/>
              <a:t>Danish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5120613" y="3933056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Currency: Danish </a:t>
            </a:r>
            <a:r>
              <a:rPr lang="en-US" b="1" dirty="0" err="1" smtClean="0"/>
              <a:t>Krone</a:t>
            </a:r>
            <a:r>
              <a:rPr lang="en-US" dirty="0" smtClean="0"/>
              <a:t> </a:t>
            </a:r>
            <a:endParaRPr lang="fr-FR" dirty="0"/>
          </a:p>
        </p:txBody>
      </p:sp>
      <p:pic>
        <p:nvPicPr>
          <p:cNvPr id="36866" name="Picture 2" descr="C:\Users\julien\Desktop\27_1369799648968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521741"/>
            <a:ext cx="2880320" cy="2336259"/>
          </a:xfrm>
          <a:prstGeom prst="rect">
            <a:avLst/>
          </a:prstGeom>
          <a:noFill/>
        </p:spPr>
      </p:pic>
      <p:pic>
        <p:nvPicPr>
          <p:cNvPr id="36867" name="Picture 3" descr="C:\Users\julien\Desktop\drapeau-danois-deense-v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0"/>
            <a:ext cx="1399617" cy="933078"/>
          </a:xfrm>
          <a:prstGeom prst="rect">
            <a:avLst/>
          </a:prstGeom>
          <a:noFill/>
        </p:spPr>
      </p:pic>
      <p:pic>
        <p:nvPicPr>
          <p:cNvPr id="36868" name="Picture 4" descr="C:\Users\julien\Desktop\drapeau-danois-deense-v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0"/>
            <a:ext cx="1363613" cy="909075"/>
          </a:xfrm>
          <a:prstGeom prst="rect">
            <a:avLst/>
          </a:prstGeom>
          <a:noFill/>
        </p:spPr>
      </p:pic>
      <p:pic>
        <p:nvPicPr>
          <p:cNvPr id="36870" name="Picture 6" descr="C:\Users\julien\Desktop\carte-danemark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29725"/>
            <a:ext cx="3563888" cy="3144607"/>
          </a:xfrm>
          <a:prstGeom prst="rect">
            <a:avLst/>
          </a:prstGeom>
          <a:noFill/>
        </p:spPr>
      </p:pic>
      <p:pic>
        <p:nvPicPr>
          <p:cNvPr id="36871" name="Picture 7" descr="C:\Users\julien\Desktop\copenhagen_cnt_6nov09_istock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628799"/>
            <a:ext cx="3600400" cy="2396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79512" y="1269107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err="1" smtClean="0"/>
              <a:t>Monarch</a:t>
            </a:r>
            <a:r>
              <a:rPr lang="fr-FR" dirty="0" smtClean="0"/>
              <a:t>: </a:t>
            </a:r>
            <a:r>
              <a:rPr lang="fr-FR" dirty="0" err="1" smtClean="0"/>
              <a:t>Margrethe</a:t>
            </a:r>
            <a:r>
              <a:rPr lang="fr-FR" dirty="0" smtClean="0"/>
              <a:t> II 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076056" y="1269107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Prime </a:t>
            </a:r>
            <a:r>
              <a:rPr lang="fr-FR" dirty="0" err="1" smtClean="0"/>
              <a:t>Minister</a:t>
            </a:r>
            <a:r>
              <a:rPr lang="fr-FR" dirty="0" smtClean="0"/>
              <a:t>: </a:t>
            </a:r>
            <a:r>
              <a:rPr lang="fr-FR" dirty="0" err="1" smtClean="0"/>
              <a:t>Helle</a:t>
            </a:r>
            <a:r>
              <a:rPr lang="fr-FR" dirty="0" smtClean="0"/>
              <a:t> </a:t>
            </a:r>
            <a:r>
              <a:rPr lang="fr-FR" dirty="0" err="1" smtClean="0"/>
              <a:t>Thorning</a:t>
            </a:r>
            <a:r>
              <a:rPr lang="fr-FR" dirty="0" smtClean="0"/>
              <a:t>-Schmidt  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4941168"/>
            <a:ext cx="334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fr-FR" dirty="0" err="1" smtClean="0"/>
              <a:t>Parliament</a:t>
            </a:r>
            <a:r>
              <a:rPr lang="fr-FR" dirty="0" smtClean="0"/>
              <a:t>: The </a:t>
            </a:r>
            <a:r>
              <a:rPr lang="fr-FR" dirty="0" err="1" smtClean="0"/>
              <a:t>Folketing</a:t>
            </a:r>
            <a:r>
              <a:rPr lang="fr-FR" dirty="0" smtClean="0"/>
              <a:t>                    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79512" y="404664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 smtClean="0"/>
              <a:t>Political</a:t>
            </a:r>
            <a:r>
              <a:rPr lang="fr-FR" b="1" dirty="0" smtClean="0"/>
              <a:t> system:</a:t>
            </a:r>
            <a:r>
              <a:rPr lang="fr-FR" dirty="0" smtClean="0"/>
              <a:t> </a:t>
            </a:r>
            <a:r>
              <a:rPr lang="fr-FR" dirty="0" err="1" smtClean="0"/>
              <a:t>Unitary</a:t>
            </a:r>
            <a:r>
              <a:rPr lang="fr-FR" dirty="0" smtClean="0"/>
              <a:t> </a:t>
            </a:r>
            <a:r>
              <a:rPr lang="fr-FR" dirty="0" err="1" smtClean="0"/>
              <a:t>parliamentary</a:t>
            </a:r>
            <a:r>
              <a:rPr lang="fr-FR" dirty="0" smtClean="0"/>
              <a:t> </a:t>
            </a:r>
            <a:r>
              <a:rPr lang="fr-FR" dirty="0" err="1" smtClean="0"/>
              <a:t>constitutional</a:t>
            </a:r>
            <a:r>
              <a:rPr lang="fr-FR" dirty="0" smtClean="0"/>
              <a:t> </a:t>
            </a:r>
            <a:r>
              <a:rPr lang="fr-FR" dirty="0" err="1" smtClean="0"/>
              <a:t>monarchy</a:t>
            </a:r>
            <a:r>
              <a:rPr lang="fr-FR" dirty="0" smtClean="0"/>
              <a:t>  </a:t>
            </a:r>
            <a:endParaRPr lang="fr-FR" dirty="0"/>
          </a:p>
        </p:txBody>
      </p:sp>
      <p:pic>
        <p:nvPicPr>
          <p:cNvPr id="38913" name="Picture 1" descr="C:\Users\julien\Desktop\DK-QueenMargreth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4716016" cy="2655322"/>
          </a:xfrm>
          <a:prstGeom prst="rect">
            <a:avLst/>
          </a:prstGeom>
          <a:noFill/>
        </p:spPr>
      </p:pic>
      <p:pic>
        <p:nvPicPr>
          <p:cNvPr id="38914" name="Picture 2" descr="C:\Users\julien\Desktop\h-20-2624998-131982016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00808"/>
            <a:ext cx="3734956" cy="2697468"/>
          </a:xfrm>
          <a:prstGeom prst="rect">
            <a:avLst/>
          </a:prstGeom>
          <a:noFill/>
        </p:spPr>
      </p:pic>
      <p:pic>
        <p:nvPicPr>
          <p:cNvPr id="38915" name="Picture 3" descr="C:\Users\julien\Desktop\Ft-oct-2009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458334"/>
            <a:ext cx="3600399" cy="2399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6206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EU member country since:  1 </a:t>
            </a:r>
            <a:r>
              <a:rPr lang="en-US" b="1" dirty="0" err="1" smtClean="0"/>
              <a:t>january</a:t>
            </a:r>
            <a:r>
              <a:rPr lang="en-US" b="1" dirty="0" smtClean="0"/>
              <a:t> 1973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Seats in the European Parliament:</a:t>
            </a:r>
            <a:r>
              <a:rPr lang="en-US" dirty="0" smtClean="0"/>
              <a:t> 13</a:t>
            </a:r>
            <a:endParaRPr lang="en-US" dirty="0"/>
          </a:p>
        </p:txBody>
      </p:sp>
      <p:pic>
        <p:nvPicPr>
          <p:cNvPr id="5" name="Picture 6" descr="http://www.cpme.eu/wp-content/uploads/2014/03/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04664"/>
            <a:ext cx="2052736" cy="1365017"/>
          </a:xfrm>
          <a:prstGeom prst="rect">
            <a:avLst/>
          </a:prstGeom>
          <a:noFill/>
        </p:spPr>
      </p:pic>
      <p:pic>
        <p:nvPicPr>
          <p:cNvPr id="6" name="Picture 16" descr="http://media.strasbourg.eu/alfresco/d/d/workspace/SpacesStore/e4f15a6b-cac8-4f74-b986-bd96828ed265/parvis_parlement_eur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2656"/>
            <a:ext cx="2268538" cy="151107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95536" y="54452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Presidency of the Council:</a:t>
            </a:r>
            <a:r>
              <a:rPr lang="en-US" dirty="0" smtClean="0"/>
              <a:t>  Denmark has held the revolving presidency of the Council of the 7 times between 1973 and 2012.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5536" y="33569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 smtClean="0"/>
              <a:t>Schengen</a:t>
            </a:r>
            <a:r>
              <a:rPr lang="en-US" b="1" dirty="0" smtClean="0"/>
              <a:t> area member?</a:t>
            </a:r>
            <a:r>
              <a:rPr lang="en-US" dirty="0" smtClean="0"/>
              <a:t> Yes, Schengen Area member since 25 March 2001.</a:t>
            </a:r>
          </a:p>
        </p:txBody>
      </p:sp>
      <p:pic>
        <p:nvPicPr>
          <p:cNvPr id="9" name="Picture 2" descr="labelled map of Europe showing Schengen Ar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636912"/>
            <a:ext cx="2016224" cy="2157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131840" y="-2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err="1" smtClean="0"/>
              <a:t>Netherlands</a:t>
            </a:r>
            <a:endParaRPr lang="fr-FR" sz="4000" dirty="0"/>
          </a:p>
        </p:txBody>
      </p:sp>
      <p:pic>
        <p:nvPicPr>
          <p:cNvPr id="4098" name="Picture 2" descr="http://lecafedelapageblanche.files.wordpress.com/2012/12/billets-eu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008" y="4617677"/>
            <a:ext cx="2609395" cy="1799109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5076056" y="3284984"/>
            <a:ext cx="345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US" b="1" dirty="0" smtClean="0"/>
              <a:t>                  Currency</a:t>
            </a:r>
            <a:r>
              <a:rPr lang="en-US" dirty="0" smtClean="0"/>
              <a:t>: Euro </a:t>
            </a:r>
            <a:endParaRPr lang="en-GB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6012160" y="908720"/>
            <a:ext cx="2052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Capital:</a:t>
            </a:r>
            <a:r>
              <a:rPr lang="en-GB" dirty="0" smtClean="0"/>
              <a:t> Amsterdam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3528" y="4859868"/>
            <a:ext cx="2269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Population: </a:t>
            </a:r>
            <a:r>
              <a:rPr lang="en-GB" dirty="0" smtClean="0"/>
              <a:t>17 million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3528" y="5723964"/>
            <a:ext cx="3521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Official EU language: </a:t>
            </a:r>
            <a:r>
              <a:rPr lang="en-GB" dirty="0" smtClean="0"/>
              <a:t>Dutch/English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1520" y="908720"/>
            <a:ext cx="3118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Geographical size</a:t>
            </a:r>
            <a:r>
              <a:rPr lang="en-US" dirty="0" smtClean="0"/>
              <a:t>: 41540 km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1520" y="5291916"/>
            <a:ext cx="4644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Population as % of total EU population</a:t>
            </a:r>
            <a:r>
              <a:rPr lang="fr-FR" dirty="0" smtClean="0"/>
              <a:t>: 3,3% </a:t>
            </a:r>
            <a:endParaRPr lang="fr-FR" i="1" dirty="0" smtClean="0"/>
          </a:p>
        </p:txBody>
      </p:sp>
      <p:pic>
        <p:nvPicPr>
          <p:cNvPr id="1026" name="Picture 2" descr="C:\Users\julien\Desktop\pays-b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0"/>
            <a:ext cx="1296144" cy="864096"/>
          </a:xfrm>
          <a:prstGeom prst="rect">
            <a:avLst/>
          </a:prstGeom>
          <a:noFill/>
        </p:spPr>
      </p:pic>
      <p:pic>
        <p:nvPicPr>
          <p:cNvPr id="1027" name="Picture 3" descr="C:\Users\julien\Desktop\pays-b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0"/>
            <a:ext cx="1363081" cy="908720"/>
          </a:xfrm>
          <a:prstGeom prst="rect">
            <a:avLst/>
          </a:prstGeom>
          <a:noFill/>
        </p:spPr>
      </p:pic>
      <p:pic>
        <p:nvPicPr>
          <p:cNvPr id="1028" name="Picture 4" descr="C:\Users\julien\Desktop\Map_provinces_Netherlands-e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340768"/>
            <a:ext cx="3042715" cy="3446821"/>
          </a:xfrm>
          <a:prstGeom prst="rect">
            <a:avLst/>
          </a:prstGeom>
          <a:noFill/>
        </p:spPr>
      </p:pic>
      <p:pic>
        <p:nvPicPr>
          <p:cNvPr id="1029" name="Picture 5" descr="C:\Users\julien\Desktop\amsterda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05658" y="1340768"/>
            <a:ext cx="5238342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8933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40466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smtClean="0"/>
              <a:t>Political system: </a:t>
            </a:r>
            <a:r>
              <a:rPr lang="en-US" dirty="0" smtClean="0"/>
              <a:t>: </a:t>
            </a:r>
            <a:r>
              <a:rPr lang="fr-FR" dirty="0" err="1" smtClean="0"/>
              <a:t>Unitary</a:t>
            </a:r>
            <a:r>
              <a:rPr lang="fr-FR" dirty="0" smtClean="0"/>
              <a:t> </a:t>
            </a:r>
            <a:r>
              <a:rPr lang="fr-FR" dirty="0" err="1" smtClean="0"/>
              <a:t>parliamentary</a:t>
            </a:r>
            <a:r>
              <a:rPr lang="fr-FR" dirty="0" smtClean="0"/>
              <a:t>                      </a:t>
            </a:r>
            <a:r>
              <a:rPr lang="fr-FR" dirty="0" err="1" smtClean="0"/>
              <a:t>constitutional</a:t>
            </a:r>
            <a:r>
              <a:rPr lang="fr-FR" dirty="0" smtClean="0"/>
              <a:t> </a:t>
            </a:r>
            <a:r>
              <a:rPr lang="fr-FR" dirty="0" err="1" smtClean="0"/>
              <a:t>monarchy</a:t>
            </a:r>
            <a:endParaRPr lang="en-GB" dirty="0" smtClean="0"/>
          </a:p>
          <a:p>
            <a:r>
              <a:rPr lang="fr-FR" dirty="0" err="1" smtClean="0"/>
              <a:t>Monarch</a:t>
            </a:r>
            <a:r>
              <a:rPr lang="fr-FR" dirty="0" smtClean="0"/>
              <a:t>: Willem-Alexander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1026" name="AutoShape 2" descr="Résultat de recherche d'images pour &quot;françois Holland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Résultat de recherche d'images pour &quot;françois Holland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4499992" y="980728"/>
            <a:ext cx="2809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Prime minister: Mark </a:t>
            </a:r>
            <a:r>
              <a:rPr lang="en-GB" dirty="0" err="1" smtClean="0"/>
              <a:t>Rutte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4499992" y="4077072"/>
            <a:ext cx="4019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fr-FR" i="1" dirty="0" smtClean="0"/>
              <a:t>House of </a:t>
            </a:r>
            <a:r>
              <a:rPr lang="fr-FR" i="1" dirty="0" err="1" smtClean="0"/>
              <a:t>representatives:Tweede</a:t>
            </a:r>
            <a:r>
              <a:rPr lang="fr-FR" i="1" dirty="0" smtClean="0"/>
              <a:t> </a:t>
            </a:r>
            <a:r>
              <a:rPr lang="fr-FR" i="1" dirty="0" err="1" smtClean="0"/>
              <a:t>Kamer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1600" y="4077072"/>
            <a:ext cx="2286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GB" dirty="0" err="1" smtClean="0">
                <a:solidFill>
                  <a:prstClr val="black"/>
                </a:solidFill>
              </a:rPr>
              <a:t>Senat</a:t>
            </a:r>
            <a:r>
              <a:rPr lang="en-GB" dirty="0" smtClean="0">
                <a:solidFill>
                  <a:prstClr val="black"/>
                </a:solidFill>
              </a:rPr>
              <a:t>:</a:t>
            </a:r>
            <a:r>
              <a:rPr lang="fr-FR" dirty="0" smtClean="0"/>
              <a:t> </a:t>
            </a:r>
            <a:r>
              <a:rPr lang="fr-FR" dirty="0" err="1" smtClean="0"/>
              <a:t>Eerste</a:t>
            </a:r>
            <a:r>
              <a:rPr lang="fr-FR" dirty="0" smtClean="0"/>
              <a:t> </a:t>
            </a:r>
            <a:r>
              <a:rPr lang="fr-FR" dirty="0" err="1" smtClean="0"/>
              <a:t>Kamer</a:t>
            </a:r>
            <a:r>
              <a:rPr lang="fr-FR" dirty="0" smtClean="0"/>
              <a:t> 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5" name="Picture 5" descr="C:\Users\julien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2016224" cy="2665065"/>
          </a:xfrm>
          <a:prstGeom prst="rect">
            <a:avLst/>
          </a:prstGeom>
          <a:noFill/>
        </p:spPr>
      </p:pic>
      <p:pic>
        <p:nvPicPr>
          <p:cNvPr id="2050" name="Picture 2" descr="C:\Users\julien\Desktop\rutte2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84784"/>
            <a:ext cx="2304256" cy="2304256"/>
          </a:xfrm>
          <a:prstGeom prst="rect">
            <a:avLst/>
          </a:prstGeom>
          <a:noFill/>
        </p:spPr>
      </p:pic>
      <p:pic>
        <p:nvPicPr>
          <p:cNvPr id="2051" name="Picture 3" descr="C:\Users\julien\Desktop\1103926-0-1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653136"/>
            <a:ext cx="3816424" cy="2039813"/>
          </a:xfrm>
          <a:prstGeom prst="rect">
            <a:avLst/>
          </a:prstGeom>
          <a:noFill/>
        </p:spPr>
      </p:pic>
      <p:pic>
        <p:nvPicPr>
          <p:cNvPr id="2052" name="Picture 4" descr="C:\Users\julien\Desktop\Tweede_kam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437112"/>
            <a:ext cx="3456384" cy="2242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633462"/>
            <a:ext cx="41654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EU member country since</a:t>
            </a:r>
            <a:r>
              <a:rPr lang="en-US" dirty="0" smtClean="0"/>
              <a:t>: 1 January 1958</a:t>
            </a:r>
          </a:p>
          <a:p>
            <a:endParaRPr lang="en-US" dirty="0" smtClean="0"/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67814" y="1102646"/>
            <a:ext cx="3710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Seats in the European Parliament</a:t>
            </a:r>
            <a:r>
              <a:rPr lang="en-US" dirty="0" smtClean="0"/>
              <a:t>: 26</a:t>
            </a:r>
            <a:endParaRPr lang="fr-FR" dirty="0"/>
          </a:p>
        </p:txBody>
      </p:sp>
      <p:pic>
        <p:nvPicPr>
          <p:cNvPr id="6" name="Picture 6" descr="http://www.cpme.eu/wp-content/uploads/2014/03/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04664"/>
            <a:ext cx="2052736" cy="1365017"/>
          </a:xfrm>
          <a:prstGeom prst="rect">
            <a:avLst/>
          </a:prstGeom>
          <a:noFill/>
        </p:spPr>
      </p:pic>
      <p:pic>
        <p:nvPicPr>
          <p:cNvPr id="7" name="Picture 16" descr="http://media.strasbourg.eu/alfresco/d/d/workspace/SpacesStore/e4f15a6b-cac8-4f74-b986-bd96828ed265/parvis_parlement_eur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2656"/>
            <a:ext cx="2268538" cy="1511077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67544" y="31409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 smtClean="0"/>
              <a:t>Schengen</a:t>
            </a:r>
            <a:r>
              <a:rPr lang="en-US" b="1" dirty="0" smtClean="0"/>
              <a:t> area member? </a:t>
            </a:r>
            <a:r>
              <a:rPr lang="en-US" dirty="0" smtClean="0"/>
              <a:t>Yes,  </a:t>
            </a:r>
            <a:r>
              <a:rPr lang="en-US" dirty="0" err="1" smtClean="0"/>
              <a:t>Schengen</a:t>
            </a:r>
            <a:r>
              <a:rPr lang="en-US" dirty="0" smtClean="0"/>
              <a:t> Area member since 26 March 1995.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544" y="49411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Presidency of the Council</a:t>
            </a:r>
            <a:r>
              <a:rPr lang="en-US" dirty="0" smtClean="0"/>
              <a:t>: Netherlands has held the revolving presidency of the Council of the EU  11 times between 1960 and 2004.</a:t>
            </a:r>
            <a:endParaRPr lang="en-US" dirty="0"/>
          </a:p>
        </p:txBody>
      </p:sp>
      <p:pic>
        <p:nvPicPr>
          <p:cNvPr id="10" name="Picture 2" descr="labelled map of Europe showing Schengen Ar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492896"/>
            <a:ext cx="2016224" cy="2157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987824" y="0"/>
            <a:ext cx="38801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b="1" dirty="0" err="1" smtClean="0"/>
              <a:t>Belgium</a:t>
            </a:r>
            <a:endParaRPr lang="fr-FR" sz="6600" b="1" dirty="0"/>
          </a:p>
        </p:txBody>
      </p:sp>
      <p:sp>
        <p:nvSpPr>
          <p:cNvPr id="5" name="Rectangle 4"/>
          <p:cNvSpPr/>
          <p:nvPr/>
        </p:nvSpPr>
        <p:spPr>
          <a:xfrm>
            <a:off x="5940152" y="1052736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Capital</a:t>
            </a:r>
            <a:r>
              <a:rPr lang="en-US" dirty="0" smtClean="0"/>
              <a:t>: Brussels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1052736"/>
            <a:ext cx="3242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Geographical size</a:t>
            </a:r>
            <a:r>
              <a:rPr lang="en-US" dirty="0" smtClean="0"/>
              <a:t>:  </a:t>
            </a:r>
            <a:r>
              <a:rPr lang="fr-FR" dirty="0" smtClean="0"/>
              <a:t>30 528,</a:t>
            </a:r>
            <a:r>
              <a:rPr lang="en-US" dirty="0" smtClean="0"/>
              <a:t>km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520" y="5013176"/>
            <a:ext cx="2442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Population</a:t>
            </a:r>
            <a:r>
              <a:rPr lang="en-US" dirty="0" smtClean="0"/>
              <a:t>: 11.2 million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520" y="54452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Population as % of total EU population</a:t>
            </a:r>
            <a:r>
              <a:rPr lang="en-US" dirty="0" smtClean="0"/>
              <a:t>: 2,2 %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1520" y="5877272"/>
            <a:ext cx="4249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Official EU language</a:t>
            </a:r>
            <a:r>
              <a:rPr lang="en-US" dirty="0" smtClean="0"/>
              <a:t>: Dutch/French/English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20072" y="4149080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            Currency</a:t>
            </a:r>
            <a:r>
              <a:rPr lang="en-US" dirty="0" smtClean="0"/>
              <a:t>: Euro</a:t>
            </a:r>
          </a:p>
        </p:txBody>
      </p:sp>
      <p:pic>
        <p:nvPicPr>
          <p:cNvPr id="16" name="Picture 2" descr="http://lecafedelapageblanche.files.wordpress.com/2012/12/billets-eu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7726" y="4725144"/>
            <a:ext cx="2671219" cy="1841735"/>
          </a:xfrm>
          <a:prstGeom prst="rect">
            <a:avLst/>
          </a:prstGeom>
          <a:noFill/>
        </p:spPr>
      </p:pic>
      <p:pic>
        <p:nvPicPr>
          <p:cNvPr id="1026" name="Picture 2" descr="C:\Users\julien\Desktop\belgiq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8640"/>
            <a:ext cx="1333083" cy="908720"/>
          </a:xfrm>
          <a:prstGeom prst="rect">
            <a:avLst/>
          </a:prstGeom>
          <a:noFill/>
        </p:spPr>
      </p:pic>
      <p:pic>
        <p:nvPicPr>
          <p:cNvPr id="1027" name="Picture 3" descr="C:\Users\julien\Desktop\belgiqu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0515" y="188640"/>
            <a:ext cx="1337869" cy="864095"/>
          </a:xfrm>
          <a:prstGeom prst="rect">
            <a:avLst/>
          </a:prstGeom>
          <a:noFill/>
        </p:spPr>
      </p:pic>
      <p:pic>
        <p:nvPicPr>
          <p:cNvPr id="1028" name="Picture 4" descr="C:\Users\julien\Desktop\belgium-in-europ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1" y="1412776"/>
            <a:ext cx="3851537" cy="3528392"/>
          </a:xfrm>
          <a:prstGeom prst="rect">
            <a:avLst/>
          </a:prstGeom>
          <a:noFill/>
        </p:spPr>
      </p:pic>
      <p:pic>
        <p:nvPicPr>
          <p:cNvPr id="1029" name="Picture 5" descr="C:\Users\julien\Desktop\brussels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412776"/>
            <a:ext cx="4176464" cy="2825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980728"/>
            <a:ext cx="2585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King: </a:t>
            </a:r>
            <a:r>
              <a:rPr lang="fr-FR" dirty="0" err="1" smtClean="0"/>
              <a:t>Phillipe</a:t>
            </a:r>
            <a:r>
              <a:rPr lang="fr-FR" dirty="0" smtClean="0"/>
              <a:t> of </a:t>
            </a:r>
            <a:r>
              <a:rPr lang="fr-FR" dirty="0" err="1" smtClean="0"/>
              <a:t>Belgium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427984" y="980728"/>
            <a:ext cx="3138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Prime </a:t>
            </a:r>
            <a:r>
              <a:rPr lang="fr-FR" dirty="0" err="1" smtClean="0"/>
              <a:t>minister</a:t>
            </a:r>
            <a:r>
              <a:rPr lang="fr-FR" dirty="0" smtClean="0"/>
              <a:t>: Charles Michel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552" y="404664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Political system</a:t>
            </a:r>
            <a:r>
              <a:rPr lang="en-US" dirty="0" smtClean="0"/>
              <a:t>: </a:t>
            </a:r>
            <a:r>
              <a:rPr lang="fr-FR" dirty="0" err="1" smtClean="0"/>
              <a:t>Federal</a:t>
            </a:r>
            <a:r>
              <a:rPr lang="fr-FR" dirty="0" smtClean="0"/>
              <a:t> </a:t>
            </a:r>
            <a:r>
              <a:rPr lang="fr-FR" dirty="0" err="1" smtClean="0"/>
              <a:t>parliamentary</a:t>
            </a:r>
            <a:r>
              <a:rPr lang="fr-FR" dirty="0" smtClean="0"/>
              <a:t>  </a:t>
            </a:r>
            <a:r>
              <a:rPr lang="fr-FR" dirty="0" err="1" smtClean="0"/>
              <a:t>constitutional</a:t>
            </a:r>
            <a:r>
              <a:rPr lang="fr-FR" dirty="0" smtClean="0"/>
              <a:t> </a:t>
            </a:r>
            <a:r>
              <a:rPr lang="fr-FR" dirty="0" err="1" smtClean="0"/>
              <a:t>monarchy</a:t>
            </a:r>
            <a:endParaRPr lang="en-US" dirty="0" smtClean="0"/>
          </a:p>
        </p:txBody>
      </p:sp>
      <p:sp>
        <p:nvSpPr>
          <p:cNvPr id="11" name="ZoneTexte 10"/>
          <p:cNvSpPr txBox="1"/>
          <p:nvPr/>
        </p:nvSpPr>
        <p:spPr>
          <a:xfrm>
            <a:off x="539552" y="3717032"/>
            <a:ext cx="2334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Legislature</a:t>
            </a:r>
            <a:r>
              <a:rPr lang="fr-FR" dirty="0" smtClean="0"/>
              <a:t>: </a:t>
            </a:r>
            <a:r>
              <a:rPr lang="fr-FR" dirty="0" err="1" smtClean="0"/>
              <a:t>Parliament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827584" y="4293096"/>
            <a:ext cx="3354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err="1" smtClean="0"/>
              <a:t>Upper</a:t>
            </a:r>
            <a:r>
              <a:rPr lang="fr-FR" dirty="0" smtClean="0"/>
              <a:t> house: </a:t>
            </a:r>
            <a:r>
              <a:rPr lang="fr-FR" dirty="0" err="1" smtClean="0"/>
              <a:t>Parliament</a:t>
            </a:r>
            <a:r>
              <a:rPr lang="fr-FR" dirty="0" smtClean="0"/>
              <a:t> </a:t>
            </a:r>
            <a:r>
              <a:rPr lang="fr-FR" dirty="0" err="1" smtClean="0"/>
              <a:t>Senate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860033" y="38610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err="1" smtClean="0"/>
              <a:t>Lower</a:t>
            </a:r>
            <a:r>
              <a:rPr lang="fr-FR" dirty="0" smtClean="0"/>
              <a:t> house: Chambers of </a:t>
            </a:r>
            <a:r>
              <a:rPr lang="fr-FR" dirty="0" err="1" smtClean="0"/>
              <a:t>representants</a:t>
            </a:r>
            <a:endParaRPr lang="fr-FR" dirty="0"/>
          </a:p>
        </p:txBody>
      </p:sp>
      <p:pic>
        <p:nvPicPr>
          <p:cNvPr id="2" name="Picture 2" descr="C:\Users\julien\Desktop\philippe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203848" cy="2135899"/>
          </a:xfrm>
          <a:prstGeom prst="rect">
            <a:avLst/>
          </a:prstGeom>
          <a:noFill/>
        </p:spPr>
      </p:pic>
      <p:pic>
        <p:nvPicPr>
          <p:cNvPr id="2051" name="Picture 3" descr="C:\Users\julien\Desktop\804_voeux_charles_mich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12776"/>
            <a:ext cx="2386434" cy="2360581"/>
          </a:xfrm>
          <a:prstGeom prst="rect">
            <a:avLst/>
          </a:prstGeom>
          <a:noFill/>
        </p:spPr>
      </p:pic>
      <p:pic>
        <p:nvPicPr>
          <p:cNvPr id="3" name="Picture 4" descr="C:\Users\julien\Desktop\pt1437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745766"/>
            <a:ext cx="3168352" cy="2112234"/>
          </a:xfrm>
          <a:prstGeom prst="rect">
            <a:avLst/>
          </a:prstGeom>
          <a:noFill/>
        </p:spPr>
      </p:pic>
      <p:pic>
        <p:nvPicPr>
          <p:cNvPr id="2053" name="Picture 5" descr="C:\Users\julien\Desktop\Chambre_Belgique_interieu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293096"/>
            <a:ext cx="2520084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50131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Presidency of the Council</a:t>
            </a:r>
            <a:r>
              <a:rPr lang="en-US" dirty="0" smtClean="0"/>
              <a:t>:  Belgium has held the revolving presidency of the council of the EU 12 times between 1958 and 2010.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7544" y="31409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 smtClean="0"/>
              <a:t>Schengen</a:t>
            </a:r>
            <a:r>
              <a:rPr lang="en-US" b="1" dirty="0" smtClean="0"/>
              <a:t> area member?</a:t>
            </a:r>
            <a:r>
              <a:rPr lang="en-US" dirty="0" smtClean="0"/>
              <a:t> Yes, Schengen Area member since 26 Mars 1995.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44" y="548680"/>
            <a:ext cx="3901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EU member state since</a:t>
            </a:r>
            <a:r>
              <a:rPr lang="en-US" dirty="0" smtClean="0"/>
              <a:t>: 1 January 1958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544" y="1052736"/>
            <a:ext cx="3710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Seats in the European Parliament</a:t>
            </a:r>
            <a:r>
              <a:rPr lang="en-US" dirty="0" smtClean="0"/>
              <a:t>: 21</a:t>
            </a:r>
          </a:p>
        </p:txBody>
      </p:sp>
      <p:pic>
        <p:nvPicPr>
          <p:cNvPr id="8" name="Picture 6" descr="http://www.cpme.eu/wp-content/uploads/2014/03/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04664"/>
            <a:ext cx="2052736" cy="1365017"/>
          </a:xfrm>
          <a:prstGeom prst="rect">
            <a:avLst/>
          </a:prstGeom>
          <a:noFill/>
        </p:spPr>
      </p:pic>
      <p:pic>
        <p:nvPicPr>
          <p:cNvPr id="9" name="Picture 16" descr="http://media.strasbourg.eu/alfresco/d/d/workspace/SpacesStore/e4f15a6b-cac8-4f74-b986-bd96828ed265/parvis_parlement_eur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2656"/>
            <a:ext cx="2268538" cy="1511077"/>
          </a:xfrm>
          <a:prstGeom prst="rect">
            <a:avLst/>
          </a:prstGeom>
          <a:noFill/>
        </p:spPr>
      </p:pic>
      <p:pic>
        <p:nvPicPr>
          <p:cNvPr id="1026" name="Picture 2" descr="labelled map of Europe showing Schengen Ar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492896"/>
            <a:ext cx="2016224" cy="2157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347864" y="-171400"/>
            <a:ext cx="29610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b="1" dirty="0" err="1" smtClean="0"/>
              <a:t>Sweden</a:t>
            </a:r>
            <a:endParaRPr lang="fr-FR" sz="6600" b="1" dirty="0"/>
          </a:p>
        </p:txBody>
      </p:sp>
      <p:sp>
        <p:nvSpPr>
          <p:cNvPr id="8" name="Rectangle 7"/>
          <p:cNvSpPr/>
          <p:nvPr/>
        </p:nvSpPr>
        <p:spPr>
          <a:xfrm>
            <a:off x="0" y="1124744"/>
            <a:ext cx="3360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Geographical size:</a:t>
            </a:r>
            <a:r>
              <a:rPr lang="en-US" dirty="0" smtClean="0"/>
              <a:t> </a:t>
            </a:r>
            <a:r>
              <a:rPr lang="fr-FR" dirty="0" smtClean="0"/>
              <a:t>438 575,8 km</a:t>
            </a:r>
            <a:r>
              <a:rPr lang="fr-FR" baseline="30000" dirty="0" smtClean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36712" y="4996800"/>
            <a:ext cx="4596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Population:</a:t>
            </a:r>
            <a:r>
              <a:rPr lang="fr-FR" dirty="0" smtClean="0"/>
              <a:t> 9.6 million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1174" y="5735531"/>
            <a:ext cx="2966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Official EU </a:t>
            </a:r>
            <a:r>
              <a:rPr lang="fr-FR" b="1" dirty="0" err="1" smtClean="0"/>
              <a:t>language</a:t>
            </a:r>
            <a:r>
              <a:rPr lang="fr-FR" b="1" dirty="0" smtClean="0"/>
              <a:t>:</a:t>
            </a:r>
            <a:r>
              <a:rPr lang="fr-FR" dirty="0" smtClean="0"/>
              <a:t> </a:t>
            </a:r>
            <a:r>
              <a:rPr lang="fr-FR" dirty="0" err="1" smtClean="0"/>
              <a:t>swedish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5868144" y="1196752"/>
            <a:ext cx="1875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Capital:</a:t>
            </a:r>
            <a:r>
              <a:rPr lang="fr-FR" dirty="0" smtClean="0"/>
              <a:t> </a:t>
            </a:r>
            <a:r>
              <a:rPr lang="fr-FR" dirty="0" err="1" smtClean="0"/>
              <a:t>Sockholm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5508104" y="4293096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Currency:</a:t>
            </a:r>
            <a:r>
              <a:rPr lang="en-US" dirty="0" smtClean="0"/>
              <a:t> Swedish </a:t>
            </a:r>
            <a:r>
              <a:rPr lang="en-US" dirty="0" err="1" smtClean="0"/>
              <a:t>Konna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230288" y="5366132"/>
            <a:ext cx="4550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Population as % of total EU population:</a:t>
            </a:r>
            <a:r>
              <a:rPr lang="fr-FR" dirty="0"/>
              <a:t> </a:t>
            </a:r>
            <a:r>
              <a:rPr lang="fr-FR" dirty="0" smtClean="0"/>
              <a:t>1.9</a:t>
            </a:r>
            <a:r>
              <a:rPr lang="fr-FR" dirty="0"/>
              <a:t> % </a:t>
            </a:r>
          </a:p>
        </p:txBody>
      </p:sp>
      <p:pic>
        <p:nvPicPr>
          <p:cNvPr id="3074" name="Picture 2" descr="C:\Users\julien\Desktop\sue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1578469" cy="987203"/>
          </a:xfrm>
          <a:prstGeom prst="rect">
            <a:avLst/>
          </a:prstGeom>
          <a:noFill/>
        </p:spPr>
      </p:pic>
      <p:pic>
        <p:nvPicPr>
          <p:cNvPr id="3075" name="Picture 3" descr="C:\Users\julien\Desktop\sue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0"/>
            <a:ext cx="1547664" cy="967937"/>
          </a:xfrm>
          <a:prstGeom prst="rect">
            <a:avLst/>
          </a:prstGeom>
          <a:noFill/>
        </p:spPr>
      </p:pic>
      <p:pic>
        <p:nvPicPr>
          <p:cNvPr id="3076" name="Picture 4" descr="C:\Users\julien\Desktop\Sweden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74794"/>
            <a:ext cx="4349283" cy="2718302"/>
          </a:xfrm>
          <a:prstGeom prst="rect">
            <a:avLst/>
          </a:prstGeom>
          <a:noFill/>
        </p:spPr>
      </p:pic>
      <p:pic>
        <p:nvPicPr>
          <p:cNvPr id="3078" name="Picture 6" descr="C:\Users\julien\Desktop\sweden-map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56792"/>
            <a:ext cx="4286876" cy="2736304"/>
          </a:xfrm>
          <a:prstGeom prst="rect">
            <a:avLst/>
          </a:prstGeom>
          <a:noFill/>
        </p:spPr>
      </p:pic>
      <p:pic>
        <p:nvPicPr>
          <p:cNvPr id="12289" name="Picture 1" descr="C:\Users\julien\Desktop\couronne-suédoise-246243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623269"/>
            <a:ext cx="1872208" cy="2234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404664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 smtClean="0"/>
              <a:t>Political</a:t>
            </a:r>
            <a:r>
              <a:rPr lang="fr-FR" b="1" dirty="0" smtClean="0"/>
              <a:t> system:</a:t>
            </a:r>
            <a:r>
              <a:rPr lang="fr-FR" dirty="0" smtClean="0"/>
              <a:t>  </a:t>
            </a:r>
            <a:r>
              <a:rPr lang="fr-FR" dirty="0" err="1" smtClean="0"/>
              <a:t>Unitary</a:t>
            </a:r>
            <a:r>
              <a:rPr lang="fr-FR" dirty="0" smtClean="0"/>
              <a:t> </a:t>
            </a:r>
            <a:r>
              <a:rPr lang="fr-FR" dirty="0" err="1" smtClean="0"/>
              <a:t>parliamentary</a:t>
            </a:r>
            <a:r>
              <a:rPr lang="fr-FR" dirty="0" smtClean="0"/>
              <a:t> </a:t>
            </a:r>
            <a:r>
              <a:rPr lang="fr-FR" dirty="0" err="1" smtClean="0"/>
              <a:t>constitutional</a:t>
            </a:r>
            <a:r>
              <a:rPr lang="fr-FR" dirty="0" smtClean="0"/>
              <a:t> </a:t>
            </a:r>
            <a:r>
              <a:rPr lang="fr-FR" dirty="0" err="1" smtClean="0"/>
              <a:t>monarchy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95536" y="1196752"/>
            <a:ext cx="3143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err="1" smtClean="0"/>
              <a:t>Monarch</a:t>
            </a:r>
            <a:r>
              <a:rPr lang="fr-FR" dirty="0" smtClean="0"/>
              <a:t>: Charles XVI Gustave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932040" y="1124744"/>
            <a:ext cx="3029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Prime </a:t>
            </a:r>
            <a:r>
              <a:rPr lang="fr-FR" dirty="0" err="1" smtClean="0"/>
              <a:t>minister</a:t>
            </a:r>
            <a:r>
              <a:rPr lang="fr-FR" dirty="0" smtClean="0"/>
              <a:t>: Stefan </a:t>
            </a:r>
            <a:r>
              <a:rPr lang="fr-FR" dirty="0" err="1" smtClean="0"/>
              <a:t>Lofven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23528" y="5229200"/>
            <a:ext cx="209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Legislature</a:t>
            </a:r>
            <a:r>
              <a:rPr lang="fr-FR" dirty="0" smtClean="0"/>
              <a:t>: </a:t>
            </a:r>
            <a:r>
              <a:rPr lang="fr-FR" dirty="0" err="1" smtClean="0"/>
              <a:t>Riksdag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4578" name="AutoShape 2" descr="Résultat de recherche d'images pour &quot;mariano rajoy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194" name="AutoShape 2" descr="data:image/jpeg;base64,/9j/4AAQSkZJRgABAQAAAQABAAD/2wCEAAkGBxIQEhQUEhQVFBQUFhQUFRQUFBQUFBQUFBUWFhcWFBQYHCggGBolHBQUITEhJSkrLi4uFx8zODMsNygtLisBCgoKDg0OGxAQGywkICQsLSwsLCwsLCwsLCwsLCwsLCwsLCwsLCwsLCwsLCwsLCwsLCwsLCwsLCwsLCwsLCwsLP/AABEIANwAsAMBIgACEQEDEQH/xAAcAAAABwEBAAAAAAAAAAAAAAAAAQIDBAUGBwj/xABCEAABAwIEAwQIBAQEBQUAAAABAAIDBBEFITFBBhJRYXGBkQcTIjJCobHBFFLR8CNicpIzsuHiQ2OiwvEVNFNzgv/EABoBAAIDAQEAAAAAAAAAAAAAAAAEAQIDBQb/xAApEQACAgEEAQMEAgMAAAAAAAAAAQIRAwQSITFBBRNRImFxgaHxMjNC/9oADAMBAAIRAxEAPwDh6CCC1ZAEEEFAAQQQQAESNABQwCQTjIHO0aT3An6K+wngutqRzNi5W7GQ8l+4HNVckuyyi30Z1GVsqj0Z17Rdojf2NeL+F9VkqqndG4se0tc3JzXAgg9CCiM4vpg4tdjSCX6o2vskXVioEEEEABBBBABtRIBBC7ACCCCswAgu3v4Zgdq0eSjycGUzvhHkFBbacYQXW5eAKc6CyhzejiM6OIQGxnMES6JL6Njs8/JRX+jeb4X+bf8AVAbWYdjC4gAXJyAGpJ2AWwwjg23K6pcWnI+pZYu7Od3w9wuVMwTCo6W5uHym45rWDB/L2lXbCfPbS/eUnlzeIjGLDfLJmFS0tIRyw20HPm4+LjmtMMWYRzNAeN87PH6rLRUfMbkeIyKtKHDM79P3f5pV8jkcZOqK8kHkBB6H5e0Nu8LOYzh4rOUVLbOabteDZ3aL7j6LoeH4cLC4upWI4SyQaaKU2uUWlij0znEfo9pJGWBkbfK7XA28Dl9FheLeBpqEc7T66Hd7RYs7JG7d66NjEk1A65aXxE+832XNH3U2hxmOqbkQ4kcpB0cDq17dleOeSYvPTro4AUFsuPOExSn10IJhcbOaczC78pO7TsfBY1PwkpK0Iyi4umBBBErFQwgjCJC7ACCCCswPRLUaSCjuguhSMFIBRkqC9jl1T8UYyKdgYDZ8l8xq1g1d37K0dIGglxsACSegGpWN4cpv/Vax80l/UROAaLX5nWyB7AM/FZ5p7Y0i8I7pDmD4ZcBxba+l9QFdRYb2BaaSmYDZuiQadcxqjq44KirpKO5V5R0obZNQx2yU2JRZrtosIbAJwyKG16Xz3VlLgwcORuvo2yNIIBB1C4/xFg78OmD2X9U46jVvZ2rs7XWVLjuHtqI3Mdo4W7jsVVk7dypmWinZVwlkgBLmWPR7D8Q7Qso/0ZXza8220OSRSyS00roHGxjcTG47dW9xAXQOHa8TR3ta23Q6EJ3SNbtr8nL1SdX8HNp/RpKPdf5hQJfR9Ut0IPgQu2kpJC6PtoR3s4TJwZVt+EFQ5uG6lv8Awz4L0AWhNuhadgo9pE7zzy/Cp26xu8lHfTvGrXDwK9FOo4z8ITD8IiPwhDxhvE3QJTfMiJWNjNDjUpzkwZEIJAhMmiq43nLKKSxtzcrPM5hFwH/Co4ti8vf3czsvkAmOOnXjij15nk/2j9T8lMoGckMTRsxo8d0pqZcjWlXJqIJebNP86zlJVEGyuYTzDqk7OmlRNBulxuTETU8G/dSSyXAOY2Up0bW75quiHKb3UnnJCsqM5J2Ov0TAbknuU2UclVkETC8b4SC9kzcnNNj/ADA7FRuGau0lxk1x5Xt3DtAe630Wk4gYHNN+n7ssM6f1M18iXAi+mbcwfFa45bWn8CWojbf3OjlJKRBLztDuoB80oruJ2cWqAUSNEgAIIkEAU4ciLlRs4mpz8YS3cQQH4wkhxNFtYlRn8zTdQIseiB94KxpsUif8QUdl7oo+LJbuhJ0Afl23bn5fVXFA7mhYf5QqjjNzS2JzdnOBt0IB+xVpw08GnBdoLj5myU1C+oa0zJMUZv0VpTSBu6p6zFYgBYjPIdfkodLjLHnJ3ZYixHml9rHY5I9Wa4VNin6atBOfVUUFSHbpwlzSVBrxRqoahp3T7Z2m+YK5djVfM2/K4tPS9hb7qvw6vnlcPaBt+U3It2f6rRMwm/hHZIpmu0KalGaxlO2UBri8k/mz8QANFp8KnL25jNVkTH5K/iCD2bj9n93XO8ahtZ1r8p0va4OYz811jE6fnY4diwOLwAAA7N8LDLyzUwMc/KLfhOqMtO2+rCW+WY+quCs1wZG8CQ2d6t1iDsCOo+60i7OnleNHFzRcZsCSjRLYyAgUEEAeaShddOk9HEeziPFRpfRwNnlLOLNdyOdhx6pbal40cR4rRVfCEkbrcyQzhKR2jvkqbkabH2RsEq3veWOcTcGwPUZrotECyjhO+Ztci5JO471ksJ4QnZKx1/dPTbf5XXQXUpfTxtYSwW1yJz6A7pTUdpjmlTdoxOIsZze2SXbMblbdUrsVcHHlacrXJBNvFbxmGeq92KRx/MA0g9pcTYKSaSaQWLQxu/MWk/2tFvmsFNLsbeKXh0VHCeIulvzAi3L43uumQUoLL72WN/CBhAb1GfWy3VISWqnngYhaVMyHEOBB7ibgAt0d17+mazY4WDw0ete05X9WPHKxyXVXRNd7wv5ZqqnwyG/uA9+nkpUmuURKG7hlJScORM5bOkby787mPNrm5sVpsPhdtIXDbmc6/mdUiioWNI5Wtbb8oAVwxgAUd8hW0HKLLK4/h4LgLe9l1HKTn++1aaZ6rsQL3seI/f5Dy7m4zsO3L6ITrohw3LkqvwTqSos1xMDmO9k6AtBKix8TU7tHt06hS8WryaCeV2rIZD4uYW/ded7p7RTaTEPU4pyivKVHoRmNwn4x5hPNxKI6OC87tkcNCfNOfi5Bo93mU77py9h6HbWMPxBL/EN6heeWYnMNJHeafZj1SNJXeat7hGxnfLIWTlkkIKlJjFGCbqpNK5pu05K2xiqvkFWQVlsilMji5cDuK9pNoZrHNWBfndQo7OFwnC7LJZahPYvyM6SS9z9FxE8OGaiV9U1oOyr21du9VWMVdxYZ3SFtnVVVZa0v8UgjwWxw91h1O6xzJQ1jQza17b5aq9wjFLZg577jxV0VXTLs7rN4tVSRHmI9nqNu8KbiXFMEJ5ZcnHMNGZt/SM0g1DalnNykMI0Ite/UIaLR+RjDsXDtCr6OtLhlbvXPazDpaV5dH7bOm4/VXmDYl6wWvnuNwoTaCVMv3yEnNKp8nA7pppun4z7Q7xdHkrIiYhhDXU0sbjcSgh42FzosM/0eUx2st9V18bvYYQTqQNh1KirqaOC9u38nG9QyN5a+EYN/o3g2JUeT0aR7OI8V0RBN7IiG5nMpPRoNnlR3+jV+0h8l1WyCNiDcxtriolRIReysIBcgK0OBAjVZTjKS4JjKK7Of1bLqonaQVr+IMPELlnagBIzi4umOwmmrQ1T1hAUnD6q7y0/EPmFVSiyuOG8BkqCHtNuU30VlFz+lFt6g9zI1RfbU/dVzTd1znmR5K+rYvVSFrhYtcQQqGsY4E2GR0Pekqp8nUUrXAVZBmCCWuGjmmxH6p7DJp+a5eO8NsfHPVQ421Nv+G89CC027wrGkgq9hC3vc932V6CKdlzhXI0ucc3E5ucLk+Kum1zWju7d+0qlpqCZ59qZrf/rZfvzcfsreDh+EWc4mUjTnPML92nyRRtREZisczywHPrY2PcbWPgpFDE17ebdriGu3tffqprqcXv00TNPTcuml1RkNUTYXXPgnYzzOAUQOtcp7D8yT0Cgj7BVUTRI5wGbg2562vbyuk3UXimR9HNETm2WJri3oQbEA+LfNOQTteAWm4+nYQu3p/wDWked1HOWT+49dBJugCthexSCII1IB07XCxsVq6N/M0JMgY0Z2T0drZKtUirdmG43dZw8VkvUvf7oJ7gtzjlB+IqGt2GZWhpMNjiaBYaJeeDfNt9G8MuyKRx+emcPeaR4LWejys5S6O2nzutlVYbFM05BZbAMO/D1bm7GxCmGHZK0Esu+NMf48wi/8dovfKQdo0d4jI+CxETAP0K7NUQh7bHRc+4r4b/DfxoTzRZB7d2X072k+WiW1On/7j+xzR6nrHL9FJM0OFxqEqne8hIpZRfs3VjHyA5f+Eh0diLsKnivrdXlNHyj63UCJ4uNO1WbZWkZHPopRpyJJskTzADLdHNKAFAeCVBWTHzJzaK8wOi53Nbt7zu4beKqaSAkgNFzoB1PRdAwfD/Uszzc7Nx7eg7FrjhuYrqM3txvy+jmnpfqQamJg+CEk/wD7f/sWbwuqdHmD3g6FFxriYqa6d4zaHeraerYvZ/zcyq2zHRdOHCOKzbxYpG4Xv4a2TjMRjO9u8ELDumLNFEin5TqSDmLrTeym1HTY3h2hB7ktc9gq+U3Bt3FXVJjzhqb96spldhueI3n2bdVbUDjyBJmia/VOsIAsFpRlZXxW/EFWNU0OFibKorpWxSB19clZSASt11QHgOm5GCwcqf1jTVi3RPswcC5Lj5rOuroKGV73uLnbNGuX0UMmJsMYqCyJzhsFhaXiX8U6GjJuZ3OEjtgA1zmtHeQD3BZziLi6etPLfki/I3f+o7qj4eq+TEaN18hOwf3gs/7gsMk+KRtjhTtl9LGWE9hIPYQbEeaQ2uLT1V9xvgr45DURZtdcysGrSMudo3B3His40CQBzcwVx2mnTO7Cdq0WUWLtAzU+LGGnS19Asw6Nvcn6d/LllrdVNvcZqY5Scz5KVDnr5lQ6NmS1HC2FfiD6xw/hNPs/80jf+kfNWjFydFZzUI7pFzwvhfK31rhm4eyDs3r3lDjzHPwNFLK33yPVx/1vyB8Mz4LQtXH/AE24pzTQU4OUbTK/+p/ssHgA4+KfhBLhHGyZHOW5mBhbYDuUyNiqWS8v6Kwppw7RMoxHZ1VyHO3z6Kzm0VVObfO6GSLbJY9qkxz6KphqefO1hoO0dVJbIqgb+rx6Znsg3UZnEs43VdA0vTBhdewHjt5rB5Zt8M1WKHkmYhjUsvvHTopuG8TzsFtQNybKkdyt19o9mih1VaTp5LSO+7bKS2VSRpcW4ylcOVp5epGvh0WOqKkyHMn9e9Mvl5iexJ5uX9Fo5N9lEkuhyV9gquWqMb45P/jkY/8Ase132TsspJULEvdWbLHpaqbcnoVgsc4dfE8yU7S4G5fG0XP9TQPotdgmIipgjkGfOxp8bC/zuramhzBBsQlZQUhrHkcXwcljYJBe2e/Ye0bJuGH2raW65WXTuLcVwyI2qGB85GbYh/EtsXEEBo7yufT4tRF4cKacgHNj5o7EdDkl5pR7aOlhWTItygzQcFYG+sdzPuIG5nUes/2/VdYijDQA0WAFgBkAB0Wf4W4jpKhrWxEsfb/CeA1+XTZwHZdaIFNYoxStHM1MpudTVV4EyvDQScgASe4LzRxLiZq6uaY/E8hv9Lcmj5LuvpCxL8PRyndzSPln9l52j0zW8ELvoEpzRE9DY9UZSHLQqS4K46P30Krq6T1juUe7f2j9gnhokerA0/TNSAltglh6bc1IJUEG0gk9ULnMnbooNVWk9yiT1d1CmnJUJKPRZtvsfmqCojpUhz7psuUkCXOIdceKbllv9z1SrJBaoADAma5twn4wjkFwe4qKJOp+jGoJpg38py7jmrrjHif8BE0M/wAaX2Y9wwbyEdmw3JCoeAmerc5ugs0/IFZTifFDVVMkgHNGDyMH8jcr+OvklpsZxJWrI5nuSSS4uN3FxuXOOpcdyptE3mP7/fVVkYGyvcHi9knt/f77Vy5pp0ev0zU0mg8SqRGzS5yI2II0IIzB3uFY8I+laqp3erq2/iYhkJAQ2do8cpPGx7VBhww1lR6sGzWDmedx0A7Sr6bhGnhZoSRfXW5TWmTStHM9WyQlJQatr+BfpO4sp62mYKeQODiAW5tc2+Z5mnTRc3YrrjCNsckEbQByRlzrDO7yLA/2qnC6WPrk85kpSpDbgmyU89TeHIoH1MbKn/DeS3M8o57HkDjsCQFdulZWKt0V1kRWx9IlJSx+r9SI45S5xcyMWBjI1c2+XtDLxWNHzVYT3qy2TG8ctrGKnId6IBB3tOJ6ZD7pQarGYsuJRBNMcnA5QSInbkialvbcJqI5KQFpJSikEqADYj1v3H6ImpTPsUAdNpqKTlAjNhLGwc3QFovl1sU9BwoxgFj5jNWGCu/hQH+SP/KFb1MwBySz7GonOeJMLFM0EWzcGgHIXOuY7krDI3erFiw76OHzVv6QQH0t92yRkeJsfkVRcOv9n97pDUr6rPSekSuFP5NfwJShsL3n33yO5uns2AA7LH5lWuJi5a3qSfJVPCFabzwH4XiZm2TwGvHgWt81Y18oa57joxhPkLn6JnE7gjlayLjnnfz/AEct4jqPW1kztg4MHcwW+t1CTMLy4lztXEuPe43+6eKfiqRxpO2Jem3tBFiLg7FOEolJBFZEG5AAdwslPfYFKeo8zr2HigAm5J1qaanWFADEZTzUxGpAUItQZUduRKkNTE2oQyA0VkYQKADaji1SQlQ6+KEB1zBH81LTn/ls+StJbk94CpeFP/aQdxH/AFFaJrRcJeXYzFmN9IfswMH55AP7Wkn7KhwB1sldelJ556Zu3LK7xuwfRUOEixH72XP1P+R6T0pVjT/JdSVn4aaOf4QQ1+3sk2P1+SteKq21JUOGr/YB68xt9LqmxMXheD+UqFjdQ44fS3PvyDm7eVhstNG74MPW4KLU154M/CEslIiOXklFdY8wEURQQO6gkbcoDXcxJUmtPslR4dEEDrQnQE21PO0QB//Z"/>
          <p:cNvSpPr>
            <a:spLocks noChangeAspect="1" noChangeArrowheads="1"/>
          </p:cNvSpPr>
          <p:nvPr/>
        </p:nvSpPr>
        <p:spPr bwMode="auto">
          <a:xfrm>
            <a:off x="155575" y="-1257300"/>
            <a:ext cx="2095500" cy="2619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195" name="Picture 3" descr="C:\Users\julien\Desktop\Riksdag.ipred_b9dn510_4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049070"/>
            <a:ext cx="4248472" cy="2808930"/>
          </a:xfrm>
          <a:prstGeom prst="rect">
            <a:avLst/>
          </a:prstGeom>
          <a:noFill/>
        </p:spPr>
      </p:pic>
      <p:pic>
        <p:nvPicPr>
          <p:cNvPr id="8196" name="Picture 4" descr="C:\Users\julien\Desktop\S7-Le-roi-de-Suede-plie-sa-BMW-517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556792"/>
            <a:ext cx="2160240" cy="2918021"/>
          </a:xfrm>
          <a:prstGeom prst="rect">
            <a:avLst/>
          </a:prstGeom>
          <a:noFill/>
        </p:spPr>
      </p:pic>
      <p:pic>
        <p:nvPicPr>
          <p:cNvPr id="8197" name="Picture 5" descr="C:\Users\julien\Desktop\inde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8746" y="1484784"/>
            <a:ext cx="178579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482</Words>
  <Application>Microsoft Macintosh PowerPoint</Application>
  <PresentationFormat>Présentation à l'écran (4:3)</PresentationFormat>
  <Paragraphs>110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Country of North Europa: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Famille Dabout</dc:creator>
  <cp:lastModifiedBy>Francoise ROUAM-SIM</cp:lastModifiedBy>
  <cp:revision>94</cp:revision>
  <dcterms:created xsi:type="dcterms:W3CDTF">2015-04-08T08:00:17Z</dcterms:created>
  <dcterms:modified xsi:type="dcterms:W3CDTF">2015-04-26T19:16:49Z</dcterms:modified>
</cp:coreProperties>
</file>